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avi" ContentType="video/avi"/>
  <Default Extension="xlsx" ContentType="application/vnd.openxmlformats-officedocument.spreadsheetml.sheet"/>
  <Default Extension="wmv" ContentType="video/x-ms-wm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3.xml" ContentType="application/vnd.openxmlformats-officedocument.presentationml.notesSlide+xml"/>
  <Override PartName="/ppt/charts/chart1.xml" ContentType="application/vnd.openxmlformats-officedocument.drawingml.chart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3"/>
  </p:sldMasterIdLst>
  <p:notesMasterIdLst>
    <p:notesMasterId r:id="rId141"/>
  </p:notesMasterIdLst>
  <p:sldIdLst>
    <p:sldId id="256" r:id="rId4"/>
    <p:sldId id="526" r:id="rId5"/>
    <p:sldId id="473" r:id="rId6"/>
    <p:sldId id="541" r:id="rId7"/>
    <p:sldId id="547" r:id="rId8"/>
    <p:sldId id="548" r:id="rId9"/>
    <p:sldId id="549" r:id="rId10"/>
    <p:sldId id="550" r:id="rId11"/>
    <p:sldId id="551" r:id="rId12"/>
    <p:sldId id="552" r:id="rId13"/>
    <p:sldId id="553" r:id="rId14"/>
    <p:sldId id="559" r:id="rId15"/>
    <p:sldId id="554" r:id="rId16"/>
    <p:sldId id="555" r:id="rId17"/>
    <p:sldId id="465" r:id="rId18"/>
    <p:sldId id="474" r:id="rId19"/>
    <p:sldId id="424" r:id="rId20"/>
    <p:sldId id="499" r:id="rId21"/>
    <p:sldId id="466" r:id="rId22"/>
    <p:sldId id="475" r:id="rId23"/>
    <p:sldId id="481" r:id="rId24"/>
    <p:sldId id="476" r:id="rId25"/>
    <p:sldId id="477" r:id="rId26"/>
    <p:sldId id="560" r:id="rId27"/>
    <p:sldId id="479" r:id="rId28"/>
    <p:sldId id="500" r:id="rId29"/>
    <p:sldId id="491" r:id="rId30"/>
    <p:sldId id="467" r:id="rId31"/>
    <p:sldId id="480" r:id="rId32"/>
    <p:sldId id="482" r:id="rId33"/>
    <p:sldId id="492" r:id="rId34"/>
    <p:sldId id="478" r:id="rId35"/>
    <p:sldId id="468" r:id="rId36"/>
    <p:sldId id="484" r:id="rId37"/>
    <p:sldId id="595" r:id="rId38"/>
    <p:sldId id="485" r:id="rId39"/>
    <p:sldId id="487" r:id="rId40"/>
    <p:sldId id="596" r:id="rId41"/>
    <p:sldId id="486" r:id="rId42"/>
    <p:sldId id="488" r:id="rId43"/>
    <p:sldId id="493" r:id="rId44"/>
    <p:sldId id="469" r:id="rId45"/>
    <p:sldId id="415" r:id="rId46"/>
    <p:sldId id="261" r:id="rId47"/>
    <p:sldId id="262" r:id="rId48"/>
    <p:sldId id="319" r:id="rId49"/>
    <p:sldId id="320" r:id="rId50"/>
    <p:sldId id="321" r:id="rId51"/>
    <p:sldId id="322" r:id="rId52"/>
    <p:sldId id="323" r:id="rId53"/>
    <p:sldId id="264" r:id="rId54"/>
    <p:sldId id="287" r:id="rId55"/>
    <p:sldId id="490" r:id="rId56"/>
    <p:sldId id="504" r:id="rId57"/>
    <p:sldId id="483" r:id="rId58"/>
    <p:sldId id="503" r:id="rId59"/>
    <p:sldId id="293" r:id="rId60"/>
    <p:sldId id="506" r:id="rId61"/>
    <p:sldId id="507" r:id="rId62"/>
    <p:sldId id="416" r:id="rId63"/>
    <p:sldId id="417" r:id="rId64"/>
    <p:sldId id="489" r:id="rId65"/>
    <p:sldId id="425" r:id="rId66"/>
    <p:sldId id="494" r:id="rId67"/>
    <p:sldId id="592" r:id="rId68"/>
    <p:sldId id="606" r:id="rId69"/>
    <p:sldId id="598" r:id="rId70"/>
    <p:sldId id="608" r:id="rId71"/>
    <p:sldId id="597" r:id="rId72"/>
    <p:sldId id="599" r:id="rId73"/>
    <p:sldId id="601" r:id="rId74"/>
    <p:sldId id="605" r:id="rId75"/>
    <p:sldId id="603" r:id="rId76"/>
    <p:sldId id="604" r:id="rId77"/>
    <p:sldId id="602" r:id="rId78"/>
    <p:sldId id="607" r:id="rId79"/>
    <p:sldId id="470" r:id="rId80"/>
    <p:sldId id="423" r:id="rId81"/>
    <p:sldId id="373" r:id="rId82"/>
    <p:sldId id="600" r:id="rId83"/>
    <p:sldId id="375" r:id="rId84"/>
    <p:sldId id="273" r:id="rId85"/>
    <p:sldId id="274" r:id="rId86"/>
    <p:sldId id="400" r:id="rId87"/>
    <p:sldId id="495" r:id="rId88"/>
    <p:sldId id="372" r:id="rId89"/>
    <p:sldId id="527" r:id="rId90"/>
    <p:sldId id="528" r:id="rId91"/>
    <p:sldId id="529" r:id="rId92"/>
    <p:sldId id="530" r:id="rId93"/>
    <p:sldId id="531" r:id="rId94"/>
    <p:sldId id="532" r:id="rId95"/>
    <p:sldId id="533" r:id="rId96"/>
    <p:sldId id="402" r:id="rId97"/>
    <p:sldId id="407" r:id="rId98"/>
    <p:sldId id="496" r:id="rId99"/>
    <p:sldId id="498" r:id="rId100"/>
    <p:sldId id="471" r:id="rId101"/>
    <p:sldId id="431" r:id="rId102"/>
    <p:sldId id="435" r:id="rId103"/>
    <p:sldId id="438" r:id="rId104"/>
    <p:sldId id="516" r:id="rId105"/>
    <p:sldId id="573" r:id="rId106"/>
    <p:sldId id="574" r:id="rId107"/>
    <p:sldId id="575" r:id="rId108"/>
    <p:sldId id="576" r:id="rId109"/>
    <p:sldId id="565" r:id="rId110"/>
    <p:sldId id="566" r:id="rId111"/>
    <p:sldId id="577" r:id="rId112"/>
    <p:sldId id="568" r:id="rId113"/>
    <p:sldId id="578" r:id="rId114"/>
    <p:sldId id="579" r:id="rId115"/>
    <p:sldId id="580" r:id="rId116"/>
    <p:sldId id="581" r:id="rId117"/>
    <p:sldId id="582" r:id="rId118"/>
    <p:sldId id="583" r:id="rId119"/>
    <p:sldId id="584" r:id="rId120"/>
    <p:sldId id="585" r:id="rId121"/>
    <p:sldId id="586" r:id="rId122"/>
    <p:sldId id="587" r:id="rId123"/>
    <p:sldId id="588" r:id="rId124"/>
    <p:sldId id="589" r:id="rId125"/>
    <p:sldId id="590" r:id="rId126"/>
    <p:sldId id="571" r:id="rId127"/>
    <p:sldId id="523" r:id="rId128"/>
    <p:sldId id="517" r:id="rId129"/>
    <p:sldId id="518" r:id="rId130"/>
    <p:sldId id="519" r:id="rId131"/>
    <p:sldId id="520" r:id="rId132"/>
    <p:sldId id="521" r:id="rId133"/>
    <p:sldId id="522" r:id="rId134"/>
    <p:sldId id="524" r:id="rId135"/>
    <p:sldId id="285" r:id="rId136"/>
    <p:sldId id="591" r:id="rId137"/>
    <p:sldId id="501" r:id="rId138"/>
    <p:sldId id="502" r:id="rId139"/>
    <p:sldId id="593" r:id="rId1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E5FFE5"/>
    <a:srgbClr val="11FF17"/>
    <a:srgbClr val="FFFFFF"/>
    <a:srgbClr val="00CC00"/>
    <a:srgbClr val="CCFFCC"/>
    <a:srgbClr val="006C05"/>
    <a:srgbClr val="66CCFF"/>
    <a:srgbClr val="FF99CC"/>
    <a:srgbClr val="F8F8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9055" autoAdjust="0"/>
    <p:restoredTop sz="94286" autoAdjust="0"/>
  </p:normalViewPr>
  <p:slideViewPr>
    <p:cSldViewPr>
      <p:cViewPr varScale="1">
        <p:scale>
          <a:sx n="117" d="100"/>
          <a:sy n="117" d="100"/>
        </p:scale>
        <p:origin x="-64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8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877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117" Type="http://schemas.openxmlformats.org/officeDocument/2006/relationships/slide" Target="slides/slide114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slide" Target="slides/slide60.xml"/><Relationship Id="rId68" Type="http://schemas.openxmlformats.org/officeDocument/2006/relationships/slide" Target="slides/slide65.xml"/><Relationship Id="rId84" Type="http://schemas.openxmlformats.org/officeDocument/2006/relationships/slide" Target="slides/slide81.xml"/><Relationship Id="rId89" Type="http://schemas.openxmlformats.org/officeDocument/2006/relationships/slide" Target="slides/slide86.xml"/><Relationship Id="rId112" Type="http://schemas.openxmlformats.org/officeDocument/2006/relationships/slide" Target="slides/slide109.xml"/><Relationship Id="rId133" Type="http://schemas.openxmlformats.org/officeDocument/2006/relationships/slide" Target="slides/slide130.xml"/><Relationship Id="rId138" Type="http://schemas.openxmlformats.org/officeDocument/2006/relationships/slide" Target="slides/slide135.xml"/><Relationship Id="rId16" Type="http://schemas.openxmlformats.org/officeDocument/2006/relationships/slide" Target="slides/slide13.xml"/><Relationship Id="rId107" Type="http://schemas.openxmlformats.org/officeDocument/2006/relationships/slide" Target="slides/slide104.xml"/><Relationship Id="rId11" Type="http://schemas.openxmlformats.org/officeDocument/2006/relationships/slide" Target="slides/slide8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74" Type="http://schemas.openxmlformats.org/officeDocument/2006/relationships/slide" Target="slides/slide71.xml"/><Relationship Id="rId79" Type="http://schemas.openxmlformats.org/officeDocument/2006/relationships/slide" Target="slides/slide76.xml"/><Relationship Id="rId102" Type="http://schemas.openxmlformats.org/officeDocument/2006/relationships/slide" Target="slides/slide99.xml"/><Relationship Id="rId123" Type="http://schemas.openxmlformats.org/officeDocument/2006/relationships/slide" Target="slides/slide120.xml"/><Relationship Id="rId128" Type="http://schemas.openxmlformats.org/officeDocument/2006/relationships/slide" Target="slides/slide125.xml"/><Relationship Id="rId144" Type="http://schemas.openxmlformats.org/officeDocument/2006/relationships/theme" Target="theme/theme1.xml"/><Relationship Id="rId5" Type="http://schemas.openxmlformats.org/officeDocument/2006/relationships/slide" Target="slides/slide2.xml"/><Relationship Id="rId90" Type="http://schemas.openxmlformats.org/officeDocument/2006/relationships/slide" Target="slides/slide87.xml"/><Relationship Id="rId95" Type="http://schemas.openxmlformats.org/officeDocument/2006/relationships/slide" Target="slides/slide92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64" Type="http://schemas.openxmlformats.org/officeDocument/2006/relationships/slide" Target="slides/slide61.xml"/><Relationship Id="rId69" Type="http://schemas.openxmlformats.org/officeDocument/2006/relationships/slide" Target="slides/slide66.xml"/><Relationship Id="rId113" Type="http://schemas.openxmlformats.org/officeDocument/2006/relationships/slide" Target="slides/slide110.xml"/><Relationship Id="rId118" Type="http://schemas.openxmlformats.org/officeDocument/2006/relationships/slide" Target="slides/slide115.xml"/><Relationship Id="rId134" Type="http://schemas.openxmlformats.org/officeDocument/2006/relationships/slide" Target="slides/slide131.xml"/><Relationship Id="rId139" Type="http://schemas.openxmlformats.org/officeDocument/2006/relationships/slide" Target="slides/slide136.xml"/><Relationship Id="rId80" Type="http://schemas.openxmlformats.org/officeDocument/2006/relationships/slide" Target="slides/slide77.xml"/><Relationship Id="rId85" Type="http://schemas.openxmlformats.org/officeDocument/2006/relationships/slide" Target="slides/slide82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slide" Target="slides/slide64.xml"/><Relationship Id="rId103" Type="http://schemas.openxmlformats.org/officeDocument/2006/relationships/slide" Target="slides/slide100.xml"/><Relationship Id="rId108" Type="http://schemas.openxmlformats.org/officeDocument/2006/relationships/slide" Target="slides/slide105.xml"/><Relationship Id="rId116" Type="http://schemas.openxmlformats.org/officeDocument/2006/relationships/slide" Target="slides/slide113.xml"/><Relationship Id="rId124" Type="http://schemas.openxmlformats.org/officeDocument/2006/relationships/slide" Target="slides/slide121.xml"/><Relationship Id="rId129" Type="http://schemas.openxmlformats.org/officeDocument/2006/relationships/slide" Target="slides/slide126.xml"/><Relationship Id="rId137" Type="http://schemas.openxmlformats.org/officeDocument/2006/relationships/slide" Target="slides/slide134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slide" Target="slides/slide67.xml"/><Relationship Id="rId75" Type="http://schemas.openxmlformats.org/officeDocument/2006/relationships/slide" Target="slides/slide72.xml"/><Relationship Id="rId83" Type="http://schemas.openxmlformats.org/officeDocument/2006/relationships/slide" Target="slides/slide80.xml"/><Relationship Id="rId88" Type="http://schemas.openxmlformats.org/officeDocument/2006/relationships/slide" Target="slides/slide85.xml"/><Relationship Id="rId91" Type="http://schemas.openxmlformats.org/officeDocument/2006/relationships/slide" Target="slides/slide88.xml"/><Relationship Id="rId96" Type="http://schemas.openxmlformats.org/officeDocument/2006/relationships/slide" Target="slides/slide93.xml"/><Relationship Id="rId111" Type="http://schemas.openxmlformats.org/officeDocument/2006/relationships/slide" Target="slides/slide108.xml"/><Relationship Id="rId132" Type="http://schemas.openxmlformats.org/officeDocument/2006/relationships/slide" Target="slides/slide129.xml"/><Relationship Id="rId140" Type="http://schemas.openxmlformats.org/officeDocument/2006/relationships/slide" Target="slides/slide137.xml"/><Relationship Id="rId145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6" Type="http://schemas.openxmlformats.org/officeDocument/2006/relationships/slide" Target="slides/slide103.xml"/><Relationship Id="rId114" Type="http://schemas.openxmlformats.org/officeDocument/2006/relationships/slide" Target="slides/slide111.xml"/><Relationship Id="rId119" Type="http://schemas.openxmlformats.org/officeDocument/2006/relationships/slide" Target="slides/slide116.xml"/><Relationship Id="rId127" Type="http://schemas.openxmlformats.org/officeDocument/2006/relationships/slide" Target="slides/slide12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openxmlformats.org/officeDocument/2006/relationships/slide" Target="slides/slide70.xml"/><Relationship Id="rId78" Type="http://schemas.openxmlformats.org/officeDocument/2006/relationships/slide" Target="slides/slide75.xml"/><Relationship Id="rId81" Type="http://schemas.openxmlformats.org/officeDocument/2006/relationships/slide" Target="slides/slide78.xml"/><Relationship Id="rId86" Type="http://schemas.openxmlformats.org/officeDocument/2006/relationships/slide" Target="slides/slide83.xml"/><Relationship Id="rId94" Type="http://schemas.openxmlformats.org/officeDocument/2006/relationships/slide" Target="slides/slide91.xml"/><Relationship Id="rId99" Type="http://schemas.openxmlformats.org/officeDocument/2006/relationships/slide" Target="slides/slide96.xml"/><Relationship Id="rId101" Type="http://schemas.openxmlformats.org/officeDocument/2006/relationships/slide" Target="slides/slide98.xml"/><Relationship Id="rId122" Type="http://schemas.openxmlformats.org/officeDocument/2006/relationships/slide" Target="slides/slide119.xml"/><Relationship Id="rId130" Type="http://schemas.openxmlformats.org/officeDocument/2006/relationships/slide" Target="slides/slide127.xml"/><Relationship Id="rId135" Type="http://schemas.openxmlformats.org/officeDocument/2006/relationships/slide" Target="slides/slide132.xml"/><Relationship Id="rId143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109" Type="http://schemas.openxmlformats.org/officeDocument/2006/relationships/slide" Target="slides/slide106.xml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6" Type="http://schemas.openxmlformats.org/officeDocument/2006/relationships/slide" Target="slides/slide73.xml"/><Relationship Id="rId97" Type="http://schemas.openxmlformats.org/officeDocument/2006/relationships/slide" Target="slides/slide94.xml"/><Relationship Id="rId104" Type="http://schemas.openxmlformats.org/officeDocument/2006/relationships/slide" Target="slides/slide101.xml"/><Relationship Id="rId120" Type="http://schemas.openxmlformats.org/officeDocument/2006/relationships/slide" Target="slides/slide117.xml"/><Relationship Id="rId125" Type="http://schemas.openxmlformats.org/officeDocument/2006/relationships/slide" Target="slides/slide122.xml"/><Relationship Id="rId14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71" Type="http://schemas.openxmlformats.org/officeDocument/2006/relationships/slide" Target="slides/slide68.xml"/><Relationship Id="rId92" Type="http://schemas.openxmlformats.org/officeDocument/2006/relationships/slide" Target="slides/slide89.xml"/><Relationship Id="rId2" Type="http://schemas.openxmlformats.org/officeDocument/2006/relationships/customXml" Target="../customXml/item2.xml"/><Relationship Id="rId29" Type="http://schemas.openxmlformats.org/officeDocument/2006/relationships/slide" Target="slides/slide26.xml"/><Relationship Id="rId24" Type="http://schemas.openxmlformats.org/officeDocument/2006/relationships/slide" Target="slides/slide21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66" Type="http://schemas.openxmlformats.org/officeDocument/2006/relationships/slide" Target="slides/slide63.xml"/><Relationship Id="rId87" Type="http://schemas.openxmlformats.org/officeDocument/2006/relationships/slide" Target="slides/slide84.xml"/><Relationship Id="rId110" Type="http://schemas.openxmlformats.org/officeDocument/2006/relationships/slide" Target="slides/slide107.xml"/><Relationship Id="rId115" Type="http://schemas.openxmlformats.org/officeDocument/2006/relationships/slide" Target="slides/slide112.xml"/><Relationship Id="rId131" Type="http://schemas.openxmlformats.org/officeDocument/2006/relationships/slide" Target="slides/slide128.xml"/><Relationship Id="rId136" Type="http://schemas.openxmlformats.org/officeDocument/2006/relationships/slide" Target="slides/slide133.xml"/><Relationship Id="rId61" Type="http://schemas.openxmlformats.org/officeDocument/2006/relationships/slide" Target="slides/slide58.xml"/><Relationship Id="rId82" Type="http://schemas.openxmlformats.org/officeDocument/2006/relationships/slide" Target="slides/slide79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56" Type="http://schemas.openxmlformats.org/officeDocument/2006/relationships/slide" Target="slides/slide53.xml"/><Relationship Id="rId77" Type="http://schemas.openxmlformats.org/officeDocument/2006/relationships/slide" Target="slides/slide74.xml"/><Relationship Id="rId100" Type="http://schemas.openxmlformats.org/officeDocument/2006/relationships/slide" Target="slides/slide97.xml"/><Relationship Id="rId105" Type="http://schemas.openxmlformats.org/officeDocument/2006/relationships/slide" Target="slides/slide102.xml"/><Relationship Id="rId126" Type="http://schemas.openxmlformats.org/officeDocument/2006/relationships/slide" Target="slides/slide123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slide" Target="slides/slide69.xml"/><Relationship Id="rId93" Type="http://schemas.openxmlformats.org/officeDocument/2006/relationships/slide" Target="slides/slide90.xml"/><Relationship Id="rId98" Type="http://schemas.openxmlformats.org/officeDocument/2006/relationships/slide" Target="slides/slide95.xml"/><Relationship Id="rId121" Type="http://schemas.openxmlformats.org/officeDocument/2006/relationships/slide" Target="slides/slide118.xml"/><Relationship Id="rId14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 smtClean="0"/>
              <a:t>Probability</a:t>
            </a:r>
            <a:endParaRPr lang="en-US" dirty="0"/>
          </a:p>
        </c:rich>
      </c:tx>
      <c:layout>
        <c:manualLayout>
          <c:xMode val="edge"/>
          <c:yMode val="edge"/>
          <c:x val="0.28458341745743315"/>
          <c:y val="9.7297297297297303E-2"/>
        </c:manualLayout>
      </c:layout>
      <c:overlay val="0"/>
    </c:title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rgbClr val="FF0000"/>
            </a:solidFill>
          </c:spPr>
          <c:invertIfNegative val="0"/>
          <c:cat>
            <c:strRef>
              <c:f>Sheet1!$A$2:$A$5</c:f>
              <c:strCache>
                <c:ptCount val="4"/>
                <c:pt idx="0">
                  <c:v>Head</c:v>
                </c:pt>
                <c:pt idx="1">
                  <c:v>Left hand</c:v>
                </c:pt>
                <c:pt idx="2">
                  <c:v>Chest</c:v>
                </c:pt>
                <c:pt idx="3">
                  <c:v>Right Foot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</c:v>
                </c:pt>
                <c:pt idx="1">
                  <c:v>70</c:v>
                </c:pt>
                <c:pt idx="2">
                  <c:v>10</c:v>
                </c:pt>
                <c:pt idx="3">
                  <c:v>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8"/>
        <c:axId val="188426496"/>
        <c:axId val="74396032"/>
      </c:barChart>
      <c:catAx>
        <c:axId val="188426496"/>
        <c:scaling>
          <c:orientation val="minMax"/>
        </c:scaling>
        <c:delete val="0"/>
        <c:axPos val="b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74396032"/>
        <c:crosses val="autoZero"/>
        <c:auto val="1"/>
        <c:lblAlgn val="ctr"/>
        <c:lblOffset val="100"/>
        <c:noMultiLvlLbl val="0"/>
      </c:catAx>
      <c:valAx>
        <c:axId val="74396032"/>
        <c:scaling>
          <c:orientation val="minMax"/>
          <c:max val="100"/>
        </c:scaling>
        <c:delete val="0"/>
        <c:axPos val="l"/>
        <c:majorGridlines/>
        <c:numFmt formatCode="General" sourceLinked="0"/>
        <c:majorTickMark val="out"/>
        <c:minorTickMark val="none"/>
        <c:tickLblPos val="nextTo"/>
        <c:crossAx val="188426496"/>
        <c:crosses val="autoZero"/>
        <c:crossBetween val="between"/>
        <c:majorUnit val="25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036C93-6E91-4D4F-A768-8DEA45CDD7F8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E43DF2-7FB3-41C7-9667-1D6B8A9E8D1A}">
      <dgm:prSet phldrT="[Text]"/>
      <dgm:spPr>
        <a:solidFill>
          <a:schemeClr val="bg1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dgm:spPr>
      <dgm:t>
        <a:bodyPr/>
        <a:lstStyle/>
        <a:p>
          <a:r>
            <a:rPr lang="en-US" dirty="0" smtClean="0"/>
            <a:t>Video</a:t>
          </a:r>
          <a:endParaRPr lang="en-US" dirty="0"/>
        </a:p>
      </dgm:t>
    </dgm:pt>
    <dgm:pt modelId="{B50F5E76-2A0F-474A-81ED-AF4C0F8AD0FE}" type="parTrans" cxnId="{4D718298-1372-4108-8C92-B01A7C216581}">
      <dgm:prSet/>
      <dgm:spPr/>
      <dgm:t>
        <a:bodyPr/>
        <a:lstStyle/>
        <a:p>
          <a:endParaRPr lang="en-US"/>
        </a:p>
      </dgm:t>
    </dgm:pt>
    <dgm:pt modelId="{1591ED00-9C0D-4023-A50C-20C846FF13B8}" type="sibTrans" cxnId="{4D718298-1372-4108-8C92-B01A7C216581}">
      <dgm:prSet/>
      <dgm:spPr/>
      <dgm:t>
        <a:bodyPr/>
        <a:lstStyle/>
        <a:p>
          <a:endParaRPr lang="en-US"/>
        </a:p>
      </dgm:t>
    </dgm:pt>
    <dgm:pt modelId="{FE2639D7-C317-4A79-8FAC-637FFCF49D43}">
      <dgm:prSet phldrT="[Text]"/>
      <dgm:spPr>
        <a:solidFill>
          <a:schemeClr val="bg1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dgm:spPr>
      <dgm:t>
        <a:bodyPr/>
        <a:lstStyle/>
        <a:p>
          <a:r>
            <a:rPr lang="en-US" dirty="0" smtClean="0"/>
            <a:t>Depth</a:t>
          </a:r>
          <a:endParaRPr lang="en-US" dirty="0"/>
        </a:p>
      </dgm:t>
    </dgm:pt>
    <dgm:pt modelId="{3D69EA57-68EE-446A-9F15-17252D233F76}" type="parTrans" cxnId="{476CC1B4-81EC-4887-9D6C-4D18075EAC4B}">
      <dgm:prSet/>
      <dgm:spPr/>
      <dgm:t>
        <a:bodyPr/>
        <a:lstStyle/>
        <a:p>
          <a:endParaRPr lang="en-US"/>
        </a:p>
      </dgm:t>
    </dgm:pt>
    <dgm:pt modelId="{767BD54C-750F-47C7-800D-1DF475A58611}" type="sibTrans" cxnId="{476CC1B4-81EC-4887-9D6C-4D18075EAC4B}">
      <dgm:prSet/>
      <dgm:spPr/>
      <dgm:t>
        <a:bodyPr/>
        <a:lstStyle/>
        <a:p>
          <a:endParaRPr lang="en-US"/>
        </a:p>
      </dgm:t>
    </dgm:pt>
    <dgm:pt modelId="{1A597153-3A63-4542-83C0-7DC7EEAE837D}">
      <dgm:prSet/>
      <dgm:spPr>
        <a:solidFill>
          <a:schemeClr val="bg1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dgm:spPr>
      <dgm:t>
        <a:bodyPr/>
        <a:lstStyle/>
        <a:p>
          <a:r>
            <a:rPr lang="en-US" dirty="0" smtClean="0"/>
            <a:t>Audio</a:t>
          </a:r>
          <a:endParaRPr lang="en-US" dirty="0"/>
        </a:p>
      </dgm:t>
    </dgm:pt>
    <dgm:pt modelId="{D0917AC9-2817-46A8-8728-7DFCE394DA66}" type="parTrans" cxnId="{827AE9A3-31AF-4B84-9B0E-757049EE9C11}">
      <dgm:prSet/>
      <dgm:spPr/>
      <dgm:t>
        <a:bodyPr/>
        <a:lstStyle/>
        <a:p>
          <a:endParaRPr lang="en-US"/>
        </a:p>
      </dgm:t>
    </dgm:pt>
    <dgm:pt modelId="{FD285BC9-C269-41F0-B9DD-F11D08789D99}" type="sibTrans" cxnId="{827AE9A3-31AF-4B84-9B0E-757049EE9C11}">
      <dgm:prSet/>
      <dgm:spPr/>
      <dgm:t>
        <a:bodyPr/>
        <a:lstStyle/>
        <a:p>
          <a:endParaRPr lang="en-US"/>
        </a:p>
      </dgm:t>
    </dgm:pt>
    <dgm:pt modelId="{DF639715-F2F3-462C-8B5A-040678C1AE02}">
      <dgm:prSet phldrT="[Text]"/>
      <dgm:spPr>
        <a:solidFill>
          <a:schemeClr val="bg1">
            <a:lumMod val="5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</dgm:spPr>
      <dgm:t>
        <a:bodyPr/>
        <a:lstStyle/>
        <a:p>
          <a:endParaRPr lang="en-US" dirty="0"/>
        </a:p>
      </dgm:t>
    </dgm:pt>
    <dgm:pt modelId="{5303538F-C14B-4ECB-BB0B-604ECB7C3C40}" type="parTrans" cxnId="{26B4319E-182E-4B20-AB56-6FA68520DD82}">
      <dgm:prSet/>
      <dgm:spPr/>
      <dgm:t>
        <a:bodyPr/>
        <a:lstStyle/>
        <a:p>
          <a:endParaRPr lang="en-US"/>
        </a:p>
      </dgm:t>
    </dgm:pt>
    <dgm:pt modelId="{12E46C97-75E9-4080-B072-7A6158312684}" type="sibTrans" cxnId="{26B4319E-182E-4B20-AB56-6FA68520DD82}">
      <dgm:prSet/>
      <dgm:spPr/>
      <dgm:t>
        <a:bodyPr/>
        <a:lstStyle/>
        <a:p>
          <a:endParaRPr lang="en-US"/>
        </a:p>
      </dgm:t>
    </dgm:pt>
    <dgm:pt modelId="{D6BF5F41-ADE9-44AE-AE8B-671479D4A7A0}" type="pres">
      <dgm:prSet presAssocID="{7C036C93-6E91-4D4F-A768-8DEA45CDD7F8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6B6EAA77-6E20-4558-91A5-85B89E6FA602}" type="pres">
      <dgm:prSet presAssocID="{1A597153-3A63-4542-83C0-7DC7EEAE837D}" presName="horFlow" presStyleCnt="0"/>
      <dgm:spPr/>
    </dgm:pt>
    <dgm:pt modelId="{565E6B0D-A14F-44DA-A629-76C58505ADA8}" type="pres">
      <dgm:prSet presAssocID="{1A597153-3A63-4542-83C0-7DC7EEAE837D}" presName="bigChev" presStyleLbl="node1" presStyleIdx="0" presStyleCnt="4" custScaleX="45000" custScaleY="28550" custLinFactNeighborX="5923" custLinFactNeighborY="-57761"/>
      <dgm:spPr/>
      <dgm:t>
        <a:bodyPr/>
        <a:lstStyle/>
        <a:p>
          <a:endParaRPr lang="en-US"/>
        </a:p>
      </dgm:t>
    </dgm:pt>
    <dgm:pt modelId="{9B60C7AC-CA0E-43CE-B57F-30A4F9FA0CB0}" type="pres">
      <dgm:prSet presAssocID="{1A597153-3A63-4542-83C0-7DC7EEAE837D}" presName="vSp" presStyleCnt="0"/>
      <dgm:spPr/>
    </dgm:pt>
    <dgm:pt modelId="{BC8D1E2F-A359-4169-8E7D-FE999F62857A}" type="pres">
      <dgm:prSet presAssocID="{31E43DF2-7FB3-41C7-9667-1D6B8A9E8D1A}" presName="horFlow" presStyleCnt="0"/>
      <dgm:spPr/>
    </dgm:pt>
    <dgm:pt modelId="{49211627-757C-428D-A79D-496CF1C9912E}" type="pres">
      <dgm:prSet presAssocID="{31E43DF2-7FB3-41C7-9667-1D6B8A9E8D1A}" presName="bigChev" presStyleLbl="node1" presStyleIdx="1" presStyleCnt="4" custScaleX="45000" custScaleY="28550" custLinFactNeighborX="6175" custLinFactNeighborY="7276"/>
      <dgm:spPr/>
      <dgm:t>
        <a:bodyPr/>
        <a:lstStyle/>
        <a:p>
          <a:endParaRPr lang="en-US"/>
        </a:p>
      </dgm:t>
    </dgm:pt>
    <dgm:pt modelId="{B9F6393F-73C4-4236-B4D7-1EC79BA2BB48}" type="pres">
      <dgm:prSet presAssocID="{31E43DF2-7FB3-41C7-9667-1D6B8A9E8D1A}" presName="vSp" presStyleCnt="0"/>
      <dgm:spPr/>
    </dgm:pt>
    <dgm:pt modelId="{B5ECF517-4555-4FD9-8FB5-9D55BD3EE863}" type="pres">
      <dgm:prSet presAssocID="{DF639715-F2F3-462C-8B5A-040678C1AE02}" presName="horFlow" presStyleCnt="0"/>
      <dgm:spPr/>
    </dgm:pt>
    <dgm:pt modelId="{A359EC22-ACC1-43B5-82E4-9FA92904DB28}" type="pres">
      <dgm:prSet presAssocID="{DF639715-F2F3-462C-8B5A-040678C1AE02}" presName="bigChev" presStyleLbl="node1" presStyleIdx="2" presStyleCnt="4" custScaleX="22742" custScaleY="28550" custLinFactNeighborX="-16371" custLinFactNeighborY="-35274"/>
      <dgm:spPr/>
      <dgm:t>
        <a:bodyPr/>
        <a:lstStyle/>
        <a:p>
          <a:endParaRPr lang="en-US"/>
        </a:p>
      </dgm:t>
    </dgm:pt>
    <dgm:pt modelId="{E3B9700E-8075-4F6E-AB57-106A6A854AC8}" type="pres">
      <dgm:prSet presAssocID="{DF639715-F2F3-462C-8B5A-040678C1AE02}" presName="vSp" presStyleCnt="0"/>
      <dgm:spPr/>
    </dgm:pt>
    <dgm:pt modelId="{359CC36D-D995-4526-8105-83BCC6BD68B5}" type="pres">
      <dgm:prSet presAssocID="{FE2639D7-C317-4A79-8FAC-637FFCF49D43}" presName="horFlow" presStyleCnt="0"/>
      <dgm:spPr/>
    </dgm:pt>
    <dgm:pt modelId="{A82C3890-849C-4EA0-B857-2325FA17AFD9}" type="pres">
      <dgm:prSet presAssocID="{FE2639D7-C317-4A79-8FAC-637FFCF49D43}" presName="bigChev" presStyleLbl="node1" presStyleIdx="3" presStyleCnt="4" custScaleX="45000" custScaleY="28550" custLinFactNeighborX="5565" custLinFactNeighborY="51985"/>
      <dgm:spPr/>
      <dgm:t>
        <a:bodyPr/>
        <a:lstStyle/>
        <a:p>
          <a:endParaRPr lang="en-US"/>
        </a:p>
      </dgm:t>
    </dgm:pt>
  </dgm:ptLst>
  <dgm:cxnLst>
    <dgm:cxn modelId="{476CC1B4-81EC-4887-9D6C-4D18075EAC4B}" srcId="{7C036C93-6E91-4D4F-A768-8DEA45CDD7F8}" destId="{FE2639D7-C317-4A79-8FAC-637FFCF49D43}" srcOrd="3" destOrd="0" parTransId="{3D69EA57-68EE-446A-9F15-17252D233F76}" sibTransId="{767BD54C-750F-47C7-800D-1DF475A58611}"/>
    <dgm:cxn modelId="{DF8B5F1B-5DF2-4342-9CBA-65F57D920FB7}" type="presOf" srcId="{7C036C93-6E91-4D4F-A768-8DEA45CDD7F8}" destId="{D6BF5F41-ADE9-44AE-AE8B-671479D4A7A0}" srcOrd="0" destOrd="0" presId="urn:microsoft.com/office/officeart/2005/8/layout/lProcess3"/>
    <dgm:cxn modelId="{2C94EC00-7896-4737-B1D8-DA9DEE0F5F62}" type="presOf" srcId="{FE2639D7-C317-4A79-8FAC-637FFCF49D43}" destId="{A82C3890-849C-4EA0-B857-2325FA17AFD9}" srcOrd="0" destOrd="0" presId="urn:microsoft.com/office/officeart/2005/8/layout/lProcess3"/>
    <dgm:cxn modelId="{827AE9A3-31AF-4B84-9B0E-757049EE9C11}" srcId="{7C036C93-6E91-4D4F-A768-8DEA45CDD7F8}" destId="{1A597153-3A63-4542-83C0-7DC7EEAE837D}" srcOrd="0" destOrd="0" parTransId="{D0917AC9-2817-46A8-8728-7DFCE394DA66}" sibTransId="{FD285BC9-C269-41F0-B9DD-F11D08789D99}"/>
    <dgm:cxn modelId="{5D97FDA3-12F4-4093-A4B6-6A7523B99DAE}" type="presOf" srcId="{31E43DF2-7FB3-41C7-9667-1D6B8A9E8D1A}" destId="{49211627-757C-428D-A79D-496CF1C9912E}" srcOrd="0" destOrd="0" presId="urn:microsoft.com/office/officeart/2005/8/layout/lProcess3"/>
    <dgm:cxn modelId="{4D718298-1372-4108-8C92-B01A7C216581}" srcId="{7C036C93-6E91-4D4F-A768-8DEA45CDD7F8}" destId="{31E43DF2-7FB3-41C7-9667-1D6B8A9E8D1A}" srcOrd="1" destOrd="0" parTransId="{B50F5E76-2A0F-474A-81ED-AF4C0F8AD0FE}" sibTransId="{1591ED00-9C0D-4023-A50C-20C846FF13B8}"/>
    <dgm:cxn modelId="{26B4319E-182E-4B20-AB56-6FA68520DD82}" srcId="{7C036C93-6E91-4D4F-A768-8DEA45CDD7F8}" destId="{DF639715-F2F3-462C-8B5A-040678C1AE02}" srcOrd="2" destOrd="0" parTransId="{5303538F-C14B-4ECB-BB0B-604ECB7C3C40}" sibTransId="{12E46C97-75E9-4080-B072-7A6158312684}"/>
    <dgm:cxn modelId="{48C1FCB0-D179-4BAE-A452-4C06D3BF3596}" type="presOf" srcId="{1A597153-3A63-4542-83C0-7DC7EEAE837D}" destId="{565E6B0D-A14F-44DA-A629-76C58505ADA8}" srcOrd="0" destOrd="0" presId="urn:microsoft.com/office/officeart/2005/8/layout/lProcess3"/>
    <dgm:cxn modelId="{9179D3A8-F4A9-4EB5-BF5D-EF951929241B}" type="presOf" srcId="{DF639715-F2F3-462C-8B5A-040678C1AE02}" destId="{A359EC22-ACC1-43B5-82E4-9FA92904DB28}" srcOrd="0" destOrd="0" presId="urn:microsoft.com/office/officeart/2005/8/layout/lProcess3"/>
    <dgm:cxn modelId="{62F21F47-31CB-4EC7-88AA-000DBF4CA53E}" type="presParOf" srcId="{D6BF5F41-ADE9-44AE-AE8B-671479D4A7A0}" destId="{6B6EAA77-6E20-4558-91A5-85B89E6FA602}" srcOrd="0" destOrd="0" presId="urn:microsoft.com/office/officeart/2005/8/layout/lProcess3"/>
    <dgm:cxn modelId="{251A55EB-BED0-40A0-8A74-0B10976D2BD4}" type="presParOf" srcId="{6B6EAA77-6E20-4558-91A5-85B89E6FA602}" destId="{565E6B0D-A14F-44DA-A629-76C58505ADA8}" srcOrd="0" destOrd="0" presId="urn:microsoft.com/office/officeart/2005/8/layout/lProcess3"/>
    <dgm:cxn modelId="{E256661C-49AA-4CF7-8F2E-5AD14FB87873}" type="presParOf" srcId="{D6BF5F41-ADE9-44AE-AE8B-671479D4A7A0}" destId="{9B60C7AC-CA0E-43CE-B57F-30A4F9FA0CB0}" srcOrd="1" destOrd="0" presId="urn:microsoft.com/office/officeart/2005/8/layout/lProcess3"/>
    <dgm:cxn modelId="{72F1A89D-79D9-4690-85A3-06D40BC76534}" type="presParOf" srcId="{D6BF5F41-ADE9-44AE-AE8B-671479D4A7A0}" destId="{BC8D1E2F-A359-4169-8E7D-FE999F62857A}" srcOrd="2" destOrd="0" presId="urn:microsoft.com/office/officeart/2005/8/layout/lProcess3"/>
    <dgm:cxn modelId="{81B103AC-C729-4870-8BCE-9E99F20FE5DA}" type="presParOf" srcId="{BC8D1E2F-A359-4169-8E7D-FE999F62857A}" destId="{49211627-757C-428D-A79D-496CF1C9912E}" srcOrd="0" destOrd="0" presId="urn:microsoft.com/office/officeart/2005/8/layout/lProcess3"/>
    <dgm:cxn modelId="{B7D9FB82-9C73-42CC-BE72-662CD54C3EF0}" type="presParOf" srcId="{D6BF5F41-ADE9-44AE-AE8B-671479D4A7A0}" destId="{B9F6393F-73C4-4236-B4D7-1EC79BA2BB48}" srcOrd="3" destOrd="0" presId="urn:microsoft.com/office/officeart/2005/8/layout/lProcess3"/>
    <dgm:cxn modelId="{5F8E7C6C-10EF-4193-AA0D-CB1AC8DDF1AB}" type="presParOf" srcId="{D6BF5F41-ADE9-44AE-AE8B-671479D4A7A0}" destId="{B5ECF517-4555-4FD9-8FB5-9D55BD3EE863}" srcOrd="4" destOrd="0" presId="urn:microsoft.com/office/officeart/2005/8/layout/lProcess3"/>
    <dgm:cxn modelId="{17A179D8-0436-41B2-9F03-CCBCBFE37DFE}" type="presParOf" srcId="{B5ECF517-4555-4FD9-8FB5-9D55BD3EE863}" destId="{A359EC22-ACC1-43B5-82E4-9FA92904DB28}" srcOrd="0" destOrd="0" presId="urn:microsoft.com/office/officeart/2005/8/layout/lProcess3"/>
    <dgm:cxn modelId="{2E3FC463-1829-43A2-AB24-C633EA0B171B}" type="presParOf" srcId="{D6BF5F41-ADE9-44AE-AE8B-671479D4A7A0}" destId="{E3B9700E-8075-4F6E-AB57-106A6A854AC8}" srcOrd="5" destOrd="0" presId="urn:microsoft.com/office/officeart/2005/8/layout/lProcess3"/>
    <dgm:cxn modelId="{414F62AA-5FF5-451A-B486-678F1A4389BC}" type="presParOf" srcId="{D6BF5F41-ADE9-44AE-AE8B-671479D4A7A0}" destId="{359CC36D-D995-4526-8105-83BCC6BD68B5}" srcOrd="6" destOrd="0" presId="urn:microsoft.com/office/officeart/2005/8/layout/lProcess3"/>
    <dgm:cxn modelId="{C94BC5E6-B40C-4396-A1B3-50EA105366D2}" type="presParOf" srcId="{359CC36D-D995-4526-8105-83BCC6BD68B5}" destId="{A82C3890-849C-4EA0-B857-2325FA17AFD9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62A4DD-4D6B-4B01-BDA6-BA2C632AB943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AF5EA4A3-34C7-4C25-B633-ED0E5FE67003}">
      <dgm:prSet phldrT="[Text]"/>
      <dgm:spPr>
        <a:solidFill>
          <a:srgbClr val="FF0000"/>
        </a:solidFill>
        <a:scene3d>
          <a:camera prst="perspectiveLeft"/>
          <a:lightRig rig="threePt" dir="t"/>
        </a:scene3d>
        <a:sp3d z="6350">
          <a:bevelT w="279400" h="228600"/>
          <a:bevelB w="44450"/>
        </a:sp3d>
      </dgm:spPr>
      <dgm:t>
        <a:bodyPr/>
        <a:lstStyle/>
        <a:p>
          <a:r>
            <a:rPr lang="en-US" dirty="0" smtClean="0"/>
            <a:t>Cluster</a:t>
          </a:r>
          <a:endParaRPr lang="en-US" dirty="0"/>
        </a:p>
      </dgm:t>
    </dgm:pt>
    <dgm:pt modelId="{D5BEBA5C-B6CA-467B-A14C-3CF13137B089}" type="parTrans" cxnId="{F3ABB504-E84B-4289-8E38-6E2EA4EF8072}">
      <dgm:prSet/>
      <dgm:spPr/>
      <dgm:t>
        <a:bodyPr/>
        <a:lstStyle/>
        <a:p>
          <a:endParaRPr lang="en-US"/>
        </a:p>
      </dgm:t>
    </dgm:pt>
    <dgm:pt modelId="{399903ED-F0F7-448B-B25B-3CB433C6FD66}" type="sibTrans" cxnId="{F3ABB504-E84B-4289-8E38-6E2EA4EF8072}">
      <dgm:prSet/>
      <dgm:spPr/>
      <dgm:t>
        <a:bodyPr/>
        <a:lstStyle/>
        <a:p>
          <a:endParaRPr lang="en-US"/>
        </a:p>
      </dgm:t>
    </dgm:pt>
    <dgm:pt modelId="{13EA37F1-A1ED-4144-8727-FC89BC262742}">
      <dgm:prSet phldrT="[Text]"/>
      <dgm:spPr>
        <a:solidFill>
          <a:srgbClr val="FFC000"/>
        </a:solidFill>
        <a:scene3d>
          <a:camera prst="perspectiveLeft"/>
          <a:lightRig rig="threePt" dir="t"/>
        </a:scene3d>
        <a:sp3d z="6350">
          <a:bevelT w="279400" h="228600"/>
          <a:bevelB w="44450"/>
        </a:sp3d>
      </dgm:spPr>
      <dgm:t>
        <a:bodyPr/>
        <a:lstStyle/>
        <a:p>
          <a:r>
            <a:rPr lang="en-US" dirty="0" smtClean="0"/>
            <a:t>LINQ</a:t>
          </a:r>
          <a:endParaRPr lang="en-US" dirty="0"/>
        </a:p>
      </dgm:t>
    </dgm:pt>
    <dgm:pt modelId="{333EA1C2-C734-4BEE-8782-7FCE247A1DA5}" type="parTrans" cxnId="{AFE7A828-54F3-4F27-B6C2-10A54D58E740}">
      <dgm:prSet/>
      <dgm:spPr/>
      <dgm:t>
        <a:bodyPr/>
        <a:lstStyle/>
        <a:p>
          <a:endParaRPr lang="en-US"/>
        </a:p>
      </dgm:t>
    </dgm:pt>
    <dgm:pt modelId="{9FAFD229-09A4-41C2-B9BA-1385ACE8460D}" type="sibTrans" cxnId="{AFE7A828-54F3-4F27-B6C2-10A54D58E740}">
      <dgm:prSet/>
      <dgm:spPr/>
      <dgm:t>
        <a:bodyPr/>
        <a:lstStyle/>
        <a:p>
          <a:endParaRPr lang="en-US"/>
        </a:p>
      </dgm:t>
    </dgm:pt>
    <dgm:pt modelId="{B66AC7A4-B61D-403D-99DC-F1FCAE81641A}">
      <dgm:prSet phldrT="[Text]"/>
      <dgm:spPr>
        <a:solidFill>
          <a:srgbClr val="00B0F0"/>
        </a:solidFill>
        <a:scene3d>
          <a:camera prst="perspectiveLeft"/>
          <a:lightRig rig="threePt" dir="t"/>
        </a:scene3d>
        <a:sp3d z="6350">
          <a:bevelT w="279400" h="228600"/>
          <a:bevelB w="44450"/>
        </a:sp3d>
      </dgm:spPr>
      <dgm:t>
        <a:bodyPr/>
        <a:lstStyle/>
        <a:p>
          <a:r>
            <a:rPr lang="en-US" dirty="0" smtClean="0"/>
            <a:t>Dryad</a:t>
          </a:r>
          <a:endParaRPr lang="en-US" dirty="0"/>
        </a:p>
      </dgm:t>
    </dgm:pt>
    <dgm:pt modelId="{DCAA05C9-36B7-4601-AD11-2DB5DE5B56D6}" type="parTrans" cxnId="{9A98D6D5-E02B-4931-846E-38713F77CB87}">
      <dgm:prSet/>
      <dgm:spPr/>
      <dgm:t>
        <a:bodyPr/>
        <a:lstStyle/>
        <a:p>
          <a:endParaRPr lang="en-US"/>
        </a:p>
      </dgm:t>
    </dgm:pt>
    <dgm:pt modelId="{0B45D90B-E755-45D9-B2B7-4B493F99C468}" type="sibTrans" cxnId="{9A98D6D5-E02B-4931-846E-38713F77CB87}">
      <dgm:prSet/>
      <dgm:spPr/>
      <dgm:t>
        <a:bodyPr/>
        <a:lstStyle/>
        <a:p>
          <a:endParaRPr lang="en-US"/>
        </a:p>
      </dgm:t>
    </dgm:pt>
    <dgm:pt modelId="{D3FFE5D5-1F0B-4311-B6BB-B7C026E10F59}" type="pres">
      <dgm:prSet presAssocID="{AA62A4DD-4D6B-4B01-BDA6-BA2C632AB943}" presName="compositeShape" presStyleCnt="0">
        <dgm:presLayoutVars>
          <dgm:chMax val="7"/>
          <dgm:dir/>
          <dgm:resizeHandles val="exact"/>
        </dgm:presLayoutVars>
      </dgm:prSet>
      <dgm:spPr/>
    </dgm:pt>
    <dgm:pt modelId="{A51B61C9-179F-4A52-AB43-AF6A2F323D98}" type="pres">
      <dgm:prSet presAssocID="{AA62A4DD-4D6B-4B01-BDA6-BA2C632AB943}" presName="wedge1" presStyleLbl="node1" presStyleIdx="0" presStyleCnt="3"/>
      <dgm:spPr/>
      <dgm:t>
        <a:bodyPr/>
        <a:lstStyle/>
        <a:p>
          <a:endParaRPr lang="en-US"/>
        </a:p>
      </dgm:t>
    </dgm:pt>
    <dgm:pt modelId="{D587AF4B-73C3-4633-9BCD-8227CB593D3E}" type="pres">
      <dgm:prSet presAssocID="{AA62A4DD-4D6B-4B01-BDA6-BA2C632AB943}" presName="dummy1a" presStyleCnt="0"/>
      <dgm:spPr/>
    </dgm:pt>
    <dgm:pt modelId="{AC3E7A76-1B15-4D84-870C-7AEBAEF3C581}" type="pres">
      <dgm:prSet presAssocID="{AA62A4DD-4D6B-4B01-BDA6-BA2C632AB943}" presName="dummy1b" presStyleCnt="0"/>
      <dgm:spPr/>
    </dgm:pt>
    <dgm:pt modelId="{099B2E04-23B5-4011-9C86-4C68C445B062}" type="pres">
      <dgm:prSet presAssocID="{AA62A4DD-4D6B-4B01-BDA6-BA2C632AB943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D92489-9E40-44BB-987D-97A966AA3172}" type="pres">
      <dgm:prSet presAssocID="{AA62A4DD-4D6B-4B01-BDA6-BA2C632AB943}" presName="wedge2" presStyleLbl="node1" presStyleIdx="1" presStyleCnt="3"/>
      <dgm:spPr/>
      <dgm:t>
        <a:bodyPr/>
        <a:lstStyle/>
        <a:p>
          <a:endParaRPr lang="en-US"/>
        </a:p>
      </dgm:t>
    </dgm:pt>
    <dgm:pt modelId="{3CF7F74C-5237-4A78-8201-074AAE1EE35D}" type="pres">
      <dgm:prSet presAssocID="{AA62A4DD-4D6B-4B01-BDA6-BA2C632AB943}" presName="dummy2a" presStyleCnt="0"/>
      <dgm:spPr/>
    </dgm:pt>
    <dgm:pt modelId="{193B219A-69AA-4E8D-A41E-24BDFEF1894B}" type="pres">
      <dgm:prSet presAssocID="{AA62A4DD-4D6B-4B01-BDA6-BA2C632AB943}" presName="dummy2b" presStyleCnt="0"/>
      <dgm:spPr/>
    </dgm:pt>
    <dgm:pt modelId="{F72D59DB-6EBB-49F9-ADCC-BF12969E241B}" type="pres">
      <dgm:prSet presAssocID="{AA62A4DD-4D6B-4B01-BDA6-BA2C632AB943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80E3AF1-83FF-467A-A3E8-3072DAF9B787}" type="pres">
      <dgm:prSet presAssocID="{AA62A4DD-4D6B-4B01-BDA6-BA2C632AB943}" presName="wedge3" presStyleLbl="node1" presStyleIdx="2" presStyleCnt="3"/>
      <dgm:spPr/>
      <dgm:t>
        <a:bodyPr/>
        <a:lstStyle/>
        <a:p>
          <a:endParaRPr lang="en-US"/>
        </a:p>
      </dgm:t>
    </dgm:pt>
    <dgm:pt modelId="{EE17DCFA-E0A4-4060-A1F9-7E48DC9EC244}" type="pres">
      <dgm:prSet presAssocID="{AA62A4DD-4D6B-4B01-BDA6-BA2C632AB943}" presName="dummy3a" presStyleCnt="0"/>
      <dgm:spPr/>
    </dgm:pt>
    <dgm:pt modelId="{14DBF8E3-5286-4E5D-A6A9-6E84F7685D7A}" type="pres">
      <dgm:prSet presAssocID="{AA62A4DD-4D6B-4B01-BDA6-BA2C632AB943}" presName="dummy3b" presStyleCnt="0"/>
      <dgm:spPr/>
    </dgm:pt>
    <dgm:pt modelId="{4BB1AEDC-37FF-4FC0-8B21-2B577647CDEE}" type="pres">
      <dgm:prSet presAssocID="{AA62A4DD-4D6B-4B01-BDA6-BA2C632AB943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5C5663-2BC0-4BC8-BC2D-04BDBD461EE0}" type="pres">
      <dgm:prSet presAssocID="{399903ED-F0F7-448B-B25B-3CB433C6FD66}" presName="arrowWedge1" presStyleLbl="fgSibTrans2D1" presStyleIdx="0" presStyleCnt="3"/>
      <dgm:spPr>
        <a:noFill/>
        <a:scene3d>
          <a:camera prst="orthographicFront"/>
          <a:lightRig rig="threePt" dir="t"/>
        </a:scene3d>
        <a:sp3d>
          <a:bevelT w="6350" h="12700"/>
          <a:bevelB w="44450"/>
        </a:sp3d>
      </dgm:spPr>
    </dgm:pt>
    <dgm:pt modelId="{B797DBA5-3A46-48EB-9E1A-89CF03BA3ED3}" type="pres">
      <dgm:prSet presAssocID="{9FAFD229-09A4-41C2-B9BA-1385ACE8460D}" presName="arrowWedge2" presStyleLbl="fgSibTrans2D1" presStyleIdx="1" presStyleCnt="3"/>
      <dgm:spPr>
        <a:noFill/>
        <a:scene3d>
          <a:camera prst="orthographicFront"/>
          <a:lightRig rig="threePt" dir="t"/>
        </a:scene3d>
        <a:sp3d>
          <a:bevelT w="6350" h="12700"/>
          <a:bevelB w="44450"/>
        </a:sp3d>
      </dgm:spPr>
    </dgm:pt>
    <dgm:pt modelId="{05E12AA9-6EE1-4517-9C77-348CEF9F216A}" type="pres">
      <dgm:prSet presAssocID="{0B45D90B-E755-45D9-B2B7-4B493F99C468}" presName="arrowWedge3" presStyleLbl="fgSibTrans2D1" presStyleIdx="2" presStyleCnt="3"/>
      <dgm:spPr>
        <a:noFill/>
        <a:scene3d>
          <a:camera prst="orthographicFront"/>
          <a:lightRig rig="threePt" dir="t"/>
        </a:scene3d>
        <a:sp3d>
          <a:bevelT w="6350" h="12700"/>
          <a:bevelB w="44450"/>
        </a:sp3d>
      </dgm:spPr>
    </dgm:pt>
  </dgm:ptLst>
  <dgm:cxnLst>
    <dgm:cxn modelId="{AFE7A828-54F3-4F27-B6C2-10A54D58E740}" srcId="{AA62A4DD-4D6B-4B01-BDA6-BA2C632AB943}" destId="{13EA37F1-A1ED-4144-8727-FC89BC262742}" srcOrd="1" destOrd="0" parTransId="{333EA1C2-C734-4BEE-8782-7FCE247A1DA5}" sibTransId="{9FAFD229-09A4-41C2-B9BA-1385ACE8460D}"/>
    <dgm:cxn modelId="{D05E8D6F-8668-44A6-9FAE-D6701EAE7A80}" type="presOf" srcId="{AF5EA4A3-34C7-4C25-B633-ED0E5FE67003}" destId="{A51B61C9-179F-4A52-AB43-AF6A2F323D98}" srcOrd="0" destOrd="0" presId="urn:microsoft.com/office/officeart/2005/8/layout/cycle8"/>
    <dgm:cxn modelId="{6C811891-6604-426B-88EF-60BC35283CF7}" type="presOf" srcId="{B66AC7A4-B61D-403D-99DC-F1FCAE81641A}" destId="{580E3AF1-83FF-467A-A3E8-3072DAF9B787}" srcOrd="0" destOrd="0" presId="urn:microsoft.com/office/officeart/2005/8/layout/cycle8"/>
    <dgm:cxn modelId="{187B41B5-2946-4BE3-BF69-AB66F8702A81}" type="presOf" srcId="{AF5EA4A3-34C7-4C25-B633-ED0E5FE67003}" destId="{099B2E04-23B5-4011-9C86-4C68C445B062}" srcOrd="1" destOrd="0" presId="urn:microsoft.com/office/officeart/2005/8/layout/cycle8"/>
    <dgm:cxn modelId="{F3ABB504-E84B-4289-8E38-6E2EA4EF8072}" srcId="{AA62A4DD-4D6B-4B01-BDA6-BA2C632AB943}" destId="{AF5EA4A3-34C7-4C25-B633-ED0E5FE67003}" srcOrd="0" destOrd="0" parTransId="{D5BEBA5C-B6CA-467B-A14C-3CF13137B089}" sibTransId="{399903ED-F0F7-448B-B25B-3CB433C6FD66}"/>
    <dgm:cxn modelId="{9A98D6D5-E02B-4931-846E-38713F77CB87}" srcId="{AA62A4DD-4D6B-4B01-BDA6-BA2C632AB943}" destId="{B66AC7A4-B61D-403D-99DC-F1FCAE81641A}" srcOrd="2" destOrd="0" parTransId="{DCAA05C9-36B7-4601-AD11-2DB5DE5B56D6}" sibTransId="{0B45D90B-E755-45D9-B2B7-4B493F99C468}"/>
    <dgm:cxn modelId="{40FC0CC8-C046-414F-A2E8-88C294986626}" type="presOf" srcId="{13EA37F1-A1ED-4144-8727-FC89BC262742}" destId="{F72D59DB-6EBB-49F9-ADCC-BF12969E241B}" srcOrd="1" destOrd="0" presId="urn:microsoft.com/office/officeart/2005/8/layout/cycle8"/>
    <dgm:cxn modelId="{E70E9A95-6815-43EA-AFD0-85DAF2FF3A86}" type="presOf" srcId="{AA62A4DD-4D6B-4B01-BDA6-BA2C632AB943}" destId="{D3FFE5D5-1F0B-4311-B6BB-B7C026E10F59}" srcOrd="0" destOrd="0" presId="urn:microsoft.com/office/officeart/2005/8/layout/cycle8"/>
    <dgm:cxn modelId="{0DC772AF-9CCD-4EA1-A085-42975347B87E}" type="presOf" srcId="{B66AC7A4-B61D-403D-99DC-F1FCAE81641A}" destId="{4BB1AEDC-37FF-4FC0-8B21-2B577647CDEE}" srcOrd="1" destOrd="0" presId="urn:microsoft.com/office/officeart/2005/8/layout/cycle8"/>
    <dgm:cxn modelId="{5DF23ABC-F54F-45DB-A1DA-4977CBCE60E8}" type="presOf" srcId="{13EA37F1-A1ED-4144-8727-FC89BC262742}" destId="{C9D92489-9E40-44BB-987D-97A966AA3172}" srcOrd="0" destOrd="0" presId="urn:microsoft.com/office/officeart/2005/8/layout/cycle8"/>
    <dgm:cxn modelId="{64DFE01A-5F6C-4A0F-998D-0A1D3AFE8FAE}" type="presParOf" srcId="{D3FFE5D5-1F0B-4311-B6BB-B7C026E10F59}" destId="{A51B61C9-179F-4A52-AB43-AF6A2F323D98}" srcOrd="0" destOrd="0" presId="urn:microsoft.com/office/officeart/2005/8/layout/cycle8"/>
    <dgm:cxn modelId="{0FC32325-1F55-4D44-BDC9-11C2097B43BD}" type="presParOf" srcId="{D3FFE5D5-1F0B-4311-B6BB-B7C026E10F59}" destId="{D587AF4B-73C3-4633-9BCD-8227CB593D3E}" srcOrd="1" destOrd="0" presId="urn:microsoft.com/office/officeart/2005/8/layout/cycle8"/>
    <dgm:cxn modelId="{5D3F743D-0471-40CC-9B7A-E7055C656393}" type="presParOf" srcId="{D3FFE5D5-1F0B-4311-B6BB-B7C026E10F59}" destId="{AC3E7A76-1B15-4D84-870C-7AEBAEF3C581}" srcOrd="2" destOrd="0" presId="urn:microsoft.com/office/officeart/2005/8/layout/cycle8"/>
    <dgm:cxn modelId="{C9C33597-5E94-47B0-96B7-55342F4A0CD8}" type="presParOf" srcId="{D3FFE5D5-1F0B-4311-B6BB-B7C026E10F59}" destId="{099B2E04-23B5-4011-9C86-4C68C445B062}" srcOrd="3" destOrd="0" presId="urn:microsoft.com/office/officeart/2005/8/layout/cycle8"/>
    <dgm:cxn modelId="{62E960B7-1AA5-494B-95A8-3C68F0BFD98E}" type="presParOf" srcId="{D3FFE5D5-1F0B-4311-B6BB-B7C026E10F59}" destId="{C9D92489-9E40-44BB-987D-97A966AA3172}" srcOrd="4" destOrd="0" presId="urn:microsoft.com/office/officeart/2005/8/layout/cycle8"/>
    <dgm:cxn modelId="{A7B9B8E5-13AF-43BD-89EC-E699BEEF1E9F}" type="presParOf" srcId="{D3FFE5D5-1F0B-4311-B6BB-B7C026E10F59}" destId="{3CF7F74C-5237-4A78-8201-074AAE1EE35D}" srcOrd="5" destOrd="0" presId="urn:microsoft.com/office/officeart/2005/8/layout/cycle8"/>
    <dgm:cxn modelId="{2A2E16ED-DC55-4786-BEE1-6EFAF7BDFE4A}" type="presParOf" srcId="{D3FFE5D5-1F0B-4311-B6BB-B7C026E10F59}" destId="{193B219A-69AA-4E8D-A41E-24BDFEF1894B}" srcOrd="6" destOrd="0" presId="urn:microsoft.com/office/officeart/2005/8/layout/cycle8"/>
    <dgm:cxn modelId="{01A36725-8243-4C2A-B5EF-61D4135B549E}" type="presParOf" srcId="{D3FFE5D5-1F0B-4311-B6BB-B7C026E10F59}" destId="{F72D59DB-6EBB-49F9-ADCC-BF12969E241B}" srcOrd="7" destOrd="0" presId="urn:microsoft.com/office/officeart/2005/8/layout/cycle8"/>
    <dgm:cxn modelId="{A750B0BD-B42C-4FDE-B79F-5375CECF022A}" type="presParOf" srcId="{D3FFE5D5-1F0B-4311-B6BB-B7C026E10F59}" destId="{580E3AF1-83FF-467A-A3E8-3072DAF9B787}" srcOrd="8" destOrd="0" presId="urn:microsoft.com/office/officeart/2005/8/layout/cycle8"/>
    <dgm:cxn modelId="{84FCD45B-ADE2-462D-8DE0-6426826908C8}" type="presParOf" srcId="{D3FFE5D5-1F0B-4311-B6BB-B7C026E10F59}" destId="{EE17DCFA-E0A4-4060-A1F9-7E48DC9EC244}" srcOrd="9" destOrd="0" presId="urn:microsoft.com/office/officeart/2005/8/layout/cycle8"/>
    <dgm:cxn modelId="{5D0F1226-4E66-4D8E-85F2-4FB781AEBE20}" type="presParOf" srcId="{D3FFE5D5-1F0B-4311-B6BB-B7C026E10F59}" destId="{14DBF8E3-5286-4E5D-A6A9-6E84F7685D7A}" srcOrd="10" destOrd="0" presId="urn:microsoft.com/office/officeart/2005/8/layout/cycle8"/>
    <dgm:cxn modelId="{B84DAF94-8AF2-48FC-BBB5-8BC9D1E557D7}" type="presParOf" srcId="{D3FFE5D5-1F0B-4311-B6BB-B7C026E10F59}" destId="{4BB1AEDC-37FF-4FC0-8B21-2B577647CDEE}" srcOrd="11" destOrd="0" presId="urn:microsoft.com/office/officeart/2005/8/layout/cycle8"/>
    <dgm:cxn modelId="{6EFBFE7F-D2EA-4A56-BA6C-5B9AF7F9D8C9}" type="presParOf" srcId="{D3FFE5D5-1F0B-4311-B6BB-B7C026E10F59}" destId="{265C5663-2BC0-4BC8-BC2D-04BDBD461EE0}" srcOrd="12" destOrd="0" presId="urn:microsoft.com/office/officeart/2005/8/layout/cycle8"/>
    <dgm:cxn modelId="{2B88F286-AAFC-4E6D-B2E8-225839C6FAA0}" type="presParOf" srcId="{D3FFE5D5-1F0B-4311-B6BB-B7C026E10F59}" destId="{B797DBA5-3A46-48EB-9E1A-89CF03BA3ED3}" srcOrd="13" destOrd="0" presId="urn:microsoft.com/office/officeart/2005/8/layout/cycle8"/>
    <dgm:cxn modelId="{18126563-C74D-4063-9F51-74089AE3CDDE}" type="presParOf" srcId="{D3FFE5D5-1F0B-4311-B6BB-B7C026E10F59}" destId="{05E12AA9-6EE1-4517-9C77-348CEF9F216A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5E6B0D-A14F-44DA-A629-76C58505ADA8}">
      <dsp:nvSpPr>
        <dsp:cNvPr id="0" name=""/>
        <dsp:cNvSpPr/>
      </dsp:nvSpPr>
      <dsp:spPr>
        <a:xfrm>
          <a:off x="1579036" y="899653"/>
          <a:ext cx="2125979" cy="539526"/>
        </a:xfrm>
        <a:prstGeom prst="chevron">
          <a:avLst/>
        </a:prstGeom>
        <a:solidFill>
          <a:schemeClr val="bg1">
            <a:lumMod val="50000"/>
          </a:schemeClr>
        </a:solidFill>
        <a:ln w="2540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22225" rIns="0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smtClean="0"/>
            <a:t>Audio</a:t>
          </a:r>
          <a:endParaRPr lang="en-US" sz="3500" kern="1200" dirty="0"/>
        </a:p>
      </dsp:txBody>
      <dsp:txXfrm>
        <a:off x="1848799" y="899653"/>
        <a:ext cx="1586453" cy="539526"/>
      </dsp:txXfrm>
    </dsp:sp>
    <dsp:sp modelId="{49211627-757C-428D-A79D-496CF1C9912E}">
      <dsp:nvSpPr>
        <dsp:cNvPr id="0" name=""/>
        <dsp:cNvSpPr/>
      </dsp:nvSpPr>
      <dsp:spPr>
        <a:xfrm>
          <a:off x="1590941" y="2932789"/>
          <a:ext cx="2125979" cy="539526"/>
        </a:xfrm>
        <a:prstGeom prst="chevron">
          <a:avLst/>
        </a:prstGeom>
        <a:solidFill>
          <a:schemeClr val="bg1">
            <a:lumMod val="50000"/>
          </a:schemeClr>
        </a:solidFill>
        <a:ln w="2540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22225" rIns="0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smtClean="0"/>
            <a:t>Video</a:t>
          </a:r>
          <a:endParaRPr lang="en-US" sz="3500" kern="1200" dirty="0"/>
        </a:p>
      </dsp:txBody>
      <dsp:txXfrm>
        <a:off x="1860704" y="2932789"/>
        <a:ext cx="1586453" cy="539526"/>
      </dsp:txXfrm>
    </dsp:sp>
    <dsp:sp modelId="{A359EC22-ACC1-43B5-82E4-9FA92904DB28}">
      <dsp:nvSpPr>
        <dsp:cNvPr id="0" name=""/>
        <dsp:cNvSpPr/>
      </dsp:nvSpPr>
      <dsp:spPr>
        <a:xfrm>
          <a:off x="525778" y="2932789"/>
          <a:ext cx="1074423" cy="539526"/>
        </a:xfrm>
        <a:prstGeom prst="chevron">
          <a:avLst/>
        </a:prstGeom>
        <a:solidFill>
          <a:schemeClr val="bg1">
            <a:lumMod val="50000"/>
          </a:schemeClr>
        </a:solidFill>
        <a:ln w="2540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22225" rIns="0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500" kern="1200" dirty="0"/>
        </a:p>
      </dsp:txBody>
      <dsp:txXfrm>
        <a:off x="795541" y="2932789"/>
        <a:ext cx="534897" cy="539526"/>
      </dsp:txXfrm>
    </dsp:sp>
    <dsp:sp modelId="{A82C3890-849C-4EA0-B857-2325FA17AFD9}">
      <dsp:nvSpPr>
        <dsp:cNvPr id="0" name=""/>
        <dsp:cNvSpPr/>
      </dsp:nvSpPr>
      <dsp:spPr>
        <a:xfrm>
          <a:off x="1562122" y="5385867"/>
          <a:ext cx="2125979" cy="539526"/>
        </a:xfrm>
        <a:prstGeom prst="chevron">
          <a:avLst/>
        </a:prstGeom>
        <a:solidFill>
          <a:schemeClr val="bg1">
            <a:lumMod val="50000"/>
          </a:schemeClr>
        </a:solidFill>
        <a:ln w="2540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22225" rIns="0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smtClean="0"/>
            <a:t>Depth</a:t>
          </a:r>
          <a:endParaRPr lang="en-US" sz="3500" kern="1200" dirty="0"/>
        </a:p>
      </dsp:txBody>
      <dsp:txXfrm>
        <a:off x="1831885" y="5385867"/>
        <a:ext cx="1586453" cy="5395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1B61C9-179F-4A52-AB43-AF6A2F323D98}">
      <dsp:nvSpPr>
        <dsp:cNvPr id="0" name=""/>
        <dsp:cNvSpPr/>
      </dsp:nvSpPr>
      <dsp:spPr>
        <a:xfrm>
          <a:off x="370712" y="285750"/>
          <a:ext cx="3200400" cy="3200400"/>
        </a:xfrm>
        <a:prstGeom prst="pie">
          <a:avLst>
            <a:gd name="adj1" fmla="val 16200000"/>
            <a:gd name="adj2" fmla="val 1800000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perspectiveLeft"/>
          <a:lightRig rig="threePt" dir="t"/>
        </a:scene3d>
        <a:sp3d z="6350">
          <a:bevelT w="279400" h="228600"/>
          <a:bevelB w="4445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Cluster</a:t>
          </a:r>
          <a:endParaRPr lang="en-US" sz="2900" kern="1200" dirty="0"/>
        </a:p>
      </dsp:txBody>
      <dsp:txXfrm>
        <a:off x="2057399" y="963930"/>
        <a:ext cx="1143000" cy="952499"/>
      </dsp:txXfrm>
    </dsp:sp>
    <dsp:sp modelId="{C9D92489-9E40-44BB-987D-97A966AA3172}">
      <dsp:nvSpPr>
        <dsp:cNvPr id="0" name=""/>
        <dsp:cNvSpPr/>
      </dsp:nvSpPr>
      <dsp:spPr>
        <a:xfrm>
          <a:off x="304799" y="400050"/>
          <a:ext cx="3200400" cy="3200400"/>
        </a:xfrm>
        <a:prstGeom prst="pie">
          <a:avLst>
            <a:gd name="adj1" fmla="val 1800000"/>
            <a:gd name="adj2" fmla="val 900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perspectiveLeft"/>
          <a:lightRig rig="threePt" dir="t"/>
        </a:scene3d>
        <a:sp3d z="6350">
          <a:bevelT w="279400" h="228600"/>
          <a:bevelB w="4445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LINQ</a:t>
          </a:r>
          <a:endParaRPr lang="en-US" sz="2900" kern="1200" dirty="0"/>
        </a:p>
      </dsp:txBody>
      <dsp:txXfrm>
        <a:off x="1066799" y="2476500"/>
        <a:ext cx="1714500" cy="838200"/>
      </dsp:txXfrm>
    </dsp:sp>
    <dsp:sp modelId="{580E3AF1-83FF-467A-A3E8-3072DAF9B787}">
      <dsp:nvSpPr>
        <dsp:cNvPr id="0" name=""/>
        <dsp:cNvSpPr/>
      </dsp:nvSpPr>
      <dsp:spPr>
        <a:xfrm>
          <a:off x="238886" y="285750"/>
          <a:ext cx="3200400" cy="3200400"/>
        </a:xfrm>
        <a:prstGeom prst="pie">
          <a:avLst>
            <a:gd name="adj1" fmla="val 9000000"/>
            <a:gd name="adj2" fmla="val 1620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perspectiveLeft"/>
          <a:lightRig rig="threePt" dir="t"/>
        </a:scene3d>
        <a:sp3d z="6350">
          <a:bevelT w="279400" h="228600"/>
          <a:bevelB w="4445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Dryad</a:t>
          </a:r>
          <a:endParaRPr lang="en-US" sz="2900" kern="1200" dirty="0"/>
        </a:p>
      </dsp:txBody>
      <dsp:txXfrm>
        <a:off x="609599" y="963930"/>
        <a:ext cx="1143000" cy="952499"/>
      </dsp:txXfrm>
    </dsp:sp>
    <dsp:sp modelId="{265C5663-2BC0-4BC8-BC2D-04BDBD461EE0}">
      <dsp:nvSpPr>
        <dsp:cNvPr id="0" name=""/>
        <dsp:cNvSpPr/>
      </dsp:nvSpPr>
      <dsp:spPr>
        <a:xfrm>
          <a:off x="172857" y="87629"/>
          <a:ext cx="3596640" cy="3596640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noFill/>
        <a:ln>
          <a:noFill/>
        </a:ln>
        <a:effectLst/>
        <a:scene3d>
          <a:camera prst="orthographicFront"/>
          <a:lightRig rig="threePt" dir="t"/>
        </a:scene3d>
        <a:sp3d>
          <a:bevelT w="6350" h="12700"/>
          <a:bevelB w="4445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7DBA5-3A46-48EB-9E1A-89CF03BA3ED3}">
      <dsp:nvSpPr>
        <dsp:cNvPr id="0" name=""/>
        <dsp:cNvSpPr/>
      </dsp:nvSpPr>
      <dsp:spPr>
        <a:xfrm>
          <a:off x="106679" y="201727"/>
          <a:ext cx="3596640" cy="3596640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noFill/>
        <a:ln>
          <a:noFill/>
        </a:ln>
        <a:effectLst/>
        <a:scene3d>
          <a:camera prst="orthographicFront"/>
          <a:lightRig rig="threePt" dir="t"/>
        </a:scene3d>
        <a:sp3d>
          <a:bevelT w="6350" h="12700"/>
          <a:bevelB w="4445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12AA9-6EE1-4517-9C77-348CEF9F216A}">
      <dsp:nvSpPr>
        <dsp:cNvPr id="0" name=""/>
        <dsp:cNvSpPr/>
      </dsp:nvSpPr>
      <dsp:spPr>
        <a:xfrm>
          <a:off x="40502" y="87629"/>
          <a:ext cx="3596640" cy="3596640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noFill/>
        <a:ln>
          <a:noFill/>
        </a:ln>
        <a:effectLst/>
        <a:scene3d>
          <a:camera prst="orthographicFront"/>
          <a:lightRig rig="threePt" dir="t"/>
        </a:scene3d>
        <a:sp3d>
          <a:bevelT w="6350" h="12700"/>
          <a:bevelB w="4445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9AA855-16B7-4C44-ACF0-2E0D09D66397}" type="datetimeFigureOut">
              <a:rPr lang="en-US" smtClean="0"/>
              <a:pPr/>
              <a:t>3/29/2013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B7E840-D46B-47CF-ABE3-E28492389B9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344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Images from Wikipedia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11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Left image from Google Books.</a:t>
            </a:r>
          </a:p>
          <a:p>
            <a:r>
              <a:rPr lang="en-US" dirty="0" smtClean="0"/>
              <a:t>Right</a:t>
            </a:r>
            <a:r>
              <a:rPr lang="en-US" baseline="0" dirty="0" smtClean="0"/>
              <a:t> image from Wikipedia.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2578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Left image from Wikipedia.</a:t>
            </a:r>
          </a:p>
          <a:p>
            <a:r>
              <a:rPr lang="en-US" dirty="0" smtClean="0"/>
              <a:t>Right image from</a:t>
            </a:r>
            <a:r>
              <a:rPr lang="en-US" baseline="0" dirty="0" smtClean="0"/>
              <a:t> Nature.com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5296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 from Wikipedia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768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Left image from Opte.org</a:t>
            </a:r>
          </a:p>
          <a:p>
            <a:r>
              <a:rPr lang="en-US" dirty="0" smtClean="0"/>
              <a:t>Right</a:t>
            </a:r>
            <a:r>
              <a:rPr lang="en-US" baseline="0" dirty="0" smtClean="0"/>
              <a:t> image from facebook.com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DB468-218B-40EE-BD8F-7443DA73438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4907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 is optimized for: throughput,</a:t>
            </a:r>
            <a:r>
              <a:rPr lang="en-US" baseline="0" dirty="0" smtClean="0"/>
              <a:t> data-parallel computation, in a private data-center.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13</a:t>
            </a:fld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 the same way as the Unix shell does not understand the pipeline running on top, but manages its execution (i.e., killing processes when one</a:t>
            </a:r>
            <a:r>
              <a:rPr lang="en-US" baseline="0" dirty="0" smtClean="0"/>
              <a:t> exits), Dryad does not understand the job running on top.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43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 is a generalization of the Unix piping mechanism: instead of </a:t>
            </a:r>
            <a:r>
              <a:rPr lang="en-US" dirty="0" err="1" smtClean="0"/>
              <a:t>uni</a:t>
            </a:r>
            <a:r>
              <a:rPr lang="en-US" dirty="0" smtClean="0"/>
              <a:t>-dimensional (chain) pipelines, it provides two-dimensional pipelines.</a:t>
            </a:r>
            <a:r>
              <a:rPr lang="en-US" baseline="0" dirty="0" smtClean="0"/>
              <a:t> The unit is still a process connected by a point-to-point channel, but the processes are replicated.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44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a possible schedule of a Dryad job using 2 machines.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45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Unix pipeline is generalized 3</a:t>
            </a:r>
            <a:r>
              <a:rPr lang="en-US" baseline="0" dirty="0" smtClean="0"/>
              <a:t>-ways:</a:t>
            </a:r>
          </a:p>
          <a:p>
            <a:pPr>
              <a:buFontTx/>
              <a:buChar char="-"/>
            </a:pPr>
            <a:r>
              <a:rPr lang="en-US" baseline="0" dirty="0" smtClean="0"/>
              <a:t>2D instead of 1D</a:t>
            </a:r>
          </a:p>
          <a:p>
            <a:pPr>
              <a:buFontTx/>
              <a:buChar char="-"/>
            </a:pPr>
            <a:r>
              <a:rPr lang="en-US" baseline="0" dirty="0" smtClean="0"/>
              <a:t> spans multiple machines</a:t>
            </a:r>
          </a:p>
          <a:p>
            <a:pPr>
              <a:buFontTx/>
              <a:buChar char="-"/>
            </a:pPr>
            <a:r>
              <a:rPr lang="en-US" baseline="0" dirty="0" smtClean="0"/>
              <a:t> resources are virtualized: you can run the same large job on many or few machines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49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the basic Dryad</a:t>
            </a:r>
            <a:r>
              <a:rPr lang="en-US" baseline="0" dirty="0" smtClean="0"/>
              <a:t> terminology.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50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Channels are very abstract, enabling a variety</a:t>
            </a:r>
            <a:r>
              <a:rPr lang="en-US" baseline="0" dirty="0" smtClean="0"/>
              <a:t> of transport mechanisms.</a:t>
            </a:r>
          </a:p>
          <a:p>
            <a:r>
              <a:rPr lang="en-US" baseline="0" dirty="0" smtClean="0"/>
              <a:t>The performance and fault-tolerance of these </a:t>
            </a:r>
            <a:r>
              <a:rPr lang="en-US" baseline="0" dirty="0" err="1" smtClean="0"/>
              <a:t>machanisms</a:t>
            </a:r>
            <a:r>
              <a:rPr lang="en-US" baseline="0" dirty="0" smtClean="0"/>
              <a:t> vary widely.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51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brain of a Dryad job is a centralized</a:t>
            </a:r>
            <a:r>
              <a:rPr lang="en-US" baseline="0" dirty="0" smtClean="0"/>
              <a:t> </a:t>
            </a:r>
            <a:r>
              <a:rPr lang="en-US" dirty="0" smtClean="0"/>
              <a:t>graph manager, which maintains a complete state of the job.</a:t>
            </a:r>
          </a:p>
          <a:p>
            <a:r>
              <a:rPr lang="en-US" dirty="0" smtClean="0"/>
              <a:t>The GM controls the processes running</a:t>
            </a:r>
            <a:r>
              <a:rPr lang="en-US" baseline="0" dirty="0" smtClean="0"/>
              <a:t> on a cluster, but never exchanges data with them.</a:t>
            </a:r>
          </a:p>
          <a:p>
            <a:r>
              <a:rPr lang="en-US" baseline="0" dirty="0" smtClean="0"/>
              <a:t>(The data plane is completely separated from the control plane.)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52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Computation Staging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55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Vertex</a:t>
            </a:r>
            <a:r>
              <a:rPr lang="en-US" baseline="0" dirty="0" smtClean="0"/>
              <a:t> failures and channel failures are handled differently.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57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handling of apparently very slow computation by duplication of vertices is handled by a stage manager.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60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Aggregating data with</a:t>
            </a:r>
            <a:r>
              <a:rPr lang="en-US" baseline="0" dirty="0" smtClean="0"/>
              <a:t> associative operators can be done in a bandwidth-preserving fashion in the intermediate aggregations are placed close to the source data.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B14B7-253F-49FC-8AC8-B4F71F21EA10}" type="slidenum">
              <a:rPr lang="en-US" smtClean="0"/>
              <a:pPr/>
              <a:t>61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adds a wealth of features on top of plain</a:t>
            </a:r>
            <a:r>
              <a:rPr lang="en-US" baseline="0" dirty="0" smtClean="0"/>
              <a:t> Dryad.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81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Language Integrated Query is an extension of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.Net</a:t>
            </a:r>
            <a:r>
              <a:rPr lang="en-US" baseline="0" dirty="0" smtClean="0"/>
              <a:t> which allows one to write declarative computations on collections (green part).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82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DryadLINQ translates LINQ programs into Dryad computations:</a:t>
            </a:r>
          </a:p>
          <a:p>
            <a:pPr rtl="0"/>
            <a:r>
              <a:rPr lang="en-US" dirty="0" smtClean="0"/>
              <a:t>- C# and LINQ data objects become distributed partitioned files. </a:t>
            </a:r>
          </a:p>
          <a:p>
            <a:pPr rtl="0"/>
            <a:r>
              <a:rPr lang="en-US" dirty="0" smtClean="0"/>
              <a:t>- LINQ queries become distributed Dryad jobs. </a:t>
            </a:r>
          </a:p>
          <a:p>
            <a:pPr rtl="0"/>
            <a:r>
              <a:rPr lang="en-US" dirty="0" smtClean="0"/>
              <a:t>-</a:t>
            </a:r>
            <a:r>
              <a:rPr lang="en-US" baseline="0" dirty="0" smtClean="0"/>
              <a:t> </a:t>
            </a:r>
            <a:r>
              <a:rPr lang="en-US" dirty="0" smtClean="0"/>
              <a:t>C# methods become code running on the vertices of a Dryad job.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83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95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105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83308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01766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0176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7E840-D46B-47CF-ABE3-E28492389B99}" type="slidenum">
              <a:rPr lang="en-US" smtClean="0"/>
              <a:pPr/>
              <a:t>133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AEE52-D5DF-4D7D-ACB0-2E145CC45F27}" type="datetime1">
              <a:rPr lang="en-US" smtClean="0"/>
              <a:pPr/>
              <a:t>3/29/2013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26BA1-D93D-4992-B038-EF13399F017E}" type="datetime1">
              <a:rPr lang="en-US" smtClean="0"/>
              <a:pPr/>
              <a:t>3/29/2013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A5AC1-8F67-4226-989F-39E93B5E6C99}" type="datetime1">
              <a:rPr lang="en-US" smtClean="0"/>
              <a:pPr/>
              <a:t>3/29/2013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0283-1D15-403A-B621-CC9BA4FE4C75}" type="datetime1">
              <a:rPr lang="en-US" smtClean="0"/>
              <a:pPr/>
              <a:t>3/29/2013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9C644-DA60-4DB6-B43C-F28BD7CDD468}" type="datetime1">
              <a:rPr lang="en-US" smtClean="0"/>
              <a:pPr/>
              <a:t>3/29/2013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149EF8-2834-445F-8112-2AD12360656C}" type="datetime1">
              <a:rPr lang="en-US" smtClean="0"/>
              <a:pPr/>
              <a:t>3/29/2013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B7AC4-FD1C-4FC7-A2FA-BEC7F1106084}" type="datetime1">
              <a:rPr lang="en-US" smtClean="0"/>
              <a:pPr/>
              <a:t>3/29/2013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6B0D6-91B5-481F-9D87-CC98E7E45FB7}" type="datetime1">
              <a:rPr lang="en-US" smtClean="0"/>
              <a:pPr/>
              <a:t>3/29/2013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73FC-6CEF-497B-8E5C-E715994E9949}" type="datetime1">
              <a:rPr lang="en-US" smtClean="0"/>
              <a:pPr/>
              <a:t>3/29/2013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C01C4-4CB9-48FA-B251-BFFA2FECBFEA}" type="datetime1">
              <a:rPr lang="en-US" smtClean="0"/>
              <a:pPr/>
              <a:t>3/29/2013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A1ED-4D11-4138-A47F-7EA44E96657A}" type="datetime1">
              <a:rPr lang="en-US" smtClean="0"/>
              <a:pPr/>
              <a:t>3/29/2013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23C35E-93D5-477E-87AF-0445F37D865A}" type="datetime1">
              <a:rPr lang="en-US" smtClean="0"/>
              <a:pPr/>
              <a:t>3/29/2013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7F914F-062F-453F-B34B-BB004E9935E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4.jpeg"/><Relationship Id="rId7" Type="http://schemas.openxmlformats.org/officeDocument/2006/relationships/image" Target="../media/image17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11" Type="http://schemas.openxmlformats.org/officeDocument/2006/relationships/image" Target="../media/image21.wmf"/><Relationship Id="rId5" Type="http://schemas.microsoft.com/office/2007/relationships/hdphoto" Target="../media/hdphoto2.wdp"/><Relationship Id="rId10" Type="http://schemas.openxmlformats.org/officeDocument/2006/relationships/image" Target="../media/image20.wmf"/><Relationship Id="rId4" Type="http://schemas.openxmlformats.org/officeDocument/2006/relationships/image" Target="../media/image5.png"/><Relationship Id="rId9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now.cs.berkeley.edu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gi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roc.cs.berkeley.edu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40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1.png"/><Relationship Id="rId4" Type="http://schemas.openxmlformats.org/officeDocument/2006/relationships/image" Target="../media/image38.w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43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w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6.png"/><Relationship Id="rId4" Type="http://schemas.openxmlformats.org/officeDocument/2006/relationships/image" Target="../media/image3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wmf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wmf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9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wmf"/><Relationship Id="rId1" Type="http://schemas.openxmlformats.org/officeDocument/2006/relationships/slideLayout" Target="../slideLayouts/slideLayout6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2.wmf"/><Relationship Id="rId1" Type="http://schemas.openxmlformats.org/officeDocument/2006/relationships/slideLayout" Target="../slideLayouts/slideLayout6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6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6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6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6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6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.png"/><Relationship Id="rId4" Type="http://schemas.openxmlformats.org/officeDocument/2006/relationships/image" Target="../media/image68.png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6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slide" Target="slide84.xml"/><Relationship Id="rId1" Type="http://schemas.openxmlformats.org/officeDocument/2006/relationships/slideLayout" Target="../slideLayouts/slideLayout6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6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6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6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6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6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6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png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2.wmf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wmv"/><Relationship Id="rId1" Type="http://schemas.openxmlformats.org/officeDocument/2006/relationships/video" Target="NULL" TargetMode="External"/><Relationship Id="rId5" Type="http://schemas.openxmlformats.org/officeDocument/2006/relationships/image" Target="../media/image88.jpeg"/><Relationship Id="rId4" Type="http://schemas.openxmlformats.org/officeDocument/2006/relationships/image" Target="../media/image87.png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9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microsoft.com/office/2007/relationships/hdphoto" Target="../media/hdphoto3.wdp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92.jpeg"/><Relationship Id="rId4" Type="http://schemas.openxmlformats.org/officeDocument/2006/relationships/diagramLayout" Target="../diagrams/layout1.xml"/><Relationship Id="rId9" Type="http://schemas.openxmlformats.org/officeDocument/2006/relationships/image" Target="../media/image91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gif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7" Type="http://schemas.openxmlformats.org/officeDocument/2006/relationships/image" Target="../media/image106.jpe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103.png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6.xml"/></Relationships>
</file>

<file path=ppt/slides/_rels/slide1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jpeg"/><Relationship Id="rId13" Type="http://schemas.openxmlformats.org/officeDocument/2006/relationships/image" Target="../media/image119.jpeg"/><Relationship Id="rId18" Type="http://schemas.openxmlformats.org/officeDocument/2006/relationships/image" Target="../media/image124.jpeg"/><Relationship Id="rId26" Type="http://schemas.openxmlformats.org/officeDocument/2006/relationships/image" Target="../media/image131.jpeg"/><Relationship Id="rId3" Type="http://schemas.openxmlformats.org/officeDocument/2006/relationships/image" Target="../media/image109.png"/><Relationship Id="rId21" Type="http://schemas.openxmlformats.org/officeDocument/2006/relationships/image" Target="../media/image126.jpeg"/><Relationship Id="rId7" Type="http://schemas.openxmlformats.org/officeDocument/2006/relationships/image" Target="../media/image113.jpeg"/><Relationship Id="rId12" Type="http://schemas.openxmlformats.org/officeDocument/2006/relationships/image" Target="../media/image118.jpeg"/><Relationship Id="rId17" Type="http://schemas.openxmlformats.org/officeDocument/2006/relationships/image" Target="../media/image123.jpeg"/><Relationship Id="rId25" Type="http://schemas.openxmlformats.org/officeDocument/2006/relationships/image" Target="../media/image130.jpeg"/><Relationship Id="rId2" Type="http://schemas.openxmlformats.org/officeDocument/2006/relationships/image" Target="../media/image108.jpeg"/><Relationship Id="rId16" Type="http://schemas.openxmlformats.org/officeDocument/2006/relationships/image" Target="../media/image122.jpeg"/><Relationship Id="rId20" Type="http://schemas.microsoft.com/office/2007/relationships/hdphoto" Target="../media/hdphoto4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2.jpeg"/><Relationship Id="rId11" Type="http://schemas.openxmlformats.org/officeDocument/2006/relationships/image" Target="../media/image117.jpeg"/><Relationship Id="rId24" Type="http://schemas.openxmlformats.org/officeDocument/2006/relationships/image" Target="../media/image129.jpeg"/><Relationship Id="rId5" Type="http://schemas.openxmlformats.org/officeDocument/2006/relationships/image" Target="../media/image111.jpeg"/><Relationship Id="rId15" Type="http://schemas.openxmlformats.org/officeDocument/2006/relationships/image" Target="../media/image121.jpeg"/><Relationship Id="rId23" Type="http://schemas.openxmlformats.org/officeDocument/2006/relationships/image" Target="../media/image128.jpeg"/><Relationship Id="rId10" Type="http://schemas.openxmlformats.org/officeDocument/2006/relationships/image" Target="../media/image116.jpeg"/><Relationship Id="rId19" Type="http://schemas.openxmlformats.org/officeDocument/2006/relationships/image" Target="../media/image125.png"/><Relationship Id="rId4" Type="http://schemas.openxmlformats.org/officeDocument/2006/relationships/image" Target="../media/image110.jpeg"/><Relationship Id="rId9" Type="http://schemas.openxmlformats.org/officeDocument/2006/relationships/image" Target="../media/image115.jpeg"/><Relationship Id="rId14" Type="http://schemas.openxmlformats.org/officeDocument/2006/relationships/image" Target="../media/image120.jpeg"/><Relationship Id="rId22" Type="http://schemas.openxmlformats.org/officeDocument/2006/relationships/image" Target="../media/image127.jpeg"/><Relationship Id="rId27" Type="http://schemas.openxmlformats.org/officeDocument/2006/relationships/image" Target="../media/image132.jpeg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6.jpeg"/><Relationship Id="rId4" Type="http://schemas.openxmlformats.org/officeDocument/2006/relationships/image" Target="../media/image135.jpeg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6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6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png"/><Relationship Id="rId7" Type="http://schemas.microsoft.com/office/2007/relationships/hdphoto" Target="../media/hdphoto5.wdp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4.png"/><Relationship Id="rId5" Type="http://schemas.openxmlformats.org/officeDocument/2006/relationships/image" Target="../media/image143.png"/><Relationship Id="rId4" Type="http://schemas.openxmlformats.org/officeDocument/2006/relationships/image" Target="../media/image142.png"/></Relationships>
</file>

<file path=ppt/slides/_rels/slide12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6.xml"/><Relationship Id="rId4" Type="http://schemas.openxmlformats.org/officeDocument/2006/relationships/chart" Target="../charts/chart1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6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7.png"/><Relationship Id="rId4" Type="http://schemas.openxmlformats.org/officeDocument/2006/relationships/image" Target="../media/image135.jpeg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jpeg"/><Relationship Id="rId13" Type="http://schemas.openxmlformats.org/officeDocument/2006/relationships/image" Target="../media/image159.jpeg"/><Relationship Id="rId3" Type="http://schemas.openxmlformats.org/officeDocument/2006/relationships/image" Target="../media/image150.jpeg"/><Relationship Id="rId7" Type="http://schemas.openxmlformats.org/officeDocument/2006/relationships/image" Target="../media/image153.jpeg"/><Relationship Id="rId12" Type="http://schemas.openxmlformats.org/officeDocument/2006/relationships/image" Target="../media/image158.jpeg"/><Relationship Id="rId17" Type="http://schemas.openxmlformats.org/officeDocument/2006/relationships/image" Target="../media/image163.jpeg"/><Relationship Id="rId2" Type="http://schemas.openxmlformats.org/officeDocument/2006/relationships/image" Target="../media/image149.jpeg"/><Relationship Id="rId16" Type="http://schemas.openxmlformats.org/officeDocument/2006/relationships/image" Target="../media/image16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2.jpeg"/><Relationship Id="rId11" Type="http://schemas.openxmlformats.org/officeDocument/2006/relationships/image" Target="../media/image157.jpeg"/><Relationship Id="rId5" Type="http://schemas.openxmlformats.org/officeDocument/2006/relationships/image" Target="../media/image151.jpeg"/><Relationship Id="rId15" Type="http://schemas.openxmlformats.org/officeDocument/2006/relationships/image" Target="../media/image161.jpeg"/><Relationship Id="rId10" Type="http://schemas.openxmlformats.org/officeDocument/2006/relationships/image" Target="../media/image156.jpeg"/><Relationship Id="rId4" Type="http://schemas.openxmlformats.org/officeDocument/2006/relationships/hyperlink" Target="http://en.wikipedia.org/wiki/Image:Gagarin_space_suite.jpg" TargetMode="External"/><Relationship Id="rId9" Type="http://schemas.openxmlformats.org/officeDocument/2006/relationships/image" Target="../media/image155.jpeg"/><Relationship Id="rId14" Type="http://schemas.openxmlformats.org/officeDocument/2006/relationships/image" Target="../media/image160.jpeg"/></Relationships>
</file>

<file path=ppt/slides/_rels/slide1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0.jpeg"/><Relationship Id="rId13" Type="http://schemas.openxmlformats.org/officeDocument/2006/relationships/image" Target="../media/image175.jpeg"/><Relationship Id="rId3" Type="http://schemas.openxmlformats.org/officeDocument/2006/relationships/image" Target="../media/image165.jpeg"/><Relationship Id="rId7" Type="http://schemas.openxmlformats.org/officeDocument/2006/relationships/image" Target="../media/image169.jpeg"/><Relationship Id="rId12" Type="http://schemas.openxmlformats.org/officeDocument/2006/relationships/image" Target="../media/image174.jpeg"/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8.jpeg"/><Relationship Id="rId11" Type="http://schemas.openxmlformats.org/officeDocument/2006/relationships/image" Target="../media/image173.jpeg"/><Relationship Id="rId5" Type="http://schemas.openxmlformats.org/officeDocument/2006/relationships/image" Target="../media/image167.jpeg"/><Relationship Id="rId15" Type="http://schemas.openxmlformats.org/officeDocument/2006/relationships/image" Target="../media/image177.jpeg"/><Relationship Id="rId10" Type="http://schemas.openxmlformats.org/officeDocument/2006/relationships/image" Target="../media/image172.png"/><Relationship Id="rId4" Type="http://schemas.openxmlformats.org/officeDocument/2006/relationships/image" Target="../media/image166.jpeg"/><Relationship Id="rId9" Type="http://schemas.openxmlformats.org/officeDocument/2006/relationships/image" Target="../media/image171.jpeg"/><Relationship Id="rId14" Type="http://schemas.openxmlformats.org/officeDocument/2006/relationships/image" Target="../media/image176.png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wmf"/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1.png"/><Relationship Id="rId4" Type="http://schemas.openxmlformats.org/officeDocument/2006/relationships/image" Target="../media/image180.png"/></Relationships>
</file>

<file path=ppt/slides/_rels/slide1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8.gif"/><Relationship Id="rId3" Type="http://schemas.openxmlformats.org/officeDocument/2006/relationships/image" Target="../media/image183.gif"/><Relationship Id="rId7" Type="http://schemas.openxmlformats.org/officeDocument/2006/relationships/image" Target="../media/image187.jpeg"/><Relationship Id="rId2" Type="http://schemas.openxmlformats.org/officeDocument/2006/relationships/image" Target="../media/image18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6.jpeg"/><Relationship Id="rId11" Type="http://schemas.openxmlformats.org/officeDocument/2006/relationships/image" Target="../media/image190.png"/><Relationship Id="rId5" Type="http://schemas.openxmlformats.org/officeDocument/2006/relationships/image" Target="../media/image185.jpeg"/><Relationship Id="rId10" Type="http://schemas.openxmlformats.org/officeDocument/2006/relationships/image" Target="../media/image189.gif"/><Relationship Id="rId4" Type="http://schemas.openxmlformats.org/officeDocument/2006/relationships/image" Target="../media/image184.jpeg"/><Relationship Id="rId9" Type="http://schemas.openxmlformats.org/officeDocument/2006/relationships/hyperlink" Target="http://rackable.com/default.aspx" TargetMode="Externa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1.png"/><Relationship Id="rId4" Type="http://schemas.openxmlformats.org/officeDocument/2006/relationships/image" Target="../media/image181.png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png"/><Relationship Id="rId2" Type="http://schemas.openxmlformats.org/officeDocument/2006/relationships/image" Target="../media/image192.jpeg"/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4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23.gif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4" Type="http://schemas.openxmlformats.org/officeDocument/2006/relationships/image" Target="../media/image195.png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hyperlink" Target="http://research.microsoft.com/users/mbudiu/DryadLINQ.pdf" TargetMode="External"/><Relationship Id="rId7" Type="http://schemas.openxmlformats.org/officeDocument/2006/relationships/hyperlink" Target="http://research.microsoft.com/apps/pubs/default.aspx?id=81516" TargetMode="External"/><Relationship Id="rId2" Type="http://schemas.openxmlformats.org/officeDocument/2006/relationships/hyperlink" Target="http://research.microsoft.com/users/mbudiu/eurosys07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search.microsoft.com/apps/pubs/default.aspx?id=102138" TargetMode="External"/><Relationship Id="rId5" Type="http://schemas.openxmlformats.org/officeDocument/2006/relationships/hyperlink" Target="http://budiu.info/work/hotcloud09.pdf" TargetMode="External"/><Relationship Id="rId4" Type="http://schemas.openxmlformats.org/officeDocument/2006/relationships/hyperlink" Target="http://budiu.info/work/wasl08.pdf" TargetMode="External"/></Relationships>
</file>

<file path=ppt/slides/_rels/slide136.xml.rels><?xml version="1.0" encoding="UTF-8" standalone="yes"?>
<Relationships xmlns="http://schemas.openxmlformats.org/package/2006/relationships"><Relationship Id="rId8" Type="http://schemas.openxmlformats.org/officeDocument/2006/relationships/hyperlink" Target="http://research.microsoft.com/apps/pubs/default.aspx?id=185714" TargetMode="External"/><Relationship Id="rId3" Type="http://schemas.openxmlformats.org/officeDocument/2006/relationships/hyperlink" Target="http://research.microsoft.com/apps/pubs/default.aspx?id=102137" TargetMode="External"/><Relationship Id="rId7" Type="http://schemas.openxmlformats.org/officeDocument/2006/relationships/hyperlink" Target="http://research.microsoft.com/apps/pubs/default.aspx?id=138691" TargetMode="External"/><Relationship Id="rId2" Type="http://schemas.openxmlformats.org/officeDocument/2006/relationships/hyperlink" Target="http://research.microsoft.com/apps/pubs/default.aspx?id=6460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search.microsoft.com/en-us/um/people/jrzhou/pub/PGS.pdf" TargetMode="External"/><Relationship Id="rId5" Type="http://schemas.openxmlformats.org/officeDocument/2006/relationships/hyperlink" Target="http://research.microsoft.com/users/mbudiu/DryadLINQ.pdf" TargetMode="External"/><Relationship Id="rId4" Type="http://schemas.openxmlformats.org/officeDocument/2006/relationships/hyperlink" Target="/apps/pubs/default.aspx?id=102137" TargetMode="External"/></Relationships>
</file>

<file path=ppt/slides/_rels/slide1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470025"/>
          </a:xfrm>
        </p:spPr>
        <p:txBody>
          <a:bodyPr/>
          <a:lstStyle/>
          <a:p>
            <a:r>
              <a:rPr lang="en-US" dirty="0" smtClean="0"/>
              <a:t>Data-Intensive </a:t>
            </a:r>
            <a:br>
              <a:rPr lang="en-US" dirty="0" smtClean="0"/>
            </a:br>
            <a:r>
              <a:rPr lang="en-US" dirty="0" smtClean="0"/>
              <a:t>Cluster Computing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2133600"/>
            <a:ext cx="8534400" cy="213360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Mihai Budiu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 Microsoft  Research, Silicon Valley</a:t>
            </a:r>
          </a:p>
          <a:p>
            <a:endParaRPr lang="en-US" dirty="0" smtClean="0"/>
          </a:p>
          <a:p>
            <a:r>
              <a:rPr lang="en-US" b="1" dirty="0" smtClean="0"/>
              <a:t>SJSU Cloud Computing Course</a:t>
            </a:r>
            <a:br>
              <a:rPr lang="en-US" b="1" dirty="0" smtClean="0"/>
            </a:br>
            <a:r>
              <a:rPr lang="en-US" b="1" dirty="0" smtClean="0"/>
              <a:t> </a:t>
            </a:r>
            <a:r>
              <a:rPr lang="en-US" b="1" dirty="0" smtClean="0"/>
              <a:t>April 18, 2013</a:t>
            </a:r>
            <a:endParaRPr lang="en-US" dirty="0" smtClean="0"/>
          </a:p>
        </p:txBody>
      </p:sp>
      <p:pic>
        <p:nvPicPr>
          <p:cNvPr id="2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4343401"/>
            <a:ext cx="799643" cy="2514600"/>
          </a:xfrm>
          <a:prstGeom prst="rect">
            <a:avLst/>
          </a:prstGeom>
          <a:noFill/>
        </p:spPr>
      </p:pic>
      <p:pic>
        <p:nvPicPr>
          <p:cNvPr id="2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7400" y="4343400"/>
            <a:ext cx="799643" cy="2514600"/>
          </a:xfrm>
          <a:prstGeom prst="rect">
            <a:avLst/>
          </a:prstGeom>
          <a:noFill/>
        </p:spPr>
      </p:pic>
      <p:pic>
        <p:nvPicPr>
          <p:cNvPr id="2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4343400"/>
            <a:ext cx="799643" cy="2514600"/>
          </a:xfrm>
          <a:prstGeom prst="rect">
            <a:avLst/>
          </a:prstGeom>
          <a:noFill/>
        </p:spPr>
      </p:pic>
      <p:pic>
        <p:nvPicPr>
          <p:cNvPr id="25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4343400"/>
            <a:ext cx="799643" cy="2514600"/>
          </a:xfrm>
          <a:prstGeom prst="rect">
            <a:avLst/>
          </a:prstGeom>
          <a:noFill/>
        </p:spPr>
      </p:pic>
      <p:pic>
        <p:nvPicPr>
          <p:cNvPr id="2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343400"/>
            <a:ext cx="799643" cy="2514600"/>
          </a:xfrm>
          <a:prstGeom prst="rect">
            <a:avLst/>
          </a:prstGeom>
          <a:noFill/>
        </p:spPr>
      </p:pic>
      <p:pic>
        <p:nvPicPr>
          <p:cNvPr id="2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0200" y="4343400"/>
            <a:ext cx="799643" cy="2514600"/>
          </a:xfrm>
          <a:prstGeom prst="rect">
            <a:avLst/>
          </a:prstGeom>
          <a:noFill/>
        </p:spPr>
      </p:pic>
      <p:pic>
        <p:nvPicPr>
          <p:cNvPr id="2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8400" y="4343400"/>
            <a:ext cx="799643" cy="2514600"/>
          </a:xfrm>
          <a:prstGeom prst="rect">
            <a:avLst/>
          </a:prstGeom>
          <a:noFill/>
        </p:spPr>
      </p:pic>
      <p:pic>
        <p:nvPicPr>
          <p:cNvPr id="2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86600" y="4343400"/>
            <a:ext cx="799643" cy="25146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About Myself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905000"/>
            <a:ext cx="2299896" cy="2908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362200" y="1676400"/>
            <a:ext cx="676023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http://budiu.info/work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Senior Researcher at Microsoft Research</a:t>
            </a:r>
            <a:br>
              <a:rPr lang="en-US" sz="2800" dirty="0" smtClean="0"/>
            </a:br>
            <a:r>
              <a:rPr lang="en-US" sz="2800" dirty="0" smtClean="0"/>
              <a:t> in Mountain View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Ph.D. in Computer Science from </a:t>
            </a:r>
            <a:br>
              <a:rPr lang="en-US" sz="2800" dirty="0" smtClean="0"/>
            </a:br>
            <a:r>
              <a:rPr lang="en-US" sz="2800" dirty="0" smtClean="0"/>
              <a:t>Carnegie Mellon, 2004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Worked on reconfigurable hardware, compilers, security, cloud computing, performance analysis</a:t>
            </a:r>
            <a:endParaRPr lang="en-US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76200" y="5434757"/>
            <a:ext cx="8933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I worked on most software layers that I am presenting today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16189508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Lessons to remember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851030" y="2133600"/>
            <a:ext cx="5867400" cy="1981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Will use this symbol throughout the presentation to point out fundamental concepts and ideas.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8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030" y="2286000"/>
            <a:ext cx="1676400" cy="1676400"/>
          </a:xfrm>
          <a:prstGeom prst="rect">
            <a:avLst/>
          </a:prstGeom>
          <a:noFill/>
        </p:spPr>
      </p:pic>
      <p:sp>
        <p:nvSpPr>
          <p:cNvPr id="7" name="Content Placeholder 5"/>
          <p:cNvSpPr txBox="1">
            <a:spLocks/>
          </p:cNvSpPr>
          <p:nvPr/>
        </p:nvSpPr>
        <p:spPr>
          <a:xfrm>
            <a:off x="533400" y="4724400"/>
            <a:ext cx="8001000" cy="16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i="1" dirty="0" smtClean="0"/>
              <a:t>This talk is not about specific software artifacts. It is a talk about principles, illustrated with some existing implementations.</a:t>
            </a:r>
          </a:p>
          <a:p>
            <a:pPr marL="0" indent="0">
              <a:buFont typeface="Arial" pitchFamily="34" charset="0"/>
              <a:buNone/>
            </a:pP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7777038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mbudiu\AppData\Local\Microsoft\Windows\Temporary Internet Files\Content.IE5\2GJ666VQ\MP9004116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99" y="838200"/>
            <a:ext cx="6513583" cy="434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82246" y="5038725"/>
            <a:ext cx="7772400" cy="13620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b="1" cap="all" dirty="0" smtClean="0"/>
              <a:t>Big Data</a:t>
            </a:r>
            <a:endParaRPr lang="en-US" b="1" cap="all" dirty="0"/>
          </a:p>
        </p:txBody>
      </p:sp>
      <p:pic>
        <p:nvPicPr>
          <p:cNvPr id="7" name="Picture 7" descr="C:\Users\mbudiu\AppData\Local\Microsoft\Windows\Temporary Internet Files\Content.IE5\E9CM70IO\MP9004305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800" b="100000" l="9836" r="93443">
                        <a14:foregroundMark x1="62842" y1="96400" x2="62842" y2="96400"/>
                        <a14:foregroundMark x1="76503" y1="97200" x2="76503" y2="972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4139237"/>
            <a:ext cx="762000" cy="1038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09153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2/2b/Tycho_Brahe.JPG/250px-Tycho_Brahe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27" y="1007014"/>
            <a:ext cx="3311346" cy="4914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285160" y="5867400"/>
            <a:ext cx="17105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err="1" smtClean="0"/>
              <a:t>Tycho</a:t>
            </a:r>
            <a:r>
              <a:rPr lang="en-US" sz="2400" dirty="0" smtClean="0"/>
              <a:t> Brahe</a:t>
            </a:r>
            <a:br>
              <a:rPr lang="en-US" sz="2400" dirty="0" smtClean="0"/>
            </a:br>
            <a:r>
              <a:rPr lang="en-US" sz="2400" dirty="0" smtClean="0"/>
              <a:t>(1546-1601)</a:t>
            </a:r>
            <a:endParaRPr lang="en-US" sz="2400" dirty="0"/>
          </a:p>
        </p:txBody>
      </p:sp>
      <p:pic>
        <p:nvPicPr>
          <p:cNvPr id="7" name="Picture 2" descr="File:Johannes Kepler 161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1" y="990600"/>
            <a:ext cx="3552952" cy="488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770418" y="5867400"/>
            <a:ext cx="22229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Johannes Kepler</a:t>
            </a:r>
          </a:p>
          <a:p>
            <a:pPr algn="ctr"/>
            <a:r>
              <a:rPr lang="en-US" sz="2400" dirty="0" smtClean="0"/>
              <a:t>(1571-1630)</a:t>
            </a:r>
            <a:endParaRPr lang="en-US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US" dirty="0" smtClean="0"/>
              <a:t>500 Years Ago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3592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le:Kepler laws diagram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57400"/>
            <a:ext cx="4222750" cy="361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Laws of Planetary Motion</a:t>
            </a:r>
            <a:endParaRPr lang="en-US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37" y="1752600"/>
            <a:ext cx="3556271" cy="418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13594" y="5945469"/>
            <a:ext cx="30248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 smtClean="0"/>
              <a:t>Tycho’s</a:t>
            </a:r>
            <a:r>
              <a:rPr lang="en-US" sz="2400" dirty="0" smtClean="0"/>
              <a:t> measurements</a:t>
            </a:r>
            <a:endParaRPr lang="en-US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5971394" y="5945469"/>
            <a:ext cx="1801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 smtClean="0"/>
              <a:t>Kepler’s</a:t>
            </a:r>
            <a:r>
              <a:rPr lang="en-US" sz="2400" dirty="0" smtClean="0"/>
              <a:t> laws</a:t>
            </a:r>
            <a:endParaRPr lang="en-US" sz="24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5998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7" name="Picture 9" descr="http://www.nature.com/news/2011/110119/images/469282a-i5.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3" t="14820" r="5084" b="1686"/>
          <a:stretch/>
        </p:blipFill>
        <p:spPr bwMode="auto">
          <a:xfrm>
            <a:off x="3443920" y="2350806"/>
            <a:ext cx="5700080" cy="317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72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The Large Hadron Collider</a:t>
            </a:r>
            <a:endParaRPr lang="en-US" dirty="0"/>
          </a:p>
        </p:txBody>
      </p:sp>
      <p:pic>
        <p:nvPicPr>
          <p:cNvPr id="7170" name="Picture 2" descr="File:Construction of LHC at CER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676400"/>
            <a:ext cx="32004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25161" y="6019800"/>
            <a:ext cx="15530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15 PB/year</a:t>
            </a:r>
            <a:endParaRPr lang="en-US" sz="2400" dirty="0"/>
          </a:p>
        </p:txBody>
      </p:sp>
      <p:sp>
        <p:nvSpPr>
          <p:cNvPr id="12" name="Rectangle 11"/>
          <p:cNvSpPr/>
          <p:nvPr/>
        </p:nvSpPr>
        <p:spPr>
          <a:xfrm>
            <a:off x="5219911" y="5867400"/>
            <a:ext cx="295350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LHC Grid: </a:t>
            </a:r>
            <a:br>
              <a:rPr lang="en-US" sz="2400" dirty="0" smtClean="0"/>
            </a:br>
            <a:r>
              <a:rPr lang="en-US" sz="2400" dirty="0" smtClean="0"/>
              <a:t>200K computing cores</a:t>
            </a:r>
            <a:endParaRPr lang="en-US" sz="24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7919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/>
          <a:lstStyle/>
          <a:p>
            <a:r>
              <a:rPr lang="en-US" dirty="0" smtClean="0"/>
              <a:t>Genetic Code</a:t>
            </a:r>
            <a:endParaRPr lang="en-US" dirty="0"/>
          </a:p>
        </p:txBody>
      </p:sp>
      <p:pic>
        <p:nvPicPr>
          <p:cNvPr id="8197" name="Picture 5" descr="File:Genome Size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143000"/>
            <a:ext cx="7620000" cy="539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9586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The Webs</a:t>
            </a:r>
            <a:endParaRPr lang="en-US" dirty="0"/>
          </a:p>
        </p:txBody>
      </p:sp>
      <p:pic>
        <p:nvPicPr>
          <p:cNvPr id="10244" name="Picture 4" descr="http://r1.3crowd.com/blyon/opte/maps/static/1069646562.LGL.2D.4096x4096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19400"/>
            <a:ext cx="3306763" cy="3306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1364348" y="6248400"/>
            <a:ext cx="11978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Internet</a:t>
            </a:r>
            <a:endParaRPr lang="en-US" sz="2400" dirty="0"/>
          </a:p>
        </p:txBody>
      </p:sp>
      <p:pic>
        <p:nvPicPr>
          <p:cNvPr id="10246" name="Picture 6" descr="http://1.bp.blogspot.com/_P3kw8FQvTAU/TRCJ_vh8WzI/AAAAAAAAAFM/Wp1lD76CaEk/s1600/facebook_social_graph_connections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123952"/>
            <a:ext cx="6403767" cy="3189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4483565" y="4355068"/>
            <a:ext cx="30987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smtClean="0"/>
              <a:t>Facebook friends graph</a:t>
            </a:r>
            <a:endParaRPr lang="en-US" sz="24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8553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23" name="Picture 27" descr="C:\Users\mbudiu\AppData\Local\Microsoft\Windows\Temporary Internet Files\Content.IE5\4RTJG1K4\MC9002390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448" y="5257800"/>
            <a:ext cx="771152" cy="63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Big Data</a:t>
            </a:r>
            <a:endParaRPr lang="en-US" dirty="0"/>
          </a:p>
        </p:txBody>
      </p:sp>
      <p:pic>
        <p:nvPicPr>
          <p:cNvPr id="4098" name="Picture 2" descr="C:\Users\mbudiu\AppData\Local\Microsoft\Windows\Temporary Internet Files\Content.IE5\2GJ666VQ\MP9004116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99" y="1676400"/>
            <a:ext cx="6513583" cy="434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budiu\AppData\Local\Microsoft\Windows\Temporary Internet Files\Content.IE5\E9CM70IO\MP9004305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800" b="100000" l="9836" r="93443">
                        <a14:foregroundMark x1="62842" y1="96400" x2="62842" y2="96400"/>
                        <a14:foregroundMark x1="76503" y1="97200" x2="76503" y2="972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4977437"/>
            <a:ext cx="762000" cy="1038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mbudiu\AppData\Local\Microsoft\Windows\Temporary Internet Files\Content.IE5\2TXM5NTJ\MC9003182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205" y="2146244"/>
            <a:ext cx="1831543" cy="1022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mbudiu\AppData\Local\Microsoft\Windows\Temporary Internet Files\Content.IE5\2GJ666VQ\MC9003182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05000"/>
            <a:ext cx="2092106" cy="106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mbudiu\AppData\Local\Microsoft\Windows\Temporary Internet Files\Content.IE5\002IN0QG\MC9004125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4778613"/>
            <a:ext cx="1286948" cy="912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mbudiu\AppData\Local\Microsoft\Windows\Temporary Internet Files\Content.IE5\E9CM70IO\MP90039017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904016"/>
            <a:ext cx="1046053" cy="74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Users\mbudiu\AppData\Local\Microsoft\Windows\Temporary Internet Files\Content.IE5\E9CM70IO\MC90009024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614154"/>
            <a:ext cx="1136965" cy="116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2" name="Picture 26" descr="C:\Users\mbudiu\AppData\Local\Microsoft\Windows\Temporary Internet Files\Content.IE5\2GJ666VQ\MC90032016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196" y="2967533"/>
            <a:ext cx="1293314" cy="10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1357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www.microsoft.com/presspass/images/features/2010/07-14Datacenter_lg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250610"/>
            <a:ext cx="7315200" cy="52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2" name="Straight Arrow Connector 41"/>
          <p:cNvCxnSpPr/>
          <p:nvPr/>
        </p:nvCxnSpPr>
        <p:spPr>
          <a:xfrm flipH="1" flipV="1">
            <a:off x="2743200" y="4044462"/>
            <a:ext cx="2057402" cy="160433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 flipV="1">
            <a:off x="1808668" y="4225606"/>
            <a:ext cx="2991932" cy="142318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 flipH="1" flipV="1">
            <a:off x="3428534" y="3991708"/>
            <a:ext cx="1372066" cy="165708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H="1" flipV="1">
            <a:off x="3657600" y="3956703"/>
            <a:ext cx="1143000" cy="1692090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flipH="1" flipV="1">
            <a:off x="3777241" y="3956703"/>
            <a:ext cx="1023360" cy="1692088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 flipH="1" flipV="1">
            <a:off x="4016523" y="3922520"/>
            <a:ext cx="784078" cy="172627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 flipH="1" flipV="1">
            <a:off x="3896882" y="3922520"/>
            <a:ext cx="903718" cy="172627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 flipH="1" flipV="1">
            <a:off x="3161944" y="4033615"/>
            <a:ext cx="1638656" cy="161517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Big Computers</a:t>
            </a:r>
            <a:endParaRPr lang="en-US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5006411" y="4191000"/>
            <a:ext cx="1371600" cy="149316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5006411" y="4374239"/>
            <a:ext cx="2209800" cy="1309922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5006411" y="4114800"/>
            <a:ext cx="1013389" cy="1569360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5006411" y="4044462"/>
            <a:ext cx="708589" cy="1639699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5006411" y="4026877"/>
            <a:ext cx="497574" cy="1657284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5006411" y="4000500"/>
            <a:ext cx="268974" cy="1683661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5006411" y="3991708"/>
            <a:ext cx="356897" cy="1692453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5006411" y="4018085"/>
            <a:ext cx="189843" cy="1666076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16" descr="C:\Users\mbudiu\AppData\Local\Microsoft\Windows\Temporary Internet Files\Content.IE5\0W1FB6JX\MMj0178124000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3267" y="4648200"/>
            <a:ext cx="1735016" cy="1763458"/>
          </a:xfrm>
          <a:prstGeom prst="rect">
            <a:avLst/>
          </a:prstGeom>
          <a:noFill/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D6D15-E93D-49F7-A232-24DC301FD65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425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207589" y="2644642"/>
            <a:ext cx="5715000" cy="23780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200" b="1" smtClean="0"/>
              <a:t>Crunching </a:t>
            </a:r>
            <a:br>
              <a:rPr lang="en-US" sz="7200" b="1" smtClean="0"/>
            </a:br>
            <a:r>
              <a:rPr lang="en-US" sz="7200" b="1" smtClean="0"/>
              <a:t>Big Data</a:t>
            </a:r>
            <a:endParaRPr lang="en-US" sz="7200" b="1" dirty="0"/>
          </a:p>
        </p:txBody>
      </p:sp>
      <p:grpSp>
        <p:nvGrpSpPr>
          <p:cNvPr id="6" name="Group 5"/>
          <p:cNvGrpSpPr/>
          <p:nvPr/>
        </p:nvGrpSpPr>
        <p:grpSpPr>
          <a:xfrm>
            <a:off x="192202" y="1044441"/>
            <a:ext cx="3922598" cy="4378105"/>
            <a:chOff x="4764202" y="1794095"/>
            <a:chExt cx="3922598" cy="4378105"/>
          </a:xfrm>
        </p:grpSpPr>
        <p:pic>
          <p:nvPicPr>
            <p:cNvPr id="7" name="Picture 4" descr="C:\Users\mbudiu\AppData\Local\Microsoft\Windows\Temporary Internet Files\Content.IE5\4RTJG1K4\MC90029025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4202" y="1794095"/>
              <a:ext cx="3922598" cy="43781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 rot="18007470">
              <a:off x="4760574" y="4008594"/>
              <a:ext cx="28927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 smtClean="0">
                  <a:solidFill>
                    <a:srgbClr val="FF0000"/>
                  </a:solidFill>
                  <a:latin typeface="Bauhaus 93" pitchFamily="82" charset="0"/>
                </a:rPr>
                <a:t>Big </a:t>
              </a:r>
              <a:r>
                <a:rPr lang="en-US" sz="4000" dirty="0" err="1" smtClean="0">
                  <a:solidFill>
                    <a:srgbClr val="FF0000"/>
                  </a:solidFill>
                  <a:latin typeface="Bauhaus 93" pitchFamily="82" charset="0"/>
                </a:rPr>
                <a:t>Dat</a:t>
              </a:r>
              <a:endParaRPr lang="en-US" sz="4000" dirty="0">
                <a:solidFill>
                  <a:srgbClr val="FF0000"/>
                </a:solidFill>
                <a:latin typeface="Bauhaus 93" pitchFamily="8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118223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Design Space</a:t>
            </a:r>
            <a:endParaRPr lang="en-US" dirty="0"/>
          </a:p>
        </p:txBody>
      </p:sp>
      <p:sp>
        <p:nvSpPr>
          <p:cNvPr id="39" name="Slide Number Placeholder 3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</a:t>
            </a:fld>
            <a:endParaRPr lang="en-US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1219200" y="5943600"/>
            <a:ext cx="5715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rot="5400000" flipH="1" flipV="1">
            <a:off x="-838200" y="3810000"/>
            <a:ext cx="39624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5638800" y="6096000"/>
            <a:ext cx="1290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Throughput</a:t>
            </a:r>
          </a:p>
          <a:p>
            <a:r>
              <a:rPr lang="en-US" dirty="0" smtClean="0"/>
              <a:t>(batch)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143000" y="6096000"/>
            <a:ext cx="13192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Latency</a:t>
            </a:r>
          </a:p>
          <a:p>
            <a:r>
              <a:rPr lang="en-US" dirty="0" smtClean="0"/>
              <a:t>(interactive)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52400" y="2057400"/>
            <a:ext cx="945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Internet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231139" y="5221069"/>
            <a:ext cx="787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D</a:t>
            </a:r>
            <a:r>
              <a:rPr lang="en-US" dirty="0" smtClean="0"/>
              <a:t>ata</a:t>
            </a:r>
          </a:p>
          <a:p>
            <a:pPr algn="ctr"/>
            <a:r>
              <a:rPr lang="en-US" dirty="0" smtClean="0"/>
              <a:t>center</a:t>
            </a:r>
            <a:endParaRPr lang="en-US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1295400" y="3886200"/>
            <a:ext cx="2057400" cy="1828800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667000" y="3276600"/>
            <a:ext cx="877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/>
              <a:t>Data-</a:t>
            </a:r>
          </a:p>
          <a:p>
            <a:pPr algn="ctr"/>
            <a:r>
              <a:rPr lang="en-US" dirty="0" smtClean="0"/>
              <a:t>parallel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1066800" y="4495800"/>
            <a:ext cx="976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Shared</a:t>
            </a:r>
          </a:p>
          <a:p>
            <a:r>
              <a:rPr lang="en-US" dirty="0" smtClean="0"/>
              <a:t>memory</a:t>
            </a:r>
            <a:endParaRPr lang="en-US" dirty="0"/>
          </a:p>
        </p:txBody>
      </p:sp>
      <p:cxnSp>
        <p:nvCxnSpPr>
          <p:cNvPr id="20" name="Straight Arrow Connector 19"/>
          <p:cNvCxnSpPr/>
          <p:nvPr/>
        </p:nvCxnSpPr>
        <p:spPr>
          <a:xfrm rot="5400000" flipH="1" flipV="1">
            <a:off x="6438900" y="4000500"/>
            <a:ext cx="1905000" cy="1828800"/>
          </a:xfrm>
          <a:prstGeom prst="straightConnector1">
            <a:avLst/>
          </a:prstGeom>
          <a:ln w="38100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3429000" y="3886200"/>
            <a:ext cx="4953000" cy="76200"/>
          </a:xfrm>
          <a:prstGeom prst="straightConnector1">
            <a:avLst/>
          </a:prstGeom>
          <a:ln w="38100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7010400" y="3810000"/>
            <a:ext cx="838200" cy="533400"/>
          </a:xfrm>
          <a:prstGeom prst="rect">
            <a:avLst/>
          </a:prstGeom>
          <a:solidFill>
            <a:srgbClr val="FFC000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</a:rPr>
              <a:t>X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3276600" y="38862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Search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486400" y="52578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HPC</a:t>
            </a:r>
          </a:p>
        </p:txBody>
      </p:sp>
      <p:sp>
        <p:nvSpPr>
          <p:cNvPr id="32" name="Rectangle 31"/>
          <p:cNvSpPr/>
          <p:nvPr/>
        </p:nvSpPr>
        <p:spPr>
          <a:xfrm>
            <a:off x="7239000" y="1371600"/>
            <a:ext cx="838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127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Grid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752600" y="5257800"/>
            <a:ext cx="1219200" cy="533400"/>
          </a:xfrm>
          <a:prstGeom prst="rect">
            <a:avLst/>
          </a:prstGeom>
          <a:solidFill>
            <a:srgbClr val="FFFF99"/>
          </a:solidFill>
          <a:ln>
            <a:noFill/>
          </a:ln>
          <a:scene3d>
            <a:camera prst="obliqueTopRight">
              <a:rot lat="0" lon="0" rev="0"/>
            </a:camera>
            <a:lightRig rig="threePt" dir="t"/>
          </a:scene3d>
          <a:sp3d extrusionH="2540000">
            <a:bevelB/>
            <a:extrusionClr>
              <a:schemeClr val="tx2">
                <a:lumMod val="20000"/>
                <a:lumOff val="80000"/>
              </a:schemeClr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Transaction</a:t>
            </a:r>
          </a:p>
        </p:txBody>
      </p:sp>
    </p:spTree>
    <p:extLst>
      <p:ext uri="{BB962C8B-B14F-4D97-AF65-F5344CB8AC3E}">
        <p14:creationId xmlns:p14="http://schemas.microsoft.com/office/powerpoint/2010/main" val="20826154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en-US" dirty="0" smtClean="0"/>
              <a:t>Software Stack</a:t>
            </a:r>
            <a:endParaRPr lang="en-US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480527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2" name="Rectangle 51"/>
          <p:cNvSpPr/>
          <p:nvPr/>
        </p:nvSpPr>
        <p:spPr>
          <a:xfrm>
            <a:off x="505927" y="4191000"/>
            <a:ext cx="7366000" cy="37349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3" name="Rectangle 52"/>
          <p:cNvSpPr/>
          <p:nvPr/>
        </p:nvSpPr>
        <p:spPr>
          <a:xfrm>
            <a:off x="480527" y="3657600"/>
            <a:ext cx="7391400" cy="381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4" name="Rectangle 53"/>
          <p:cNvSpPr/>
          <p:nvPr/>
        </p:nvSpPr>
        <p:spPr>
          <a:xfrm>
            <a:off x="480527" y="3124200"/>
            <a:ext cx="7391400" cy="3810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Distributed Execution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480527" y="2590800"/>
            <a:ext cx="7391400" cy="381000"/>
          </a:xfrm>
          <a:prstGeom prst="rect">
            <a:avLst/>
          </a:prstGeom>
          <a:solidFill>
            <a:srgbClr val="FFCCFF"/>
          </a:solidFill>
          <a:ln>
            <a:solidFill>
              <a:srgbClr val="FF99F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Language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6" name="Rectangle 55"/>
          <p:cNvSpPr/>
          <p:nvPr/>
        </p:nvSpPr>
        <p:spPr>
          <a:xfrm>
            <a:off x="2385527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366727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6271727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05927" y="4724400"/>
            <a:ext cx="7366000" cy="3734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Deployment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457200" y="2057400"/>
            <a:ext cx="7391400" cy="381000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Applications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Up Arrow 2"/>
          <p:cNvSpPr/>
          <p:nvPr/>
        </p:nvSpPr>
        <p:spPr>
          <a:xfrm>
            <a:off x="8458200" y="1981200"/>
            <a:ext cx="457200" cy="3886200"/>
          </a:xfrm>
          <a:prstGeom prst="upArrow">
            <a:avLst/>
          </a:prstGeom>
          <a:solidFill>
            <a:srgbClr val="11FF1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 rot="16200000">
            <a:off x="7456388" y="3739635"/>
            <a:ext cx="2003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Higher abstractions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0992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3" grpId="0" animBg="1"/>
      <p:bldP spid="54" grpId="0" animBg="1"/>
      <p:bldP spid="55" grpId="0" animBg="1"/>
      <p:bldP spid="15" grpId="0" animBg="1"/>
      <p:bldP spid="17" grpId="0" animBg="1"/>
      <p:bldP spid="3" grpId="0" animBg="1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246" y="4419600"/>
            <a:ext cx="7772400" cy="1362075"/>
          </a:xfrm>
        </p:spPr>
        <p:txBody>
          <a:bodyPr/>
          <a:lstStyle/>
          <a:p>
            <a:r>
              <a:rPr lang="en-US" dirty="0" smtClean="0"/>
              <a:t>Cluster Architecture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15</a:t>
            </a:fld>
            <a:endParaRPr lang="en-US"/>
          </a:p>
        </p:txBody>
      </p:sp>
      <p:grpSp>
        <p:nvGrpSpPr>
          <p:cNvPr id="18" name="Group 17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6" name="Rectangle 5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863600" y="4724400"/>
              <a:ext cx="7366000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19" name="Rectangle 18"/>
          <p:cNvSpPr/>
          <p:nvPr/>
        </p:nvSpPr>
        <p:spPr>
          <a:xfrm>
            <a:off x="1774371" y="1371600"/>
            <a:ext cx="5388429" cy="2349759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4086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45" t="10664" r="5989"/>
          <a:stretch/>
        </p:blipFill>
        <p:spPr bwMode="auto">
          <a:xfrm>
            <a:off x="4977442" y="2829464"/>
            <a:ext cx="4071667" cy="3276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Machines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Commodity server-class systems</a:t>
            </a:r>
          </a:p>
          <a:p>
            <a:r>
              <a:rPr lang="en-US" dirty="0" smtClean="0"/>
              <a:t>Optimized for </a:t>
            </a:r>
            <a:r>
              <a:rPr lang="en-US" dirty="0" smtClean="0">
                <a:solidFill>
                  <a:srgbClr val="FF0000"/>
                </a:solidFill>
              </a:rPr>
              <a:t>cost</a:t>
            </a:r>
          </a:p>
          <a:p>
            <a:r>
              <a:rPr lang="en-US" dirty="0" smtClean="0"/>
              <a:t>Remote management interface</a:t>
            </a:r>
          </a:p>
          <a:p>
            <a:r>
              <a:rPr lang="en-US" dirty="0" smtClean="0"/>
              <a:t>Local storage (multiple drives)</a:t>
            </a:r>
          </a:p>
          <a:p>
            <a:r>
              <a:rPr lang="en-US" dirty="0" smtClean="0"/>
              <a:t>Multi-core CPU</a:t>
            </a:r>
          </a:p>
          <a:p>
            <a:r>
              <a:rPr lang="en-US" dirty="0" smtClean="0"/>
              <a:t>Gigabit+ Ethernet</a:t>
            </a:r>
          </a:p>
          <a:p>
            <a:r>
              <a:rPr lang="en-US" dirty="0" smtClean="0"/>
              <a:t>Stock OS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3329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network topology</a:t>
            </a:r>
            <a:endParaRPr lang="en-US" dirty="0"/>
          </a:p>
        </p:txBody>
      </p:sp>
      <p:pic>
        <p:nvPicPr>
          <p:cNvPr id="2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4357" y="3886201"/>
            <a:ext cx="799643" cy="2514600"/>
          </a:xfrm>
          <a:prstGeom prst="rect">
            <a:avLst/>
          </a:prstGeom>
          <a:noFill/>
        </p:spPr>
      </p:pic>
      <p:pic>
        <p:nvPicPr>
          <p:cNvPr id="2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00757" y="3886200"/>
            <a:ext cx="799643" cy="2514600"/>
          </a:xfrm>
          <a:prstGeom prst="rect">
            <a:avLst/>
          </a:prstGeom>
          <a:noFill/>
        </p:spPr>
      </p:pic>
      <p:pic>
        <p:nvPicPr>
          <p:cNvPr id="2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7157" y="3886200"/>
            <a:ext cx="799643" cy="2514600"/>
          </a:xfrm>
          <a:prstGeom prst="rect">
            <a:avLst/>
          </a:prstGeom>
          <a:noFill/>
        </p:spPr>
      </p:pic>
      <p:pic>
        <p:nvPicPr>
          <p:cNvPr id="2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53557" y="3886200"/>
            <a:ext cx="799643" cy="2514600"/>
          </a:xfrm>
          <a:prstGeom prst="rect">
            <a:avLst/>
          </a:prstGeom>
          <a:noFill/>
        </p:spPr>
      </p:pic>
      <p:sp>
        <p:nvSpPr>
          <p:cNvPr id="12" name="Rectangle 11"/>
          <p:cNvSpPr/>
          <p:nvPr/>
        </p:nvSpPr>
        <p:spPr>
          <a:xfrm>
            <a:off x="724357" y="3505200"/>
            <a:ext cx="762000" cy="228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2400757" y="3505200"/>
            <a:ext cx="762000" cy="228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077157" y="3505200"/>
            <a:ext cx="762000" cy="228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5753557" y="3505200"/>
            <a:ext cx="762000" cy="228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3811588" y="2133600"/>
            <a:ext cx="762000" cy="53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>
            <a:stCxn id="16" idx="2"/>
            <a:endCxn id="12" idx="0"/>
          </p:cNvCxnSpPr>
          <p:nvPr/>
        </p:nvCxnSpPr>
        <p:spPr>
          <a:xfrm flipH="1">
            <a:off x="1105357" y="2667000"/>
            <a:ext cx="3087231" cy="8382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rot="5400000">
            <a:off x="762794" y="3885406"/>
            <a:ext cx="304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rot="5400000">
            <a:off x="724694" y="3999706"/>
            <a:ext cx="533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rot="5400000">
            <a:off x="648494" y="4152106"/>
            <a:ext cx="8382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rot="5400000">
            <a:off x="610394" y="4266406"/>
            <a:ext cx="1066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 rot="5400000">
            <a:off x="534194" y="4418806"/>
            <a:ext cx="13716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rot="5400000">
            <a:off x="457994" y="4571206"/>
            <a:ext cx="1676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rot="5400000">
            <a:off x="2439194" y="3885406"/>
            <a:ext cx="304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 rot="5400000">
            <a:off x="2401094" y="3999706"/>
            <a:ext cx="533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rot="5400000">
            <a:off x="2324894" y="4152106"/>
            <a:ext cx="8382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rot="5400000">
            <a:off x="2286794" y="4266406"/>
            <a:ext cx="1066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rot="5400000">
            <a:off x="2210594" y="4418806"/>
            <a:ext cx="13716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 rot="5400000">
            <a:off x="2134394" y="4571206"/>
            <a:ext cx="1676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 rot="5400000">
            <a:off x="4115594" y="3885406"/>
            <a:ext cx="304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/>
          <p:cNvCxnSpPr/>
          <p:nvPr/>
        </p:nvCxnSpPr>
        <p:spPr>
          <a:xfrm rot="5400000">
            <a:off x="4077494" y="3999706"/>
            <a:ext cx="533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/>
        </p:nvCxnSpPr>
        <p:spPr>
          <a:xfrm rot="5400000">
            <a:off x="4001294" y="4152106"/>
            <a:ext cx="8382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rot="5400000">
            <a:off x="3963194" y="4266406"/>
            <a:ext cx="1066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/>
          <p:cNvCxnSpPr/>
          <p:nvPr/>
        </p:nvCxnSpPr>
        <p:spPr>
          <a:xfrm rot="5400000">
            <a:off x="3886994" y="4418806"/>
            <a:ext cx="13716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/>
          <p:cNvCxnSpPr/>
          <p:nvPr/>
        </p:nvCxnSpPr>
        <p:spPr>
          <a:xfrm rot="5400000">
            <a:off x="3810794" y="4571206"/>
            <a:ext cx="1676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5400000">
            <a:off x="5791994" y="3885406"/>
            <a:ext cx="304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rot="5400000">
            <a:off x="5753894" y="3999706"/>
            <a:ext cx="533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 rot="5400000">
            <a:off x="5677694" y="4152106"/>
            <a:ext cx="8382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 rot="5400000">
            <a:off x="5639594" y="4266406"/>
            <a:ext cx="10668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 rot="5400000">
            <a:off x="5563394" y="4418806"/>
            <a:ext cx="13716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/>
          <p:nvPr/>
        </p:nvCxnSpPr>
        <p:spPr>
          <a:xfrm rot="5400000">
            <a:off x="5487194" y="4571206"/>
            <a:ext cx="16764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/>
          <p:cNvCxnSpPr>
            <a:stCxn id="16" idx="2"/>
            <a:endCxn id="13" idx="0"/>
          </p:cNvCxnSpPr>
          <p:nvPr/>
        </p:nvCxnSpPr>
        <p:spPr>
          <a:xfrm flipH="1">
            <a:off x="2781757" y="2667000"/>
            <a:ext cx="1410831" cy="8382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/>
          <p:cNvCxnSpPr>
            <a:stCxn id="16" idx="2"/>
            <a:endCxn id="14" idx="0"/>
          </p:cNvCxnSpPr>
          <p:nvPr/>
        </p:nvCxnSpPr>
        <p:spPr>
          <a:xfrm>
            <a:off x="4192588" y="2667000"/>
            <a:ext cx="265569" cy="8382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/>
          <p:cNvCxnSpPr>
            <a:stCxn id="16" idx="2"/>
            <a:endCxn id="15" idx="0"/>
          </p:cNvCxnSpPr>
          <p:nvPr/>
        </p:nvCxnSpPr>
        <p:spPr>
          <a:xfrm>
            <a:off x="4192588" y="2667000"/>
            <a:ext cx="1941969" cy="8382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Box 69"/>
          <p:cNvSpPr txBox="1"/>
          <p:nvPr/>
        </p:nvSpPr>
        <p:spPr>
          <a:xfrm>
            <a:off x="6934200" y="4648200"/>
            <a:ext cx="572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rack</a:t>
            </a:r>
            <a:endParaRPr lang="en-US" dirty="0"/>
          </a:p>
        </p:txBody>
      </p:sp>
      <p:sp>
        <p:nvSpPr>
          <p:cNvPr id="71" name="TextBox 70"/>
          <p:cNvSpPr txBox="1"/>
          <p:nvPr/>
        </p:nvSpPr>
        <p:spPr>
          <a:xfrm>
            <a:off x="6934200" y="3429000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top-of-rack switch</a:t>
            </a:r>
            <a:endParaRPr lang="en-US" dirty="0"/>
          </a:p>
        </p:txBody>
      </p:sp>
      <p:sp>
        <p:nvSpPr>
          <p:cNvPr id="72" name="TextBox 71"/>
          <p:cNvSpPr txBox="1"/>
          <p:nvPr/>
        </p:nvSpPr>
        <p:spPr>
          <a:xfrm>
            <a:off x="6934200" y="2209800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top-level switch</a:t>
            </a:r>
            <a:endParaRPr lang="en-US" dirty="0"/>
          </a:p>
        </p:txBody>
      </p:sp>
      <p:cxnSp>
        <p:nvCxnSpPr>
          <p:cNvPr id="59" name="Straight Connector 58"/>
          <p:cNvCxnSpPr>
            <a:stCxn id="16" idx="0"/>
          </p:cNvCxnSpPr>
          <p:nvPr/>
        </p:nvCxnSpPr>
        <p:spPr>
          <a:xfrm flipV="1">
            <a:off x="4192588" y="1295400"/>
            <a:ext cx="2322969" cy="8382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Box 59"/>
          <p:cNvSpPr txBox="1"/>
          <p:nvPr/>
        </p:nvSpPr>
        <p:spPr>
          <a:xfrm>
            <a:off x="6924869" y="1110734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To next level switch</a:t>
            </a:r>
            <a:endParaRPr lang="en-US" dirty="0"/>
          </a:p>
        </p:txBody>
      </p:sp>
      <p:sp>
        <p:nvSpPr>
          <p:cNvPr id="64" name="Rectangle 63"/>
          <p:cNvSpPr/>
          <p:nvPr/>
        </p:nvSpPr>
        <p:spPr>
          <a:xfrm>
            <a:off x="2590800" y="2127766"/>
            <a:ext cx="762000" cy="533400"/>
          </a:xfrm>
          <a:prstGeom prst="rect">
            <a:avLst/>
          </a:prstGeom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5" name="Straight Connector 64"/>
          <p:cNvCxnSpPr>
            <a:stCxn id="64" idx="2"/>
            <a:endCxn id="12" idx="0"/>
          </p:cNvCxnSpPr>
          <p:nvPr/>
        </p:nvCxnSpPr>
        <p:spPr>
          <a:xfrm flipH="1">
            <a:off x="1105357" y="2661166"/>
            <a:ext cx="1866443" cy="844034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64" idx="2"/>
            <a:endCxn id="13" idx="0"/>
          </p:cNvCxnSpPr>
          <p:nvPr/>
        </p:nvCxnSpPr>
        <p:spPr>
          <a:xfrm flipH="1">
            <a:off x="2781757" y="2661166"/>
            <a:ext cx="190043" cy="844034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/>
          <p:cNvCxnSpPr>
            <a:stCxn id="64" idx="2"/>
            <a:endCxn id="14" idx="0"/>
          </p:cNvCxnSpPr>
          <p:nvPr/>
        </p:nvCxnSpPr>
        <p:spPr>
          <a:xfrm>
            <a:off x="2971800" y="2661166"/>
            <a:ext cx="1486357" cy="844034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>
            <a:stCxn id="64" idx="2"/>
            <a:endCxn id="15" idx="0"/>
          </p:cNvCxnSpPr>
          <p:nvPr/>
        </p:nvCxnSpPr>
        <p:spPr>
          <a:xfrm>
            <a:off x="2971800" y="2661166"/>
            <a:ext cx="3162757" cy="844034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/>
          <p:cNvCxnSpPr>
            <a:stCxn id="64" idx="0"/>
          </p:cNvCxnSpPr>
          <p:nvPr/>
        </p:nvCxnSpPr>
        <p:spPr>
          <a:xfrm flipV="1">
            <a:off x="2971800" y="1219200"/>
            <a:ext cx="2534672" cy="908566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secret of scalability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678363"/>
          </a:xfrm>
        </p:spPr>
        <p:txBody>
          <a:bodyPr/>
          <a:lstStyle/>
          <a:p>
            <a:r>
              <a:rPr lang="en-US" dirty="0" smtClean="0"/>
              <a:t>Cheap hardware</a:t>
            </a:r>
          </a:p>
          <a:p>
            <a:r>
              <a:rPr lang="en-US" dirty="0" smtClean="0"/>
              <a:t>Smart software</a:t>
            </a:r>
          </a:p>
          <a:p>
            <a:r>
              <a:rPr lang="en-US" dirty="0" smtClean="0"/>
              <a:t>Berkeley Network of Workstations (</a:t>
            </a:r>
            <a:r>
              <a:rPr lang="en-US" dirty="0"/>
              <a:t>’</a:t>
            </a:r>
            <a:r>
              <a:rPr lang="en-US" dirty="0" smtClean="0"/>
              <a:t>94-’98)</a:t>
            </a:r>
            <a:br>
              <a:rPr lang="en-US" dirty="0" smtClean="0"/>
            </a:br>
            <a:r>
              <a:rPr lang="en-US" dirty="0" smtClean="0">
                <a:hlinkClick r:id="rId2"/>
              </a:rPr>
              <a:t>http</a:t>
            </a:r>
            <a:r>
              <a:rPr lang="en-US" dirty="0">
                <a:hlinkClick r:id="rId2"/>
              </a:rPr>
              <a:t>://now.cs.berkeley.edu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29400" y="4495800"/>
            <a:ext cx="1676400" cy="1676400"/>
          </a:xfrm>
          <a:prstGeom prst="rect">
            <a:avLst/>
          </a:prstGeom>
          <a:noFill/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1" y="3810001"/>
            <a:ext cx="5296254" cy="2819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26464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22313" y="4657725"/>
            <a:ext cx="7772400" cy="1362075"/>
          </a:xfrm>
        </p:spPr>
        <p:txBody>
          <a:bodyPr/>
          <a:lstStyle/>
          <a:p>
            <a:r>
              <a:rPr lang="en-US" dirty="0" smtClean="0"/>
              <a:t>Deployment: Autopilot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19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8" name="Rectangle 7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863600" y="4724400"/>
              <a:ext cx="7366000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18" name="Rectangle 17"/>
          <p:cNvSpPr/>
          <p:nvPr/>
        </p:nvSpPr>
        <p:spPr>
          <a:xfrm>
            <a:off x="1774371" y="1371601"/>
            <a:ext cx="5388429" cy="1917578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946146" y="3713584"/>
            <a:ext cx="5388429" cy="629816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1756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Users\mbudiu\AppData\Local\Microsoft\Windows\Temporary Internet Files\Content.IE5\ALO6T82F\MP9003414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712" y="312420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Autopilot goal</a:t>
            </a:r>
            <a:endParaRPr lang="en-US" dirty="0"/>
          </a:p>
        </p:txBody>
      </p:sp>
      <p:sp>
        <p:nvSpPr>
          <p:cNvPr id="23" name="Content Placeholder 22"/>
          <p:cNvSpPr>
            <a:spLocks noGrp="1"/>
          </p:cNvSpPr>
          <p:nvPr>
            <p:ph idx="1"/>
          </p:nvPr>
        </p:nvSpPr>
        <p:spPr>
          <a:xfrm>
            <a:off x="381000" y="2332037"/>
            <a:ext cx="8534400" cy="4525963"/>
          </a:xfrm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Handle automatically routine tasks</a:t>
            </a:r>
          </a:p>
          <a:p>
            <a:r>
              <a:rPr lang="en-US" dirty="0" smtClean="0"/>
              <a:t>Without operator intervention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20</a:t>
            </a:fld>
            <a:endParaRPr lang="en-US"/>
          </a:p>
        </p:txBody>
      </p:sp>
      <p:pic>
        <p:nvPicPr>
          <p:cNvPr id="7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2182749"/>
            <a:ext cx="1181375" cy="1742626"/>
          </a:xfrm>
          <a:prstGeom prst="rect">
            <a:avLst/>
          </a:prstGeom>
          <a:noFill/>
        </p:spPr>
      </p:pic>
      <p:pic>
        <p:nvPicPr>
          <p:cNvPr id="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1220" y="2182749"/>
            <a:ext cx="1181375" cy="1742626"/>
          </a:xfrm>
          <a:prstGeom prst="rect">
            <a:avLst/>
          </a:prstGeom>
          <a:noFill/>
        </p:spPr>
      </p:pic>
      <p:pic>
        <p:nvPicPr>
          <p:cNvPr id="1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210020" y="2182749"/>
            <a:ext cx="1181375" cy="1742626"/>
          </a:xfrm>
          <a:prstGeom prst="rect">
            <a:avLst/>
          </a:prstGeom>
          <a:noFill/>
        </p:spPr>
      </p:pic>
      <p:pic>
        <p:nvPicPr>
          <p:cNvPr id="12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6262" y="2182749"/>
            <a:ext cx="1181375" cy="1742626"/>
          </a:xfrm>
          <a:prstGeom prst="rect">
            <a:avLst/>
          </a:prstGeom>
          <a:noFill/>
        </p:spPr>
      </p:pic>
      <p:pic>
        <p:nvPicPr>
          <p:cNvPr id="14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81401" y="2182749"/>
            <a:ext cx="1181375" cy="1742626"/>
          </a:xfrm>
          <a:prstGeom prst="rect">
            <a:avLst/>
          </a:prstGeom>
          <a:noFill/>
        </p:spPr>
      </p:pic>
      <p:pic>
        <p:nvPicPr>
          <p:cNvPr id="1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73311" y="2182749"/>
            <a:ext cx="1181375" cy="1742626"/>
          </a:xfrm>
          <a:prstGeom prst="rect">
            <a:avLst/>
          </a:prstGeom>
          <a:noFill/>
        </p:spPr>
      </p:pic>
      <p:pic>
        <p:nvPicPr>
          <p:cNvPr id="1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17956" y="2182749"/>
            <a:ext cx="1181375" cy="1742626"/>
          </a:xfrm>
          <a:prstGeom prst="rect">
            <a:avLst/>
          </a:prstGeom>
          <a:noFill/>
        </p:spPr>
      </p:pic>
      <p:pic>
        <p:nvPicPr>
          <p:cNvPr id="2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594315" y="2182749"/>
            <a:ext cx="1181375" cy="1742626"/>
          </a:xfrm>
          <a:prstGeom prst="rect">
            <a:avLst/>
          </a:prstGeom>
          <a:noFill/>
        </p:spPr>
      </p:pic>
      <p:pic>
        <p:nvPicPr>
          <p:cNvPr id="22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225" y="2182749"/>
            <a:ext cx="1181375" cy="1742626"/>
          </a:xfrm>
          <a:prstGeom prst="rect">
            <a:avLst/>
          </a:prstGeom>
          <a:noFill/>
        </p:spPr>
      </p:pic>
      <p:pic>
        <p:nvPicPr>
          <p:cNvPr id="3074" name="Picture 2" descr="C:\Program Files\Microsoft Office\MEDIA\CAGCAT10\j0252349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997" y="1524000"/>
            <a:ext cx="1342034" cy="816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Program Files\Microsoft Office\MEDIA\CAGCAT10\j0252349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595" y="1533647"/>
            <a:ext cx="1342034" cy="816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11354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Autopiloted</a:t>
            </a:r>
            <a:r>
              <a:rPr lang="en-US" dirty="0" smtClean="0"/>
              <a:t> System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21</a:t>
            </a:fld>
            <a:endParaRPr lang="en-US"/>
          </a:p>
        </p:txBody>
      </p:sp>
      <p:pic>
        <p:nvPicPr>
          <p:cNvPr id="4098" name="Picture 2" descr="C:\Users\mbudiu\AppData\Local\Microsoft\Windows\Temporary Internet Files\Content.IE5\ALO6T82F\MP9004387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134238"/>
            <a:ext cx="2206487" cy="1353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8868" y="3581400"/>
            <a:ext cx="799643" cy="2514600"/>
          </a:xfrm>
          <a:prstGeom prst="rect">
            <a:avLst/>
          </a:prstGeom>
          <a:noFill/>
        </p:spPr>
      </p:pic>
      <p:pic>
        <p:nvPicPr>
          <p:cNvPr id="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45268" y="3581400"/>
            <a:ext cx="799643" cy="2514600"/>
          </a:xfrm>
          <a:prstGeom prst="rect">
            <a:avLst/>
          </a:prstGeom>
          <a:noFill/>
        </p:spPr>
      </p:pic>
      <p:pic>
        <p:nvPicPr>
          <p:cNvPr id="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1668" y="3581400"/>
            <a:ext cx="799643" cy="2514600"/>
          </a:xfrm>
          <a:prstGeom prst="rect">
            <a:avLst/>
          </a:prstGeom>
          <a:noFill/>
        </p:spPr>
      </p:pic>
      <p:pic>
        <p:nvPicPr>
          <p:cNvPr id="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888" y="3505200"/>
            <a:ext cx="799643" cy="2514600"/>
          </a:xfrm>
          <a:prstGeom prst="rect">
            <a:avLst/>
          </a:prstGeom>
          <a:noFill/>
        </p:spPr>
      </p:pic>
      <p:pic>
        <p:nvPicPr>
          <p:cNvPr id="1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05513" y="3581400"/>
            <a:ext cx="799643" cy="2514600"/>
          </a:xfrm>
          <a:prstGeom prst="rect">
            <a:avLst/>
          </a:prstGeom>
          <a:noFill/>
        </p:spPr>
      </p:pic>
      <p:pic>
        <p:nvPicPr>
          <p:cNvPr id="1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1913" y="3581400"/>
            <a:ext cx="799643" cy="2514600"/>
          </a:xfrm>
          <a:prstGeom prst="rect">
            <a:avLst/>
          </a:prstGeom>
          <a:noFill/>
        </p:spPr>
      </p:pic>
      <p:sp>
        <p:nvSpPr>
          <p:cNvPr id="23" name="Rectangle 22"/>
          <p:cNvSpPr/>
          <p:nvPr/>
        </p:nvSpPr>
        <p:spPr>
          <a:xfrm>
            <a:off x="4068867" y="3124200"/>
            <a:ext cx="4152443" cy="3633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Autopilot services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4079754" y="2629219"/>
            <a:ext cx="4152443" cy="363350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Application</a:t>
            </a:r>
            <a:endParaRPr lang="en-US" sz="2400" dirty="0">
              <a:solidFill>
                <a:schemeClr val="tx1"/>
              </a:solidFill>
            </a:endParaRPr>
          </a:p>
        </p:txBody>
      </p:sp>
      <p:cxnSp>
        <p:nvCxnSpPr>
          <p:cNvPr id="25" name="Elbow Connector 24"/>
          <p:cNvCxnSpPr>
            <a:stCxn id="4098" idx="3"/>
            <a:endCxn id="23" idx="1"/>
          </p:cNvCxnSpPr>
          <p:nvPr/>
        </p:nvCxnSpPr>
        <p:spPr>
          <a:xfrm>
            <a:off x="3044687" y="2810894"/>
            <a:ext cx="1024180" cy="494981"/>
          </a:xfrm>
          <a:prstGeom prst="straightConnector1">
            <a:avLst/>
          </a:prstGeom>
          <a:ln w="38100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992049" y="1764906"/>
            <a:ext cx="19593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Autopilot control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496273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Recovery-Oriented Computing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374779" y="1676400"/>
            <a:ext cx="5499967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en-US" sz="3200" dirty="0" smtClean="0"/>
              <a:t>Everything will eventually fail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3200" dirty="0" smtClean="0"/>
              <a:t>Design for failure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3200" dirty="0" smtClean="0"/>
              <a:t>Crash-only software design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3200" dirty="0">
                <a:hlinkClick r:id="rId2"/>
              </a:rPr>
              <a:t>http://</a:t>
            </a:r>
            <a:r>
              <a:rPr lang="en-US" sz="3200" dirty="0" smtClean="0">
                <a:hlinkClick r:id="rId2"/>
              </a:rPr>
              <a:t>roc.cs.berkeley.edu</a:t>
            </a:r>
            <a:endParaRPr lang="en-US" sz="3200" dirty="0"/>
          </a:p>
        </p:txBody>
      </p:sp>
      <p:sp>
        <p:nvSpPr>
          <p:cNvPr id="8" name="Rectangle 7"/>
          <p:cNvSpPr/>
          <p:nvPr/>
        </p:nvSpPr>
        <p:spPr>
          <a:xfrm>
            <a:off x="388776" y="5029200"/>
            <a:ext cx="8382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Brown</a:t>
            </a:r>
            <a:r>
              <a:rPr lang="en-US" dirty="0"/>
              <a:t>, A. and D. A. Patterson. Embracing Failure: A Case for Recovery-Oriented Computing (ROC). </a:t>
            </a:r>
            <a:r>
              <a:rPr lang="en-US" i="1" dirty="0"/>
              <a:t>High Performance Transaction Processing Symposium</a:t>
            </a:r>
            <a:r>
              <a:rPr lang="en-US" dirty="0"/>
              <a:t>, October 2001. </a:t>
            </a:r>
          </a:p>
        </p:txBody>
      </p:sp>
      <p:pic>
        <p:nvPicPr>
          <p:cNvPr id="10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77000" y="2362200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405122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Autopilot Architecture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609600" y="5551170"/>
            <a:ext cx="8056984" cy="609600"/>
          </a:xfrm>
          <a:prstGeom prst="rect">
            <a:avLst/>
          </a:prstGeom>
          <a:solidFill>
            <a:schemeClr val="bg2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Device Manager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29816" y="471297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Provisioning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686438" y="471297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Deployment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724400" y="471297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Watchdog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781800" y="471297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Repair</a:t>
            </a:r>
            <a:endParaRPr lang="en-US" sz="2400" dirty="0">
              <a:solidFill>
                <a:schemeClr val="tx1"/>
              </a:solidFill>
            </a:endParaRPr>
          </a:p>
        </p:txBody>
      </p:sp>
      <p:pic>
        <p:nvPicPr>
          <p:cNvPr id="12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24800" y="5627370"/>
            <a:ext cx="613339" cy="621030"/>
          </a:xfrm>
          <a:prstGeom prst="rect">
            <a:avLst/>
          </a:prstGeom>
          <a:noFill/>
        </p:spPr>
      </p:pic>
      <p:sp>
        <p:nvSpPr>
          <p:cNvPr id="13" name="Rectangle 12"/>
          <p:cNvSpPr/>
          <p:nvPr/>
        </p:nvSpPr>
        <p:spPr>
          <a:xfrm>
            <a:off x="612710" y="3798570"/>
            <a:ext cx="8053874" cy="609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Operational data collection and visualization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10897" y="1371600"/>
            <a:ext cx="802700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Discover new machines; </a:t>
            </a:r>
            <a:r>
              <a:rPr lang="en-US" sz="3200" dirty="0" err="1" smtClean="0"/>
              <a:t>netboot</a:t>
            </a:r>
            <a:r>
              <a:rPr lang="en-US" sz="3200" dirty="0" smtClean="0"/>
              <a:t>; self-test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Install application binaries and configurations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Monitor application health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200" dirty="0" smtClean="0"/>
              <a:t>Fix broken machines</a:t>
            </a:r>
            <a:endParaRPr lang="en-US" sz="3200" dirty="0"/>
          </a:p>
        </p:txBody>
      </p:sp>
      <p:cxnSp>
        <p:nvCxnSpPr>
          <p:cNvPr id="16" name="Elbow Connector 15"/>
          <p:cNvCxnSpPr>
            <a:stCxn id="26" idx="1"/>
            <a:endCxn id="8" idx="0"/>
          </p:cNvCxnSpPr>
          <p:nvPr/>
        </p:nvCxnSpPr>
        <p:spPr>
          <a:xfrm rot="10800000" flipH="1" flipV="1">
            <a:off x="860186" y="1651012"/>
            <a:ext cx="712021" cy="3061957"/>
          </a:xfrm>
          <a:prstGeom prst="bentConnector4">
            <a:avLst>
              <a:gd name="adj1" fmla="val -77972"/>
              <a:gd name="adj2" fmla="val 69621"/>
            </a:avLst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860187" y="1419808"/>
            <a:ext cx="279703" cy="4624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/>
          <p:cNvSpPr/>
          <p:nvPr/>
        </p:nvSpPr>
        <p:spPr>
          <a:xfrm>
            <a:off x="878848" y="1904999"/>
            <a:ext cx="279703" cy="4624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Elbow Connector 31"/>
          <p:cNvCxnSpPr>
            <a:stCxn id="31" idx="1"/>
            <a:endCxn id="9" idx="0"/>
          </p:cNvCxnSpPr>
          <p:nvPr/>
        </p:nvCxnSpPr>
        <p:spPr>
          <a:xfrm rot="10800000" flipH="1" flipV="1">
            <a:off x="878848" y="2136204"/>
            <a:ext cx="2749982" cy="2576766"/>
          </a:xfrm>
          <a:prstGeom prst="bentConnector4">
            <a:avLst>
              <a:gd name="adj1" fmla="val -15438"/>
              <a:gd name="adj2" fmla="val 59193"/>
            </a:avLst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41"/>
          <p:cNvSpPr/>
          <p:nvPr/>
        </p:nvSpPr>
        <p:spPr>
          <a:xfrm>
            <a:off x="860187" y="2384660"/>
            <a:ext cx="279703" cy="4624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/>
          <p:cNvSpPr/>
          <p:nvPr/>
        </p:nvSpPr>
        <p:spPr>
          <a:xfrm>
            <a:off x="860187" y="2871261"/>
            <a:ext cx="279703" cy="4624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4" name="Elbow Connector 43"/>
          <p:cNvCxnSpPr>
            <a:stCxn id="42" idx="1"/>
            <a:endCxn id="10" idx="0"/>
          </p:cNvCxnSpPr>
          <p:nvPr/>
        </p:nvCxnSpPr>
        <p:spPr>
          <a:xfrm rot="10800000" flipH="1" flipV="1">
            <a:off x="860186" y="2615864"/>
            <a:ext cx="4806605" cy="2097105"/>
          </a:xfrm>
          <a:prstGeom prst="bentConnector4">
            <a:avLst>
              <a:gd name="adj1" fmla="val -4756"/>
              <a:gd name="adj2" fmla="val 44406"/>
            </a:avLst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Elbow Connector 50"/>
          <p:cNvCxnSpPr>
            <a:stCxn id="43" idx="1"/>
            <a:endCxn id="11" idx="0"/>
          </p:cNvCxnSpPr>
          <p:nvPr/>
        </p:nvCxnSpPr>
        <p:spPr>
          <a:xfrm rot="10800000" flipH="1" flipV="1">
            <a:off x="860186" y="3102466"/>
            <a:ext cx="6864005" cy="1610504"/>
          </a:xfrm>
          <a:prstGeom prst="bentConnector4">
            <a:avLst>
              <a:gd name="adj1" fmla="val -1563"/>
              <a:gd name="adj2" fmla="val 20099"/>
            </a:avLst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40902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State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553614" y="4114800"/>
            <a:ext cx="8056984" cy="609600"/>
          </a:xfrm>
          <a:prstGeom prst="rect">
            <a:avLst/>
          </a:prstGeom>
          <a:solidFill>
            <a:schemeClr val="bg2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Device Manager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73830" y="327660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Provisioning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630452" y="327660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Deployment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668414" y="327660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Watchdog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725814" y="3276600"/>
            <a:ext cx="1884784" cy="60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Repair</a:t>
            </a:r>
            <a:endParaRPr lang="en-US" sz="2400" dirty="0">
              <a:solidFill>
                <a:schemeClr val="tx1"/>
              </a:solidFill>
            </a:endParaRPr>
          </a:p>
        </p:txBody>
      </p:sp>
      <p:pic>
        <p:nvPicPr>
          <p:cNvPr id="12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68814" y="4191000"/>
            <a:ext cx="613339" cy="621030"/>
          </a:xfrm>
          <a:prstGeom prst="rect">
            <a:avLst/>
          </a:prstGeom>
          <a:noFill/>
        </p:spPr>
      </p:pic>
      <p:sp>
        <p:nvSpPr>
          <p:cNvPr id="42" name="Rectangle 41"/>
          <p:cNvSpPr/>
          <p:nvPr/>
        </p:nvSpPr>
        <p:spPr>
          <a:xfrm>
            <a:off x="804201" y="2918060"/>
            <a:ext cx="279703" cy="4624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/>
          <p:cNvSpPr/>
          <p:nvPr/>
        </p:nvSpPr>
        <p:spPr>
          <a:xfrm>
            <a:off x="804201" y="3404661"/>
            <a:ext cx="279703" cy="4624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ular Callout 6"/>
          <p:cNvSpPr/>
          <p:nvPr/>
        </p:nvSpPr>
        <p:spPr>
          <a:xfrm>
            <a:off x="3255089" y="5257800"/>
            <a:ext cx="2953140" cy="1143000"/>
          </a:xfrm>
          <a:prstGeom prst="wedgeRoundRectCallout">
            <a:avLst>
              <a:gd name="adj1" fmla="val -36870"/>
              <a:gd name="adj2" fmla="val -96189"/>
              <a:gd name="adj3" fmla="val 16667"/>
            </a:avLst>
          </a:prstGeom>
          <a:solidFill>
            <a:srgbClr val="E5FFE5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i="1" dirty="0" smtClean="0">
                <a:solidFill>
                  <a:schemeClr val="tx1"/>
                </a:solidFill>
              </a:rPr>
              <a:t>Centralized state</a:t>
            </a:r>
          </a:p>
          <a:p>
            <a:pPr algn="ctr"/>
            <a:r>
              <a:rPr lang="en-US" sz="2400" i="1" dirty="0" smtClean="0">
                <a:solidFill>
                  <a:schemeClr val="tx1"/>
                </a:solidFill>
              </a:rPr>
              <a:t>Replicated</a:t>
            </a:r>
            <a:br>
              <a:rPr lang="en-US" sz="2400" i="1" dirty="0" smtClean="0">
                <a:solidFill>
                  <a:schemeClr val="tx1"/>
                </a:solidFill>
              </a:rPr>
            </a:br>
            <a:r>
              <a:rPr lang="en-US" sz="2400" i="1" dirty="0" smtClean="0">
                <a:solidFill>
                  <a:schemeClr val="tx1"/>
                </a:solidFill>
              </a:rPr>
              <a:t>Strongly consistent</a:t>
            </a:r>
            <a:endParaRPr lang="en-US" sz="2400" i="1" dirty="0">
              <a:solidFill>
                <a:schemeClr val="tx1"/>
              </a:solidFill>
            </a:endParaRPr>
          </a:p>
        </p:txBody>
      </p:sp>
      <p:sp>
        <p:nvSpPr>
          <p:cNvPr id="24" name="Rounded Rectangular Callout 23"/>
          <p:cNvSpPr/>
          <p:nvPr/>
        </p:nvSpPr>
        <p:spPr>
          <a:xfrm>
            <a:off x="4436882" y="1371600"/>
            <a:ext cx="3203332" cy="1125746"/>
          </a:xfrm>
          <a:prstGeom prst="wedgeRoundRectCallout">
            <a:avLst>
              <a:gd name="adj1" fmla="val -44830"/>
              <a:gd name="adj2" fmla="val 79660"/>
              <a:gd name="adj3" fmla="val 16667"/>
            </a:avLst>
          </a:prstGeom>
          <a:solidFill>
            <a:srgbClr val="E5FFE5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i="1" dirty="0" smtClean="0">
                <a:solidFill>
                  <a:schemeClr val="tx1"/>
                </a:solidFill>
              </a:rPr>
              <a:t>Distributed state</a:t>
            </a:r>
          </a:p>
          <a:p>
            <a:pPr algn="ctr"/>
            <a:r>
              <a:rPr lang="en-US" sz="2400" i="1" dirty="0" smtClean="0">
                <a:solidFill>
                  <a:schemeClr val="tx1"/>
                </a:solidFill>
              </a:rPr>
              <a:t>Replicated</a:t>
            </a:r>
          </a:p>
          <a:p>
            <a:pPr algn="ctr"/>
            <a:r>
              <a:rPr lang="en-US" sz="2400" i="1" dirty="0" smtClean="0">
                <a:solidFill>
                  <a:schemeClr val="tx1"/>
                </a:solidFill>
              </a:rPr>
              <a:t>Weakly consistent</a:t>
            </a:r>
            <a:endParaRPr lang="en-US" sz="2400" i="1" dirty="0">
              <a:solidFill>
                <a:schemeClr val="tx1"/>
              </a:solidFill>
            </a:endParaRPr>
          </a:p>
        </p:txBody>
      </p:sp>
      <p:sp>
        <p:nvSpPr>
          <p:cNvPr id="15" name="Left Brace 14"/>
          <p:cNvSpPr/>
          <p:nvPr/>
        </p:nvSpPr>
        <p:spPr>
          <a:xfrm rot="5400000">
            <a:off x="4387499" y="-1007296"/>
            <a:ext cx="413657" cy="8032544"/>
          </a:xfrm>
          <a:prstGeom prst="leftBrace">
            <a:avLst>
              <a:gd name="adj1" fmla="val 39614"/>
              <a:gd name="adj2" fmla="val 50000"/>
            </a:avLst>
          </a:pr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0240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4" grpId="0" animBg="1"/>
      <p:bldP spid="1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10"/>
          <p:cNvSpPr/>
          <p:nvPr/>
        </p:nvSpPr>
        <p:spPr>
          <a:xfrm>
            <a:off x="76200" y="4724400"/>
            <a:ext cx="6400800" cy="2133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Centralized Replicated Control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95400"/>
            <a:ext cx="8458200" cy="4830763"/>
          </a:xfrm>
        </p:spPr>
        <p:txBody>
          <a:bodyPr/>
          <a:lstStyle/>
          <a:p>
            <a:r>
              <a:rPr lang="en-US" dirty="0" smtClean="0"/>
              <a:t>Keep essential control state centralized</a:t>
            </a:r>
          </a:p>
          <a:p>
            <a:r>
              <a:rPr lang="en-US" dirty="0" smtClean="0"/>
              <a:t>Replicate the state for reliability</a:t>
            </a:r>
          </a:p>
          <a:p>
            <a:r>
              <a:rPr lang="en-US" dirty="0" smtClean="0"/>
              <a:t>Use the </a:t>
            </a:r>
            <a:r>
              <a:rPr lang="en-US" dirty="0" err="1" smtClean="0"/>
              <a:t>Paxos</a:t>
            </a:r>
            <a:r>
              <a:rPr lang="en-US" dirty="0" smtClean="0"/>
              <a:t> consensus protocol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4933052"/>
            <a:ext cx="1181375" cy="1742626"/>
          </a:xfrm>
          <a:prstGeom prst="rect">
            <a:avLst/>
          </a:prstGeom>
          <a:noFill/>
        </p:spPr>
      </p:pic>
      <p:pic>
        <p:nvPicPr>
          <p:cNvPr id="7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15175" y="4933052"/>
            <a:ext cx="1181375" cy="1742626"/>
          </a:xfrm>
          <a:prstGeom prst="rect">
            <a:avLst/>
          </a:prstGeom>
          <a:noFill/>
        </p:spPr>
      </p:pic>
      <p:pic>
        <p:nvPicPr>
          <p:cNvPr id="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4933052"/>
            <a:ext cx="1181375" cy="1742626"/>
          </a:xfrm>
          <a:prstGeom prst="rect">
            <a:avLst/>
          </a:prstGeom>
          <a:noFill/>
        </p:spPr>
      </p:pic>
      <p:pic>
        <p:nvPicPr>
          <p:cNvPr id="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599376" y="4933052"/>
            <a:ext cx="1181375" cy="1742626"/>
          </a:xfrm>
          <a:prstGeom prst="rect">
            <a:avLst/>
          </a:prstGeom>
          <a:noFill/>
        </p:spPr>
      </p:pic>
      <p:pic>
        <p:nvPicPr>
          <p:cNvPr id="1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7800" y="4933052"/>
            <a:ext cx="1181375" cy="1742626"/>
          </a:xfrm>
          <a:prstGeom prst="rect">
            <a:avLst/>
          </a:prstGeom>
          <a:noFill/>
        </p:spPr>
      </p:pic>
      <p:sp>
        <p:nvSpPr>
          <p:cNvPr id="12" name="Rectangle 11"/>
          <p:cNvSpPr/>
          <p:nvPr/>
        </p:nvSpPr>
        <p:spPr>
          <a:xfrm>
            <a:off x="2212360" y="4572000"/>
            <a:ext cx="11404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i="1" dirty="0" err="1"/>
              <a:t>Paxos</a:t>
            </a:r>
            <a:endParaRPr lang="en-US" sz="3200" i="1" dirty="0"/>
          </a:p>
        </p:txBody>
      </p:sp>
      <p:sp>
        <p:nvSpPr>
          <p:cNvPr id="13" name="Rectangle 12"/>
          <p:cNvSpPr/>
          <p:nvPr/>
        </p:nvSpPr>
        <p:spPr>
          <a:xfrm>
            <a:off x="160976" y="3551558"/>
            <a:ext cx="59246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Leslie Lamport. The part-time parliament. ACM Transactions on Computer </a:t>
            </a:r>
            <a:r>
              <a:rPr lang="en-US" dirty="0" smtClean="0"/>
              <a:t>Systems, 16(2</a:t>
            </a:r>
            <a:r>
              <a:rPr lang="en-US" dirty="0"/>
              <a:t>):133{169, May 1998.</a:t>
            </a:r>
          </a:p>
        </p:txBody>
      </p:sp>
      <p:pic>
        <p:nvPicPr>
          <p:cNvPr id="14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86600" y="2521489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675047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2895600"/>
            <a:ext cx="1676400" cy="16764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84663"/>
          </a:xfrm>
        </p:spPr>
        <p:txBody>
          <a:bodyPr/>
          <a:lstStyle/>
          <a:p>
            <a:r>
              <a:rPr lang="en-US" dirty="0" smtClean="0"/>
              <a:t>Consistency Model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2179637"/>
            <a:ext cx="4038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 smtClean="0"/>
              <a:t>Strong consistency</a:t>
            </a:r>
          </a:p>
          <a:p>
            <a:r>
              <a:rPr lang="en-US" dirty="0" smtClean="0"/>
              <a:t>Expensive to provide</a:t>
            </a:r>
          </a:p>
          <a:p>
            <a:r>
              <a:rPr lang="en-US" dirty="0" smtClean="0"/>
              <a:t>Hard to build right</a:t>
            </a:r>
          </a:p>
          <a:p>
            <a:endParaRPr lang="en-US" dirty="0" smtClean="0"/>
          </a:p>
          <a:p>
            <a:r>
              <a:rPr lang="en-US" dirty="0" smtClean="0"/>
              <a:t>Easy to understand</a:t>
            </a:r>
          </a:p>
          <a:p>
            <a:r>
              <a:rPr lang="en-US" dirty="0" smtClean="0"/>
              <a:t>Easy to program against</a:t>
            </a:r>
          </a:p>
          <a:p>
            <a:r>
              <a:rPr lang="en-US" dirty="0" smtClean="0"/>
              <a:t>Simple application design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2179637"/>
            <a:ext cx="4038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 smtClean="0"/>
              <a:t>Weak consistency</a:t>
            </a:r>
          </a:p>
          <a:p>
            <a:r>
              <a:rPr lang="en-US" dirty="0"/>
              <a:t>Increases availability</a:t>
            </a:r>
          </a:p>
          <a:p>
            <a:endParaRPr lang="en-US" dirty="0" smtClean="0"/>
          </a:p>
          <a:p>
            <a:r>
              <a:rPr lang="en-US" dirty="0" smtClean="0"/>
              <a:t>Many different models</a:t>
            </a:r>
          </a:p>
          <a:p>
            <a:r>
              <a:rPr lang="en-US" dirty="0" smtClean="0"/>
              <a:t>Easy to misuse</a:t>
            </a:r>
          </a:p>
          <a:p>
            <a:r>
              <a:rPr lang="en-US" dirty="0" smtClean="0"/>
              <a:t>Very hard to understand</a:t>
            </a:r>
          </a:p>
          <a:p>
            <a:r>
              <a:rPr lang="en-US" dirty="0" smtClean="0"/>
              <a:t>Conflict management in application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26</a:t>
            </a:fld>
            <a:endParaRPr lang="en-US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558" y="1159301"/>
            <a:ext cx="1371600" cy="1101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 descr="C:\Documents and Settings\mbudiu\Local Settings\Temporary Internet Files\Content.IE5\8FBAYZRT\MPj043401300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800000">
            <a:off x="1660661" y="1259456"/>
            <a:ext cx="1539738" cy="10252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728473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446" y="228600"/>
            <a:ext cx="8229600" cy="1143000"/>
          </a:xfrm>
        </p:spPr>
        <p:txBody>
          <a:bodyPr/>
          <a:lstStyle/>
          <a:p>
            <a:r>
              <a:rPr lang="en-US" dirty="0" smtClean="0"/>
              <a:t>Autopilot abstraction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838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2743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4724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6629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863600" y="4724400"/>
            <a:ext cx="7366000" cy="3734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Deployment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37" name="Elbow Connector 36"/>
          <p:cNvCxnSpPr>
            <a:endCxn id="24" idx="0"/>
          </p:cNvCxnSpPr>
          <p:nvPr/>
        </p:nvCxnSpPr>
        <p:spPr>
          <a:xfrm>
            <a:off x="609600" y="4267200"/>
            <a:ext cx="3937000" cy="457200"/>
          </a:xfrm>
          <a:prstGeom prst="bentConnector2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585158" y="3657600"/>
            <a:ext cx="33602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Self-healing machines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672405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Services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28</a:t>
            </a:fld>
            <a:endParaRPr lang="en-US"/>
          </a:p>
        </p:txBody>
      </p:sp>
      <p:grpSp>
        <p:nvGrpSpPr>
          <p:cNvPr id="17" name="Group 16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18" name="Rectangle 17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863601" y="4724400"/>
              <a:ext cx="7365999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8" name="Rectangle 27"/>
          <p:cNvSpPr/>
          <p:nvPr/>
        </p:nvSpPr>
        <p:spPr>
          <a:xfrm>
            <a:off x="1774371" y="1371601"/>
            <a:ext cx="5388429" cy="1623526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1946146" y="3340359"/>
            <a:ext cx="5388429" cy="1003041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3404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4895" y="4581974"/>
            <a:ext cx="1181375" cy="1742626"/>
          </a:xfrm>
          <a:prstGeom prst="rect">
            <a:avLst/>
          </a:prstGeom>
          <a:noFill/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Machines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5449329" y="6356350"/>
            <a:ext cx="2133600" cy="365125"/>
          </a:xfrm>
        </p:spPr>
        <p:txBody>
          <a:bodyPr/>
          <a:lstStyle/>
          <a:p>
            <a:fld id="{FC7F914F-062F-453F-B34B-BB004E9935E0}" type="slidenum">
              <a:rPr lang="en-US" smtClean="0"/>
              <a:pPr/>
              <a:t>29</a:t>
            </a:fld>
            <a:endParaRPr lang="en-US"/>
          </a:p>
        </p:txBody>
      </p:sp>
      <p:pic>
        <p:nvPicPr>
          <p:cNvPr id="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97377" y="2020118"/>
            <a:ext cx="1181375" cy="1742626"/>
          </a:xfrm>
          <a:prstGeom prst="rect">
            <a:avLst/>
          </a:prstGeom>
          <a:noFill/>
        </p:spPr>
      </p:pic>
      <p:pic>
        <p:nvPicPr>
          <p:cNvPr id="1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6800" y="4581974"/>
            <a:ext cx="1181375" cy="1742626"/>
          </a:xfrm>
          <a:prstGeom prst="rect">
            <a:avLst/>
          </a:prstGeom>
          <a:noFill/>
        </p:spPr>
      </p:pic>
      <p:sp>
        <p:nvSpPr>
          <p:cNvPr id="17" name="Rectangle 16"/>
          <p:cNvSpPr/>
          <p:nvPr/>
        </p:nvSpPr>
        <p:spPr>
          <a:xfrm>
            <a:off x="2573191" y="4048574"/>
            <a:ext cx="1884784" cy="609600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Name service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4630591" y="4028358"/>
            <a:ext cx="1884783" cy="6096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Scheduling</a:t>
            </a: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2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10761" y="2020118"/>
            <a:ext cx="1181375" cy="1742626"/>
          </a:xfrm>
          <a:prstGeom prst="rect">
            <a:avLst/>
          </a:prstGeom>
          <a:noFill/>
        </p:spPr>
      </p:pic>
      <p:sp>
        <p:nvSpPr>
          <p:cNvPr id="22" name="Rectangle 21"/>
          <p:cNvSpPr/>
          <p:nvPr/>
        </p:nvSpPr>
        <p:spPr>
          <a:xfrm>
            <a:off x="2626064" y="1466502"/>
            <a:ext cx="942392" cy="6096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Remote </a:t>
            </a:r>
            <a:br>
              <a:rPr lang="en-US" dirty="0" smtClean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execution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3625742" y="1466502"/>
            <a:ext cx="885105" cy="609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Storage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4739449" y="1466502"/>
            <a:ext cx="942392" cy="6096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Remote </a:t>
            </a:r>
            <a:br>
              <a:rPr lang="en-US" dirty="0" smtClean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execution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5739127" y="1466502"/>
            <a:ext cx="885105" cy="609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Storage</a:t>
            </a:r>
            <a:endParaRPr lang="en-US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70187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2" grpId="0" animBg="1"/>
      <p:bldP spid="23" grpId="0" animBg="1"/>
      <p:bldP spid="25" grpId="0" animBg="1"/>
      <p:bldP spid="2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Services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38400"/>
            <a:ext cx="8229600" cy="3687763"/>
          </a:xfrm>
        </p:spPr>
        <p:txBody>
          <a:bodyPr/>
          <a:lstStyle/>
          <a:p>
            <a:r>
              <a:rPr lang="en-US" dirty="0" smtClean="0"/>
              <a:t>Name service: discover cluster machines</a:t>
            </a:r>
          </a:p>
          <a:p>
            <a:r>
              <a:rPr lang="en-US" dirty="0" smtClean="0"/>
              <a:t>Scheduling: allocate cluster machines</a:t>
            </a:r>
          </a:p>
          <a:p>
            <a:r>
              <a:rPr lang="en-US" dirty="0" smtClean="0"/>
              <a:t>Storage: file contents</a:t>
            </a:r>
          </a:p>
          <a:p>
            <a:r>
              <a:rPr lang="en-US" dirty="0" smtClean="0"/>
              <a:t>Remote execution: spawn new computations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30</a:t>
            </a:fld>
            <a:endParaRPr lang="en-US"/>
          </a:p>
        </p:txBody>
      </p:sp>
      <p:pic>
        <p:nvPicPr>
          <p:cNvPr id="5122" name="Picture 2" descr="C:\Users\mbudiu\AppData\Local\Microsoft\Windows\Temporary Internet Files\Content.IE5\4RTJG1K4\MC9002955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7106"/>
            <a:ext cx="1706578" cy="1738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74313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services abstraction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31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838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63600" y="4191000"/>
            <a:ext cx="7366000" cy="37349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services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743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724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629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63600" y="4724400"/>
            <a:ext cx="7366000" cy="3734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Deployment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5" name="Elbow Connector 14"/>
          <p:cNvCxnSpPr>
            <a:endCxn id="6" idx="0"/>
          </p:cNvCxnSpPr>
          <p:nvPr/>
        </p:nvCxnSpPr>
        <p:spPr>
          <a:xfrm>
            <a:off x="585158" y="3657600"/>
            <a:ext cx="3961442" cy="533400"/>
          </a:xfrm>
          <a:prstGeom prst="bentConnector2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332703" y="3048000"/>
            <a:ext cx="44663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Reliable specialized machines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492192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mbudiu\AppData\Local\Microsoft\Windows\Temporary Internet Files\Content.IE5\D5HS8DXT\MC9004417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7320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66" y="304800"/>
            <a:ext cx="8229600" cy="1143000"/>
          </a:xfrm>
        </p:spPr>
        <p:txBody>
          <a:bodyPr/>
          <a:lstStyle/>
          <a:p>
            <a:r>
              <a:rPr lang="en-US" dirty="0" smtClean="0"/>
              <a:t>Layered Software Architecture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819400"/>
            <a:ext cx="8229600" cy="3306763"/>
          </a:xfrm>
        </p:spPr>
        <p:txBody>
          <a:bodyPr>
            <a:normAutofit/>
          </a:bodyPr>
          <a:lstStyle/>
          <a:p>
            <a:r>
              <a:rPr lang="en-US" dirty="0" smtClean="0"/>
              <a:t>Simple components</a:t>
            </a:r>
          </a:p>
          <a:p>
            <a:r>
              <a:rPr lang="en-US" dirty="0" smtClean="0"/>
              <a:t>Software-provided reliability</a:t>
            </a:r>
          </a:p>
          <a:p>
            <a:r>
              <a:rPr lang="en-US" dirty="0" smtClean="0"/>
              <a:t>Versioned APIs</a:t>
            </a:r>
          </a:p>
          <a:p>
            <a:r>
              <a:rPr lang="en-US" dirty="0" smtClean="0"/>
              <a:t>Design for live staged deployment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32</a:t>
            </a:fld>
            <a:endParaRPr lang="en-US"/>
          </a:p>
        </p:txBody>
      </p:sp>
      <p:pic>
        <p:nvPicPr>
          <p:cNvPr id="6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2364" y="3505200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863958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Storage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33</a:t>
            </a:fld>
            <a:endParaRPr lang="en-US"/>
          </a:p>
        </p:txBody>
      </p:sp>
      <p:grpSp>
        <p:nvGrpSpPr>
          <p:cNvPr id="17" name="Group 16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18" name="Rectangle 17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863600" y="4724400"/>
              <a:ext cx="7366000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8" name="Rectangle 27"/>
          <p:cNvSpPr/>
          <p:nvPr/>
        </p:nvSpPr>
        <p:spPr>
          <a:xfrm>
            <a:off x="1774371" y="1371601"/>
            <a:ext cx="5388429" cy="1250301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1946146" y="2967135"/>
            <a:ext cx="5388429" cy="1376265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9440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512" y="1295400"/>
            <a:ext cx="1127040" cy="121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 descr="C:\Users\mbudiu\AppData\Local\Microsoft\Windows\Temporary Internet Files\Content.IE5\4RTJG1K4\MP9003163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3341141"/>
            <a:ext cx="2133600" cy="147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Bandwidth hierarchy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34</a:t>
            </a:fld>
            <a:endParaRPr lang="en-US"/>
          </a:p>
        </p:txBody>
      </p:sp>
      <p:pic>
        <p:nvPicPr>
          <p:cNvPr id="6152" name="Picture 8" descr="C:\Users\mbudiu\AppData\Local\Microsoft\Windows\Temporary Internet Files\Content.IE5\4RTJG1K4\MC9002382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917" y="3081064"/>
            <a:ext cx="2046083" cy="170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53000" y="2305837"/>
            <a:ext cx="799643" cy="2514600"/>
          </a:xfrm>
          <a:prstGeom prst="rect">
            <a:avLst/>
          </a:prstGeom>
          <a:noFill/>
        </p:spPr>
      </p:pic>
      <p:pic>
        <p:nvPicPr>
          <p:cNvPr id="2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91710" y="2361821"/>
            <a:ext cx="799643" cy="2514600"/>
          </a:xfrm>
          <a:prstGeom prst="rect">
            <a:avLst/>
          </a:prstGeom>
          <a:noFill/>
        </p:spPr>
      </p:pic>
      <p:pic>
        <p:nvPicPr>
          <p:cNvPr id="6153" name="Picture 9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43" t="35701" r="8399" b="38290"/>
          <a:stretch/>
        </p:blipFill>
        <p:spPr bwMode="auto">
          <a:xfrm>
            <a:off x="5566242" y="1664741"/>
            <a:ext cx="1492580" cy="344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02" y="3658196"/>
            <a:ext cx="1320800" cy="9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277917" y="5116286"/>
            <a:ext cx="941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Cache</a:t>
            </a:r>
            <a:endParaRPr lang="en-US" sz="2400" dirty="0"/>
          </a:p>
        </p:txBody>
      </p:sp>
      <p:sp>
        <p:nvSpPr>
          <p:cNvPr id="24" name="TextBox 23"/>
          <p:cNvSpPr txBox="1"/>
          <p:nvPr/>
        </p:nvSpPr>
        <p:spPr>
          <a:xfrm>
            <a:off x="2126582" y="5116286"/>
            <a:ext cx="792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RAM</a:t>
            </a:r>
            <a:endParaRPr lang="en-US" sz="2400" dirty="0"/>
          </a:p>
        </p:txBody>
      </p:sp>
      <p:sp>
        <p:nvSpPr>
          <p:cNvPr id="26" name="TextBox 25"/>
          <p:cNvSpPr txBox="1"/>
          <p:nvPr/>
        </p:nvSpPr>
        <p:spPr>
          <a:xfrm>
            <a:off x="3605172" y="5105400"/>
            <a:ext cx="8906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Local </a:t>
            </a:r>
            <a:br>
              <a:rPr lang="en-US" sz="2400" dirty="0" smtClean="0"/>
            </a:br>
            <a:r>
              <a:rPr lang="en-US" sz="2400" dirty="0" smtClean="0"/>
              <a:t>disks</a:t>
            </a:r>
            <a:endParaRPr lang="en-US" sz="2400" dirty="0"/>
          </a:p>
        </p:txBody>
      </p:sp>
      <p:sp>
        <p:nvSpPr>
          <p:cNvPr id="29" name="TextBox 28"/>
          <p:cNvSpPr txBox="1"/>
          <p:nvPr/>
        </p:nvSpPr>
        <p:spPr>
          <a:xfrm>
            <a:off x="4976772" y="5105400"/>
            <a:ext cx="8906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Local </a:t>
            </a:r>
            <a:br>
              <a:rPr lang="en-US" sz="2400" dirty="0" smtClean="0"/>
            </a:br>
            <a:r>
              <a:rPr lang="en-US" sz="2400" dirty="0" smtClean="0"/>
              <a:t>rack</a:t>
            </a:r>
            <a:endParaRPr lang="en-US" sz="2400" dirty="0"/>
          </a:p>
        </p:txBody>
      </p:sp>
      <p:sp>
        <p:nvSpPr>
          <p:cNvPr id="30" name="TextBox 29"/>
          <p:cNvSpPr txBox="1"/>
          <p:nvPr/>
        </p:nvSpPr>
        <p:spPr>
          <a:xfrm>
            <a:off x="6544039" y="5105400"/>
            <a:ext cx="11601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Remote</a:t>
            </a:r>
            <a:br>
              <a:rPr lang="en-US" sz="2400" dirty="0" smtClean="0"/>
            </a:br>
            <a:r>
              <a:rPr lang="en-US" sz="2400" dirty="0" smtClean="0"/>
              <a:t>rack</a:t>
            </a:r>
            <a:endParaRPr lang="en-US" sz="2400" dirty="0"/>
          </a:p>
        </p:txBody>
      </p:sp>
      <p:pic>
        <p:nvPicPr>
          <p:cNvPr id="3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29600" y="2361821"/>
            <a:ext cx="799643" cy="2514600"/>
          </a:xfrm>
          <a:prstGeom prst="rect">
            <a:avLst/>
          </a:prstGeom>
          <a:noFill/>
        </p:spPr>
      </p:pic>
      <p:sp>
        <p:nvSpPr>
          <p:cNvPr id="34" name="TextBox 33"/>
          <p:cNvSpPr txBox="1"/>
          <p:nvPr/>
        </p:nvSpPr>
        <p:spPr>
          <a:xfrm>
            <a:off x="7696200" y="5105400"/>
            <a:ext cx="15407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Remote  </a:t>
            </a:r>
          </a:p>
          <a:p>
            <a:r>
              <a:rPr lang="en-US" sz="2400" dirty="0" smtClean="0"/>
              <a:t>datacenter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687958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budiu\AppData\Local\Microsoft\Windows\Temporary Internet Files\Content.IE5\0C1PX15L\MC9000147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35" y="2476643"/>
            <a:ext cx="7240633" cy="332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Today’s disks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2675" name="TextBox 2674"/>
          <p:cNvSpPr txBox="1"/>
          <p:nvPr/>
        </p:nvSpPr>
        <p:spPr>
          <a:xfrm>
            <a:off x="2344675" y="3276600"/>
            <a:ext cx="17701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 smtClean="0">
                <a:solidFill>
                  <a:srgbClr val="FF0000"/>
                </a:solidFill>
              </a:rPr>
              <a:t>2TB</a:t>
            </a:r>
            <a:endParaRPr lang="en-US" sz="6000" b="1" dirty="0">
              <a:solidFill>
                <a:srgbClr val="FF0000"/>
              </a:solidFill>
            </a:endParaRPr>
          </a:p>
        </p:txBody>
      </p:sp>
      <p:sp>
        <p:nvSpPr>
          <p:cNvPr id="2676" name="TextBox 2675"/>
          <p:cNvSpPr txBox="1"/>
          <p:nvPr/>
        </p:nvSpPr>
        <p:spPr>
          <a:xfrm>
            <a:off x="4049655" y="1773123"/>
            <a:ext cx="21185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1</a:t>
            </a:r>
            <a:r>
              <a:rPr lang="en-US" sz="3200" dirty="0" smtClean="0"/>
              <a:t>00MB/s</a:t>
            </a:r>
            <a:endParaRPr lang="en-US" sz="3200" dirty="0"/>
          </a:p>
        </p:txBody>
      </p:sp>
      <p:pic>
        <p:nvPicPr>
          <p:cNvPr id="1028" name="Picture 4" descr="C:\Users\mbudiu\AppData\Local\Microsoft\Windows\Temporary Internet Files\Content.IE5\TXJZESNJ\MC9003912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996696"/>
            <a:ext cx="923544" cy="832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11"/>
          <p:cNvGrpSpPr/>
          <p:nvPr/>
        </p:nvGrpSpPr>
        <p:grpSpPr>
          <a:xfrm>
            <a:off x="5744227" y="1571808"/>
            <a:ext cx="516994" cy="1018992"/>
            <a:chOff x="5744227" y="1349065"/>
            <a:chExt cx="516994" cy="1018992"/>
          </a:xfrm>
        </p:grpSpPr>
        <p:sp>
          <p:nvSpPr>
            <p:cNvPr id="11" name="Rectangle 10"/>
            <p:cNvSpPr/>
            <p:nvPr/>
          </p:nvSpPr>
          <p:spPr>
            <a:xfrm rot="600000">
              <a:off x="5744227" y="1429186"/>
              <a:ext cx="77369" cy="93887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8" name="Rectangle 297"/>
            <p:cNvSpPr/>
            <p:nvPr/>
          </p:nvSpPr>
          <p:spPr>
            <a:xfrm rot="4260000">
              <a:off x="6012217" y="1174298"/>
              <a:ext cx="74238" cy="42377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7133818" y="996696"/>
            <a:ext cx="1832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Application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38053940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7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944562"/>
          </a:xfrm>
        </p:spPr>
        <p:txBody>
          <a:bodyPr/>
          <a:lstStyle/>
          <a:p>
            <a:r>
              <a:rPr lang="en-US" dirty="0" smtClean="0"/>
              <a:t>Storage bandwidth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85578" y="6356350"/>
            <a:ext cx="2133600" cy="365125"/>
          </a:xfrm>
        </p:spPr>
        <p:txBody>
          <a:bodyPr/>
          <a:lstStyle/>
          <a:p>
            <a:fld id="{FC7F914F-062F-453F-B34B-BB004E9935E0}" type="slidenum">
              <a:rPr lang="en-US" smtClean="0"/>
              <a:pPr/>
              <a:t>36</a:t>
            </a:fld>
            <a:endParaRPr lang="en-US" dirty="0"/>
          </a:p>
        </p:txBody>
      </p:sp>
      <p:grpSp>
        <p:nvGrpSpPr>
          <p:cNvPr id="18" name="Group 17"/>
          <p:cNvGrpSpPr/>
          <p:nvPr/>
        </p:nvGrpSpPr>
        <p:grpSpPr>
          <a:xfrm>
            <a:off x="274146" y="4191000"/>
            <a:ext cx="3772175" cy="2362200"/>
            <a:chOff x="457200" y="2743200"/>
            <a:chExt cx="5067575" cy="3505200"/>
          </a:xfrm>
        </p:grpSpPr>
        <p:pic>
          <p:nvPicPr>
            <p:cNvPr id="5" name="Picture 2" descr="C:\Program Files\Microsoft Resource DVD Artwork\DVD_ART\Artwork_Imagery\HARDWARE_IMAGERY\Illustration - Misc Hardware\XML Icons\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57200" y="2743200"/>
              <a:ext cx="1181375" cy="1742626"/>
            </a:xfrm>
            <a:prstGeom prst="rect">
              <a:avLst/>
            </a:prstGeom>
            <a:noFill/>
          </p:spPr>
        </p:pic>
        <p:pic>
          <p:nvPicPr>
            <p:cNvPr id="6" name="Picture 2" descr="C:\Program Files\Microsoft Resource DVD Artwork\DVD_ART\Artwork_Imagery\HARDWARE_IMAGERY\Illustration - Misc Hardware\XML Icons\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748641" y="2750976"/>
              <a:ext cx="1181375" cy="1742626"/>
            </a:xfrm>
            <a:prstGeom prst="rect">
              <a:avLst/>
            </a:prstGeom>
            <a:noFill/>
          </p:spPr>
        </p:pic>
        <p:pic>
          <p:nvPicPr>
            <p:cNvPr id="7" name="Picture 2" descr="C:\Program Files\Microsoft Resource DVD Artwork\DVD_ART\Artwork_Imagery\HARDWARE_IMAGERY\Illustration - Misc Hardware\XML Icons\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048000" y="2743200"/>
              <a:ext cx="1181375" cy="1742626"/>
            </a:xfrm>
            <a:prstGeom prst="rect">
              <a:avLst/>
            </a:prstGeom>
            <a:noFill/>
          </p:spPr>
        </p:pic>
        <p:pic>
          <p:nvPicPr>
            <p:cNvPr id="8" name="Picture 2" descr="C:\Program Files\Microsoft Resource DVD Artwork\DVD_ART\Artwork_Imagery\HARDWARE_IMAGERY\Illustration - Misc Hardware\XML Icons\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343400" y="2758752"/>
              <a:ext cx="1181375" cy="1742626"/>
            </a:xfrm>
            <a:prstGeom prst="rect">
              <a:avLst/>
            </a:prstGeom>
            <a:noFill/>
          </p:spPr>
        </p:pic>
        <p:pic>
          <p:nvPicPr>
            <p:cNvPr id="10" name="Picture 2" descr="C:\Program Files\Microsoft Resource DVD Artwork\DVD_ART\Artwork_Imagery\Shapes and Graphics\circular shapes\3d Disc shapes\gray medium column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33400" y="5224335"/>
              <a:ext cx="1011383" cy="1024065"/>
            </a:xfrm>
            <a:prstGeom prst="rect">
              <a:avLst/>
            </a:prstGeom>
            <a:noFill/>
          </p:spPr>
        </p:pic>
        <p:pic>
          <p:nvPicPr>
            <p:cNvPr id="11" name="Picture 2" descr="C:\Program Files\Microsoft Resource DVD Artwork\DVD_ART\Artwork_Imagery\Shapes and Graphics\circular shapes\3d Disc shapes\gray medium column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824841" y="5221225"/>
              <a:ext cx="1011383" cy="1024065"/>
            </a:xfrm>
            <a:prstGeom prst="rect">
              <a:avLst/>
            </a:prstGeom>
            <a:noFill/>
          </p:spPr>
        </p:pic>
        <p:pic>
          <p:nvPicPr>
            <p:cNvPr id="12" name="Picture 2" descr="C:\Program Files\Microsoft Resource DVD Artwork\DVD_ART\Artwork_Imagery\Shapes and Graphics\circular shapes\3d Disc shapes\gray medium column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124200" y="5224335"/>
              <a:ext cx="1011383" cy="1024065"/>
            </a:xfrm>
            <a:prstGeom prst="rect">
              <a:avLst/>
            </a:prstGeom>
            <a:noFill/>
          </p:spPr>
        </p:pic>
        <p:pic>
          <p:nvPicPr>
            <p:cNvPr id="13" name="Picture 2" descr="C:\Program Files\Microsoft Resource DVD Artwork\DVD_ART\Artwork_Imagery\Shapes and Graphics\circular shapes\3d Disc shapes\gray medium column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419600" y="5224335"/>
              <a:ext cx="1011383" cy="1024065"/>
            </a:xfrm>
            <a:prstGeom prst="rect">
              <a:avLst/>
            </a:prstGeom>
            <a:noFill/>
          </p:spPr>
        </p:pic>
        <p:sp>
          <p:nvSpPr>
            <p:cNvPr id="14" name="Up-Down Arrow 13"/>
            <p:cNvSpPr/>
            <p:nvPr/>
          </p:nvSpPr>
          <p:spPr>
            <a:xfrm>
              <a:off x="838200" y="4501377"/>
              <a:ext cx="381000" cy="719847"/>
            </a:xfrm>
            <a:prstGeom prst="up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Up-Down Arrow 14"/>
            <p:cNvSpPr/>
            <p:nvPr/>
          </p:nvSpPr>
          <p:spPr>
            <a:xfrm>
              <a:off x="2140032" y="4504539"/>
              <a:ext cx="381000" cy="719847"/>
            </a:xfrm>
            <a:prstGeom prst="up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Up-Down Arrow 15"/>
            <p:cNvSpPr/>
            <p:nvPr/>
          </p:nvSpPr>
          <p:spPr>
            <a:xfrm>
              <a:off x="3448187" y="4504539"/>
              <a:ext cx="381000" cy="719847"/>
            </a:xfrm>
            <a:prstGeom prst="up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Up-Down Arrow 16"/>
            <p:cNvSpPr/>
            <p:nvPr/>
          </p:nvSpPr>
          <p:spPr>
            <a:xfrm>
              <a:off x="4734791" y="4504539"/>
              <a:ext cx="381000" cy="719847"/>
            </a:xfrm>
            <a:prstGeom prst="up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170" name="Picture 2" descr="http://brazil.emc.com/images/about/photo-library/product/CLARiiON/CX4-960-FR-300dpi-LA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3802" y="838200"/>
            <a:ext cx="3359013" cy="335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1978" y="1271917"/>
            <a:ext cx="799643" cy="2514600"/>
          </a:xfrm>
          <a:prstGeom prst="rect">
            <a:avLst/>
          </a:prstGeom>
          <a:noFill/>
        </p:spPr>
      </p:pic>
      <p:sp>
        <p:nvSpPr>
          <p:cNvPr id="19" name="TextBox 18"/>
          <p:cNvSpPr txBox="1"/>
          <p:nvPr/>
        </p:nvSpPr>
        <p:spPr>
          <a:xfrm>
            <a:off x="137992" y="1687911"/>
            <a:ext cx="395371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Expensive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Fast network needed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Limited by network b/w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961578" y="4800600"/>
            <a:ext cx="331295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Cheap network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Cheap machines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Limited by disk b/w</a:t>
            </a:r>
            <a:endParaRPr lang="en-US" sz="2800" dirty="0"/>
          </a:p>
        </p:txBody>
      </p:sp>
      <p:sp>
        <p:nvSpPr>
          <p:cNvPr id="23" name="TextBox 22"/>
          <p:cNvSpPr txBox="1"/>
          <p:nvPr/>
        </p:nvSpPr>
        <p:spPr>
          <a:xfrm>
            <a:off x="5349815" y="3515380"/>
            <a:ext cx="787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SAN</a:t>
            </a:r>
            <a:endParaRPr lang="en-US" sz="2800" dirty="0"/>
          </a:p>
        </p:txBody>
      </p:sp>
      <p:sp>
        <p:nvSpPr>
          <p:cNvPr id="21" name="Left-Right Arrow 20"/>
          <p:cNvSpPr/>
          <p:nvPr/>
        </p:nvSpPr>
        <p:spPr>
          <a:xfrm>
            <a:off x="5151621" y="2297511"/>
            <a:ext cx="800557" cy="45720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>
            <a:off x="84778" y="925911"/>
            <a:ext cx="8991600" cy="3112689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ounded Rectangle 25"/>
          <p:cNvSpPr/>
          <p:nvPr/>
        </p:nvSpPr>
        <p:spPr>
          <a:xfrm>
            <a:off x="76200" y="4201481"/>
            <a:ext cx="8991600" cy="249622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4173605" y="6174485"/>
            <a:ext cx="9525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JBOD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723246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2" grpId="0"/>
      <p:bldP spid="26" grpId="0" animBg="1"/>
      <p:bldP spid="27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3923798" y="4286250"/>
            <a:ext cx="950604" cy="895350"/>
            <a:chOff x="6096000" y="3886200"/>
            <a:chExt cx="2476043" cy="2514600"/>
          </a:xfrm>
        </p:grpSpPr>
        <p:pic>
          <p:nvPicPr>
            <p:cNvPr id="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96000" y="3886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8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72400" y="3886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9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932645" y="3886200"/>
              <a:ext cx="799643" cy="2514600"/>
            </a:xfrm>
            <a:prstGeom prst="rect">
              <a:avLst/>
            </a:prstGeom>
            <a:noFill/>
          </p:spPr>
        </p:pic>
      </p:grpSp>
      <p:pic>
        <p:nvPicPr>
          <p:cNvPr id="6" name="Picture 2" descr="http://brazil.emc.com/images/about/photo-library/product/CLARiiON/CX4-960-FR-300dpi-LA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1" y="2817810"/>
            <a:ext cx="992190" cy="99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Time to read 1TB (sequential)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05800" cy="5029200"/>
          </a:xfrm>
        </p:spPr>
        <p:txBody>
          <a:bodyPr>
            <a:normAutofit lnSpcReduction="10000"/>
          </a:bodyPr>
          <a:lstStyle/>
          <a:p>
            <a:endParaRPr lang="en-US" dirty="0" smtClean="0"/>
          </a:p>
          <a:p>
            <a:r>
              <a:rPr lang="en-US" dirty="0" smtClean="0"/>
              <a:t>1 TB / 100MB/s = 3 hours</a:t>
            </a:r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1 TB / 10 </a:t>
            </a:r>
            <a:r>
              <a:rPr lang="en-US" dirty="0" err="1" smtClean="0"/>
              <a:t>Gbps</a:t>
            </a:r>
            <a:r>
              <a:rPr lang="en-US" dirty="0" smtClean="0"/>
              <a:t> = 40 minutes</a:t>
            </a:r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1 TB / </a:t>
            </a:r>
            <a:r>
              <a:rPr lang="en-US" dirty="0" smtClean="0"/>
              <a:t>(100 </a:t>
            </a:r>
            <a:r>
              <a:rPr lang="en-US" dirty="0" smtClean="0"/>
              <a:t>MB/s/disk x 10000 disks) = </a:t>
            </a:r>
            <a:r>
              <a:rPr lang="en-US" dirty="0" smtClean="0"/>
              <a:t>1s</a:t>
            </a:r>
            <a:endParaRPr lang="en-US" dirty="0" smtClean="0"/>
          </a:p>
          <a:p>
            <a:r>
              <a:rPr lang="en-US" dirty="0" smtClean="0"/>
              <a:t>(1000 </a:t>
            </a:r>
            <a:r>
              <a:rPr lang="en-US" dirty="0"/>
              <a:t>machines x 10 disks x 1TB/disk = </a:t>
            </a:r>
            <a:r>
              <a:rPr lang="en-US" dirty="0" smtClean="0"/>
              <a:t>10PB)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37</a:t>
            </a:fld>
            <a:endParaRPr lang="en-US"/>
          </a:p>
        </p:txBody>
      </p:sp>
      <p:pic>
        <p:nvPicPr>
          <p:cNvPr id="5" name="Picture 8" descr="C:\Users\mbudiu\AppData\Local\Microsoft\Windows\Temporary Internet Files\Content.IE5\4RTJG1K4\MC9002382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3216" y="1219200"/>
            <a:ext cx="1068390" cy="88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65838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" name="Picture 2" descr="C:\Users\mbudiu\AppData\Local\Microsoft\Windows\Temporary Internet Files\Content.IE5\0C1PX15L\MC9000147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35" y="2476643"/>
            <a:ext cx="7240633" cy="332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Send the application to the data!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38</a:t>
            </a:fld>
            <a:endParaRPr lang="en-US"/>
          </a:p>
        </p:txBody>
      </p:sp>
      <p:sp>
        <p:nvSpPr>
          <p:cNvPr id="189" name="TextBox 188"/>
          <p:cNvSpPr txBox="1"/>
          <p:nvPr/>
        </p:nvSpPr>
        <p:spPr>
          <a:xfrm>
            <a:off x="2344675" y="3276600"/>
            <a:ext cx="17701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 smtClean="0">
                <a:solidFill>
                  <a:srgbClr val="FF0000"/>
                </a:solidFill>
              </a:rPr>
              <a:t>2TB</a:t>
            </a:r>
            <a:endParaRPr lang="en-US" sz="6000" b="1" dirty="0">
              <a:solidFill>
                <a:srgbClr val="FF0000"/>
              </a:solidFill>
            </a:endParaRPr>
          </a:p>
        </p:txBody>
      </p:sp>
      <p:sp>
        <p:nvSpPr>
          <p:cNvPr id="190" name="TextBox 189"/>
          <p:cNvSpPr txBox="1"/>
          <p:nvPr/>
        </p:nvSpPr>
        <p:spPr>
          <a:xfrm>
            <a:off x="4053683" y="1676400"/>
            <a:ext cx="21185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1</a:t>
            </a:r>
            <a:r>
              <a:rPr lang="en-US" sz="3200" dirty="0" smtClean="0"/>
              <a:t>00MB/s</a:t>
            </a:r>
            <a:endParaRPr lang="en-US" sz="3200" dirty="0"/>
          </a:p>
        </p:txBody>
      </p:sp>
      <p:grpSp>
        <p:nvGrpSpPr>
          <p:cNvPr id="195" name="Group 194"/>
          <p:cNvGrpSpPr/>
          <p:nvPr/>
        </p:nvGrpSpPr>
        <p:grpSpPr>
          <a:xfrm>
            <a:off x="5744227" y="1571808"/>
            <a:ext cx="516994" cy="1018992"/>
            <a:chOff x="5744233" y="1349065"/>
            <a:chExt cx="516988" cy="1018994"/>
          </a:xfrm>
        </p:grpSpPr>
        <p:sp>
          <p:nvSpPr>
            <p:cNvPr id="196" name="Rectangle 195"/>
            <p:cNvSpPr/>
            <p:nvPr/>
          </p:nvSpPr>
          <p:spPr>
            <a:xfrm rot="600000">
              <a:off x="5744227" y="1429186"/>
              <a:ext cx="77369" cy="93887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7" name="Rectangle 196"/>
            <p:cNvSpPr/>
            <p:nvPr/>
          </p:nvSpPr>
          <p:spPr>
            <a:xfrm rot="4260000">
              <a:off x="6012217" y="1174298"/>
              <a:ext cx="74238" cy="42377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91" name="Picture 4" descr="C:\Users\mbudiu\AppData\Local\Microsoft\Windows\Temporary Internet Files\Content.IE5\TXJZESNJ\MC9003912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504" y="1088793"/>
            <a:ext cx="923544" cy="832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8" name="TextBox 197"/>
          <p:cNvSpPr txBox="1"/>
          <p:nvPr/>
        </p:nvSpPr>
        <p:spPr>
          <a:xfrm>
            <a:off x="7204669" y="1258306"/>
            <a:ext cx="1832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Application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33186407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8.51852E-6 C -0.01666 0.00764 -0.03316 0.01575 -0.05 0.02269 C -0.06024 0.02686 -0.07135 0.02871 -0.08038 0.03681 C -0.08541 0.05348 -0.09045 0.07014 -0.09566 0.08681 C -0.09722 0.10047 -0.09722 0.10811 -0.09461 0.1213 C -0.09757 0.14399 -0.10156 0.16482 -0.10816 0.18565 C -0.11163 0.1963 -0.11406 0.21065 -0.11614 0.2213 C -0.11649 0.22339 -0.11701 0.22732 -0.11701 0.22732 " pathEditMode="relative" ptsTypes="fffffffA">
                                      <p:cBhvr>
                                        <p:cTn id="10" dur="2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0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/>
          <p:cNvSpPr/>
          <p:nvPr/>
        </p:nvSpPr>
        <p:spPr>
          <a:xfrm>
            <a:off x="4603501" y="2286000"/>
            <a:ext cx="89132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F[1]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Large-scale Distributed Storage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39</a:t>
            </a:fld>
            <a:endParaRPr lang="en-US"/>
          </a:p>
        </p:txBody>
      </p:sp>
      <p:pic>
        <p:nvPicPr>
          <p:cNvPr id="5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38600" y="3907972"/>
            <a:ext cx="1181375" cy="1742626"/>
          </a:xfrm>
          <a:prstGeom prst="rect">
            <a:avLst/>
          </a:prstGeom>
          <a:noFill/>
        </p:spPr>
      </p:pic>
      <p:pic>
        <p:nvPicPr>
          <p:cNvPr id="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3928188"/>
            <a:ext cx="1181375" cy="1742626"/>
          </a:xfrm>
          <a:prstGeom prst="rect">
            <a:avLst/>
          </a:prstGeom>
          <a:noFill/>
        </p:spPr>
      </p:pic>
      <p:sp>
        <p:nvSpPr>
          <p:cNvPr id="16" name="Rectangle 15"/>
          <p:cNvSpPr/>
          <p:nvPr/>
        </p:nvSpPr>
        <p:spPr>
          <a:xfrm>
            <a:off x="621537" y="3242388"/>
            <a:ext cx="2388638" cy="535518"/>
          </a:xfrm>
          <a:prstGeom prst="rect">
            <a:avLst/>
          </a:prstGeom>
          <a:solidFill>
            <a:srgbClr val="CCFFCC"/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 metadata 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7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4004388"/>
            <a:ext cx="1181375" cy="1742626"/>
          </a:xfrm>
          <a:prstGeom prst="rect">
            <a:avLst/>
          </a:prstGeom>
          <a:noFill/>
        </p:spPr>
      </p:pic>
      <p:pic>
        <p:nvPicPr>
          <p:cNvPr id="1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4004844"/>
            <a:ext cx="1181375" cy="1742626"/>
          </a:xfrm>
          <a:prstGeom prst="rect">
            <a:avLst/>
          </a:prstGeom>
          <a:noFill/>
        </p:spPr>
      </p:pic>
      <p:pic>
        <p:nvPicPr>
          <p:cNvPr id="1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9530" y="3928188"/>
            <a:ext cx="1181375" cy="1742626"/>
          </a:xfrm>
          <a:prstGeom prst="rect">
            <a:avLst/>
          </a:prstGeom>
          <a:noFill/>
        </p:spPr>
      </p:pic>
      <p:pic>
        <p:nvPicPr>
          <p:cNvPr id="2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5343" y="3886200"/>
            <a:ext cx="1181375" cy="1742626"/>
          </a:xfrm>
          <a:prstGeom prst="rect">
            <a:avLst/>
          </a:prstGeom>
          <a:noFill/>
        </p:spPr>
      </p:pic>
      <p:sp>
        <p:nvSpPr>
          <p:cNvPr id="22" name="Rectangle 21"/>
          <p:cNvSpPr/>
          <p:nvPr/>
        </p:nvSpPr>
        <p:spPr>
          <a:xfrm>
            <a:off x="4186734" y="3242388"/>
            <a:ext cx="885105" cy="609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5711135" y="3242388"/>
            <a:ext cx="885105" cy="609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7121613" y="3242388"/>
            <a:ext cx="885105" cy="609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621537" y="2556588"/>
            <a:ext cx="238863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File F</a:t>
            </a:r>
            <a:endParaRPr lang="en-US" dirty="0"/>
          </a:p>
        </p:txBody>
      </p:sp>
      <p:sp>
        <p:nvSpPr>
          <p:cNvPr id="26" name="Rectangle 25"/>
          <p:cNvSpPr/>
          <p:nvPr/>
        </p:nvSpPr>
        <p:spPr>
          <a:xfrm>
            <a:off x="4180514" y="2556588"/>
            <a:ext cx="89132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F[0]</a:t>
            </a:r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5711135" y="2556588"/>
            <a:ext cx="89132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F[1]</a:t>
            </a:r>
            <a:endParaRPr lang="en-US" dirty="0"/>
          </a:p>
        </p:txBody>
      </p:sp>
      <p:cxnSp>
        <p:nvCxnSpPr>
          <p:cNvPr id="30" name="Straight Arrow Connector 29"/>
          <p:cNvCxnSpPr>
            <a:stCxn id="25" idx="3"/>
            <a:endCxn id="26" idx="1"/>
          </p:cNvCxnSpPr>
          <p:nvPr/>
        </p:nvCxnSpPr>
        <p:spPr>
          <a:xfrm>
            <a:off x="3010175" y="2785188"/>
            <a:ext cx="1170339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/>
          <p:cNvSpPr/>
          <p:nvPr/>
        </p:nvSpPr>
        <p:spPr>
          <a:xfrm>
            <a:off x="7121613" y="2544147"/>
            <a:ext cx="89132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F[0]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051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25" grpId="0" animBg="1"/>
      <p:bldP spid="26" grpId="0" animBg="1"/>
      <p:bldP spid="27" grpId="0" animBg="1"/>
      <p:bldP spid="34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Parallel Application I/O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40</a:t>
            </a:fld>
            <a:endParaRPr lang="en-US"/>
          </a:p>
        </p:txBody>
      </p:sp>
      <p:pic>
        <p:nvPicPr>
          <p:cNvPr id="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8788" y="4346639"/>
            <a:ext cx="1169678" cy="1725372"/>
          </a:xfrm>
          <a:prstGeom prst="rect">
            <a:avLst/>
          </a:prstGeom>
          <a:noFill/>
        </p:spPr>
      </p:pic>
      <p:pic>
        <p:nvPicPr>
          <p:cNvPr id="7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9718" y="4366855"/>
            <a:ext cx="1169678" cy="1725372"/>
          </a:xfrm>
          <a:prstGeom prst="rect">
            <a:avLst/>
          </a:prstGeom>
          <a:noFill/>
        </p:spPr>
      </p:pic>
      <p:pic>
        <p:nvPicPr>
          <p:cNvPr id="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44448" y="4399325"/>
            <a:ext cx="1169678" cy="1725372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6271074" y="3675446"/>
            <a:ext cx="885105" cy="6035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795475" y="3675446"/>
            <a:ext cx="885105" cy="6035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334870" y="3675446"/>
            <a:ext cx="885105" cy="6035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264854" y="2988892"/>
            <a:ext cx="891325" cy="4526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F[0]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7795475" y="2988892"/>
            <a:ext cx="891325" cy="4526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F[1]</a:t>
            </a:r>
            <a:endParaRPr lang="en-US" dirty="0"/>
          </a:p>
        </p:txBody>
      </p:sp>
      <p:pic>
        <p:nvPicPr>
          <p:cNvPr id="15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4352918"/>
            <a:ext cx="1181375" cy="1742626"/>
          </a:xfrm>
          <a:prstGeom prst="rect">
            <a:avLst/>
          </a:prstGeom>
          <a:noFill/>
        </p:spPr>
      </p:pic>
      <p:sp>
        <p:nvSpPr>
          <p:cNvPr id="16" name="Rectangle 15"/>
          <p:cNvSpPr/>
          <p:nvPr/>
        </p:nvSpPr>
        <p:spPr>
          <a:xfrm>
            <a:off x="621537" y="3667118"/>
            <a:ext cx="2388638" cy="535518"/>
          </a:xfrm>
          <a:prstGeom prst="rect">
            <a:avLst/>
          </a:prstGeom>
          <a:solidFill>
            <a:srgbClr val="CCFFCC"/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Storage metadata service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7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4429118"/>
            <a:ext cx="1181375" cy="1742626"/>
          </a:xfrm>
          <a:prstGeom prst="rect">
            <a:avLst/>
          </a:prstGeom>
          <a:noFill/>
        </p:spPr>
      </p:pic>
      <p:pic>
        <p:nvPicPr>
          <p:cNvPr id="1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4505774"/>
            <a:ext cx="1181375" cy="1742626"/>
          </a:xfrm>
          <a:prstGeom prst="rect">
            <a:avLst/>
          </a:prstGeom>
          <a:noFill/>
        </p:spPr>
      </p:pic>
      <p:sp>
        <p:nvSpPr>
          <p:cNvPr id="19" name="Rectangle 18"/>
          <p:cNvSpPr/>
          <p:nvPr/>
        </p:nvSpPr>
        <p:spPr>
          <a:xfrm>
            <a:off x="621537" y="2981318"/>
            <a:ext cx="238863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File F</a:t>
            </a:r>
            <a:endParaRPr lang="en-US" dirty="0"/>
          </a:p>
        </p:txBody>
      </p:sp>
      <p:cxnSp>
        <p:nvCxnSpPr>
          <p:cNvPr id="20" name="Straight Arrow Connector 19"/>
          <p:cNvCxnSpPr>
            <a:stCxn id="19" idx="3"/>
            <a:endCxn id="12" idx="1"/>
          </p:cNvCxnSpPr>
          <p:nvPr/>
        </p:nvCxnSpPr>
        <p:spPr>
          <a:xfrm>
            <a:off x="3010175" y="3209918"/>
            <a:ext cx="3254679" cy="531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/>
        </p:nvSpPr>
        <p:spPr>
          <a:xfrm>
            <a:off x="7786544" y="2173575"/>
            <a:ext cx="894036" cy="53021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App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6272274" y="2173575"/>
            <a:ext cx="894036" cy="53021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App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Up-Down Arrow 23"/>
          <p:cNvSpPr/>
          <p:nvPr/>
        </p:nvSpPr>
        <p:spPr>
          <a:xfrm>
            <a:off x="8157362" y="2731956"/>
            <a:ext cx="152400" cy="233663"/>
          </a:xfrm>
          <a:prstGeom prst="up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Up-Down Arrow 25"/>
          <p:cNvSpPr/>
          <p:nvPr/>
        </p:nvSpPr>
        <p:spPr>
          <a:xfrm>
            <a:off x="6634316" y="2731956"/>
            <a:ext cx="152400" cy="233663"/>
          </a:xfrm>
          <a:prstGeom prst="up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4334870" y="2173575"/>
            <a:ext cx="894036" cy="530216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App</a:t>
            </a:r>
            <a:br>
              <a:rPr lang="en-US" dirty="0" smtClean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ctrl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32" name="Straight Arrow Connector 31"/>
          <p:cNvCxnSpPr>
            <a:stCxn id="19" idx="3"/>
            <a:endCxn id="27" idx="1"/>
          </p:cNvCxnSpPr>
          <p:nvPr/>
        </p:nvCxnSpPr>
        <p:spPr>
          <a:xfrm flipV="1">
            <a:off x="3010175" y="2438683"/>
            <a:ext cx="1324695" cy="771235"/>
          </a:xfrm>
          <a:prstGeom prst="straightConnector1">
            <a:avLst/>
          </a:prstGeom>
          <a:ln w="28575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27" idx="3"/>
            <a:endCxn id="22" idx="1"/>
          </p:cNvCxnSpPr>
          <p:nvPr/>
        </p:nvCxnSpPr>
        <p:spPr>
          <a:xfrm>
            <a:off x="5228906" y="2438683"/>
            <a:ext cx="1043368" cy="0"/>
          </a:xfrm>
          <a:prstGeom prst="straightConnector1">
            <a:avLst/>
          </a:prstGeom>
          <a:ln w="28575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>
            <a:stCxn id="27" idx="3"/>
          </p:cNvCxnSpPr>
          <p:nvPr/>
        </p:nvCxnSpPr>
        <p:spPr>
          <a:xfrm flipV="1">
            <a:off x="5228906" y="2286000"/>
            <a:ext cx="2566569" cy="152683"/>
          </a:xfrm>
          <a:prstGeom prst="straightConnector1">
            <a:avLst/>
          </a:prstGeom>
          <a:ln w="28575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2978444" y="2375348"/>
            <a:ext cx="826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lookup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5242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6" grpId="0" animBg="1"/>
      <p:bldP spid="39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Storage Abstraction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41</a:t>
            </a:fld>
            <a:endParaRPr lang="en-US"/>
          </a:p>
        </p:txBody>
      </p:sp>
      <p:cxnSp>
        <p:nvCxnSpPr>
          <p:cNvPr id="5" name="Elbow Connector 4"/>
          <p:cNvCxnSpPr>
            <a:endCxn id="9" idx="0"/>
          </p:cNvCxnSpPr>
          <p:nvPr/>
        </p:nvCxnSpPr>
        <p:spPr>
          <a:xfrm>
            <a:off x="609600" y="3200400"/>
            <a:ext cx="3924300" cy="457200"/>
          </a:xfrm>
          <a:prstGeom prst="bentConnector2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585158" y="2590800"/>
            <a:ext cx="7150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Set of reliable machines with a global filesystem</a:t>
            </a:r>
            <a:endParaRPr lang="en-US" sz="2800" dirty="0"/>
          </a:p>
        </p:txBody>
      </p:sp>
      <p:sp>
        <p:nvSpPr>
          <p:cNvPr id="7" name="Rectangle 6"/>
          <p:cNvSpPr/>
          <p:nvPr/>
        </p:nvSpPr>
        <p:spPr>
          <a:xfrm>
            <a:off x="838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63600" y="4191000"/>
            <a:ext cx="7366000" cy="37349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services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838200" y="3657600"/>
            <a:ext cx="7391400" cy="381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743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724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629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63600" y="4724400"/>
            <a:ext cx="7366000" cy="3734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Deployment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2356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Execution:</a:t>
            </a:r>
            <a:br>
              <a:rPr lang="en-US" dirty="0" smtClean="0"/>
            </a:br>
            <a:r>
              <a:rPr lang="en-US" dirty="0" smtClean="0"/>
              <a:t>Dryad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42</a:t>
            </a:fld>
            <a:endParaRPr lang="en-US"/>
          </a:p>
        </p:txBody>
      </p:sp>
      <p:grpSp>
        <p:nvGrpSpPr>
          <p:cNvPr id="17" name="Group 16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18" name="Rectangle 17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863600" y="4724400"/>
              <a:ext cx="7366000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8" name="Rectangle 27"/>
          <p:cNvSpPr/>
          <p:nvPr/>
        </p:nvSpPr>
        <p:spPr>
          <a:xfrm>
            <a:off x="1774371" y="1371601"/>
            <a:ext cx="5388429" cy="886407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1946146" y="2621902"/>
            <a:ext cx="5388429" cy="1721498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0868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= Execution Layer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43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09600" y="2286000"/>
            <a:ext cx="4495800" cy="685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Job (application)</a:t>
            </a:r>
            <a:endParaRPr lang="en-US" sz="3200" dirty="0"/>
          </a:p>
        </p:txBody>
      </p:sp>
      <p:sp>
        <p:nvSpPr>
          <p:cNvPr id="7" name="Rectangle 6"/>
          <p:cNvSpPr/>
          <p:nvPr/>
        </p:nvSpPr>
        <p:spPr>
          <a:xfrm>
            <a:off x="609600" y="3200400"/>
            <a:ext cx="4495800" cy="685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Dryad</a:t>
            </a:r>
            <a:endParaRPr lang="en-US" sz="3200" dirty="0"/>
          </a:p>
        </p:txBody>
      </p:sp>
      <p:sp>
        <p:nvSpPr>
          <p:cNvPr id="8" name="Rectangle 7"/>
          <p:cNvSpPr/>
          <p:nvPr/>
        </p:nvSpPr>
        <p:spPr>
          <a:xfrm>
            <a:off x="609600" y="4114800"/>
            <a:ext cx="4495800" cy="6858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Cluster</a:t>
            </a:r>
            <a:endParaRPr lang="en-US" sz="3200" dirty="0"/>
          </a:p>
        </p:txBody>
      </p:sp>
      <p:sp>
        <p:nvSpPr>
          <p:cNvPr id="9" name="Rectangle 8"/>
          <p:cNvSpPr/>
          <p:nvPr/>
        </p:nvSpPr>
        <p:spPr>
          <a:xfrm>
            <a:off x="6781800" y="2286000"/>
            <a:ext cx="1752600" cy="685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Pipeline</a:t>
            </a:r>
            <a:endParaRPr lang="en-US" sz="3200" dirty="0"/>
          </a:p>
        </p:txBody>
      </p:sp>
      <p:sp>
        <p:nvSpPr>
          <p:cNvPr id="10" name="Rectangle 9"/>
          <p:cNvSpPr/>
          <p:nvPr/>
        </p:nvSpPr>
        <p:spPr>
          <a:xfrm>
            <a:off x="6781800" y="3200400"/>
            <a:ext cx="1752600" cy="685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Shell</a:t>
            </a:r>
            <a:endParaRPr lang="en-US" sz="3200" dirty="0"/>
          </a:p>
        </p:txBody>
      </p:sp>
      <p:sp>
        <p:nvSpPr>
          <p:cNvPr id="11" name="Rectangle 10"/>
          <p:cNvSpPr/>
          <p:nvPr/>
        </p:nvSpPr>
        <p:spPr>
          <a:xfrm>
            <a:off x="6781800" y="4114800"/>
            <a:ext cx="1752600" cy="6858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Machine</a:t>
            </a:r>
            <a:endParaRPr lang="en-US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5562600" y="2743200"/>
            <a:ext cx="99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≈</a:t>
            </a:r>
            <a:endParaRPr lang="en-US" sz="9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ounded Rectangle 142"/>
          <p:cNvSpPr/>
          <p:nvPr/>
        </p:nvSpPr>
        <p:spPr>
          <a:xfrm>
            <a:off x="152400" y="3429000"/>
            <a:ext cx="8839200" cy="3276600"/>
          </a:xfrm>
          <a:prstGeom prst="roundRect">
            <a:avLst>
              <a:gd name="adj" fmla="val 11195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2" name="Rounded Rectangle 141"/>
          <p:cNvSpPr/>
          <p:nvPr/>
        </p:nvSpPr>
        <p:spPr>
          <a:xfrm>
            <a:off x="152400" y="990600"/>
            <a:ext cx="8839200" cy="2362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2-D Piping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066800"/>
            <a:ext cx="8229600" cy="4754563"/>
          </a:xfrm>
        </p:spPr>
        <p:txBody>
          <a:bodyPr/>
          <a:lstStyle/>
          <a:p>
            <a:r>
              <a:rPr lang="en-US" dirty="0" smtClean="0"/>
              <a:t>Unix Pipes: 1-D</a:t>
            </a:r>
          </a:p>
          <a:p>
            <a:pPr>
              <a:buNone/>
            </a:pPr>
            <a:r>
              <a:rPr lang="en-US" dirty="0" smtClean="0"/>
              <a:t>		</a:t>
            </a:r>
            <a:r>
              <a:rPr lang="en-US" dirty="0" err="1" smtClean="0"/>
              <a:t>grep</a:t>
            </a:r>
            <a:r>
              <a:rPr lang="en-US" dirty="0" smtClean="0"/>
              <a:t> |  </a:t>
            </a:r>
            <a:r>
              <a:rPr lang="en-US" dirty="0" err="1" smtClean="0"/>
              <a:t>sed</a:t>
            </a:r>
            <a:r>
              <a:rPr lang="en-US" dirty="0" smtClean="0"/>
              <a:t>  | sort | </a:t>
            </a:r>
            <a:r>
              <a:rPr lang="en-US" dirty="0" err="1" smtClean="0"/>
              <a:t>awk</a:t>
            </a:r>
            <a:r>
              <a:rPr lang="en-US" dirty="0" smtClean="0"/>
              <a:t> |  </a:t>
            </a:r>
            <a:r>
              <a:rPr lang="en-US" dirty="0" err="1" smtClean="0"/>
              <a:t>perl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  <a:p>
            <a:r>
              <a:rPr lang="en-US" dirty="0" smtClean="0"/>
              <a:t>Dryad: 2-D</a:t>
            </a:r>
          </a:p>
          <a:p>
            <a:pPr>
              <a:buNone/>
            </a:pPr>
            <a:r>
              <a:rPr lang="en-US" dirty="0" smtClean="0"/>
              <a:t>	 grep</a:t>
            </a:r>
            <a:r>
              <a:rPr lang="en-US" baseline="30000" dirty="0" smtClean="0"/>
              <a:t>1000</a:t>
            </a:r>
            <a:r>
              <a:rPr lang="en-US" dirty="0" smtClean="0"/>
              <a:t> |  sed</a:t>
            </a:r>
            <a:r>
              <a:rPr lang="en-US" baseline="30000" dirty="0" smtClean="0"/>
              <a:t>500</a:t>
            </a:r>
            <a:r>
              <a:rPr lang="en-US" dirty="0" smtClean="0"/>
              <a:t>  | sort</a:t>
            </a:r>
            <a:r>
              <a:rPr lang="en-US" baseline="30000" dirty="0" smtClean="0"/>
              <a:t>1000 </a:t>
            </a:r>
            <a:r>
              <a:rPr lang="en-US" dirty="0" smtClean="0"/>
              <a:t>| awk</a:t>
            </a:r>
            <a:r>
              <a:rPr lang="en-US" baseline="30000" dirty="0" smtClean="0"/>
              <a:t>500</a:t>
            </a:r>
            <a:r>
              <a:rPr lang="en-US" dirty="0" smtClean="0"/>
              <a:t> |  perl</a:t>
            </a:r>
            <a:r>
              <a:rPr lang="en-US" baseline="30000" dirty="0" smtClean="0"/>
              <a:t>50</a:t>
            </a:r>
          </a:p>
          <a:p>
            <a:endParaRPr lang="en-US" dirty="0" smtClean="0"/>
          </a:p>
        </p:txBody>
      </p:sp>
      <p:sp>
        <p:nvSpPr>
          <p:cNvPr id="144" name="Slide Number Placeholder 14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44</a:t>
            </a:fld>
            <a:endParaRPr lang="en-US" dirty="0"/>
          </a:p>
        </p:txBody>
      </p:sp>
      <p:sp>
        <p:nvSpPr>
          <p:cNvPr id="4" name="Rounded Rectangle 3"/>
          <p:cNvSpPr/>
          <p:nvPr/>
        </p:nvSpPr>
        <p:spPr>
          <a:xfrm>
            <a:off x="1447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25908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657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8006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867400" y="24060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2098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3528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419600" y="2671921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5562600" y="2671921"/>
            <a:ext cx="3048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1264024" y="4542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5" name="Rounded Rectangle 34"/>
          <p:cNvSpPr/>
          <p:nvPr/>
        </p:nvSpPr>
        <p:spPr>
          <a:xfrm>
            <a:off x="29404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6" name="Rounded Rectangle 35"/>
          <p:cNvSpPr/>
          <p:nvPr/>
        </p:nvSpPr>
        <p:spPr>
          <a:xfrm>
            <a:off x="4464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7" name="Rounded Rectangle 36"/>
          <p:cNvSpPr/>
          <p:nvPr/>
        </p:nvSpPr>
        <p:spPr>
          <a:xfrm>
            <a:off x="5988424" y="4618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7283824" y="5076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39" name="Straight Arrow Connector 38"/>
          <p:cNvCxnSpPr>
            <a:stCxn id="34" idx="3"/>
            <a:endCxn id="35" idx="1"/>
          </p:cNvCxnSpPr>
          <p:nvPr/>
        </p:nvCxnSpPr>
        <p:spPr>
          <a:xfrm>
            <a:off x="2026024" y="4809341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35" idx="3"/>
            <a:endCxn id="36" idx="1"/>
          </p:cNvCxnSpPr>
          <p:nvPr/>
        </p:nvCxnSpPr>
        <p:spPr>
          <a:xfrm flipV="1">
            <a:off x="3702424" y="4885541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36" idx="3"/>
            <a:endCxn id="61" idx="1"/>
          </p:cNvCxnSpPr>
          <p:nvPr/>
        </p:nvCxnSpPr>
        <p:spPr>
          <a:xfrm>
            <a:off x="5226424" y="4885541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37" idx="3"/>
            <a:endCxn id="38" idx="1"/>
          </p:cNvCxnSpPr>
          <p:nvPr/>
        </p:nvCxnSpPr>
        <p:spPr>
          <a:xfrm>
            <a:off x="6750424" y="4885541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ounded Rectangle 52"/>
          <p:cNvSpPr/>
          <p:nvPr/>
        </p:nvSpPr>
        <p:spPr>
          <a:xfrm>
            <a:off x="1264024" y="5380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4" name="Rounded Rectangle 53"/>
          <p:cNvSpPr/>
          <p:nvPr/>
        </p:nvSpPr>
        <p:spPr>
          <a:xfrm>
            <a:off x="1264024" y="6034256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5" name="Rounded Rectangle 54"/>
          <p:cNvSpPr/>
          <p:nvPr/>
        </p:nvSpPr>
        <p:spPr>
          <a:xfrm>
            <a:off x="2940424" y="57618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9" name="Rounded Rectangle 58"/>
          <p:cNvSpPr/>
          <p:nvPr/>
        </p:nvSpPr>
        <p:spPr>
          <a:xfrm>
            <a:off x="4464424" y="54570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0" name="Rounded Rectangle 59"/>
          <p:cNvSpPr/>
          <p:nvPr/>
        </p:nvSpPr>
        <p:spPr>
          <a:xfrm>
            <a:off x="4464424" y="6066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1" name="Rounded Rectangle 60"/>
          <p:cNvSpPr/>
          <p:nvPr/>
        </p:nvSpPr>
        <p:spPr>
          <a:xfrm>
            <a:off x="5988424" y="5685641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65" name="Straight Arrow Connector 64"/>
          <p:cNvCxnSpPr>
            <a:stCxn id="53" idx="3"/>
            <a:endCxn id="55" idx="1"/>
          </p:cNvCxnSpPr>
          <p:nvPr/>
        </p:nvCxnSpPr>
        <p:spPr>
          <a:xfrm>
            <a:off x="2026024" y="5647541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54" idx="3"/>
            <a:endCxn id="55" idx="1"/>
          </p:cNvCxnSpPr>
          <p:nvPr/>
        </p:nvCxnSpPr>
        <p:spPr>
          <a:xfrm flipV="1">
            <a:off x="2026024" y="6028541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55" idx="3"/>
            <a:endCxn id="59" idx="1"/>
          </p:cNvCxnSpPr>
          <p:nvPr/>
        </p:nvCxnSpPr>
        <p:spPr>
          <a:xfrm flipV="1">
            <a:off x="3702424" y="57237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>
            <a:stCxn id="55" idx="3"/>
            <a:endCxn id="60" idx="1"/>
          </p:cNvCxnSpPr>
          <p:nvPr/>
        </p:nvCxnSpPr>
        <p:spPr>
          <a:xfrm>
            <a:off x="3702424" y="6028541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>
            <a:stCxn id="60" idx="3"/>
            <a:endCxn id="61" idx="1"/>
          </p:cNvCxnSpPr>
          <p:nvPr/>
        </p:nvCxnSpPr>
        <p:spPr>
          <a:xfrm flipV="1">
            <a:off x="5226424" y="5952341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59" idx="3"/>
            <a:endCxn id="61" idx="1"/>
          </p:cNvCxnSpPr>
          <p:nvPr/>
        </p:nvCxnSpPr>
        <p:spPr>
          <a:xfrm>
            <a:off x="5226424" y="5723741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/>
          <p:nvPr/>
        </p:nvCxnSpPr>
        <p:spPr>
          <a:xfrm>
            <a:off x="6629400" y="2661509"/>
            <a:ext cx="506506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Arrow Connector 87"/>
          <p:cNvCxnSpPr/>
          <p:nvPr/>
        </p:nvCxnSpPr>
        <p:spPr>
          <a:xfrm>
            <a:off x="918139" y="2661509"/>
            <a:ext cx="529661" cy="224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>
            <a:stCxn id="118" idx="3"/>
            <a:endCxn id="34" idx="1"/>
          </p:cNvCxnSpPr>
          <p:nvPr/>
        </p:nvCxnSpPr>
        <p:spPr>
          <a:xfrm>
            <a:off x="868834" y="4809341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stCxn id="119" idx="3"/>
            <a:endCxn id="53" idx="1"/>
          </p:cNvCxnSpPr>
          <p:nvPr/>
        </p:nvCxnSpPr>
        <p:spPr>
          <a:xfrm flipV="1">
            <a:off x="841939" y="5647541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stCxn id="120" idx="3"/>
          </p:cNvCxnSpPr>
          <p:nvPr/>
        </p:nvCxnSpPr>
        <p:spPr>
          <a:xfrm flipV="1">
            <a:off x="841940" y="6301750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>
            <a:stCxn id="36" idx="3"/>
            <a:endCxn id="37" idx="1"/>
          </p:cNvCxnSpPr>
          <p:nvPr/>
        </p:nvCxnSpPr>
        <p:spPr>
          <a:xfrm>
            <a:off x="5226424" y="4885541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59" idx="3"/>
            <a:endCxn id="37" idx="1"/>
          </p:cNvCxnSpPr>
          <p:nvPr/>
        </p:nvCxnSpPr>
        <p:spPr>
          <a:xfrm flipV="1">
            <a:off x="5226424" y="4885541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Arrow Connector 106"/>
          <p:cNvCxnSpPr>
            <a:stCxn id="60" idx="3"/>
            <a:endCxn id="37" idx="1"/>
          </p:cNvCxnSpPr>
          <p:nvPr/>
        </p:nvCxnSpPr>
        <p:spPr>
          <a:xfrm flipV="1">
            <a:off x="5226424" y="4885541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Arrow Connector 109"/>
          <p:cNvCxnSpPr>
            <a:stCxn id="61" idx="3"/>
            <a:endCxn id="38" idx="1"/>
          </p:cNvCxnSpPr>
          <p:nvPr/>
        </p:nvCxnSpPr>
        <p:spPr>
          <a:xfrm flipV="1">
            <a:off x="6750424" y="5342741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Arrow Connector 112"/>
          <p:cNvCxnSpPr>
            <a:stCxn id="38" idx="3"/>
            <a:endCxn id="121" idx="1"/>
          </p:cNvCxnSpPr>
          <p:nvPr/>
        </p:nvCxnSpPr>
        <p:spPr>
          <a:xfrm>
            <a:off x="8045824" y="5342741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35906" y="2362200"/>
            <a:ext cx="613339" cy="621030"/>
          </a:xfrm>
          <a:prstGeom prst="rect">
            <a:avLst/>
          </a:prstGeom>
          <a:noFill/>
        </p:spPr>
      </p:pic>
      <p:pic>
        <p:nvPicPr>
          <p:cNvPr id="11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2362200"/>
            <a:ext cx="613339" cy="621030"/>
          </a:xfrm>
          <a:prstGeom prst="rect">
            <a:avLst/>
          </a:prstGeom>
          <a:noFill/>
        </p:spPr>
      </p:pic>
      <p:pic>
        <p:nvPicPr>
          <p:cNvPr id="118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4498826"/>
            <a:ext cx="613339" cy="621030"/>
          </a:xfrm>
          <a:prstGeom prst="rect">
            <a:avLst/>
          </a:prstGeom>
          <a:noFill/>
        </p:spPr>
      </p:pic>
      <p:pic>
        <p:nvPicPr>
          <p:cNvPr id="119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5345991"/>
            <a:ext cx="613339" cy="621030"/>
          </a:xfrm>
          <a:prstGeom prst="rect">
            <a:avLst/>
          </a:prstGeom>
          <a:noFill/>
        </p:spPr>
      </p:pic>
      <p:pic>
        <p:nvPicPr>
          <p:cNvPr id="120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6008370"/>
            <a:ext cx="613339" cy="621030"/>
          </a:xfrm>
          <a:prstGeom prst="rect">
            <a:avLst/>
          </a:prstGeom>
          <a:noFill/>
        </p:spPr>
      </p:pic>
      <p:pic>
        <p:nvPicPr>
          <p:cNvPr id="121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5035699"/>
            <a:ext cx="613339" cy="62103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53" grpId="0" animBg="1"/>
      <p:bldP spid="54" grpId="0" animBg="1"/>
      <p:bldP spid="55" grpId="0" animBg="1"/>
      <p:bldP spid="59" grpId="0" animBg="1"/>
      <p:bldP spid="60" grpId="0" animBg="1"/>
      <p:bldP spid="61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45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64024" y="4735830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26024" y="4730115"/>
            <a:ext cx="914400" cy="272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28194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46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1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0" y="4800600"/>
            <a:ext cx="281940" cy="48768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44196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3352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47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39624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48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3733800"/>
            <a:ext cx="691911" cy="1020626"/>
          </a:xfrm>
          <a:prstGeom prst="rect">
            <a:avLst/>
          </a:prstGeom>
          <a:noFill/>
        </p:spPr>
      </p:pic>
      <p:pic>
        <p:nvPicPr>
          <p:cNvPr id="3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2971800"/>
            <a:ext cx="691911" cy="102062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Virtualized 2-D Pipelines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49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64424" y="33204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  <a:endCxn id="6" idx="1"/>
          </p:cNvCxnSpPr>
          <p:nvPr/>
        </p:nvCxnSpPr>
        <p:spPr>
          <a:xfrm>
            <a:off x="2026024" y="3510915"/>
            <a:ext cx="914400" cy="5334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587115"/>
            <a:ext cx="762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226424" y="3587115"/>
            <a:ext cx="762000" cy="1066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64424" y="4158615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64424" y="4768215"/>
            <a:ext cx="762000" cy="533400"/>
          </a:xfrm>
          <a:prstGeom prst="roundRect">
            <a:avLst/>
          </a:prstGeom>
          <a:solidFill>
            <a:srgbClr val="FFFFCC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4253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62000" cy="304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226424" y="4653915"/>
            <a:ext cx="7620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226424" y="4425315"/>
            <a:ext cx="762000" cy="228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226424" y="3587115"/>
            <a:ext cx="762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226424" y="3587115"/>
            <a:ext cx="762000" cy="838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226424" y="3587115"/>
            <a:ext cx="762000" cy="14478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pic>
        <p:nvPicPr>
          <p:cNvPr id="40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12837" y="4083423"/>
            <a:ext cx="481434" cy="468630"/>
          </a:xfrm>
          <a:prstGeom prst="rect">
            <a:avLst/>
          </a:prstGeom>
          <a:noFill/>
        </p:spPr>
      </p:pic>
      <p:pic>
        <p:nvPicPr>
          <p:cNvPr id="4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3276600"/>
            <a:ext cx="481434" cy="468630"/>
          </a:xfrm>
          <a:prstGeom prst="rect">
            <a:avLst/>
          </a:prstGeom>
          <a:noFill/>
        </p:spPr>
      </p:pic>
      <p:pic>
        <p:nvPicPr>
          <p:cNvPr id="4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3810000"/>
            <a:ext cx="481434" cy="468630"/>
          </a:xfrm>
          <a:prstGeom prst="rect">
            <a:avLst/>
          </a:prstGeom>
          <a:noFill/>
        </p:spPr>
      </p:pic>
      <p:pic>
        <p:nvPicPr>
          <p:cNvPr id="4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47800" y="4800600"/>
            <a:ext cx="481434" cy="468630"/>
          </a:xfrm>
          <a:prstGeom prst="rect">
            <a:avLst/>
          </a:prstGeom>
          <a:noFill/>
        </p:spPr>
      </p:pic>
      <p:pic>
        <p:nvPicPr>
          <p:cNvPr id="4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4495800"/>
            <a:ext cx="481434" cy="468630"/>
          </a:xfrm>
          <a:prstGeom prst="rect">
            <a:avLst/>
          </a:prstGeom>
          <a:noFill/>
        </p:spPr>
      </p:pic>
      <p:pic>
        <p:nvPicPr>
          <p:cNvPr id="46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8200" y="4800600"/>
            <a:ext cx="281940" cy="487680"/>
          </a:xfrm>
          <a:prstGeom prst="rect">
            <a:avLst/>
          </a:prstGeom>
          <a:noFill/>
        </p:spPr>
      </p:pic>
      <p:sp>
        <p:nvSpPr>
          <p:cNvPr id="47" name="TextBox 46"/>
          <p:cNvSpPr txBox="1"/>
          <p:nvPr/>
        </p:nvSpPr>
        <p:spPr>
          <a:xfrm>
            <a:off x="2895600" y="1219200"/>
            <a:ext cx="2848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3200" dirty="0" smtClean="0"/>
              <a:t> 2D DAG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multi-machine</a:t>
            </a:r>
          </a:p>
          <a:p>
            <a:pPr>
              <a:buFont typeface="Arial" pitchFamily="34" charset="0"/>
              <a:buChar char="•"/>
            </a:pPr>
            <a:r>
              <a:rPr lang="en-US" sz="3200" dirty="0" smtClean="0"/>
              <a:t> virtualized</a:t>
            </a:r>
            <a:endParaRPr lang="en-US" sz="3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ounded Rectangle 46"/>
          <p:cNvSpPr/>
          <p:nvPr/>
        </p:nvSpPr>
        <p:spPr>
          <a:xfrm>
            <a:off x="4191000" y="2514600"/>
            <a:ext cx="1219200" cy="3429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Job Structure</a:t>
            </a:r>
            <a:endParaRPr lang="en-US" dirty="0"/>
          </a:p>
        </p:txBody>
      </p:sp>
      <p:sp>
        <p:nvSpPr>
          <p:cNvPr id="55" name="Slide Number Placeholder 5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50</a:t>
            </a:fld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1264024" y="3244215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940424" y="3777615"/>
            <a:ext cx="762000" cy="5334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sed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19600" y="31242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88424" y="3320415"/>
            <a:ext cx="762000" cy="5334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awk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7283824" y="3777615"/>
            <a:ext cx="762000" cy="5334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perl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10" name="Straight Arrow Connector 9"/>
          <p:cNvCxnSpPr>
            <a:stCxn id="5" idx="3"/>
          </p:cNvCxnSpPr>
          <p:nvPr/>
        </p:nvCxnSpPr>
        <p:spPr>
          <a:xfrm>
            <a:off x="2026024" y="3510915"/>
            <a:ext cx="916352" cy="671786"/>
          </a:xfrm>
          <a:prstGeom prst="curvedConnector3">
            <a:avLst>
              <a:gd name="adj1" fmla="val 36168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3"/>
            <a:endCxn id="7" idx="1"/>
          </p:cNvCxnSpPr>
          <p:nvPr/>
        </p:nvCxnSpPr>
        <p:spPr>
          <a:xfrm flipV="1">
            <a:off x="3702424" y="3390900"/>
            <a:ext cx="717176" cy="6534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7" idx="3"/>
            <a:endCxn id="19" idx="1"/>
          </p:cNvCxnSpPr>
          <p:nvPr/>
        </p:nvCxnSpPr>
        <p:spPr>
          <a:xfrm>
            <a:off x="5181600" y="3390900"/>
            <a:ext cx="806824" cy="12630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8" idx="3"/>
            <a:endCxn id="9" idx="1"/>
          </p:cNvCxnSpPr>
          <p:nvPr/>
        </p:nvCxnSpPr>
        <p:spPr>
          <a:xfrm>
            <a:off x="6750424" y="3587115"/>
            <a:ext cx="5334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1264024" y="4082415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1295400" y="4724400"/>
            <a:ext cx="762000" cy="53340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grep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40424" y="4463415"/>
            <a:ext cx="762000" cy="5334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sed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4419600" y="40386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4419600" y="4800600"/>
            <a:ext cx="762000" cy="533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5988424" y="4387215"/>
            <a:ext cx="762000" cy="5334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 smtClean="0">
                <a:solidFill>
                  <a:schemeClr val="tx1"/>
                </a:solidFill>
              </a:rPr>
              <a:t>awk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14" idx="3"/>
            <a:endCxn id="16" idx="1"/>
          </p:cNvCxnSpPr>
          <p:nvPr/>
        </p:nvCxnSpPr>
        <p:spPr>
          <a:xfrm>
            <a:off x="2026024" y="4349115"/>
            <a:ext cx="914400" cy="3810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5" idx="3"/>
            <a:endCxn id="16" idx="1"/>
          </p:cNvCxnSpPr>
          <p:nvPr/>
        </p:nvCxnSpPr>
        <p:spPr>
          <a:xfrm flipV="1">
            <a:off x="2057400" y="4730115"/>
            <a:ext cx="883024" cy="2609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6" idx="3"/>
            <a:endCxn id="17" idx="1"/>
          </p:cNvCxnSpPr>
          <p:nvPr/>
        </p:nvCxnSpPr>
        <p:spPr>
          <a:xfrm flipV="1">
            <a:off x="3702424" y="4305300"/>
            <a:ext cx="717176" cy="4248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  <a:endCxn id="18" idx="1"/>
          </p:cNvCxnSpPr>
          <p:nvPr/>
        </p:nvCxnSpPr>
        <p:spPr>
          <a:xfrm>
            <a:off x="3702424" y="4730115"/>
            <a:ext cx="717176" cy="337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8" idx="3"/>
            <a:endCxn id="19" idx="1"/>
          </p:cNvCxnSpPr>
          <p:nvPr/>
        </p:nvCxnSpPr>
        <p:spPr>
          <a:xfrm flipV="1">
            <a:off x="5181600" y="4653915"/>
            <a:ext cx="806824" cy="4133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7" idx="3"/>
            <a:endCxn id="19" idx="1"/>
          </p:cNvCxnSpPr>
          <p:nvPr/>
        </p:nvCxnSpPr>
        <p:spPr>
          <a:xfrm>
            <a:off x="5181600" y="4305300"/>
            <a:ext cx="806824" cy="3486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34" idx="3"/>
            <a:endCxn id="5" idx="1"/>
          </p:cNvCxnSpPr>
          <p:nvPr/>
        </p:nvCxnSpPr>
        <p:spPr>
          <a:xfrm>
            <a:off x="868834" y="3510915"/>
            <a:ext cx="39519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35" idx="3"/>
            <a:endCxn id="14" idx="1"/>
          </p:cNvCxnSpPr>
          <p:nvPr/>
        </p:nvCxnSpPr>
        <p:spPr>
          <a:xfrm flipV="1">
            <a:off x="841939" y="4349115"/>
            <a:ext cx="422085" cy="896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36" idx="3"/>
          </p:cNvCxnSpPr>
          <p:nvPr/>
        </p:nvCxnSpPr>
        <p:spPr>
          <a:xfrm flipV="1">
            <a:off x="841940" y="5003324"/>
            <a:ext cx="422084" cy="1713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8" idx="1"/>
          </p:cNvCxnSpPr>
          <p:nvPr/>
        </p:nvCxnSpPr>
        <p:spPr>
          <a:xfrm>
            <a:off x="5181600" y="3390900"/>
            <a:ext cx="806824" cy="19621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3"/>
            <a:endCxn id="8" idx="1"/>
          </p:cNvCxnSpPr>
          <p:nvPr/>
        </p:nvCxnSpPr>
        <p:spPr>
          <a:xfrm flipV="1">
            <a:off x="5181600" y="3587115"/>
            <a:ext cx="806824" cy="718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8" idx="3"/>
            <a:endCxn id="8" idx="1"/>
          </p:cNvCxnSpPr>
          <p:nvPr/>
        </p:nvCxnSpPr>
        <p:spPr>
          <a:xfrm flipV="1">
            <a:off x="5181600" y="3587115"/>
            <a:ext cx="806824" cy="1480185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3"/>
            <a:endCxn id="9" idx="1"/>
          </p:cNvCxnSpPr>
          <p:nvPr/>
        </p:nvCxnSpPr>
        <p:spPr>
          <a:xfrm flipV="1">
            <a:off x="6750424" y="4044315"/>
            <a:ext cx="533400" cy="609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3"/>
            <a:endCxn id="37" idx="1"/>
          </p:cNvCxnSpPr>
          <p:nvPr/>
        </p:nvCxnSpPr>
        <p:spPr>
          <a:xfrm>
            <a:off x="8045824" y="4044315"/>
            <a:ext cx="313765" cy="3473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495" y="3200400"/>
            <a:ext cx="613339" cy="621030"/>
          </a:xfrm>
          <a:prstGeom prst="rect">
            <a:avLst/>
          </a:prstGeom>
          <a:noFill/>
        </p:spPr>
      </p:pic>
      <p:pic>
        <p:nvPicPr>
          <p:cNvPr id="3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047565"/>
            <a:ext cx="613339" cy="621030"/>
          </a:xfrm>
          <a:prstGeom prst="rect">
            <a:avLst/>
          </a:prstGeom>
          <a:noFill/>
        </p:spPr>
      </p:pic>
      <p:pic>
        <p:nvPicPr>
          <p:cNvPr id="36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1" y="4709944"/>
            <a:ext cx="613339" cy="621030"/>
          </a:xfrm>
          <a:prstGeom prst="rect">
            <a:avLst/>
          </a:prstGeom>
          <a:noFill/>
        </p:spPr>
      </p:pic>
      <p:pic>
        <p:nvPicPr>
          <p:cNvPr id="37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9589" y="3737273"/>
            <a:ext cx="613339" cy="621030"/>
          </a:xfrm>
          <a:prstGeom prst="rect">
            <a:avLst/>
          </a:prstGeom>
          <a:noFill/>
        </p:spPr>
      </p:pic>
      <p:sp>
        <p:nvSpPr>
          <p:cNvPr id="48" name="TextBox 47"/>
          <p:cNvSpPr txBox="1"/>
          <p:nvPr/>
        </p:nvSpPr>
        <p:spPr>
          <a:xfrm>
            <a:off x="76200" y="2209800"/>
            <a:ext cx="947695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Input</a:t>
            </a:r>
            <a:br>
              <a:rPr lang="en-US" sz="2800" i="1" dirty="0" smtClean="0"/>
            </a:br>
            <a:r>
              <a:rPr lang="en-US" sz="2800" i="1" dirty="0" smtClean="0"/>
              <a:t>files</a:t>
            </a:r>
            <a:endParaRPr lang="en-US" sz="2800" i="1" dirty="0"/>
          </a:p>
        </p:txBody>
      </p:sp>
      <p:sp>
        <p:nvSpPr>
          <p:cNvPr id="49" name="TextBox 48"/>
          <p:cNvSpPr txBox="1"/>
          <p:nvPr/>
        </p:nvSpPr>
        <p:spPr>
          <a:xfrm>
            <a:off x="1447800" y="5638800"/>
            <a:ext cx="1802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Vertices </a:t>
            </a:r>
            <a:br>
              <a:rPr lang="en-US" sz="2800" i="1" dirty="0" smtClean="0"/>
            </a:br>
            <a:r>
              <a:rPr lang="en-US" sz="2800" i="1" dirty="0" smtClean="0"/>
              <a:t>(processes)</a:t>
            </a:r>
            <a:endParaRPr lang="en-US" sz="2800" i="1" dirty="0"/>
          </a:p>
        </p:txBody>
      </p:sp>
      <p:cxnSp>
        <p:nvCxnSpPr>
          <p:cNvPr id="50" name="Straight Arrow Connector 49"/>
          <p:cNvCxnSpPr>
            <a:stCxn id="49" idx="0"/>
            <a:endCxn id="15" idx="2"/>
          </p:cNvCxnSpPr>
          <p:nvPr/>
        </p:nvCxnSpPr>
        <p:spPr>
          <a:xfrm rot="16200000" flipV="1">
            <a:off x="1822349" y="5111851"/>
            <a:ext cx="381000" cy="67289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stCxn id="49" idx="0"/>
            <a:endCxn id="16" idx="2"/>
          </p:cNvCxnSpPr>
          <p:nvPr/>
        </p:nvCxnSpPr>
        <p:spPr>
          <a:xfrm rot="5400000" flipH="1" flipV="1">
            <a:off x="2514368" y="4831745"/>
            <a:ext cx="641985" cy="97212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/>
          <p:cNvSpPr txBox="1"/>
          <p:nvPr/>
        </p:nvSpPr>
        <p:spPr>
          <a:xfrm>
            <a:off x="7930206" y="2590800"/>
            <a:ext cx="1213794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 smtClean="0"/>
              <a:t>Output</a:t>
            </a:r>
            <a:br>
              <a:rPr lang="en-US" sz="2800" i="1" dirty="0" smtClean="0"/>
            </a:br>
            <a:r>
              <a:rPr lang="en-US" sz="2800" i="1" dirty="0" smtClean="0"/>
              <a:t>files</a:t>
            </a:r>
            <a:endParaRPr lang="en-US" sz="2800" i="1" dirty="0"/>
          </a:p>
        </p:txBody>
      </p:sp>
      <p:sp>
        <p:nvSpPr>
          <p:cNvPr id="58" name="TextBox 57"/>
          <p:cNvSpPr txBox="1"/>
          <p:nvPr/>
        </p:nvSpPr>
        <p:spPr>
          <a:xfrm>
            <a:off x="2057400" y="2057400"/>
            <a:ext cx="1502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Channels</a:t>
            </a:r>
            <a:endParaRPr lang="en-US" sz="2800" i="1" dirty="0"/>
          </a:p>
        </p:txBody>
      </p:sp>
      <p:cxnSp>
        <p:nvCxnSpPr>
          <p:cNvPr id="59" name="Straight Arrow Connector 58"/>
          <p:cNvCxnSpPr>
            <a:stCxn id="58" idx="2"/>
          </p:cNvCxnSpPr>
          <p:nvPr/>
        </p:nvCxnSpPr>
        <p:spPr>
          <a:xfrm rot="5400000">
            <a:off x="2084993" y="3010228"/>
            <a:ext cx="1153182" cy="293967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4419600" y="2514600"/>
            <a:ext cx="1002069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Stage</a:t>
            </a:r>
            <a:endParaRPr lang="en-US" sz="2800" i="1" dirty="0"/>
          </a:p>
        </p:txBody>
      </p:sp>
      <p:pic>
        <p:nvPicPr>
          <p:cNvPr id="65" name="Picture 2" descr="C:\Program Files\Microsoft Resource DVD Artwork\DVD_ART\Artwork_Imagery\Shapes and Graphics\circular shapes\3d Disc shapes\gray medium colum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0" y="5334000"/>
            <a:ext cx="613339" cy="621030"/>
          </a:xfrm>
          <a:prstGeom prst="rect">
            <a:avLst/>
          </a:prstGeom>
          <a:noFill/>
        </p:spPr>
      </p:pic>
      <p:cxnSp>
        <p:nvCxnSpPr>
          <p:cNvPr id="66" name="Straight Arrow Connector 65"/>
          <p:cNvCxnSpPr>
            <a:stCxn id="16" idx="3"/>
            <a:endCxn id="19" idx="1"/>
          </p:cNvCxnSpPr>
          <p:nvPr/>
        </p:nvCxnSpPr>
        <p:spPr>
          <a:xfrm flipV="1">
            <a:off x="3702424" y="4653915"/>
            <a:ext cx="2286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6" idx="3"/>
            <a:endCxn id="8" idx="1"/>
          </p:cNvCxnSpPr>
          <p:nvPr/>
        </p:nvCxnSpPr>
        <p:spPr>
          <a:xfrm flipV="1">
            <a:off x="3702424" y="3587115"/>
            <a:ext cx="2286000" cy="457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"/>
          <p:cNvCxnSpPr>
            <a:stCxn id="5" idx="3"/>
          </p:cNvCxnSpPr>
          <p:nvPr/>
        </p:nvCxnSpPr>
        <p:spPr>
          <a:xfrm>
            <a:off x="2026024" y="3510915"/>
            <a:ext cx="934459" cy="418289"/>
          </a:xfrm>
          <a:prstGeom prst="curvedConnector3">
            <a:avLst>
              <a:gd name="adj1" fmla="val 50000"/>
            </a:avLst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19" idx="3"/>
            <a:endCxn id="65" idx="1"/>
          </p:cNvCxnSpPr>
          <p:nvPr/>
        </p:nvCxnSpPr>
        <p:spPr>
          <a:xfrm>
            <a:off x="6750424" y="4653915"/>
            <a:ext cx="1631576" cy="9906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stCxn id="58" idx="2"/>
          </p:cNvCxnSpPr>
          <p:nvPr/>
        </p:nvCxnSpPr>
        <p:spPr>
          <a:xfrm rot="16200000" flipH="1">
            <a:off x="2846993" y="2542193"/>
            <a:ext cx="1153180" cy="1230033"/>
          </a:xfrm>
          <a:prstGeom prst="straightConnector1">
            <a:avLst/>
          </a:prstGeom>
          <a:ln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Channels</a:t>
            </a:r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51</a:t>
            </a:fld>
            <a:endParaRPr lang="en-US"/>
          </a:p>
        </p:txBody>
      </p:sp>
      <p:sp>
        <p:nvSpPr>
          <p:cNvPr id="4" name="Rounded Rectangle 3"/>
          <p:cNvSpPr/>
          <p:nvPr/>
        </p:nvSpPr>
        <p:spPr>
          <a:xfrm>
            <a:off x="1295400" y="19050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1371600" y="43434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M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7" name="Straight Arrow Connector 6"/>
          <p:cNvCxnSpPr>
            <a:stCxn id="4" idx="2"/>
            <a:endCxn id="5" idx="0"/>
          </p:cNvCxnSpPr>
          <p:nvPr/>
        </p:nvCxnSpPr>
        <p:spPr>
          <a:xfrm rot="16200000" flipH="1">
            <a:off x="876300" y="3352800"/>
            <a:ext cx="1905000" cy="76200"/>
          </a:xfrm>
          <a:prstGeom prst="straightConnector1">
            <a:avLst/>
          </a:prstGeom>
          <a:ln w="76200"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1524000" y="29718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524000" y="32004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524000" y="34290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524000" y="3657600"/>
            <a:ext cx="609600" cy="1524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2286000" y="3124200"/>
            <a:ext cx="985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Items</a:t>
            </a:r>
            <a:endParaRPr lang="en-US" sz="2800" i="1" dirty="0"/>
          </a:p>
        </p:txBody>
      </p:sp>
      <p:sp>
        <p:nvSpPr>
          <p:cNvPr id="13" name="TextBox 12"/>
          <p:cNvSpPr txBox="1"/>
          <p:nvPr/>
        </p:nvSpPr>
        <p:spPr>
          <a:xfrm>
            <a:off x="4114800" y="2171700"/>
            <a:ext cx="426720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Finite streams of items</a:t>
            </a:r>
          </a:p>
          <a:p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files</a:t>
            </a:r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TCP pipes</a:t>
            </a:r>
            <a:endParaRPr lang="en-US" sz="2800" dirty="0"/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 memory FIFOs </a:t>
            </a:r>
            <a:br>
              <a:rPr lang="en-US" sz="2800" dirty="0" smtClean="0"/>
            </a:br>
            <a:r>
              <a:rPr lang="en-US" sz="2800" dirty="0" smtClean="0"/>
              <a:t>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694374"/>
            <a:ext cx="691911" cy="1020626"/>
          </a:xfrm>
          <a:prstGeom prst="rect">
            <a:avLst/>
          </a:prstGeom>
          <a:noFill/>
        </p:spPr>
      </p:pic>
      <p:pic>
        <p:nvPicPr>
          <p:cNvPr id="73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694374"/>
            <a:ext cx="691911" cy="1020626"/>
          </a:xfrm>
          <a:prstGeom prst="rect">
            <a:avLst/>
          </a:prstGeom>
          <a:noFill/>
        </p:spPr>
      </p:pic>
      <p:pic>
        <p:nvPicPr>
          <p:cNvPr id="74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0" y="4694374"/>
            <a:ext cx="691911" cy="1020626"/>
          </a:xfrm>
          <a:prstGeom prst="rect">
            <a:avLst/>
          </a:prstGeom>
          <a:noFill/>
        </p:spPr>
      </p:pic>
      <p:pic>
        <p:nvPicPr>
          <p:cNvPr id="7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0" y="4694374"/>
            <a:ext cx="691911" cy="1020626"/>
          </a:xfrm>
          <a:prstGeom prst="rect">
            <a:avLst/>
          </a:prstGeom>
          <a:noFill/>
        </p:spPr>
      </p:pic>
      <p:sp>
        <p:nvSpPr>
          <p:cNvPr id="75" name="Freeform 74"/>
          <p:cNvSpPr/>
          <p:nvPr/>
        </p:nvSpPr>
        <p:spPr>
          <a:xfrm>
            <a:off x="606640" y="3151573"/>
            <a:ext cx="7459463" cy="997505"/>
          </a:xfrm>
          <a:custGeom>
            <a:avLst/>
            <a:gdLst>
              <a:gd name="connsiteX0" fmla="*/ 538579 w 7739849"/>
              <a:gd name="connsiteY0" fmla="*/ 328474 h 985421"/>
              <a:gd name="connsiteX1" fmla="*/ 645111 w 7739849"/>
              <a:gd name="connsiteY1" fmla="*/ 168676 h 985421"/>
              <a:gd name="connsiteX2" fmla="*/ 2074416 w 7739849"/>
              <a:gd name="connsiteY2" fmla="*/ 168676 h 985421"/>
              <a:gd name="connsiteX3" fmla="*/ 4071892 w 7739849"/>
              <a:gd name="connsiteY3" fmla="*/ 239697 h 985421"/>
              <a:gd name="connsiteX4" fmla="*/ 7187954 w 7739849"/>
              <a:gd name="connsiteY4" fmla="*/ 62144 h 985421"/>
              <a:gd name="connsiteX5" fmla="*/ 7383263 w 7739849"/>
              <a:gd name="connsiteY5" fmla="*/ 612559 h 985421"/>
              <a:gd name="connsiteX6" fmla="*/ 6051612 w 7739849"/>
              <a:gd name="connsiteY6" fmla="*/ 941033 h 985421"/>
              <a:gd name="connsiteX7" fmla="*/ 3876583 w 7739849"/>
              <a:gd name="connsiteY7" fmla="*/ 878889 h 985421"/>
              <a:gd name="connsiteX8" fmla="*/ 538579 w 7739849"/>
              <a:gd name="connsiteY8" fmla="*/ 328474 h 985421"/>
              <a:gd name="connsiteX0" fmla="*/ 538579 w 7739849"/>
              <a:gd name="connsiteY0" fmla="*/ 328474 h 960021"/>
              <a:gd name="connsiteX1" fmla="*/ 645111 w 7739849"/>
              <a:gd name="connsiteY1" fmla="*/ 168676 h 960021"/>
              <a:gd name="connsiteX2" fmla="*/ 2074416 w 7739849"/>
              <a:gd name="connsiteY2" fmla="*/ 168676 h 960021"/>
              <a:gd name="connsiteX3" fmla="*/ 4071892 w 7739849"/>
              <a:gd name="connsiteY3" fmla="*/ 239697 h 960021"/>
              <a:gd name="connsiteX4" fmla="*/ 7187954 w 7739849"/>
              <a:gd name="connsiteY4" fmla="*/ 62144 h 960021"/>
              <a:gd name="connsiteX5" fmla="*/ 7383263 w 7739849"/>
              <a:gd name="connsiteY5" fmla="*/ 612559 h 960021"/>
              <a:gd name="connsiteX6" fmla="*/ 6051612 w 7739849"/>
              <a:gd name="connsiteY6" fmla="*/ 941033 h 960021"/>
              <a:gd name="connsiteX7" fmla="*/ 3876583 w 7739849"/>
              <a:gd name="connsiteY7" fmla="*/ 726489 h 960021"/>
              <a:gd name="connsiteX8" fmla="*/ 538579 w 7739849"/>
              <a:gd name="connsiteY8" fmla="*/ 328474 h 960021"/>
              <a:gd name="connsiteX0" fmla="*/ 538579 w 7739849"/>
              <a:gd name="connsiteY0" fmla="*/ 328474 h 960021"/>
              <a:gd name="connsiteX1" fmla="*/ 645111 w 7739849"/>
              <a:gd name="connsiteY1" fmla="*/ 168676 h 960021"/>
              <a:gd name="connsiteX2" fmla="*/ 2074416 w 7739849"/>
              <a:gd name="connsiteY2" fmla="*/ 168676 h 960021"/>
              <a:gd name="connsiteX3" fmla="*/ 4071892 w 7739849"/>
              <a:gd name="connsiteY3" fmla="*/ 239697 h 960021"/>
              <a:gd name="connsiteX4" fmla="*/ 7187954 w 7739849"/>
              <a:gd name="connsiteY4" fmla="*/ 62144 h 960021"/>
              <a:gd name="connsiteX5" fmla="*/ 7383263 w 7739849"/>
              <a:gd name="connsiteY5" fmla="*/ 612559 h 960021"/>
              <a:gd name="connsiteX6" fmla="*/ 5899212 w 7739849"/>
              <a:gd name="connsiteY6" fmla="*/ 941033 h 960021"/>
              <a:gd name="connsiteX7" fmla="*/ 3876583 w 7739849"/>
              <a:gd name="connsiteY7" fmla="*/ 726489 h 960021"/>
              <a:gd name="connsiteX8" fmla="*/ 538579 w 7739849"/>
              <a:gd name="connsiteY8" fmla="*/ 328474 h 960021"/>
              <a:gd name="connsiteX0" fmla="*/ 538579 w 7739849"/>
              <a:gd name="connsiteY0" fmla="*/ 328474 h 948924"/>
              <a:gd name="connsiteX1" fmla="*/ 645111 w 7739849"/>
              <a:gd name="connsiteY1" fmla="*/ 168676 h 948924"/>
              <a:gd name="connsiteX2" fmla="*/ 2074416 w 7739849"/>
              <a:gd name="connsiteY2" fmla="*/ 168676 h 948924"/>
              <a:gd name="connsiteX3" fmla="*/ 4071892 w 7739849"/>
              <a:gd name="connsiteY3" fmla="*/ 239697 h 948924"/>
              <a:gd name="connsiteX4" fmla="*/ 7187954 w 7739849"/>
              <a:gd name="connsiteY4" fmla="*/ 62144 h 948924"/>
              <a:gd name="connsiteX5" fmla="*/ 7383263 w 7739849"/>
              <a:gd name="connsiteY5" fmla="*/ 612559 h 948924"/>
              <a:gd name="connsiteX6" fmla="*/ 7374385 w 7739849"/>
              <a:gd name="connsiteY6" fmla="*/ 773837 h 948924"/>
              <a:gd name="connsiteX7" fmla="*/ 5899212 w 7739849"/>
              <a:gd name="connsiteY7" fmla="*/ 941033 h 948924"/>
              <a:gd name="connsiteX8" fmla="*/ 3876583 w 7739849"/>
              <a:gd name="connsiteY8" fmla="*/ 726489 h 948924"/>
              <a:gd name="connsiteX9" fmla="*/ 538579 w 7739849"/>
              <a:gd name="connsiteY9" fmla="*/ 328474 h 948924"/>
              <a:gd name="connsiteX0" fmla="*/ 538579 w 7765249"/>
              <a:gd name="connsiteY0" fmla="*/ 328474 h 948924"/>
              <a:gd name="connsiteX1" fmla="*/ 645111 w 7765249"/>
              <a:gd name="connsiteY1" fmla="*/ 168676 h 948924"/>
              <a:gd name="connsiteX2" fmla="*/ 2074416 w 7765249"/>
              <a:gd name="connsiteY2" fmla="*/ 168676 h 948924"/>
              <a:gd name="connsiteX3" fmla="*/ 4071892 w 7765249"/>
              <a:gd name="connsiteY3" fmla="*/ 239697 h 948924"/>
              <a:gd name="connsiteX4" fmla="*/ 7187954 w 7765249"/>
              <a:gd name="connsiteY4" fmla="*/ 62144 h 948924"/>
              <a:gd name="connsiteX5" fmla="*/ 7535663 w 7765249"/>
              <a:gd name="connsiteY5" fmla="*/ 612559 h 948924"/>
              <a:gd name="connsiteX6" fmla="*/ 7374385 w 7765249"/>
              <a:gd name="connsiteY6" fmla="*/ 773837 h 948924"/>
              <a:gd name="connsiteX7" fmla="*/ 5899212 w 7765249"/>
              <a:gd name="connsiteY7" fmla="*/ 941033 h 948924"/>
              <a:gd name="connsiteX8" fmla="*/ 3876583 w 7765249"/>
              <a:gd name="connsiteY8" fmla="*/ 726489 h 948924"/>
              <a:gd name="connsiteX9" fmla="*/ 538579 w 7765249"/>
              <a:gd name="connsiteY9" fmla="*/ 328474 h 948924"/>
              <a:gd name="connsiteX0" fmla="*/ 538579 w 7765249"/>
              <a:gd name="connsiteY0" fmla="*/ 328474 h 948924"/>
              <a:gd name="connsiteX1" fmla="*/ 645111 w 7765249"/>
              <a:gd name="connsiteY1" fmla="*/ 168676 h 948924"/>
              <a:gd name="connsiteX2" fmla="*/ 2074416 w 7765249"/>
              <a:gd name="connsiteY2" fmla="*/ 168676 h 948924"/>
              <a:gd name="connsiteX3" fmla="*/ 4071892 w 7765249"/>
              <a:gd name="connsiteY3" fmla="*/ 239697 h 948924"/>
              <a:gd name="connsiteX4" fmla="*/ 7187954 w 7765249"/>
              <a:gd name="connsiteY4" fmla="*/ 62144 h 948924"/>
              <a:gd name="connsiteX5" fmla="*/ 7535663 w 7765249"/>
              <a:gd name="connsiteY5" fmla="*/ 612559 h 948924"/>
              <a:gd name="connsiteX6" fmla="*/ 7374385 w 7765249"/>
              <a:gd name="connsiteY6" fmla="*/ 773837 h 948924"/>
              <a:gd name="connsiteX7" fmla="*/ 5899212 w 7765249"/>
              <a:gd name="connsiteY7" fmla="*/ 941033 h 948924"/>
              <a:gd name="connsiteX8" fmla="*/ 3876583 w 7765249"/>
              <a:gd name="connsiteY8" fmla="*/ 726489 h 948924"/>
              <a:gd name="connsiteX9" fmla="*/ 538579 w 7765249"/>
              <a:gd name="connsiteY9" fmla="*/ 328474 h 948924"/>
              <a:gd name="connsiteX0" fmla="*/ 538579 w 7647127"/>
              <a:gd name="connsiteY0" fmla="*/ 328474 h 948924"/>
              <a:gd name="connsiteX1" fmla="*/ 645111 w 7647127"/>
              <a:gd name="connsiteY1" fmla="*/ 168676 h 948924"/>
              <a:gd name="connsiteX2" fmla="*/ 2074416 w 7647127"/>
              <a:gd name="connsiteY2" fmla="*/ 168676 h 948924"/>
              <a:gd name="connsiteX3" fmla="*/ 4071892 w 7647127"/>
              <a:gd name="connsiteY3" fmla="*/ 239697 h 948924"/>
              <a:gd name="connsiteX4" fmla="*/ 6883154 w 7647127"/>
              <a:gd name="connsiteY4" fmla="*/ 62144 h 948924"/>
              <a:gd name="connsiteX5" fmla="*/ 7535663 w 7647127"/>
              <a:gd name="connsiteY5" fmla="*/ 612559 h 948924"/>
              <a:gd name="connsiteX6" fmla="*/ 7374385 w 7647127"/>
              <a:gd name="connsiteY6" fmla="*/ 773837 h 948924"/>
              <a:gd name="connsiteX7" fmla="*/ 5899212 w 7647127"/>
              <a:gd name="connsiteY7" fmla="*/ 941033 h 948924"/>
              <a:gd name="connsiteX8" fmla="*/ 3876583 w 7647127"/>
              <a:gd name="connsiteY8" fmla="*/ 726489 h 948924"/>
              <a:gd name="connsiteX9" fmla="*/ 538579 w 7647127"/>
              <a:gd name="connsiteY9" fmla="*/ 328474 h 948924"/>
              <a:gd name="connsiteX0" fmla="*/ 538579 w 7535663"/>
              <a:gd name="connsiteY0" fmla="*/ 328474 h 960021"/>
              <a:gd name="connsiteX1" fmla="*/ 645111 w 7535663"/>
              <a:gd name="connsiteY1" fmla="*/ 168676 h 960021"/>
              <a:gd name="connsiteX2" fmla="*/ 2074416 w 7535663"/>
              <a:gd name="connsiteY2" fmla="*/ 168676 h 960021"/>
              <a:gd name="connsiteX3" fmla="*/ 4071892 w 7535663"/>
              <a:gd name="connsiteY3" fmla="*/ 239697 h 960021"/>
              <a:gd name="connsiteX4" fmla="*/ 6883154 w 7535663"/>
              <a:gd name="connsiteY4" fmla="*/ 62144 h 960021"/>
              <a:gd name="connsiteX5" fmla="*/ 7535663 w 7535663"/>
              <a:gd name="connsiteY5" fmla="*/ 612559 h 960021"/>
              <a:gd name="connsiteX6" fmla="*/ 5899212 w 7535663"/>
              <a:gd name="connsiteY6" fmla="*/ 941033 h 960021"/>
              <a:gd name="connsiteX7" fmla="*/ 3876583 w 7535663"/>
              <a:gd name="connsiteY7" fmla="*/ 726489 h 960021"/>
              <a:gd name="connsiteX8" fmla="*/ 538579 w 7535663"/>
              <a:gd name="connsiteY8" fmla="*/ 328474 h 960021"/>
              <a:gd name="connsiteX0" fmla="*/ 538579 w 7577709"/>
              <a:gd name="connsiteY0" fmla="*/ 328474 h 972845"/>
              <a:gd name="connsiteX1" fmla="*/ 645111 w 7577709"/>
              <a:gd name="connsiteY1" fmla="*/ 168676 h 972845"/>
              <a:gd name="connsiteX2" fmla="*/ 2074416 w 7577709"/>
              <a:gd name="connsiteY2" fmla="*/ 168676 h 972845"/>
              <a:gd name="connsiteX3" fmla="*/ 4071892 w 7577709"/>
              <a:gd name="connsiteY3" fmla="*/ 239697 h 972845"/>
              <a:gd name="connsiteX4" fmla="*/ 6883154 w 7577709"/>
              <a:gd name="connsiteY4" fmla="*/ 62144 h 972845"/>
              <a:gd name="connsiteX5" fmla="*/ 7535663 w 7577709"/>
              <a:gd name="connsiteY5" fmla="*/ 612559 h 972845"/>
              <a:gd name="connsiteX6" fmla="*/ 7135428 w 7577709"/>
              <a:gd name="connsiteY6" fmla="*/ 917359 h 972845"/>
              <a:gd name="connsiteX7" fmla="*/ 5899212 w 7577709"/>
              <a:gd name="connsiteY7" fmla="*/ 941033 h 972845"/>
              <a:gd name="connsiteX8" fmla="*/ 3876583 w 7577709"/>
              <a:gd name="connsiteY8" fmla="*/ 726489 h 972845"/>
              <a:gd name="connsiteX9" fmla="*/ 538579 w 7577709"/>
              <a:gd name="connsiteY9" fmla="*/ 328474 h 972845"/>
              <a:gd name="connsiteX0" fmla="*/ 538579 w 7577709"/>
              <a:gd name="connsiteY0" fmla="*/ 328474 h 980982"/>
              <a:gd name="connsiteX1" fmla="*/ 645111 w 7577709"/>
              <a:gd name="connsiteY1" fmla="*/ 168676 h 980982"/>
              <a:gd name="connsiteX2" fmla="*/ 2074416 w 7577709"/>
              <a:gd name="connsiteY2" fmla="*/ 168676 h 980982"/>
              <a:gd name="connsiteX3" fmla="*/ 4071892 w 7577709"/>
              <a:gd name="connsiteY3" fmla="*/ 239697 h 980982"/>
              <a:gd name="connsiteX4" fmla="*/ 6883154 w 7577709"/>
              <a:gd name="connsiteY4" fmla="*/ 62144 h 980982"/>
              <a:gd name="connsiteX5" fmla="*/ 7535663 w 7577709"/>
              <a:gd name="connsiteY5" fmla="*/ 612559 h 980982"/>
              <a:gd name="connsiteX6" fmla="*/ 7135428 w 7577709"/>
              <a:gd name="connsiteY6" fmla="*/ 917359 h 980982"/>
              <a:gd name="connsiteX7" fmla="*/ 5899212 w 7577709"/>
              <a:gd name="connsiteY7" fmla="*/ 941033 h 980982"/>
              <a:gd name="connsiteX8" fmla="*/ 3876583 w 7577709"/>
              <a:gd name="connsiteY8" fmla="*/ 878889 h 980982"/>
              <a:gd name="connsiteX9" fmla="*/ 538579 w 7577709"/>
              <a:gd name="connsiteY9" fmla="*/ 328474 h 980982"/>
              <a:gd name="connsiteX0" fmla="*/ 538579 w 7577709"/>
              <a:gd name="connsiteY0" fmla="*/ 328474 h 972105"/>
              <a:gd name="connsiteX1" fmla="*/ 645111 w 7577709"/>
              <a:gd name="connsiteY1" fmla="*/ 168676 h 972105"/>
              <a:gd name="connsiteX2" fmla="*/ 2074416 w 7577709"/>
              <a:gd name="connsiteY2" fmla="*/ 168676 h 972105"/>
              <a:gd name="connsiteX3" fmla="*/ 4071892 w 7577709"/>
              <a:gd name="connsiteY3" fmla="*/ 239697 h 972105"/>
              <a:gd name="connsiteX4" fmla="*/ 6883154 w 7577709"/>
              <a:gd name="connsiteY4" fmla="*/ 62144 h 972105"/>
              <a:gd name="connsiteX5" fmla="*/ 7535663 w 7577709"/>
              <a:gd name="connsiteY5" fmla="*/ 612559 h 972105"/>
              <a:gd name="connsiteX6" fmla="*/ 7135428 w 7577709"/>
              <a:gd name="connsiteY6" fmla="*/ 917359 h 972105"/>
              <a:gd name="connsiteX7" fmla="*/ 5899212 w 7577709"/>
              <a:gd name="connsiteY7" fmla="*/ 941033 h 972105"/>
              <a:gd name="connsiteX8" fmla="*/ 3876583 w 7577709"/>
              <a:gd name="connsiteY8" fmla="*/ 878889 h 972105"/>
              <a:gd name="connsiteX9" fmla="*/ 2243092 w 7577709"/>
              <a:gd name="connsiteY9" fmla="*/ 562991 h 972105"/>
              <a:gd name="connsiteX10" fmla="*/ 538579 w 7577709"/>
              <a:gd name="connsiteY10" fmla="*/ 328474 h 972105"/>
              <a:gd name="connsiteX0" fmla="*/ 538579 w 7577709"/>
              <a:gd name="connsiteY0" fmla="*/ 328474 h 972105"/>
              <a:gd name="connsiteX1" fmla="*/ 645111 w 7577709"/>
              <a:gd name="connsiteY1" fmla="*/ 168676 h 972105"/>
              <a:gd name="connsiteX2" fmla="*/ 2074416 w 7577709"/>
              <a:gd name="connsiteY2" fmla="*/ 168676 h 972105"/>
              <a:gd name="connsiteX3" fmla="*/ 4071892 w 7577709"/>
              <a:gd name="connsiteY3" fmla="*/ 239697 h 972105"/>
              <a:gd name="connsiteX4" fmla="*/ 6883154 w 7577709"/>
              <a:gd name="connsiteY4" fmla="*/ 62144 h 972105"/>
              <a:gd name="connsiteX5" fmla="*/ 7535663 w 7577709"/>
              <a:gd name="connsiteY5" fmla="*/ 612559 h 972105"/>
              <a:gd name="connsiteX6" fmla="*/ 7135428 w 7577709"/>
              <a:gd name="connsiteY6" fmla="*/ 917359 h 972105"/>
              <a:gd name="connsiteX7" fmla="*/ 5899212 w 7577709"/>
              <a:gd name="connsiteY7" fmla="*/ 941033 h 972105"/>
              <a:gd name="connsiteX8" fmla="*/ 3876583 w 7577709"/>
              <a:gd name="connsiteY8" fmla="*/ 878889 h 972105"/>
              <a:gd name="connsiteX9" fmla="*/ 3361678 w 7577709"/>
              <a:gd name="connsiteY9" fmla="*/ 646590 h 972105"/>
              <a:gd name="connsiteX10" fmla="*/ 2243092 w 7577709"/>
              <a:gd name="connsiteY10" fmla="*/ 562991 h 972105"/>
              <a:gd name="connsiteX11" fmla="*/ 538579 w 7577709"/>
              <a:gd name="connsiteY11" fmla="*/ 328474 h 9721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4605292 w 7577709"/>
              <a:gd name="connsiteY3" fmla="*/ 112697 h 997505"/>
              <a:gd name="connsiteX4" fmla="*/ 6883154 w 7577709"/>
              <a:gd name="connsiteY4" fmla="*/ 87544 h 997505"/>
              <a:gd name="connsiteX5" fmla="*/ 7535663 w 7577709"/>
              <a:gd name="connsiteY5" fmla="*/ 637959 h 997505"/>
              <a:gd name="connsiteX6" fmla="*/ 7135428 w 7577709"/>
              <a:gd name="connsiteY6" fmla="*/ 942759 h 997505"/>
              <a:gd name="connsiteX7" fmla="*/ 5899212 w 7577709"/>
              <a:gd name="connsiteY7" fmla="*/ 966433 h 997505"/>
              <a:gd name="connsiteX8" fmla="*/ 3876583 w 7577709"/>
              <a:gd name="connsiteY8" fmla="*/ 904289 h 997505"/>
              <a:gd name="connsiteX9" fmla="*/ 3361678 w 7577709"/>
              <a:gd name="connsiteY9" fmla="*/ 671990 h 997505"/>
              <a:gd name="connsiteX10" fmla="*/ 2243092 w 7577709"/>
              <a:gd name="connsiteY10" fmla="*/ 588391 h 997505"/>
              <a:gd name="connsiteX11" fmla="*/ 538579 w 7577709"/>
              <a:gd name="connsiteY11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361678 w 7577709"/>
              <a:gd name="connsiteY10" fmla="*/ 671990 h 997505"/>
              <a:gd name="connsiteX11" fmla="*/ 2243092 w 7577709"/>
              <a:gd name="connsiteY11" fmla="*/ 5883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883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12191 h 997505"/>
              <a:gd name="connsiteX12" fmla="*/ 538579 w 7577709"/>
              <a:gd name="connsiteY12" fmla="*/ 353874 h 997505"/>
              <a:gd name="connsiteX0" fmla="*/ 538579 w 7577709"/>
              <a:gd name="connsiteY0" fmla="*/ 353874 h 997505"/>
              <a:gd name="connsiteX1" fmla="*/ 645111 w 7577709"/>
              <a:gd name="connsiteY1" fmla="*/ 194076 h 997505"/>
              <a:gd name="connsiteX2" fmla="*/ 2074416 w 7577709"/>
              <a:gd name="connsiteY2" fmla="*/ 194076 h 997505"/>
              <a:gd name="connsiteX3" fmla="*/ 3062057 w 7577709"/>
              <a:gd name="connsiteY3" fmla="*/ 167443 h 997505"/>
              <a:gd name="connsiteX4" fmla="*/ 4605292 w 7577709"/>
              <a:gd name="connsiteY4" fmla="*/ 112697 h 997505"/>
              <a:gd name="connsiteX5" fmla="*/ 6883154 w 7577709"/>
              <a:gd name="connsiteY5" fmla="*/ 87544 h 997505"/>
              <a:gd name="connsiteX6" fmla="*/ 7535663 w 7577709"/>
              <a:gd name="connsiteY6" fmla="*/ 637959 h 997505"/>
              <a:gd name="connsiteX7" fmla="*/ 7135428 w 7577709"/>
              <a:gd name="connsiteY7" fmla="*/ 942759 h 997505"/>
              <a:gd name="connsiteX8" fmla="*/ 5899212 w 7577709"/>
              <a:gd name="connsiteY8" fmla="*/ 966433 h 997505"/>
              <a:gd name="connsiteX9" fmla="*/ 3876583 w 7577709"/>
              <a:gd name="connsiteY9" fmla="*/ 904289 h 997505"/>
              <a:gd name="connsiteX10" fmla="*/ 3056878 w 7577709"/>
              <a:gd name="connsiteY10" fmla="*/ 519590 h 997505"/>
              <a:gd name="connsiteX11" fmla="*/ 2243092 w 7577709"/>
              <a:gd name="connsiteY11" fmla="*/ 512191 h 997505"/>
              <a:gd name="connsiteX12" fmla="*/ 538579 w 7577709"/>
              <a:gd name="connsiteY12" fmla="*/ 353874 h 997505"/>
              <a:gd name="connsiteX0" fmla="*/ 538579 w 7501509"/>
              <a:gd name="connsiteY0" fmla="*/ 328474 h 997505"/>
              <a:gd name="connsiteX1" fmla="*/ 645111 w 7501509"/>
              <a:gd name="connsiteY1" fmla="*/ 168676 h 997505"/>
              <a:gd name="connsiteX2" fmla="*/ 2074416 w 7501509"/>
              <a:gd name="connsiteY2" fmla="*/ 168676 h 997505"/>
              <a:gd name="connsiteX3" fmla="*/ 3062057 w 7501509"/>
              <a:gd name="connsiteY3" fmla="*/ 142043 h 997505"/>
              <a:gd name="connsiteX4" fmla="*/ 4605292 w 7501509"/>
              <a:gd name="connsiteY4" fmla="*/ 87297 h 997505"/>
              <a:gd name="connsiteX5" fmla="*/ 6883154 w 7501509"/>
              <a:gd name="connsiteY5" fmla="*/ 62144 h 997505"/>
              <a:gd name="connsiteX6" fmla="*/ 7459463 w 7501509"/>
              <a:gd name="connsiteY6" fmla="*/ 460159 h 997505"/>
              <a:gd name="connsiteX7" fmla="*/ 7135428 w 7501509"/>
              <a:gd name="connsiteY7" fmla="*/ 917359 h 997505"/>
              <a:gd name="connsiteX8" fmla="*/ 5899212 w 7501509"/>
              <a:gd name="connsiteY8" fmla="*/ 941033 h 997505"/>
              <a:gd name="connsiteX9" fmla="*/ 3876583 w 7501509"/>
              <a:gd name="connsiteY9" fmla="*/ 878889 h 997505"/>
              <a:gd name="connsiteX10" fmla="*/ 3056878 w 7501509"/>
              <a:gd name="connsiteY10" fmla="*/ 494190 h 997505"/>
              <a:gd name="connsiteX11" fmla="*/ 2243092 w 7501509"/>
              <a:gd name="connsiteY11" fmla="*/ 486791 h 997505"/>
              <a:gd name="connsiteX12" fmla="*/ 538579 w 7501509"/>
              <a:gd name="connsiteY12" fmla="*/ 328474 h 997505"/>
              <a:gd name="connsiteX0" fmla="*/ 538579 w 7459463"/>
              <a:gd name="connsiteY0" fmla="*/ 328474 h 997505"/>
              <a:gd name="connsiteX1" fmla="*/ 645111 w 7459463"/>
              <a:gd name="connsiteY1" fmla="*/ 168676 h 997505"/>
              <a:gd name="connsiteX2" fmla="*/ 2074416 w 7459463"/>
              <a:gd name="connsiteY2" fmla="*/ 168676 h 997505"/>
              <a:gd name="connsiteX3" fmla="*/ 3062057 w 7459463"/>
              <a:gd name="connsiteY3" fmla="*/ 142043 h 997505"/>
              <a:gd name="connsiteX4" fmla="*/ 4605292 w 7459463"/>
              <a:gd name="connsiteY4" fmla="*/ 87297 h 997505"/>
              <a:gd name="connsiteX5" fmla="*/ 6883154 w 7459463"/>
              <a:gd name="connsiteY5" fmla="*/ 62144 h 997505"/>
              <a:gd name="connsiteX6" fmla="*/ 7459463 w 7459463"/>
              <a:gd name="connsiteY6" fmla="*/ 460159 h 997505"/>
              <a:gd name="connsiteX7" fmla="*/ 7135428 w 7459463"/>
              <a:gd name="connsiteY7" fmla="*/ 917359 h 997505"/>
              <a:gd name="connsiteX8" fmla="*/ 5899212 w 7459463"/>
              <a:gd name="connsiteY8" fmla="*/ 941033 h 997505"/>
              <a:gd name="connsiteX9" fmla="*/ 3876583 w 7459463"/>
              <a:gd name="connsiteY9" fmla="*/ 878889 h 997505"/>
              <a:gd name="connsiteX10" fmla="*/ 3056878 w 7459463"/>
              <a:gd name="connsiteY10" fmla="*/ 494190 h 997505"/>
              <a:gd name="connsiteX11" fmla="*/ 2243092 w 7459463"/>
              <a:gd name="connsiteY11" fmla="*/ 486791 h 997505"/>
              <a:gd name="connsiteX12" fmla="*/ 538579 w 7459463"/>
              <a:gd name="connsiteY12" fmla="*/ 328474 h 997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59463" h="997505">
                <a:moveTo>
                  <a:pt x="538579" y="328474"/>
                </a:moveTo>
                <a:cubicBezTo>
                  <a:pt x="0" y="210105"/>
                  <a:pt x="389138" y="195309"/>
                  <a:pt x="645111" y="168676"/>
                </a:cubicBezTo>
                <a:cubicBezTo>
                  <a:pt x="901084" y="142043"/>
                  <a:pt x="1671592" y="173115"/>
                  <a:pt x="2074416" y="168676"/>
                </a:cubicBezTo>
                <a:cubicBezTo>
                  <a:pt x="2477240" y="164237"/>
                  <a:pt x="2640244" y="155606"/>
                  <a:pt x="3062057" y="142043"/>
                </a:cubicBezTo>
                <a:cubicBezTo>
                  <a:pt x="3483870" y="128480"/>
                  <a:pt x="3968443" y="100613"/>
                  <a:pt x="4605292" y="87297"/>
                </a:cubicBezTo>
                <a:cubicBezTo>
                  <a:pt x="5242141" y="73981"/>
                  <a:pt x="6407459" y="0"/>
                  <a:pt x="6883154" y="62144"/>
                </a:cubicBezTo>
                <a:cubicBezTo>
                  <a:pt x="7358849" y="124288"/>
                  <a:pt x="7417417" y="317623"/>
                  <a:pt x="7459463" y="460159"/>
                </a:cubicBezTo>
                <a:cubicBezTo>
                  <a:pt x="7458600" y="641905"/>
                  <a:pt x="7395470" y="837213"/>
                  <a:pt x="7135428" y="917359"/>
                </a:cubicBezTo>
                <a:cubicBezTo>
                  <a:pt x="6875386" y="997505"/>
                  <a:pt x="6442353" y="947445"/>
                  <a:pt x="5899212" y="941033"/>
                </a:cubicBezTo>
                <a:cubicBezTo>
                  <a:pt x="5356071" y="934621"/>
                  <a:pt x="4350305" y="953363"/>
                  <a:pt x="3876583" y="878889"/>
                </a:cubicBezTo>
                <a:cubicBezTo>
                  <a:pt x="3402861" y="804415"/>
                  <a:pt x="3329126" y="559540"/>
                  <a:pt x="3056878" y="494190"/>
                </a:cubicBezTo>
                <a:cubicBezTo>
                  <a:pt x="2784630" y="428840"/>
                  <a:pt x="2644314" y="478899"/>
                  <a:pt x="2243092" y="486791"/>
                </a:cubicBezTo>
                <a:cubicBezTo>
                  <a:pt x="1823376" y="459172"/>
                  <a:pt x="804909" y="406893"/>
                  <a:pt x="538579" y="328474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Line 73"/>
          <p:cNvSpPr>
            <a:spLocks noChangeShapeType="1"/>
          </p:cNvSpPr>
          <p:nvPr/>
        </p:nvSpPr>
        <p:spPr bwMode="auto">
          <a:xfrm>
            <a:off x="7543800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System Architecture</a:t>
            </a:r>
            <a:endParaRPr lang="en-US" dirty="0"/>
          </a:p>
        </p:txBody>
      </p:sp>
      <p:sp>
        <p:nvSpPr>
          <p:cNvPr id="77" name="Slide Number Placeholder 7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52</a:t>
            </a:fld>
            <a:endParaRPr lang="en-US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3602556" y="2197768"/>
            <a:ext cx="4671820" cy="584391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2800" dirty="0" smtClean="0"/>
              <a:t>Files, TCP, FIFO, Network</a:t>
            </a:r>
            <a:endParaRPr lang="en-US" sz="2800" dirty="0"/>
          </a:p>
        </p:txBody>
      </p:sp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694016" y="2521476"/>
            <a:ext cx="2353984" cy="3345924"/>
          </a:xfrm>
          <a:prstGeom prst="rect">
            <a:avLst/>
          </a:prstGeom>
          <a:noFill/>
          <a:ln w="28575" cap="rnd">
            <a:solidFill>
              <a:schemeClr val="tx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6" name="Oval 25"/>
          <p:cNvSpPr>
            <a:spLocks noChangeArrowheads="1"/>
          </p:cNvSpPr>
          <p:nvPr/>
        </p:nvSpPr>
        <p:spPr bwMode="auto">
          <a:xfrm>
            <a:off x="1088573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7" name="Oval 26"/>
          <p:cNvSpPr>
            <a:spLocks noChangeArrowheads="1"/>
          </p:cNvSpPr>
          <p:nvPr/>
        </p:nvSpPr>
        <p:spPr bwMode="auto">
          <a:xfrm>
            <a:off x="1563436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8" name="Oval 27"/>
          <p:cNvSpPr>
            <a:spLocks noChangeArrowheads="1"/>
          </p:cNvSpPr>
          <p:nvPr/>
        </p:nvSpPr>
        <p:spPr bwMode="auto">
          <a:xfrm>
            <a:off x="2038300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9" name="Oval 28"/>
          <p:cNvSpPr>
            <a:spLocks noChangeArrowheads="1"/>
          </p:cNvSpPr>
          <p:nvPr/>
        </p:nvSpPr>
        <p:spPr bwMode="auto">
          <a:xfrm>
            <a:off x="1326004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0" name="Oval 29"/>
          <p:cNvSpPr>
            <a:spLocks noChangeArrowheads="1"/>
          </p:cNvSpPr>
          <p:nvPr/>
        </p:nvSpPr>
        <p:spPr bwMode="auto">
          <a:xfrm>
            <a:off x="1800868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1" name="Oval 30"/>
          <p:cNvSpPr>
            <a:spLocks noChangeArrowheads="1"/>
          </p:cNvSpPr>
          <p:nvPr/>
        </p:nvSpPr>
        <p:spPr bwMode="auto">
          <a:xfrm>
            <a:off x="2275732" y="3366550"/>
            <a:ext cx="237432" cy="194797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2" name="Oval 31"/>
          <p:cNvSpPr>
            <a:spLocks noChangeArrowheads="1"/>
          </p:cNvSpPr>
          <p:nvPr/>
        </p:nvSpPr>
        <p:spPr bwMode="auto">
          <a:xfrm>
            <a:off x="2516654" y="2976956"/>
            <a:ext cx="237432" cy="194797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3" name="Oval 32"/>
          <p:cNvSpPr>
            <a:spLocks noChangeArrowheads="1"/>
          </p:cNvSpPr>
          <p:nvPr/>
        </p:nvSpPr>
        <p:spPr bwMode="auto">
          <a:xfrm>
            <a:off x="2038300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4" name="Oval 33"/>
          <p:cNvSpPr>
            <a:spLocks noChangeArrowheads="1"/>
          </p:cNvSpPr>
          <p:nvPr/>
        </p:nvSpPr>
        <p:spPr bwMode="auto">
          <a:xfrm>
            <a:off x="1563436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5" name="Oval 34"/>
          <p:cNvSpPr>
            <a:spLocks noChangeArrowheads="1"/>
          </p:cNvSpPr>
          <p:nvPr/>
        </p:nvSpPr>
        <p:spPr bwMode="auto">
          <a:xfrm>
            <a:off x="1011756" y="3690258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6" name="Oval 35"/>
          <p:cNvSpPr>
            <a:spLocks noChangeArrowheads="1"/>
          </p:cNvSpPr>
          <p:nvPr/>
        </p:nvSpPr>
        <p:spPr bwMode="auto">
          <a:xfrm>
            <a:off x="1326004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7" name="Oval 36"/>
          <p:cNvSpPr>
            <a:spLocks noChangeArrowheads="1"/>
          </p:cNvSpPr>
          <p:nvPr/>
        </p:nvSpPr>
        <p:spPr bwMode="auto">
          <a:xfrm>
            <a:off x="1800868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18" name="Oval 37"/>
          <p:cNvSpPr>
            <a:spLocks noChangeArrowheads="1"/>
          </p:cNvSpPr>
          <p:nvPr/>
        </p:nvSpPr>
        <p:spPr bwMode="auto">
          <a:xfrm>
            <a:off x="2275732" y="3950941"/>
            <a:ext cx="237432" cy="194797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cxnSp>
        <p:nvCxnSpPr>
          <p:cNvPr id="19" name="AutoShape 38"/>
          <p:cNvCxnSpPr>
            <a:cxnSpLocks noChangeShapeType="1"/>
            <a:stCxn id="6" idx="4"/>
            <a:endCxn id="9" idx="1"/>
          </p:cNvCxnSpPr>
          <p:nvPr/>
        </p:nvCxnSpPr>
        <p:spPr bwMode="auto">
          <a:xfrm rot="16200000" flipH="1">
            <a:off x="1172371" y="3206671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0" name="AutoShape 39"/>
          <p:cNvCxnSpPr>
            <a:cxnSpLocks noChangeShapeType="1"/>
            <a:stCxn id="7" idx="3"/>
            <a:endCxn id="9" idx="7"/>
          </p:cNvCxnSpPr>
          <p:nvPr/>
        </p:nvCxnSpPr>
        <p:spPr bwMode="auto">
          <a:xfrm rot="5400000">
            <a:off x="1437511" y="3234380"/>
            <a:ext cx="251851" cy="6954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1" name="AutoShape 40"/>
          <p:cNvCxnSpPr>
            <a:cxnSpLocks noChangeShapeType="1"/>
            <a:stCxn id="7" idx="5"/>
            <a:endCxn id="10" idx="1"/>
          </p:cNvCxnSpPr>
          <p:nvPr/>
        </p:nvCxnSpPr>
        <p:spPr bwMode="auto">
          <a:xfrm rot="16200000" flipH="1">
            <a:off x="1674942" y="3234380"/>
            <a:ext cx="251852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2" name="AutoShape 41"/>
          <p:cNvCxnSpPr>
            <a:cxnSpLocks noChangeShapeType="1"/>
            <a:stCxn id="8" idx="3"/>
            <a:endCxn id="10" idx="0"/>
          </p:cNvCxnSpPr>
          <p:nvPr/>
        </p:nvCxnSpPr>
        <p:spPr bwMode="auto">
          <a:xfrm rot="5400000">
            <a:off x="1884666" y="3178145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3" name="AutoShape 42"/>
          <p:cNvCxnSpPr>
            <a:cxnSpLocks noChangeShapeType="1"/>
            <a:stCxn id="8" idx="5"/>
            <a:endCxn id="11" idx="0"/>
          </p:cNvCxnSpPr>
          <p:nvPr/>
        </p:nvCxnSpPr>
        <p:spPr bwMode="auto">
          <a:xfrm rot="16200000" flipH="1">
            <a:off x="2206042" y="3178144"/>
            <a:ext cx="22332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4" name="AutoShape 43"/>
          <p:cNvCxnSpPr>
            <a:cxnSpLocks noChangeShapeType="1"/>
            <a:stCxn id="12" idx="4"/>
            <a:endCxn id="11" idx="7"/>
          </p:cNvCxnSpPr>
          <p:nvPr/>
        </p:nvCxnSpPr>
        <p:spPr bwMode="auto">
          <a:xfrm rot="5400000">
            <a:off x="2445220" y="3204927"/>
            <a:ext cx="223324" cy="15697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5" name="AutoShape 45"/>
          <p:cNvCxnSpPr>
            <a:cxnSpLocks noChangeShapeType="1"/>
            <a:stCxn id="10" idx="4"/>
            <a:endCxn id="13" idx="1"/>
          </p:cNvCxnSpPr>
          <p:nvPr/>
        </p:nvCxnSpPr>
        <p:spPr bwMode="auto">
          <a:xfrm rot="16200000" flipH="1">
            <a:off x="1917609" y="3563322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6" name="AutoShape 46"/>
          <p:cNvCxnSpPr>
            <a:cxnSpLocks noChangeShapeType="1"/>
            <a:stCxn id="10" idx="4"/>
            <a:endCxn id="14" idx="7"/>
          </p:cNvCxnSpPr>
          <p:nvPr/>
        </p:nvCxnSpPr>
        <p:spPr bwMode="auto">
          <a:xfrm rot="5400000">
            <a:off x="1764122" y="3563323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7" name="AutoShape 47"/>
          <p:cNvCxnSpPr>
            <a:cxnSpLocks noChangeShapeType="1"/>
            <a:stCxn id="9" idx="4"/>
            <a:endCxn id="15" idx="7"/>
          </p:cNvCxnSpPr>
          <p:nvPr/>
        </p:nvCxnSpPr>
        <p:spPr bwMode="auto">
          <a:xfrm rot="5400000">
            <a:off x="1250852" y="3524914"/>
            <a:ext cx="157438" cy="23030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8" name="AutoShape 48"/>
          <p:cNvCxnSpPr>
            <a:cxnSpLocks noChangeShapeType="1"/>
            <a:stCxn id="9" idx="4"/>
            <a:endCxn id="14" idx="1"/>
          </p:cNvCxnSpPr>
          <p:nvPr/>
        </p:nvCxnSpPr>
        <p:spPr bwMode="auto">
          <a:xfrm rot="16200000" flipH="1">
            <a:off x="1442746" y="3563322"/>
            <a:ext cx="157438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29" name="AutoShape 51"/>
          <p:cNvCxnSpPr>
            <a:cxnSpLocks noChangeShapeType="1"/>
            <a:stCxn id="14" idx="5"/>
            <a:endCxn id="17" idx="1"/>
          </p:cNvCxnSpPr>
          <p:nvPr/>
        </p:nvCxnSpPr>
        <p:spPr bwMode="auto">
          <a:xfrm rot="16200000" flipH="1">
            <a:off x="1739397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1" name="AutoShape 53"/>
          <p:cNvCxnSpPr>
            <a:cxnSpLocks noChangeShapeType="1"/>
            <a:stCxn id="13" idx="3"/>
            <a:endCxn id="17" idx="0"/>
          </p:cNvCxnSpPr>
          <p:nvPr/>
        </p:nvCxnSpPr>
        <p:spPr bwMode="auto">
          <a:xfrm rot="5400000">
            <a:off x="1949122" y="3826989"/>
            <a:ext cx="94414" cy="1534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2" name="AutoShape 54"/>
          <p:cNvCxnSpPr>
            <a:cxnSpLocks noChangeShapeType="1"/>
            <a:stCxn id="14" idx="3"/>
            <a:endCxn id="16" idx="7"/>
          </p:cNvCxnSpPr>
          <p:nvPr/>
        </p:nvCxnSpPr>
        <p:spPr bwMode="auto">
          <a:xfrm rot="5400000">
            <a:off x="1501965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3" name="AutoShape 55"/>
          <p:cNvCxnSpPr>
            <a:cxnSpLocks noChangeShapeType="1"/>
            <a:stCxn id="15" idx="5"/>
            <a:endCxn id="16" idx="1"/>
          </p:cNvCxnSpPr>
          <p:nvPr/>
        </p:nvCxnSpPr>
        <p:spPr bwMode="auto">
          <a:xfrm rot="16200000" flipH="1">
            <a:off x="1226126" y="3844819"/>
            <a:ext cx="122940" cy="14635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34" name="AutoShape 56"/>
          <p:cNvCxnSpPr>
            <a:cxnSpLocks noChangeShapeType="1"/>
            <a:stCxn id="13" idx="5"/>
            <a:endCxn id="18" idx="1"/>
          </p:cNvCxnSpPr>
          <p:nvPr/>
        </p:nvCxnSpPr>
        <p:spPr bwMode="auto">
          <a:xfrm rot="16200000" flipH="1">
            <a:off x="2214261" y="3883226"/>
            <a:ext cx="122941" cy="6954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35" name="Text Box 57"/>
          <p:cNvSpPr txBox="1">
            <a:spLocks noChangeArrowheads="1"/>
          </p:cNvSpPr>
          <p:nvPr/>
        </p:nvSpPr>
        <p:spPr bwMode="auto">
          <a:xfrm>
            <a:off x="914401" y="2514600"/>
            <a:ext cx="19050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400" i="1" dirty="0"/>
              <a:t>job schedule</a:t>
            </a:r>
          </a:p>
        </p:txBody>
      </p:sp>
      <p:sp>
        <p:nvSpPr>
          <p:cNvPr id="37" name="Line 68"/>
          <p:cNvSpPr>
            <a:spLocks noChangeShapeType="1"/>
          </p:cNvSpPr>
          <p:nvPr/>
        </p:nvSpPr>
        <p:spPr bwMode="auto">
          <a:xfrm>
            <a:off x="990806" y="5704113"/>
            <a:ext cx="6892506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38" name="Line 69"/>
          <p:cNvSpPr>
            <a:spLocks noChangeShapeType="1"/>
          </p:cNvSpPr>
          <p:nvPr/>
        </p:nvSpPr>
        <p:spPr bwMode="auto">
          <a:xfrm>
            <a:off x="1957991" y="5446294"/>
            <a:ext cx="0" cy="257819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39" name="Line 70"/>
          <p:cNvSpPr>
            <a:spLocks noChangeShapeType="1"/>
          </p:cNvSpPr>
          <p:nvPr/>
        </p:nvSpPr>
        <p:spPr bwMode="auto">
          <a:xfrm>
            <a:off x="4000604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0" name="Line 72"/>
          <p:cNvSpPr>
            <a:spLocks noChangeShapeType="1"/>
          </p:cNvSpPr>
          <p:nvPr/>
        </p:nvSpPr>
        <p:spPr bwMode="auto">
          <a:xfrm>
            <a:off x="5344886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1" name="Line 73"/>
          <p:cNvSpPr>
            <a:spLocks noChangeShapeType="1"/>
          </p:cNvSpPr>
          <p:nvPr/>
        </p:nvSpPr>
        <p:spPr bwMode="auto">
          <a:xfrm>
            <a:off x="6374922" y="5053836"/>
            <a:ext cx="0" cy="65027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43" name="Oval 76"/>
          <p:cNvSpPr>
            <a:spLocks noChangeArrowheads="1"/>
          </p:cNvSpPr>
          <p:nvPr/>
        </p:nvSpPr>
        <p:spPr bwMode="auto">
          <a:xfrm>
            <a:off x="1881175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4" name="Oval 77"/>
          <p:cNvSpPr>
            <a:spLocks noChangeArrowheads="1"/>
          </p:cNvSpPr>
          <p:nvPr/>
        </p:nvSpPr>
        <p:spPr bwMode="auto">
          <a:xfrm>
            <a:off x="3920295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5" name="Oval 78"/>
          <p:cNvSpPr>
            <a:spLocks noChangeArrowheads="1"/>
          </p:cNvSpPr>
          <p:nvPr/>
        </p:nvSpPr>
        <p:spPr bwMode="auto">
          <a:xfrm>
            <a:off x="5264579" y="5641091"/>
            <a:ext cx="157123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6" name="Oval 79"/>
          <p:cNvSpPr>
            <a:spLocks noChangeArrowheads="1"/>
          </p:cNvSpPr>
          <p:nvPr/>
        </p:nvSpPr>
        <p:spPr bwMode="auto">
          <a:xfrm>
            <a:off x="6294613" y="5641091"/>
            <a:ext cx="157125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7" name="Oval 80"/>
          <p:cNvSpPr>
            <a:spLocks noChangeArrowheads="1"/>
          </p:cNvSpPr>
          <p:nvPr/>
        </p:nvSpPr>
        <p:spPr bwMode="auto">
          <a:xfrm>
            <a:off x="7467600" y="5638800"/>
            <a:ext cx="157123" cy="128911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sp>
        <p:nvSpPr>
          <p:cNvPr id="48" name="Text Box 83"/>
          <p:cNvSpPr txBox="1">
            <a:spLocks noChangeArrowheads="1"/>
          </p:cNvSpPr>
          <p:nvPr/>
        </p:nvSpPr>
        <p:spPr bwMode="auto">
          <a:xfrm>
            <a:off x="5344886" y="1676400"/>
            <a:ext cx="248954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800"/>
              <a:t>data plane</a:t>
            </a:r>
          </a:p>
        </p:txBody>
      </p:sp>
      <p:sp>
        <p:nvSpPr>
          <p:cNvPr id="49" name="Text Box 84"/>
          <p:cNvSpPr txBox="1">
            <a:spLocks noChangeArrowheads="1"/>
          </p:cNvSpPr>
          <p:nvPr/>
        </p:nvSpPr>
        <p:spPr bwMode="auto">
          <a:xfrm>
            <a:off x="2895600" y="5715000"/>
            <a:ext cx="296091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800" dirty="0"/>
              <a:t>control plane</a:t>
            </a:r>
          </a:p>
        </p:txBody>
      </p:sp>
      <p:cxnSp>
        <p:nvCxnSpPr>
          <p:cNvPr id="52" name="AutoShape 88"/>
          <p:cNvCxnSpPr>
            <a:cxnSpLocks noChangeShapeType="1"/>
            <a:stCxn id="11" idx="3"/>
            <a:endCxn id="13" idx="7"/>
          </p:cNvCxnSpPr>
          <p:nvPr/>
        </p:nvCxnSpPr>
        <p:spPr bwMode="auto">
          <a:xfrm rot="5400000">
            <a:off x="2182750" y="3591031"/>
            <a:ext cx="185965" cy="6954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53" name="AutoShape 89"/>
          <p:cNvCxnSpPr>
            <a:cxnSpLocks noChangeShapeType="1"/>
            <a:stCxn id="11" idx="4"/>
            <a:endCxn id="18" idx="7"/>
          </p:cNvCxnSpPr>
          <p:nvPr/>
        </p:nvCxnSpPr>
        <p:spPr bwMode="auto">
          <a:xfrm rot="16200000" flipH="1">
            <a:off x="2227360" y="3728434"/>
            <a:ext cx="418121" cy="8394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54" name="Rectangle 7"/>
          <p:cNvSpPr>
            <a:spLocks noChangeArrowheads="1"/>
          </p:cNvSpPr>
          <p:nvPr/>
        </p:nvSpPr>
        <p:spPr bwMode="auto">
          <a:xfrm>
            <a:off x="3505201" y="4546121"/>
            <a:ext cx="990806" cy="705376"/>
          </a:xfrm>
          <a:prstGeom prst="rect">
            <a:avLst/>
          </a:prstGeom>
          <a:solidFill>
            <a:srgbClr val="66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2800" dirty="0" smtClean="0"/>
              <a:t>NS,</a:t>
            </a:r>
            <a:br>
              <a:rPr lang="en-US" sz="2800" dirty="0" smtClean="0"/>
            </a:br>
            <a:r>
              <a:rPr lang="en-US" sz="2800" dirty="0" err="1" smtClean="0"/>
              <a:t>Sched</a:t>
            </a:r>
            <a:endParaRPr lang="en-US" sz="2800" dirty="0"/>
          </a:p>
        </p:txBody>
      </p:sp>
      <p:sp>
        <p:nvSpPr>
          <p:cNvPr id="55" name="Rectangle 8"/>
          <p:cNvSpPr>
            <a:spLocks noChangeArrowheads="1"/>
          </p:cNvSpPr>
          <p:nvPr/>
        </p:nvSpPr>
        <p:spPr bwMode="auto">
          <a:xfrm>
            <a:off x="4800189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6" name="Rectangle 9"/>
          <p:cNvSpPr>
            <a:spLocks noChangeArrowheads="1"/>
          </p:cNvSpPr>
          <p:nvPr/>
        </p:nvSpPr>
        <p:spPr bwMode="auto">
          <a:xfrm>
            <a:off x="7013892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7" name="Rectangle 13"/>
          <p:cNvSpPr>
            <a:spLocks noChangeArrowheads="1"/>
          </p:cNvSpPr>
          <p:nvPr/>
        </p:nvSpPr>
        <p:spPr bwMode="auto">
          <a:xfrm>
            <a:off x="5907042" y="4546121"/>
            <a:ext cx="949727" cy="705376"/>
          </a:xfrm>
          <a:prstGeom prst="rect">
            <a:avLst/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 smtClean="0"/>
              <a:t>RE</a:t>
            </a:r>
            <a:endParaRPr lang="en-US" sz="3200" dirty="0"/>
          </a:p>
        </p:txBody>
      </p:sp>
      <p:sp>
        <p:nvSpPr>
          <p:cNvPr id="59" name="Line 91"/>
          <p:cNvSpPr>
            <a:spLocks noChangeShapeType="1"/>
          </p:cNvSpPr>
          <p:nvPr/>
        </p:nvSpPr>
        <p:spPr bwMode="auto">
          <a:xfrm flipV="1">
            <a:off x="5425195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0" name="Line 92"/>
          <p:cNvSpPr>
            <a:spLocks noChangeShapeType="1"/>
          </p:cNvSpPr>
          <p:nvPr/>
        </p:nvSpPr>
        <p:spPr bwMode="auto">
          <a:xfrm>
            <a:off x="6294613" y="2782159"/>
            <a:ext cx="80309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1" name="Line 93"/>
          <p:cNvSpPr>
            <a:spLocks noChangeShapeType="1"/>
          </p:cNvSpPr>
          <p:nvPr/>
        </p:nvSpPr>
        <p:spPr bwMode="auto">
          <a:xfrm>
            <a:off x="7324649" y="2782159"/>
            <a:ext cx="80307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2" name="Line 94"/>
          <p:cNvSpPr>
            <a:spLocks noChangeShapeType="1"/>
          </p:cNvSpPr>
          <p:nvPr/>
        </p:nvSpPr>
        <p:spPr bwMode="auto">
          <a:xfrm>
            <a:off x="5027147" y="2782159"/>
            <a:ext cx="160616" cy="584391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3" name="Line 97"/>
          <p:cNvSpPr>
            <a:spLocks noChangeShapeType="1"/>
          </p:cNvSpPr>
          <p:nvPr/>
        </p:nvSpPr>
        <p:spPr bwMode="auto">
          <a:xfrm flipV="1">
            <a:off x="6532045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4" name="Line 98"/>
          <p:cNvSpPr>
            <a:spLocks noChangeShapeType="1"/>
          </p:cNvSpPr>
          <p:nvPr/>
        </p:nvSpPr>
        <p:spPr bwMode="auto">
          <a:xfrm flipV="1">
            <a:off x="7562081" y="2782159"/>
            <a:ext cx="398047" cy="650279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5" name="Line 99"/>
          <p:cNvSpPr>
            <a:spLocks noChangeShapeType="1"/>
          </p:cNvSpPr>
          <p:nvPr/>
        </p:nvSpPr>
        <p:spPr bwMode="auto">
          <a:xfrm>
            <a:off x="5264578" y="3950941"/>
            <a:ext cx="1047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6" name="Line 101"/>
          <p:cNvSpPr>
            <a:spLocks noChangeShapeType="1"/>
          </p:cNvSpPr>
          <p:nvPr/>
        </p:nvSpPr>
        <p:spPr bwMode="auto">
          <a:xfrm>
            <a:off x="6374921" y="3950941"/>
            <a:ext cx="698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7" name="Line 102"/>
          <p:cNvSpPr>
            <a:spLocks noChangeShapeType="1"/>
          </p:cNvSpPr>
          <p:nvPr/>
        </p:nvSpPr>
        <p:spPr bwMode="auto">
          <a:xfrm>
            <a:off x="7481771" y="3950941"/>
            <a:ext cx="6983" cy="59518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 sz="3200"/>
          </a:p>
        </p:txBody>
      </p:sp>
      <p:sp>
        <p:nvSpPr>
          <p:cNvPr id="68" name="Oval 58"/>
          <p:cNvSpPr>
            <a:spLocks noChangeArrowheads="1"/>
          </p:cNvSpPr>
          <p:nvPr/>
        </p:nvSpPr>
        <p:spPr bwMode="auto">
          <a:xfrm>
            <a:off x="4870022" y="3363686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/>
              <a:t>V</a:t>
            </a:r>
          </a:p>
        </p:txBody>
      </p:sp>
      <p:sp>
        <p:nvSpPr>
          <p:cNvPr id="69" name="Oval 59"/>
          <p:cNvSpPr>
            <a:spLocks noChangeArrowheads="1"/>
          </p:cNvSpPr>
          <p:nvPr/>
        </p:nvSpPr>
        <p:spPr bwMode="auto">
          <a:xfrm>
            <a:off x="5980365" y="3366550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/>
              <a:t>V</a:t>
            </a:r>
          </a:p>
        </p:txBody>
      </p:sp>
      <p:sp>
        <p:nvSpPr>
          <p:cNvPr id="70" name="Oval 60"/>
          <p:cNvSpPr>
            <a:spLocks noChangeArrowheads="1"/>
          </p:cNvSpPr>
          <p:nvPr/>
        </p:nvSpPr>
        <p:spPr bwMode="auto">
          <a:xfrm>
            <a:off x="7090708" y="3366550"/>
            <a:ext cx="789112" cy="58439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dirty="0"/>
              <a:t>V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1219200" y="5867400"/>
            <a:ext cx="1643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Graph manager</a:t>
            </a:r>
            <a:endParaRPr lang="en-US" dirty="0"/>
          </a:p>
        </p:txBody>
      </p:sp>
      <p:sp>
        <p:nvSpPr>
          <p:cNvPr id="79" name="TextBox 78"/>
          <p:cNvSpPr txBox="1"/>
          <p:nvPr/>
        </p:nvSpPr>
        <p:spPr>
          <a:xfrm>
            <a:off x="5334000" y="5867400"/>
            <a:ext cx="814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cluster</a:t>
            </a:r>
            <a:endParaRPr lang="en-US" dirty="0"/>
          </a:p>
        </p:txBody>
      </p:sp>
      <p:sp>
        <p:nvSpPr>
          <p:cNvPr id="80" name="Rectangle 24"/>
          <p:cNvSpPr>
            <a:spLocks noChangeArrowheads="1"/>
          </p:cNvSpPr>
          <p:nvPr/>
        </p:nvSpPr>
        <p:spPr bwMode="auto">
          <a:xfrm>
            <a:off x="3200400" y="1752600"/>
            <a:ext cx="5257800" cy="4114800"/>
          </a:xfrm>
          <a:prstGeom prst="rect">
            <a:avLst/>
          </a:prstGeom>
          <a:noFill/>
          <a:ln w="28575" cap="rnd">
            <a:solidFill>
              <a:schemeClr val="tx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3200"/>
          </a:p>
        </p:txBody>
      </p:sp>
      <p:pic>
        <p:nvPicPr>
          <p:cNvPr id="81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6258" y="4620465"/>
            <a:ext cx="691911" cy="102062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Separate Data and Control Plane</a:t>
            </a:r>
            <a:endParaRPr lang="en-US" dirty="0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858000" y="2819400"/>
            <a:ext cx="1675015" cy="1675015"/>
          </a:xfrm>
          <a:prstGeom prst="rect">
            <a:avLst/>
          </a:prstGeo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53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685800" y="2198915"/>
            <a:ext cx="486229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en-US" sz="3200" dirty="0" smtClean="0"/>
              <a:t>Different kinds of traffic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en-US" sz="3200" dirty="0" smtClean="0"/>
              <a:t>Data = bulk, pipelined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en-US" sz="3200" dirty="0" smtClean="0"/>
              <a:t>Control = interactive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US" sz="3200" dirty="0" smtClean="0"/>
              <a:t>Different reliability needs</a:t>
            </a:r>
          </a:p>
          <a:p>
            <a:pPr marL="457200" indent="-457200">
              <a:buFont typeface="Arial" pitchFamily="34" charset="0"/>
              <a:buChar char="•"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142228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Centralized control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Manager state is not replicated</a:t>
            </a:r>
          </a:p>
          <a:p>
            <a:r>
              <a:rPr lang="en-US" dirty="0" smtClean="0"/>
              <a:t>Entire manager state is held in RAM</a:t>
            </a:r>
          </a:p>
          <a:p>
            <a:r>
              <a:rPr lang="en-US" dirty="0" smtClean="0"/>
              <a:t>Simple implementation</a:t>
            </a:r>
          </a:p>
          <a:p>
            <a:r>
              <a:rPr lang="en-US" dirty="0" smtClean="0"/>
              <a:t>Vertices use leases: </a:t>
            </a:r>
            <a:br>
              <a:rPr lang="en-US" dirty="0" smtClean="0"/>
            </a:br>
            <a:r>
              <a:rPr lang="en-US" dirty="0" smtClean="0"/>
              <a:t>no runaway computations on manager crash</a:t>
            </a:r>
          </a:p>
          <a:p>
            <a:r>
              <a:rPr lang="en-US" dirty="0" smtClean="0"/>
              <a:t>Manager crash causes complete job crash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54</a:t>
            </a:fld>
            <a:endParaRPr lang="en-US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162800" y="1600200"/>
            <a:ext cx="1675015" cy="16750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988292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Rectangle 113"/>
          <p:cNvSpPr/>
          <p:nvPr/>
        </p:nvSpPr>
        <p:spPr>
          <a:xfrm>
            <a:off x="1219200" y="4038600"/>
            <a:ext cx="990600" cy="457200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GM code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5" name="Rectangle 114"/>
          <p:cNvSpPr/>
          <p:nvPr/>
        </p:nvSpPr>
        <p:spPr>
          <a:xfrm>
            <a:off x="7696200" y="3429000"/>
            <a:ext cx="990600" cy="4572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vertex code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1905000" y="5334000"/>
            <a:ext cx="70866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762000" y="5943600"/>
            <a:ext cx="82296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13723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5400000">
            <a:off x="75445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modem"/>
          <p:cNvSpPr>
            <a:spLocks noEditPoints="1" noChangeArrowheads="1"/>
          </p:cNvSpPr>
          <p:nvPr/>
        </p:nvSpPr>
        <p:spPr bwMode="auto">
          <a:xfrm>
            <a:off x="77724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2" name="Picture 3" descr="C:\Documents and Settings\mbudiu\Local Settings\Temporary Internet Files\Content.IE5\BEKKHKZ9\MPj0409015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78074" y="3973959"/>
            <a:ext cx="457944" cy="460190"/>
          </a:xfrm>
          <a:prstGeom prst="rect">
            <a:avLst/>
          </a:prstGeom>
          <a:noFill/>
        </p:spPr>
      </p:pic>
      <p:sp>
        <p:nvSpPr>
          <p:cNvPr id="26" name="modem"/>
          <p:cNvSpPr>
            <a:spLocks noEditPoints="1" noChangeArrowheads="1"/>
          </p:cNvSpPr>
          <p:nvPr/>
        </p:nvSpPr>
        <p:spPr bwMode="auto">
          <a:xfrm>
            <a:off x="15240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28" name="Straight Connector 27"/>
          <p:cNvCxnSpPr/>
          <p:nvPr/>
        </p:nvCxnSpPr>
        <p:spPr>
          <a:xfrm rot="5400000">
            <a:off x="-838200" y="4343400"/>
            <a:ext cx="32004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 rot="16200000" flipH="1">
            <a:off x="838200" y="2819400"/>
            <a:ext cx="1600200" cy="685800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Freeform 44"/>
          <p:cNvSpPr/>
          <p:nvPr/>
        </p:nvSpPr>
        <p:spPr>
          <a:xfrm>
            <a:off x="2362201" y="2818892"/>
            <a:ext cx="5333999" cy="1237996"/>
          </a:xfrm>
          <a:custGeom>
            <a:avLst/>
            <a:gdLst>
              <a:gd name="connsiteX0" fmla="*/ 0 w 3044952"/>
              <a:gd name="connsiteY0" fmla="*/ 704088 h 704088"/>
              <a:gd name="connsiteX1" fmla="*/ 1271016 w 3044952"/>
              <a:gd name="connsiteY1" fmla="*/ 173736 h 704088"/>
              <a:gd name="connsiteX2" fmla="*/ 3044952 w 3044952"/>
              <a:gd name="connsiteY2" fmla="*/ 0 h 704088"/>
              <a:gd name="connsiteX0" fmla="*/ 0 w 3044952"/>
              <a:gd name="connsiteY0" fmla="*/ 704088 h 704088"/>
              <a:gd name="connsiteX1" fmla="*/ 1271016 w 3044952"/>
              <a:gd name="connsiteY1" fmla="*/ 326136 h 704088"/>
              <a:gd name="connsiteX2" fmla="*/ 3044952 w 3044952"/>
              <a:gd name="connsiteY2" fmla="*/ 0 h 704088"/>
              <a:gd name="connsiteX0" fmla="*/ 0 w 3089529"/>
              <a:gd name="connsiteY0" fmla="*/ 1485900 h 1485900"/>
              <a:gd name="connsiteX1" fmla="*/ 2582037 w 3089529"/>
              <a:gd name="connsiteY1" fmla="*/ 117348 h 1485900"/>
              <a:gd name="connsiteX2" fmla="*/ 3044952 w 3089529"/>
              <a:gd name="connsiteY2" fmla="*/ 781812 h 1485900"/>
              <a:gd name="connsiteX0" fmla="*/ 0 w 3091655"/>
              <a:gd name="connsiteY0" fmla="*/ 1596644 h 1596644"/>
              <a:gd name="connsiteX1" fmla="*/ 2582037 w 3091655"/>
              <a:gd name="connsiteY1" fmla="*/ 228092 h 1596644"/>
              <a:gd name="connsiteX2" fmla="*/ 3014502 w 3091655"/>
              <a:gd name="connsiteY2" fmla="*/ 380492 h 1596644"/>
              <a:gd name="connsiteX3" fmla="*/ 3044952 w 3091655"/>
              <a:gd name="connsiteY3" fmla="*/ 892556 h 1596644"/>
              <a:gd name="connsiteX0" fmla="*/ 0 w 3281964"/>
              <a:gd name="connsiteY0" fmla="*/ 1237996 h 1237996"/>
              <a:gd name="connsiteX1" fmla="*/ 1440180 w 3281964"/>
              <a:gd name="connsiteY1" fmla="*/ 402844 h 1237996"/>
              <a:gd name="connsiteX2" fmla="*/ 3014502 w 3281964"/>
              <a:gd name="connsiteY2" fmla="*/ 21844 h 1237996"/>
              <a:gd name="connsiteX3" fmla="*/ 3044952 w 3281964"/>
              <a:gd name="connsiteY3" fmla="*/ 533908 h 1237996"/>
              <a:gd name="connsiteX0" fmla="*/ 0 w 3044952"/>
              <a:gd name="connsiteY0" fmla="*/ 1390396 h 1390396"/>
              <a:gd name="connsiteX1" fmla="*/ 1440180 w 3044952"/>
              <a:gd name="connsiteY1" fmla="*/ 555244 h 1390396"/>
              <a:gd name="connsiteX2" fmla="*/ 2464719 w 3044952"/>
              <a:gd name="connsiteY2" fmla="*/ 21844 h 1390396"/>
              <a:gd name="connsiteX3" fmla="*/ 3044952 w 3044952"/>
              <a:gd name="connsiteY3" fmla="*/ 686308 h 1390396"/>
              <a:gd name="connsiteX0" fmla="*/ 0 w 3044952"/>
              <a:gd name="connsiteY0" fmla="*/ 1390396 h 1390396"/>
              <a:gd name="connsiteX1" fmla="*/ 1186434 w 3044952"/>
              <a:gd name="connsiteY1" fmla="*/ 555244 h 1390396"/>
              <a:gd name="connsiteX2" fmla="*/ 2464719 w 3044952"/>
              <a:gd name="connsiteY2" fmla="*/ 21844 h 1390396"/>
              <a:gd name="connsiteX3" fmla="*/ 3044952 w 3044952"/>
              <a:gd name="connsiteY3" fmla="*/ 686308 h 1390396"/>
              <a:gd name="connsiteX0" fmla="*/ 0 w 3044952"/>
              <a:gd name="connsiteY0" fmla="*/ 1237996 h 1237996"/>
              <a:gd name="connsiteX1" fmla="*/ 1186434 w 3044952"/>
              <a:gd name="connsiteY1" fmla="*/ 402844 h 1237996"/>
              <a:gd name="connsiteX2" fmla="*/ 2464719 w 3044952"/>
              <a:gd name="connsiteY2" fmla="*/ 21844 h 1237996"/>
              <a:gd name="connsiteX3" fmla="*/ 3044952 w 3044952"/>
              <a:gd name="connsiteY3" fmla="*/ 533908 h 1237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44952" h="1237996">
                <a:moveTo>
                  <a:pt x="0" y="1237996"/>
                </a:moveTo>
                <a:cubicBezTo>
                  <a:pt x="381762" y="1031494"/>
                  <a:pt x="678942" y="520192"/>
                  <a:pt x="1186434" y="402844"/>
                </a:cubicBezTo>
                <a:cubicBezTo>
                  <a:pt x="1618366" y="174752"/>
                  <a:pt x="2154966" y="0"/>
                  <a:pt x="2464719" y="21844"/>
                </a:cubicBezTo>
                <a:cubicBezTo>
                  <a:pt x="2774472" y="43688"/>
                  <a:pt x="2969392" y="423164"/>
                  <a:pt x="3044952" y="533908"/>
                </a:cubicBezTo>
              </a:path>
            </a:pathLst>
          </a:custGeom>
          <a:ln w="28575">
            <a:solidFill>
              <a:srgbClr val="FF0000"/>
            </a:solidFill>
            <a:prstDash val="solid"/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itle 60"/>
          <p:cNvSpPr>
            <a:spLocks noGrp="1"/>
          </p:cNvSpPr>
          <p:nvPr>
            <p:ph type="title"/>
          </p:nvPr>
        </p:nvSpPr>
        <p:spPr>
          <a:xfrm>
            <a:off x="609600" y="152400"/>
            <a:ext cx="8229600" cy="1143000"/>
          </a:xfrm>
        </p:spPr>
        <p:txBody>
          <a:bodyPr/>
          <a:lstStyle/>
          <a:p>
            <a:r>
              <a:rPr lang="en-US" dirty="0" smtClean="0"/>
              <a:t>Staging</a:t>
            </a:r>
            <a:endParaRPr lang="en-US" dirty="0"/>
          </a:p>
        </p:txBody>
      </p:sp>
      <p:pic>
        <p:nvPicPr>
          <p:cNvPr id="62" name="Picture 14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0" y="1524000"/>
            <a:ext cx="1194269" cy="1219200"/>
          </a:xfrm>
          <a:prstGeom prst="rect">
            <a:avLst/>
          </a:prstGeom>
          <a:noFill/>
        </p:spPr>
      </p:pic>
      <p:sp>
        <p:nvSpPr>
          <p:cNvPr id="63" name="TextBox 62"/>
          <p:cNvSpPr txBox="1"/>
          <p:nvPr/>
        </p:nvSpPr>
        <p:spPr>
          <a:xfrm>
            <a:off x="304800" y="990600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1. Build</a:t>
            </a:r>
            <a:endParaRPr lang="en-US" i="1" dirty="0"/>
          </a:p>
        </p:txBody>
      </p:sp>
      <p:sp>
        <p:nvSpPr>
          <p:cNvPr id="64" name="TextBox 63"/>
          <p:cNvSpPr txBox="1"/>
          <p:nvPr/>
        </p:nvSpPr>
        <p:spPr>
          <a:xfrm>
            <a:off x="762000" y="2819400"/>
            <a:ext cx="9172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2. Send </a:t>
            </a:r>
            <a:br>
              <a:rPr lang="en-US" i="1" dirty="0" smtClean="0"/>
            </a:br>
            <a:r>
              <a:rPr lang="en-US" i="1" dirty="0" smtClean="0"/>
              <a:t>.exe</a:t>
            </a:r>
            <a:endParaRPr lang="en-US" i="1" dirty="0"/>
          </a:p>
        </p:txBody>
      </p:sp>
      <p:sp>
        <p:nvSpPr>
          <p:cNvPr id="65" name="TextBox 64"/>
          <p:cNvSpPr txBox="1"/>
          <p:nvPr/>
        </p:nvSpPr>
        <p:spPr>
          <a:xfrm>
            <a:off x="762000" y="4876800"/>
            <a:ext cx="1763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3. Start manager</a:t>
            </a:r>
            <a:endParaRPr lang="en-US" i="1" dirty="0"/>
          </a:p>
        </p:txBody>
      </p:sp>
      <p:sp>
        <p:nvSpPr>
          <p:cNvPr id="66" name="TextBox 65"/>
          <p:cNvSpPr txBox="1"/>
          <p:nvPr/>
        </p:nvSpPr>
        <p:spPr>
          <a:xfrm>
            <a:off x="2590800" y="3886200"/>
            <a:ext cx="1886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5. Generate graph</a:t>
            </a:r>
            <a:endParaRPr lang="en-US" i="1" dirty="0"/>
          </a:p>
        </p:txBody>
      </p:sp>
      <p:sp>
        <p:nvSpPr>
          <p:cNvPr id="67" name="Oval 66"/>
          <p:cNvSpPr/>
          <p:nvPr/>
        </p:nvSpPr>
        <p:spPr>
          <a:xfrm>
            <a:off x="22860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Oval 67"/>
          <p:cNvSpPr/>
          <p:nvPr/>
        </p:nvSpPr>
        <p:spPr>
          <a:xfrm>
            <a:off x="2438400" y="4343400"/>
            <a:ext cx="76200" cy="76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Oval 68"/>
          <p:cNvSpPr/>
          <p:nvPr/>
        </p:nvSpPr>
        <p:spPr>
          <a:xfrm>
            <a:off x="25908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Oval 69"/>
          <p:cNvSpPr/>
          <p:nvPr/>
        </p:nvSpPr>
        <p:spPr>
          <a:xfrm>
            <a:off x="2362200" y="4495800"/>
            <a:ext cx="76200" cy="76200"/>
          </a:xfrm>
          <a:prstGeom prst="ellipse">
            <a:avLst/>
          </a:prstGeom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Oval 70"/>
          <p:cNvSpPr/>
          <p:nvPr/>
        </p:nvSpPr>
        <p:spPr>
          <a:xfrm>
            <a:off x="2514600" y="4495800"/>
            <a:ext cx="76200" cy="76200"/>
          </a:xfrm>
          <a:prstGeom prst="ellipse">
            <a:avLst/>
          </a:prstGeom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Oval 71"/>
          <p:cNvSpPr/>
          <p:nvPr/>
        </p:nvSpPr>
        <p:spPr>
          <a:xfrm>
            <a:off x="2667000" y="4495800"/>
            <a:ext cx="76200" cy="76200"/>
          </a:xfrm>
          <a:prstGeom prst="ellipse">
            <a:avLst/>
          </a:prstGeom>
          <a:solidFill>
            <a:srgbClr val="FFFF00"/>
          </a:solidFill>
          <a:ln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Oval 72"/>
          <p:cNvSpPr/>
          <p:nvPr/>
        </p:nvSpPr>
        <p:spPr>
          <a:xfrm>
            <a:off x="23622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Oval 73"/>
          <p:cNvSpPr/>
          <p:nvPr/>
        </p:nvSpPr>
        <p:spPr>
          <a:xfrm>
            <a:off x="25146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Oval 74"/>
          <p:cNvSpPr/>
          <p:nvPr/>
        </p:nvSpPr>
        <p:spPr>
          <a:xfrm>
            <a:off x="2667000" y="41910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Oval 75"/>
          <p:cNvSpPr/>
          <p:nvPr/>
        </p:nvSpPr>
        <p:spPr>
          <a:xfrm>
            <a:off x="2743200" y="4343400"/>
            <a:ext cx="76200" cy="76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8" name="Straight Arrow Connector 77"/>
          <p:cNvCxnSpPr>
            <a:stCxn id="72" idx="7"/>
            <a:endCxn id="76" idx="4"/>
          </p:cNvCxnSpPr>
          <p:nvPr/>
        </p:nvCxnSpPr>
        <p:spPr>
          <a:xfrm rot="5400000" flipH="1" flipV="1">
            <a:off x="2712991" y="4438651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72" idx="1"/>
            <a:endCxn id="69" idx="4"/>
          </p:cNvCxnSpPr>
          <p:nvPr/>
        </p:nvCxnSpPr>
        <p:spPr>
          <a:xfrm rot="16200000" flipV="1">
            <a:off x="2609851" y="44386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>
            <a:stCxn id="71" idx="7"/>
            <a:endCxn id="69" idx="4"/>
          </p:cNvCxnSpPr>
          <p:nvPr/>
        </p:nvCxnSpPr>
        <p:spPr>
          <a:xfrm rot="5400000" flipH="1" flipV="1">
            <a:off x="2560591" y="4438651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/>
          <p:cNvCxnSpPr>
            <a:stCxn id="71" idx="1"/>
            <a:endCxn id="68" idx="4"/>
          </p:cNvCxnSpPr>
          <p:nvPr/>
        </p:nvCxnSpPr>
        <p:spPr>
          <a:xfrm rot="16200000" flipV="1">
            <a:off x="2457451" y="44386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stCxn id="70" idx="7"/>
            <a:endCxn id="68" idx="3"/>
          </p:cNvCxnSpPr>
          <p:nvPr/>
        </p:nvCxnSpPr>
        <p:spPr>
          <a:xfrm rot="5400000" flipH="1" flipV="1">
            <a:off x="2389141" y="44465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stCxn id="70" idx="1"/>
            <a:endCxn id="67" idx="5"/>
          </p:cNvCxnSpPr>
          <p:nvPr/>
        </p:nvCxnSpPr>
        <p:spPr>
          <a:xfrm rot="16200000" flipV="1">
            <a:off x="2312941" y="44465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stCxn id="76" idx="1"/>
            <a:endCxn id="75" idx="4"/>
          </p:cNvCxnSpPr>
          <p:nvPr/>
        </p:nvCxnSpPr>
        <p:spPr>
          <a:xfrm rot="16200000" flipV="1">
            <a:off x="2686051" y="42862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/>
          <p:cNvCxnSpPr>
            <a:stCxn id="69" idx="7"/>
            <a:endCxn id="75" idx="5"/>
          </p:cNvCxnSpPr>
          <p:nvPr/>
        </p:nvCxnSpPr>
        <p:spPr>
          <a:xfrm rot="5400000" flipH="1" flipV="1">
            <a:off x="2644682" y="4267200"/>
            <a:ext cx="98518" cy="76200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/>
          <p:cNvCxnSpPr>
            <a:stCxn id="69" idx="1"/>
            <a:endCxn id="74" idx="4"/>
          </p:cNvCxnSpPr>
          <p:nvPr/>
        </p:nvCxnSpPr>
        <p:spPr>
          <a:xfrm rot="16200000" flipV="1">
            <a:off x="2533651" y="4286250"/>
            <a:ext cx="87359" cy="492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68" idx="7"/>
            <a:endCxn id="74" idx="6"/>
          </p:cNvCxnSpPr>
          <p:nvPr/>
        </p:nvCxnSpPr>
        <p:spPr>
          <a:xfrm rot="5400000" flipH="1" flipV="1">
            <a:off x="2484391" y="4248151"/>
            <a:ext cx="125459" cy="87359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/>
          <p:cNvCxnSpPr>
            <a:stCxn id="68" idx="1"/>
            <a:endCxn id="73" idx="5"/>
          </p:cNvCxnSpPr>
          <p:nvPr/>
        </p:nvCxnSpPr>
        <p:spPr>
          <a:xfrm rot="16200000" flipV="1">
            <a:off x="2389141" y="4294141"/>
            <a:ext cx="98518" cy="22318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Arrow Connector 101"/>
          <p:cNvCxnSpPr>
            <a:stCxn id="67" idx="1"/>
            <a:endCxn id="73" idx="3"/>
          </p:cNvCxnSpPr>
          <p:nvPr/>
        </p:nvCxnSpPr>
        <p:spPr>
          <a:xfrm rot="5400000" flipH="1" flipV="1">
            <a:off x="2286000" y="4267200"/>
            <a:ext cx="98518" cy="76200"/>
          </a:xfrm>
          <a:prstGeom prst="straightConnector1">
            <a:avLst/>
          </a:prstGeom>
          <a:ln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TextBox 107"/>
          <p:cNvSpPr txBox="1"/>
          <p:nvPr/>
        </p:nvSpPr>
        <p:spPr>
          <a:xfrm>
            <a:off x="3733800" y="2895600"/>
            <a:ext cx="11816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7. Serialize</a:t>
            </a:r>
            <a:br>
              <a:rPr lang="en-US" i="1" dirty="0" smtClean="0"/>
            </a:br>
            <a:r>
              <a:rPr lang="en-US" i="1" dirty="0" smtClean="0"/>
              <a:t>vertices</a:t>
            </a:r>
            <a:endParaRPr lang="en-US" i="1" dirty="0"/>
          </a:p>
        </p:txBody>
      </p:sp>
      <p:sp>
        <p:nvSpPr>
          <p:cNvPr id="109" name="Freeform 108"/>
          <p:cNvSpPr/>
          <p:nvPr/>
        </p:nvSpPr>
        <p:spPr>
          <a:xfrm>
            <a:off x="2191309" y="4553711"/>
            <a:ext cx="5799626" cy="866269"/>
          </a:xfrm>
          <a:custGeom>
            <a:avLst/>
            <a:gdLst>
              <a:gd name="connsiteX0" fmla="*/ 5708904 w 5995416"/>
              <a:gd name="connsiteY0" fmla="*/ 0 h 1772412"/>
              <a:gd name="connsiteX1" fmla="*/ 5562600 w 5995416"/>
              <a:gd name="connsiteY1" fmla="*/ 1380744 h 1772412"/>
              <a:gd name="connsiteX2" fmla="*/ 3112008 w 5995416"/>
              <a:gd name="connsiteY2" fmla="*/ 1664208 h 1772412"/>
              <a:gd name="connsiteX3" fmla="*/ 505968 w 5995416"/>
              <a:gd name="connsiteY3" fmla="*/ 1636776 h 1772412"/>
              <a:gd name="connsiteX4" fmla="*/ 76200 w 5995416"/>
              <a:gd name="connsiteY4" fmla="*/ 850392 h 1772412"/>
              <a:gd name="connsiteX0" fmla="*/ 6089904 w 6233160"/>
              <a:gd name="connsiteY0" fmla="*/ 0 h 1239012"/>
              <a:gd name="connsiteX1" fmla="*/ 5562600 w 6233160"/>
              <a:gd name="connsiteY1" fmla="*/ 847344 h 1239012"/>
              <a:gd name="connsiteX2" fmla="*/ 3112008 w 6233160"/>
              <a:gd name="connsiteY2" fmla="*/ 1130808 h 1239012"/>
              <a:gd name="connsiteX3" fmla="*/ 505968 w 6233160"/>
              <a:gd name="connsiteY3" fmla="*/ 1103376 h 1239012"/>
              <a:gd name="connsiteX4" fmla="*/ 76200 w 6233160"/>
              <a:gd name="connsiteY4" fmla="*/ 316992 h 1239012"/>
              <a:gd name="connsiteX0" fmla="*/ 6089904 w 6089904"/>
              <a:gd name="connsiteY0" fmla="*/ 0 h 1239012"/>
              <a:gd name="connsiteX1" fmla="*/ 5562600 w 6089904"/>
              <a:gd name="connsiteY1" fmla="*/ 847344 h 1239012"/>
              <a:gd name="connsiteX2" fmla="*/ 3112008 w 6089904"/>
              <a:gd name="connsiteY2" fmla="*/ 1130808 h 1239012"/>
              <a:gd name="connsiteX3" fmla="*/ 505968 w 6089904"/>
              <a:gd name="connsiteY3" fmla="*/ 1103376 h 1239012"/>
              <a:gd name="connsiteX4" fmla="*/ 76200 w 6089904"/>
              <a:gd name="connsiteY4" fmla="*/ 316992 h 1239012"/>
              <a:gd name="connsiteX0" fmla="*/ 5945435 w 5945435"/>
              <a:gd name="connsiteY0" fmla="*/ 338616 h 867697"/>
              <a:gd name="connsiteX1" fmla="*/ 5506565 w 5945435"/>
              <a:gd name="connsiteY1" fmla="*/ 530352 h 867697"/>
              <a:gd name="connsiteX2" fmla="*/ 3055973 w 5945435"/>
              <a:gd name="connsiteY2" fmla="*/ 813816 h 867697"/>
              <a:gd name="connsiteX3" fmla="*/ 449933 w 5945435"/>
              <a:gd name="connsiteY3" fmla="*/ 786384 h 867697"/>
              <a:gd name="connsiteX4" fmla="*/ 20165 w 5945435"/>
              <a:gd name="connsiteY4" fmla="*/ 0 h 867697"/>
              <a:gd name="connsiteX0" fmla="*/ 5945435 w 5945435"/>
              <a:gd name="connsiteY0" fmla="*/ 338616 h 867697"/>
              <a:gd name="connsiteX1" fmla="*/ 5506565 w 5945435"/>
              <a:gd name="connsiteY1" fmla="*/ 530352 h 867697"/>
              <a:gd name="connsiteX2" fmla="*/ 3055973 w 5945435"/>
              <a:gd name="connsiteY2" fmla="*/ 813816 h 867697"/>
              <a:gd name="connsiteX3" fmla="*/ 449933 w 5945435"/>
              <a:gd name="connsiteY3" fmla="*/ 786384 h 867697"/>
              <a:gd name="connsiteX4" fmla="*/ 20165 w 5945435"/>
              <a:gd name="connsiteY4" fmla="*/ 0 h 867697"/>
              <a:gd name="connsiteX0" fmla="*/ 5945435 w 5945435"/>
              <a:gd name="connsiteY0" fmla="*/ 338616 h 866269"/>
              <a:gd name="connsiteX1" fmla="*/ 5418132 w 5945435"/>
              <a:gd name="connsiteY1" fmla="*/ 556231 h 866269"/>
              <a:gd name="connsiteX2" fmla="*/ 3055973 w 5945435"/>
              <a:gd name="connsiteY2" fmla="*/ 813816 h 866269"/>
              <a:gd name="connsiteX3" fmla="*/ 449933 w 5945435"/>
              <a:gd name="connsiteY3" fmla="*/ 786384 h 866269"/>
              <a:gd name="connsiteX4" fmla="*/ 20165 w 5945435"/>
              <a:gd name="connsiteY4" fmla="*/ 0 h 866269"/>
              <a:gd name="connsiteX0" fmla="*/ 5945435 w 5945435"/>
              <a:gd name="connsiteY0" fmla="*/ 338616 h 866269"/>
              <a:gd name="connsiteX1" fmla="*/ 5418132 w 5945435"/>
              <a:gd name="connsiteY1" fmla="*/ 556231 h 866269"/>
              <a:gd name="connsiteX2" fmla="*/ 3055973 w 5945435"/>
              <a:gd name="connsiteY2" fmla="*/ 813816 h 866269"/>
              <a:gd name="connsiteX3" fmla="*/ 449933 w 5945435"/>
              <a:gd name="connsiteY3" fmla="*/ 786384 h 866269"/>
              <a:gd name="connsiteX4" fmla="*/ 20165 w 5945435"/>
              <a:gd name="connsiteY4" fmla="*/ 0 h 866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45435" h="866269">
                <a:moveTo>
                  <a:pt x="5945435" y="338616"/>
                </a:moveTo>
                <a:cubicBezTo>
                  <a:pt x="5545683" y="579235"/>
                  <a:pt x="5882023" y="416646"/>
                  <a:pt x="5418132" y="556231"/>
                </a:cubicBezTo>
                <a:cubicBezTo>
                  <a:pt x="4954241" y="695816"/>
                  <a:pt x="3884006" y="775457"/>
                  <a:pt x="3055973" y="813816"/>
                </a:cubicBezTo>
                <a:cubicBezTo>
                  <a:pt x="2227940" y="852175"/>
                  <a:pt x="955901" y="922020"/>
                  <a:pt x="449933" y="786384"/>
                </a:cubicBezTo>
                <a:cubicBezTo>
                  <a:pt x="-56035" y="650748"/>
                  <a:pt x="-17935" y="325374"/>
                  <a:pt x="20165" y="0"/>
                </a:cubicBezTo>
              </a:path>
            </a:pathLst>
          </a:cu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TextBox 109"/>
          <p:cNvSpPr txBox="1"/>
          <p:nvPr/>
        </p:nvSpPr>
        <p:spPr>
          <a:xfrm>
            <a:off x="5638800" y="4953000"/>
            <a:ext cx="1752660" cy="646331"/>
          </a:xfrm>
          <a:prstGeom prst="rect">
            <a:avLst/>
          </a:prstGeom>
          <a:noFill/>
          <a:ln>
            <a:noFill/>
            <a:tailEnd w="lg" len="lg"/>
          </a:ln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8. Monitor</a:t>
            </a:r>
          </a:p>
          <a:p>
            <a:pPr algn="ctr"/>
            <a:r>
              <a:rPr lang="en-US" i="1" dirty="0" smtClean="0"/>
              <a:t>Vertex execution</a:t>
            </a:r>
            <a:endParaRPr lang="en-US" i="1" dirty="0"/>
          </a:p>
        </p:txBody>
      </p:sp>
      <p:sp>
        <p:nvSpPr>
          <p:cNvPr id="116" name="modem"/>
          <p:cNvSpPr>
            <a:spLocks noEditPoints="1" noChangeArrowheads="1"/>
          </p:cNvSpPr>
          <p:nvPr/>
        </p:nvSpPr>
        <p:spPr bwMode="auto">
          <a:xfrm>
            <a:off x="4343400" y="4572000"/>
            <a:ext cx="609600" cy="3048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117" name="Straight Connector 116"/>
          <p:cNvCxnSpPr/>
          <p:nvPr/>
        </p:nvCxnSpPr>
        <p:spPr>
          <a:xfrm rot="5400000">
            <a:off x="4267994" y="5409406"/>
            <a:ext cx="106680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Freeform 117"/>
          <p:cNvSpPr/>
          <p:nvPr/>
        </p:nvSpPr>
        <p:spPr>
          <a:xfrm>
            <a:off x="1941576" y="4956048"/>
            <a:ext cx="2750820" cy="905256"/>
          </a:xfrm>
          <a:custGeom>
            <a:avLst/>
            <a:gdLst>
              <a:gd name="connsiteX0" fmla="*/ 158496 w 2718816"/>
              <a:gd name="connsiteY0" fmla="*/ 45720 h 905256"/>
              <a:gd name="connsiteX1" fmla="*/ 204216 w 2718816"/>
              <a:gd name="connsiteY1" fmla="*/ 658368 h 905256"/>
              <a:gd name="connsiteX2" fmla="*/ 1383792 w 2718816"/>
              <a:gd name="connsiteY2" fmla="*/ 905256 h 905256"/>
              <a:gd name="connsiteX3" fmla="*/ 2490216 w 2718816"/>
              <a:gd name="connsiteY3" fmla="*/ 822960 h 905256"/>
              <a:gd name="connsiteX4" fmla="*/ 2718816 w 2718816"/>
              <a:gd name="connsiteY4" fmla="*/ 0 h 905256"/>
              <a:gd name="connsiteX0" fmla="*/ 158496 w 2756916"/>
              <a:gd name="connsiteY0" fmla="*/ 45720 h 905256"/>
              <a:gd name="connsiteX1" fmla="*/ 204216 w 2756916"/>
              <a:gd name="connsiteY1" fmla="*/ 658368 h 905256"/>
              <a:gd name="connsiteX2" fmla="*/ 1383792 w 2756916"/>
              <a:gd name="connsiteY2" fmla="*/ 905256 h 905256"/>
              <a:gd name="connsiteX3" fmla="*/ 2490216 w 2756916"/>
              <a:gd name="connsiteY3" fmla="*/ 822960 h 905256"/>
              <a:gd name="connsiteX4" fmla="*/ 2718816 w 2756916"/>
              <a:gd name="connsiteY4" fmla="*/ 432816 h 905256"/>
              <a:gd name="connsiteX5" fmla="*/ 2718816 w 2756916"/>
              <a:gd name="connsiteY5" fmla="*/ 0 h 905256"/>
              <a:gd name="connsiteX0" fmla="*/ 158496 w 2756916"/>
              <a:gd name="connsiteY0" fmla="*/ 45720 h 905256"/>
              <a:gd name="connsiteX1" fmla="*/ 204216 w 2756916"/>
              <a:gd name="connsiteY1" fmla="*/ 658368 h 905256"/>
              <a:gd name="connsiteX2" fmla="*/ 1383792 w 2756916"/>
              <a:gd name="connsiteY2" fmla="*/ 905256 h 905256"/>
              <a:gd name="connsiteX3" fmla="*/ 1773936 w 2756916"/>
              <a:gd name="connsiteY3" fmla="*/ 886968 h 905256"/>
              <a:gd name="connsiteX4" fmla="*/ 2490216 w 2756916"/>
              <a:gd name="connsiteY4" fmla="*/ 822960 h 905256"/>
              <a:gd name="connsiteX5" fmla="*/ 2718816 w 2756916"/>
              <a:gd name="connsiteY5" fmla="*/ 432816 h 905256"/>
              <a:gd name="connsiteX6" fmla="*/ 2718816 w 2756916"/>
              <a:gd name="connsiteY6" fmla="*/ 0 h 905256"/>
              <a:gd name="connsiteX0" fmla="*/ 79248 w 2830068"/>
              <a:gd name="connsiteY0" fmla="*/ 45720 h 905256"/>
              <a:gd name="connsiteX1" fmla="*/ 277368 w 2830068"/>
              <a:gd name="connsiteY1" fmla="*/ 658368 h 905256"/>
              <a:gd name="connsiteX2" fmla="*/ 1456944 w 2830068"/>
              <a:gd name="connsiteY2" fmla="*/ 905256 h 905256"/>
              <a:gd name="connsiteX3" fmla="*/ 1847088 w 2830068"/>
              <a:gd name="connsiteY3" fmla="*/ 886968 h 905256"/>
              <a:gd name="connsiteX4" fmla="*/ 2563368 w 2830068"/>
              <a:gd name="connsiteY4" fmla="*/ 822960 h 905256"/>
              <a:gd name="connsiteX5" fmla="*/ 2791968 w 2830068"/>
              <a:gd name="connsiteY5" fmla="*/ 432816 h 905256"/>
              <a:gd name="connsiteX6" fmla="*/ 2791968 w 2830068"/>
              <a:gd name="connsiteY6" fmla="*/ 0 h 905256"/>
              <a:gd name="connsiteX0" fmla="*/ 31496 w 2782316"/>
              <a:gd name="connsiteY0" fmla="*/ 45720 h 905256"/>
              <a:gd name="connsiteX1" fmla="*/ 229616 w 2782316"/>
              <a:gd name="connsiteY1" fmla="*/ 658368 h 905256"/>
              <a:gd name="connsiteX2" fmla="*/ 1409192 w 2782316"/>
              <a:gd name="connsiteY2" fmla="*/ 905256 h 905256"/>
              <a:gd name="connsiteX3" fmla="*/ 1799336 w 2782316"/>
              <a:gd name="connsiteY3" fmla="*/ 886968 h 905256"/>
              <a:gd name="connsiteX4" fmla="*/ 2515616 w 2782316"/>
              <a:gd name="connsiteY4" fmla="*/ 822960 h 905256"/>
              <a:gd name="connsiteX5" fmla="*/ 2744216 w 2782316"/>
              <a:gd name="connsiteY5" fmla="*/ 432816 h 905256"/>
              <a:gd name="connsiteX6" fmla="*/ 2744216 w 2782316"/>
              <a:gd name="connsiteY6" fmla="*/ 0 h 905256"/>
              <a:gd name="connsiteX0" fmla="*/ 0 w 2750820"/>
              <a:gd name="connsiteY0" fmla="*/ 45720 h 905256"/>
              <a:gd name="connsiteX1" fmla="*/ 198120 w 2750820"/>
              <a:gd name="connsiteY1" fmla="*/ 658368 h 905256"/>
              <a:gd name="connsiteX2" fmla="*/ 1072896 w 2750820"/>
              <a:gd name="connsiteY2" fmla="*/ 905256 h 905256"/>
              <a:gd name="connsiteX3" fmla="*/ 1767840 w 2750820"/>
              <a:gd name="connsiteY3" fmla="*/ 886968 h 905256"/>
              <a:gd name="connsiteX4" fmla="*/ 2484120 w 2750820"/>
              <a:gd name="connsiteY4" fmla="*/ 822960 h 905256"/>
              <a:gd name="connsiteX5" fmla="*/ 2712720 w 2750820"/>
              <a:gd name="connsiteY5" fmla="*/ 432816 h 905256"/>
              <a:gd name="connsiteX6" fmla="*/ 2712720 w 2750820"/>
              <a:gd name="connsiteY6" fmla="*/ 0 h 905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50820" h="905256">
                <a:moveTo>
                  <a:pt x="0" y="45720"/>
                </a:moveTo>
                <a:cubicBezTo>
                  <a:pt x="57912" y="252984"/>
                  <a:pt x="19304" y="515112"/>
                  <a:pt x="198120" y="658368"/>
                </a:cubicBezTo>
                <a:cubicBezTo>
                  <a:pt x="376936" y="801624"/>
                  <a:pt x="874776" y="867156"/>
                  <a:pt x="1072896" y="905256"/>
                </a:cubicBezTo>
                <a:lnTo>
                  <a:pt x="1767840" y="886968"/>
                </a:lnTo>
                <a:lnTo>
                  <a:pt x="2484120" y="822960"/>
                </a:lnTo>
                <a:cubicBezTo>
                  <a:pt x="2668524" y="807720"/>
                  <a:pt x="2674620" y="569976"/>
                  <a:pt x="2712720" y="432816"/>
                </a:cubicBezTo>
                <a:cubicBezTo>
                  <a:pt x="2750820" y="295656"/>
                  <a:pt x="2674620" y="135636"/>
                  <a:pt x="2712720" y="0"/>
                </a:cubicBezTo>
              </a:path>
            </a:pathLst>
          </a:custGeom>
          <a:ln w="28575">
            <a:solidFill>
              <a:srgbClr val="FF0000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TextBox 118"/>
          <p:cNvSpPr txBox="1"/>
          <p:nvPr/>
        </p:nvSpPr>
        <p:spPr>
          <a:xfrm>
            <a:off x="2590800" y="5562600"/>
            <a:ext cx="17729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i="1" dirty="0" smtClean="0"/>
              <a:t>4. Query</a:t>
            </a:r>
            <a:br>
              <a:rPr lang="en-US" i="1" dirty="0" smtClean="0"/>
            </a:br>
            <a:r>
              <a:rPr lang="en-US" i="1" dirty="0" smtClean="0"/>
              <a:t>cluster resources</a:t>
            </a:r>
            <a:endParaRPr lang="en-US" i="1" dirty="0"/>
          </a:p>
        </p:txBody>
      </p:sp>
      <p:sp>
        <p:nvSpPr>
          <p:cNvPr id="121" name="TextBox 120"/>
          <p:cNvSpPr txBox="1"/>
          <p:nvPr/>
        </p:nvSpPr>
        <p:spPr>
          <a:xfrm>
            <a:off x="4953000" y="4343400"/>
            <a:ext cx="769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Name</a:t>
            </a:r>
            <a:br>
              <a:rPr lang="en-US" dirty="0" smtClean="0"/>
            </a:br>
            <a:r>
              <a:rPr lang="en-US" dirty="0" smtClean="0"/>
              <a:t>server</a:t>
            </a:r>
            <a:endParaRPr lang="en-US" dirty="0"/>
          </a:p>
        </p:txBody>
      </p:sp>
      <p:sp>
        <p:nvSpPr>
          <p:cNvPr id="58" name="TextBox 57"/>
          <p:cNvSpPr txBox="1"/>
          <p:nvPr/>
        </p:nvSpPr>
        <p:spPr>
          <a:xfrm>
            <a:off x="2286000" y="4572000"/>
            <a:ext cx="1964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6. Initialize vertices</a:t>
            </a:r>
            <a:endParaRPr lang="en-US" i="1" dirty="0"/>
          </a:p>
        </p:txBody>
      </p:sp>
      <p:sp>
        <p:nvSpPr>
          <p:cNvPr id="52" name="TextBox 51"/>
          <p:cNvSpPr txBox="1"/>
          <p:nvPr/>
        </p:nvSpPr>
        <p:spPr>
          <a:xfrm>
            <a:off x="6855289" y="3717974"/>
            <a:ext cx="10984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Remote</a:t>
            </a:r>
            <a:br>
              <a:rPr lang="en-US" dirty="0" smtClean="0"/>
            </a:br>
            <a:r>
              <a:rPr lang="en-US" dirty="0" smtClean="0"/>
              <a:t>execution</a:t>
            </a:r>
          </a:p>
          <a:p>
            <a:r>
              <a:rPr lang="en-US" dirty="0" smtClean="0"/>
              <a:t>service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33056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" grpId="0" animBg="1"/>
      <p:bldP spid="115" grpId="0" animBg="1"/>
      <p:bldP spid="45" grpId="0" animBg="1"/>
      <p:bldP spid="63" grpId="0"/>
      <p:bldP spid="64" grpId="0"/>
      <p:bldP spid="65" grpId="0"/>
      <p:bldP spid="66" grpId="0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108" grpId="0"/>
      <p:bldP spid="109" grpId="0" animBg="1"/>
      <p:bldP spid="110" grpId="0"/>
      <p:bldP spid="118" grpId="0" animBg="1"/>
      <p:bldP spid="119" grpId="0"/>
      <p:bldP spid="58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Scaling Factors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068763"/>
          </a:xfrm>
        </p:spPr>
        <p:txBody>
          <a:bodyPr/>
          <a:lstStyle/>
          <a:p>
            <a:r>
              <a:rPr lang="en-US" dirty="0" smtClean="0"/>
              <a:t>Understand how fast things scale</a:t>
            </a:r>
          </a:p>
          <a:p>
            <a:pPr lvl="1"/>
            <a:r>
              <a:rPr lang="en-US" dirty="0" smtClean="0"/>
              <a:t># machines &lt;&lt; # vertices &lt;&lt; # channels</a:t>
            </a:r>
          </a:p>
          <a:p>
            <a:pPr lvl="1"/>
            <a:r>
              <a:rPr lang="en-US" dirty="0" smtClean="0"/>
              <a:t># control bytes &lt;&lt; # data bytes</a:t>
            </a:r>
          </a:p>
          <a:p>
            <a:r>
              <a:rPr lang="en-US" dirty="0" smtClean="0"/>
              <a:t>Understand the algorithm cost</a:t>
            </a:r>
          </a:p>
          <a:p>
            <a:pPr lvl="1"/>
            <a:r>
              <a:rPr lang="en-US" dirty="0" smtClean="0"/>
              <a:t>O(# machines</a:t>
            </a:r>
            <a:r>
              <a:rPr lang="en-US" baseline="30000" dirty="0" smtClean="0"/>
              <a:t>2</a:t>
            </a:r>
            <a:r>
              <a:rPr lang="en-US" dirty="0" smtClean="0"/>
              <a:t>) acceptable, but O(# edges</a:t>
            </a:r>
            <a:r>
              <a:rPr lang="en-US" baseline="30000" dirty="0" smtClean="0"/>
              <a:t>2</a:t>
            </a:r>
            <a:r>
              <a:rPr lang="en-US" dirty="0" smtClean="0"/>
              <a:t>) not</a:t>
            </a:r>
          </a:p>
          <a:p>
            <a:r>
              <a:rPr lang="en-US" dirty="0" smtClean="0"/>
              <a:t>Every order-of-magnitude increase </a:t>
            </a:r>
            <a:br>
              <a:rPr lang="en-US" dirty="0" smtClean="0"/>
            </a:br>
            <a:r>
              <a:rPr lang="en-US" dirty="0" smtClean="0"/>
              <a:t>will reveal new bugs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56</a:t>
            </a:fld>
            <a:endParaRPr lang="en-US" dirty="0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2514600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653981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Fault Tolerance</a:t>
            </a:r>
            <a:endParaRPr lang="en-US" dirty="0"/>
          </a:p>
        </p:txBody>
      </p:sp>
      <p:pic>
        <p:nvPicPr>
          <p:cNvPr id="6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8225" y="1750445"/>
            <a:ext cx="559723" cy="813967"/>
          </a:xfrm>
          <a:prstGeom prst="rect">
            <a:avLst/>
          </a:prstGeom>
          <a:noFill/>
        </p:spPr>
      </p:pic>
      <p:sp>
        <p:nvSpPr>
          <p:cNvPr id="5" name="Rounded Rectangle 4"/>
          <p:cNvSpPr/>
          <p:nvPr/>
        </p:nvSpPr>
        <p:spPr>
          <a:xfrm rot="16200000">
            <a:off x="592896" y="1863846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 rot="16200000">
            <a:off x="1654780" y="1689367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3" name="Rounded Rectangle 12"/>
          <p:cNvSpPr/>
          <p:nvPr/>
        </p:nvSpPr>
        <p:spPr>
          <a:xfrm rot="16200000">
            <a:off x="2893645" y="1573048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20" name="Straight Arrow Connector 19"/>
          <p:cNvCxnSpPr>
            <a:stCxn id="51" idx="4"/>
            <a:endCxn id="5" idx="0"/>
          </p:cNvCxnSpPr>
          <p:nvPr/>
        </p:nvCxnSpPr>
        <p:spPr>
          <a:xfrm>
            <a:off x="470104" y="2069718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5" idx="2"/>
            <a:endCxn id="10" idx="0"/>
          </p:cNvCxnSpPr>
          <p:nvPr/>
        </p:nvCxnSpPr>
        <p:spPr>
          <a:xfrm rot="10800000" flipH="1">
            <a:off x="1177412" y="1895844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5" idx="2"/>
            <a:endCxn id="9" idx="0"/>
          </p:cNvCxnSpPr>
          <p:nvPr/>
        </p:nvCxnSpPr>
        <p:spPr>
          <a:xfrm>
            <a:off x="1177412" y="2070324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0" idx="2"/>
            <a:endCxn id="13" idx="0"/>
          </p:cNvCxnSpPr>
          <p:nvPr/>
        </p:nvCxnSpPr>
        <p:spPr>
          <a:xfrm flipV="1">
            <a:off x="2239296" y="1779525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9" idx="2"/>
            <a:endCxn id="13" idx="0"/>
          </p:cNvCxnSpPr>
          <p:nvPr/>
        </p:nvCxnSpPr>
        <p:spPr>
          <a:xfrm flipV="1">
            <a:off x="2239296" y="1779525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3" idx="2"/>
          </p:cNvCxnSpPr>
          <p:nvPr/>
        </p:nvCxnSpPr>
        <p:spPr>
          <a:xfrm rot="10800000" flipH="1">
            <a:off x="3478160" y="1692286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val 50"/>
          <p:cNvSpPr/>
          <p:nvPr/>
        </p:nvSpPr>
        <p:spPr>
          <a:xfrm rot="16200000">
            <a:off x="206103" y="1952336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16200000">
            <a:off x="1654780" y="2678082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0255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88225" y="1808605"/>
            <a:ext cx="766916" cy="756076"/>
          </a:xfrm>
          <a:prstGeom prst="rect">
            <a:avLst/>
          </a:prstGeom>
          <a:noFill/>
        </p:spPr>
      </p:pic>
      <p:pic>
        <p:nvPicPr>
          <p:cNvPr id="10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457" y="1866765"/>
            <a:ext cx="372723" cy="357682"/>
          </a:xfrm>
          <a:prstGeom prst="rect">
            <a:avLst/>
          </a:prstGeom>
          <a:noFill/>
        </p:spPr>
      </p:pic>
      <p:pic>
        <p:nvPicPr>
          <p:cNvPr id="10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6341" y="1692286"/>
            <a:ext cx="372723" cy="357682"/>
          </a:xfrm>
          <a:prstGeom prst="rect">
            <a:avLst/>
          </a:prstGeom>
          <a:noFill/>
        </p:spPr>
      </p:pic>
      <p:pic>
        <p:nvPicPr>
          <p:cNvPr id="10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2819400"/>
            <a:ext cx="372723" cy="357682"/>
          </a:xfrm>
          <a:prstGeom prst="rect">
            <a:avLst/>
          </a:prstGeom>
          <a:noFill/>
        </p:spPr>
      </p:pic>
      <p:pic>
        <p:nvPicPr>
          <p:cNvPr id="14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91284" y="2691233"/>
            <a:ext cx="559723" cy="813967"/>
          </a:xfrm>
          <a:prstGeom prst="rect">
            <a:avLst/>
          </a:prstGeom>
          <a:noFill/>
        </p:spPr>
      </p:pic>
      <p:sp>
        <p:nvSpPr>
          <p:cNvPr id="150" name="Rounded Rectangle 149"/>
          <p:cNvSpPr/>
          <p:nvPr/>
        </p:nvSpPr>
        <p:spPr>
          <a:xfrm rot="16200000">
            <a:off x="5395955" y="1757759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51" name="Rounded Rectangle 150"/>
          <p:cNvSpPr/>
          <p:nvPr/>
        </p:nvSpPr>
        <p:spPr>
          <a:xfrm rot="16200000">
            <a:off x="6457839" y="158328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52" name="Rounded Rectangle 151"/>
          <p:cNvSpPr/>
          <p:nvPr/>
        </p:nvSpPr>
        <p:spPr>
          <a:xfrm rot="16200000">
            <a:off x="7696704" y="1466961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53" name="Straight Arrow Connector 152"/>
          <p:cNvCxnSpPr>
            <a:stCxn id="159" idx="4"/>
            <a:endCxn id="150" idx="0"/>
          </p:cNvCxnSpPr>
          <p:nvPr/>
        </p:nvCxnSpPr>
        <p:spPr>
          <a:xfrm>
            <a:off x="5273163" y="1963631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Arrow Connector 153"/>
          <p:cNvCxnSpPr>
            <a:stCxn id="150" idx="2"/>
            <a:endCxn id="151" idx="0"/>
          </p:cNvCxnSpPr>
          <p:nvPr/>
        </p:nvCxnSpPr>
        <p:spPr>
          <a:xfrm rot="10800000" flipH="1">
            <a:off x="5980471" y="1789757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Arrow Connector 154"/>
          <p:cNvCxnSpPr>
            <a:stCxn id="150" idx="2"/>
            <a:endCxn id="160" idx="0"/>
          </p:cNvCxnSpPr>
          <p:nvPr/>
        </p:nvCxnSpPr>
        <p:spPr>
          <a:xfrm>
            <a:off x="5980471" y="1964237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Oval 158"/>
          <p:cNvSpPr/>
          <p:nvPr/>
        </p:nvSpPr>
        <p:spPr>
          <a:xfrm rot="16200000">
            <a:off x="5009162" y="1846249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" name="Rounded Rectangle 159"/>
          <p:cNvSpPr/>
          <p:nvPr/>
        </p:nvSpPr>
        <p:spPr>
          <a:xfrm rot="16200000">
            <a:off x="6457839" y="257199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61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91284" y="1702518"/>
            <a:ext cx="766916" cy="756076"/>
          </a:xfrm>
          <a:prstGeom prst="rect">
            <a:avLst/>
          </a:prstGeom>
          <a:noFill/>
        </p:spPr>
      </p:pic>
      <p:sp>
        <p:nvSpPr>
          <p:cNvPr id="162" name="Rounded Rectangle 161"/>
          <p:cNvSpPr/>
          <p:nvPr/>
        </p:nvSpPr>
        <p:spPr>
          <a:xfrm rot="16200000">
            <a:off x="7814691" y="2630155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63" name="Straight Arrow Connector 162"/>
          <p:cNvCxnSpPr>
            <a:stCxn id="160" idx="2"/>
            <a:endCxn id="162" idx="0"/>
          </p:cNvCxnSpPr>
          <p:nvPr/>
        </p:nvCxnSpPr>
        <p:spPr>
          <a:xfrm>
            <a:off x="7042355" y="2778472"/>
            <a:ext cx="943897" cy="5816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Arrow Connector 163"/>
          <p:cNvCxnSpPr>
            <a:stCxn id="151" idx="2"/>
            <a:endCxn id="162" idx="0"/>
          </p:cNvCxnSpPr>
          <p:nvPr/>
        </p:nvCxnSpPr>
        <p:spPr>
          <a:xfrm>
            <a:off x="7042355" y="1789757"/>
            <a:ext cx="943897" cy="104687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5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67516" y="1760678"/>
            <a:ext cx="372723" cy="357682"/>
          </a:xfrm>
          <a:prstGeom prst="rect">
            <a:avLst/>
          </a:prstGeom>
          <a:noFill/>
        </p:spPr>
      </p:pic>
      <p:pic>
        <p:nvPicPr>
          <p:cNvPr id="166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1586199"/>
            <a:ext cx="372723" cy="357682"/>
          </a:xfrm>
          <a:prstGeom prst="rect">
            <a:avLst/>
          </a:prstGeom>
          <a:noFill/>
        </p:spPr>
      </p:pic>
      <p:pic>
        <p:nvPicPr>
          <p:cNvPr id="167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2667000"/>
            <a:ext cx="372723" cy="357682"/>
          </a:xfrm>
          <a:prstGeom prst="rect">
            <a:avLst/>
          </a:prstGeom>
          <a:noFill/>
        </p:spPr>
      </p:pic>
      <p:sp>
        <p:nvSpPr>
          <p:cNvPr id="168" name="Right Arrow 167"/>
          <p:cNvSpPr/>
          <p:nvPr/>
        </p:nvSpPr>
        <p:spPr>
          <a:xfrm>
            <a:off x="4119715" y="2043398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3310" y="4577923"/>
            <a:ext cx="559723" cy="813967"/>
          </a:xfrm>
          <a:prstGeom prst="rect">
            <a:avLst/>
          </a:prstGeom>
          <a:noFill/>
        </p:spPr>
      </p:pic>
      <p:sp>
        <p:nvSpPr>
          <p:cNvPr id="170" name="Rounded Rectangle 169"/>
          <p:cNvSpPr/>
          <p:nvPr/>
        </p:nvSpPr>
        <p:spPr>
          <a:xfrm rot="16200000">
            <a:off x="587981" y="4691324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71" name="Rounded Rectangle 170"/>
          <p:cNvSpPr/>
          <p:nvPr/>
        </p:nvSpPr>
        <p:spPr>
          <a:xfrm rot="16200000">
            <a:off x="1649865" y="451684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72" name="Rounded Rectangle 171"/>
          <p:cNvSpPr/>
          <p:nvPr/>
        </p:nvSpPr>
        <p:spPr>
          <a:xfrm rot="16200000">
            <a:off x="2888730" y="4400526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73" name="Straight Arrow Connector 172"/>
          <p:cNvCxnSpPr>
            <a:stCxn id="179" idx="4"/>
            <a:endCxn id="170" idx="0"/>
          </p:cNvCxnSpPr>
          <p:nvPr/>
        </p:nvCxnSpPr>
        <p:spPr>
          <a:xfrm>
            <a:off x="465189" y="4897196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Arrow Connector 173"/>
          <p:cNvCxnSpPr>
            <a:stCxn id="170" idx="2"/>
            <a:endCxn id="171" idx="0"/>
          </p:cNvCxnSpPr>
          <p:nvPr/>
        </p:nvCxnSpPr>
        <p:spPr>
          <a:xfrm rot="10800000" flipH="1">
            <a:off x="1172497" y="4723322"/>
            <a:ext cx="648929" cy="1744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Arrow Connector 174"/>
          <p:cNvCxnSpPr>
            <a:stCxn id="170" idx="2"/>
            <a:endCxn id="180" idx="0"/>
          </p:cNvCxnSpPr>
          <p:nvPr/>
        </p:nvCxnSpPr>
        <p:spPr>
          <a:xfrm>
            <a:off x="1172497" y="4897802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Arrow Connector 175"/>
          <p:cNvCxnSpPr>
            <a:stCxn id="171" idx="2"/>
            <a:endCxn id="172" idx="0"/>
          </p:cNvCxnSpPr>
          <p:nvPr/>
        </p:nvCxnSpPr>
        <p:spPr>
          <a:xfrm flipV="1">
            <a:off x="2234381" y="4607003"/>
            <a:ext cx="825910" cy="11631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Arrow Connector 176"/>
          <p:cNvCxnSpPr>
            <a:stCxn id="180" idx="2"/>
            <a:endCxn id="172" idx="0"/>
          </p:cNvCxnSpPr>
          <p:nvPr/>
        </p:nvCxnSpPr>
        <p:spPr>
          <a:xfrm flipV="1">
            <a:off x="2234381" y="4607003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Arrow Connector 177"/>
          <p:cNvCxnSpPr>
            <a:stCxn id="172" idx="2"/>
          </p:cNvCxnSpPr>
          <p:nvPr/>
        </p:nvCxnSpPr>
        <p:spPr>
          <a:xfrm rot="10800000" flipH="1">
            <a:off x="3473245" y="4519764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Oval 178"/>
          <p:cNvSpPr/>
          <p:nvPr/>
        </p:nvSpPr>
        <p:spPr>
          <a:xfrm rot="16200000">
            <a:off x="201188" y="4779814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0" name="Rounded Rectangle 179"/>
          <p:cNvSpPr/>
          <p:nvPr/>
        </p:nvSpPr>
        <p:spPr>
          <a:xfrm rot="16200000">
            <a:off x="1649865" y="5505560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82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542" y="4694243"/>
            <a:ext cx="372723" cy="357682"/>
          </a:xfrm>
          <a:prstGeom prst="rect">
            <a:avLst/>
          </a:prstGeom>
          <a:noFill/>
        </p:spPr>
      </p:pic>
      <p:pic>
        <p:nvPicPr>
          <p:cNvPr id="183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1426" y="4519764"/>
            <a:ext cx="372723" cy="357682"/>
          </a:xfrm>
          <a:prstGeom prst="rect">
            <a:avLst/>
          </a:prstGeom>
          <a:noFill/>
        </p:spPr>
      </p:pic>
      <p:pic>
        <p:nvPicPr>
          <p:cNvPr id="184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5562600"/>
            <a:ext cx="372723" cy="357682"/>
          </a:xfrm>
          <a:prstGeom prst="rect">
            <a:avLst/>
          </a:prstGeom>
          <a:noFill/>
        </p:spPr>
      </p:pic>
      <p:sp>
        <p:nvSpPr>
          <p:cNvPr id="185" name="Right Arrow 184"/>
          <p:cNvSpPr/>
          <p:nvPr/>
        </p:nvSpPr>
        <p:spPr>
          <a:xfrm>
            <a:off x="4114800" y="4876800"/>
            <a:ext cx="762000" cy="6858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96665" y="4189114"/>
            <a:ext cx="559723" cy="813967"/>
          </a:xfrm>
          <a:prstGeom prst="rect">
            <a:avLst/>
          </a:prstGeom>
          <a:noFill/>
        </p:spPr>
      </p:pic>
      <p:sp>
        <p:nvSpPr>
          <p:cNvPr id="187" name="Rounded Rectangle 186"/>
          <p:cNvSpPr/>
          <p:nvPr/>
        </p:nvSpPr>
        <p:spPr>
          <a:xfrm rot="16200000">
            <a:off x="5452491" y="4691325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88" name="Rounded Rectangle 187"/>
          <p:cNvSpPr/>
          <p:nvPr/>
        </p:nvSpPr>
        <p:spPr>
          <a:xfrm rot="16200000">
            <a:off x="6534040" y="4210160"/>
            <a:ext cx="756076" cy="412955"/>
          </a:xfrm>
          <a:prstGeom prst="roundRect">
            <a:avLst/>
          </a:prstGeom>
          <a:solidFill>
            <a:srgbClr val="92D050"/>
          </a:solidFill>
          <a:ln>
            <a:solidFill>
              <a:srgbClr val="2B85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89" name="Rounded Rectangle 188"/>
          <p:cNvSpPr/>
          <p:nvPr/>
        </p:nvSpPr>
        <p:spPr>
          <a:xfrm rot="16200000">
            <a:off x="7753240" y="4400527"/>
            <a:ext cx="756076" cy="412955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90" name="Straight Arrow Connector 189"/>
          <p:cNvCxnSpPr>
            <a:stCxn id="196" idx="4"/>
            <a:endCxn id="187" idx="0"/>
          </p:cNvCxnSpPr>
          <p:nvPr/>
        </p:nvCxnSpPr>
        <p:spPr>
          <a:xfrm>
            <a:off x="5329699" y="4897197"/>
            <a:ext cx="294968" cy="1212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Arrow Connector 190"/>
          <p:cNvCxnSpPr>
            <a:stCxn id="187" idx="2"/>
            <a:endCxn id="188" idx="0"/>
          </p:cNvCxnSpPr>
          <p:nvPr/>
        </p:nvCxnSpPr>
        <p:spPr>
          <a:xfrm flipV="1">
            <a:off x="6037007" y="4416638"/>
            <a:ext cx="668594" cy="48116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Arrow Connector 191"/>
          <p:cNvCxnSpPr>
            <a:stCxn id="187" idx="2"/>
            <a:endCxn id="197" idx="0"/>
          </p:cNvCxnSpPr>
          <p:nvPr/>
        </p:nvCxnSpPr>
        <p:spPr>
          <a:xfrm>
            <a:off x="6037007" y="4897803"/>
            <a:ext cx="648929" cy="81423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Arrow Connector 192"/>
          <p:cNvCxnSpPr>
            <a:stCxn id="188" idx="2"/>
            <a:endCxn id="189" idx="0"/>
          </p:cNvCxnSpPr>
          <p:nvPr/>
        </p:nvCxnSpPr>
        <p:spPr>
          <a:xfrm>
            <a:off x="7118556" y="4416638"/>
            <a:ext cx="806245" cy="190367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Arrow Connector 193"/>
          <p:cNvCxnSpPr>
            <a:stCxn id="197" idx="2"/>
            <a:endCxn id="189" idx="0"/>
          </p:cNvCxnSpPr>
          <p:nvPr/>
        </p:nvCxnSpPr>
        <p:spPr>
          <a:xfrm flipV="1">
            <a:off x="7098891" y="4607004"/>
            <a:ext cx="825910" cy="110503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Arrow Connector 194"/>
          <p:cNvCxnSpPr>
            <a:stCxn id="189" idx="2"/>
          </p:cNvCxnSpPr>
          <p:nvPr/>
        </p:nvCxnSpPr>
        <p:spPr>
          <a:xfrm rot="10800000" flipH="1">
            <a:off x="8337755" y="4519765"/>
            <a:ext cx="412955" cy="87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6" name="Oval 195"/>
          <p:cNvSpPr/>
          <p:nvPr/>
        </p:nvSpPr>
        <p:spPr>
          <a:xfrm rot="16200000">
            <a:off x="5065698" y="4779815"/>
            <a:ext cx="290799" cy="2359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7" name="Rounded Rectangle 196"/>
          <p:cNvSpPr/>
          <p:nvPr/>
        </p:nvSpPr>
        <p:spPr>
          <a:xfrm rot="16200000">
            <a:off x="6514375" y="5505561"/>
            <a:ext cx="756076" cy="41295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99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24052" y="4694244"/>
            <a:ext cx="372723" cy="357682"/>
          </a:xfrm>
          <a:prstGeom prst="rect">
            <a:avLst/>
          </a:prstGeom>
          <a:noFill/>
        </p:spPr>
      </p:pic>
      <p:pic>
        <p:nvPicPr>
          <p:cNvPr id="201" name="Picture 3" descr="C:\Program Files\Microsoft Resource DVD Artwork\DVD_ART\Artwork_Imagery\Shapes and Graphics\Symbols\Blue Gradient chec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05600" y="5562600"/>
            <a:ext cx="372723" cy="357682"/>
          </a:xfrm>
          <a:prstGeom prst="rect">
            <a:avLst/>
          </a:prstGeom>
          <a:noFill/>
        </p:spPr>
      </p:pic>
      <p:pic>
        <p:nvPicPr>
          <p:cNvPr id="202" name="Picture 15" descr="C:\Users\mbudiu\AppData\Local\Microsoft\Windows\Temporary Internet Files\Content.IE5\BHDD9B0Z\MCj0434816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9800" y="4267200"/>
            <a:ext cx="766916" cy="756076"/>
          </a:xfrm>
          <a:prstGeom prst="rect">
            <a:avLst/>
          </a:prstGeom>
          <a:noFill/>
        </p:spPr>
      </p:pic>
      <p:sp>
        <p:nvSpPr>
          <p:cNvPr id="205" name="Rectangle 204"/>
          <p:cNvSpPr/>
          <p:nvPr/>
        </p:nvSpPr>
        <p:spPr>
          <a:xfrm>
            <a:off x="152400" y="1143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" name="Rectangle 205"/>
          <p:cNvSpPr/>
          <p:nvPr/>
        </p:nvSpPr>
        <p:spPr>
          <a:xfrm>
            <a:off x="152400" y="3810000"/>
            <a:ext cx="8763000" cy="2590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7" name="Picture 5" descr="C:\Program Files\Microsoft Resource DVD Artwork\DVD_ART\Artwork_Imagery\HARDWARE_IMAGERY\Illustration - Misc Hardware\Windows Server Icons\Misc\Hourglass waitin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01000" y="4419600"/>
            <a:ext cx="281940" cy="48768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" grpId="0" animBg="1"/>
      <p:bldP spid="151" grpId="0" animBg="1"/>
      <p:bldP spid="152" grpId="0" animBg="1"/>
      <p:bldP spid="159" grpId="0" animBg="1"/>
      <p:bldP spid="160" grpId="0" animBg="1"/>
      <p:bldP spid="162" grpId="0" animBg="1"/>
      <p:bldP spid="168" grpId="0" animBg="1"/>
      <p:bldP spid="170" grpId="0" animBg="1"/>
      <p:bldP spid="171" grpId="0" animBg="1"/>
      <p:bldP spid="172" grpId="0" animBg="1"/>
      <p:bldP spid="179" grpId="0" animBg="1"/>
      <p:bldP spid="180" grpId="0" animBg="1"/>
      <p:bldP spid="185" grpId="0" animBg="1"/>
      <p:bldP spid="187" grpId="0" animBg="1"/>
      <p:bldP spid="188" grpId="0" animBg="1"/>
      <p:bldP spid="189" grpId="0" animBg="1"/>
      <p:bldP spid="196" grpId="0" animBg="1"/>
      <p:bldP spid="197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Danger of Fault Tolerance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/>
          <a:lstStyle/>
          <a:p>
            <a:r>
              <a:rPr lang="en-US" dirty="0" smtClean="0"/>
              <a:t>Fault tolerance can mask defects in other software layers</a:t>
            </a:r>
          </a:p>
          <a:p>
            <a:r>
              <a:rPr lang="en-US" dirty="0" smtClean="0"/>
              <a:t>Log fault repairs</a:t>
            </a:r>
          </a:p>
          <a:p>
            <a:r>
              <a:rPr lang="en-US" dirty="0" smtClean="0"/>
              <a:t>Review the logs periodically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58</a:t>
            </a:fld>
            <a:endParaRPr lang="en-US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2514600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491743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Failures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Fail-stop (crash) failures are easiest to handle</a:t>
            </a:r>
          </a:p>
          <a:p>
            <a:r>
              <a:rPr lang="en-US" dirty="0" smtClean="0"/>
              <a:t>Many other kinds of failures possible</a:t>
            </a:r>
          </a:p>
          <a:p>
            <a:pPr lvl="1"/>
            <a:r>
              <a:rPr lang="en-US" dirty="0" smtClean="0"/>
              <a:t>Very slow progress</a:t>
            </a:r>
          </a:p>
          <a:p>
            <a:pPr lvl="1"/>
            <a:r>
              <a:rPr lang="en-US" dirty="0" smtClean="0"/>
              <a:t>Byzantine (malicious) failures</a:t>
            </a:r>
          </a:p>
          <a:p>
            <a:pPr lvl="1"/>
            <a:r>
              <a:rPr lang="en-US" dirty="0" smtClean="0"/>
              <a:t>Network partitions</a:t>
            </a:r>
          </a:p>
          <a:p>
            <a:r>
              <a:rPr lang="en-US" dirty="0" smtClean="0"/>
              <a:t>Understand the failure model for your system</a:t>
            </a:r>
          </a:p>
          <a:p>
            <a:pPr lvl="1"/>
            <a:r>
              <a:rPr lang="en-US" dirty="0" smtClean="0"/>
              <a:t>probability of each kind of failure</a:t>
            </a:r>
          </a:p>
          <a:p>
            <a:pPr lvl="1"/>
            <a:r>
              <a:rPr lang="en-US" dirty="0" smtClean="0"/>
              <a:t>validate the failure model (measurements)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59</a:t>
            </a:fld>
            <a:endParaRPr lang="en-US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86600" y="2362200"/>
            <a:ext cx="1676400" cy="1676400"/>
          </a:xfrm>
          <a:prstGeom prst="rect">
            <a:avLst/>
          </a:prstGeom>
          <a:noFill/>
        </p:spPr>
      </p:pic>
      <p:pic>
        <p:nvPicPr>
          <p:cNvPr id="3074" name="Picture 2" descr="C:\Users\mbudiu\AppData\Local\Microsoft\Windows\Temporary Internet Files\Content.IE5\D5HS8DXT\MC9000566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228600"/>
            <a:ext cx="1804111" cy="14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8341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9144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X[0]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2098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X[1]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505200" y="1981200"/>
            <a:ext cx="990600" cy="533400"/>
          </a:xfrm>
          <a:prstGeom prst="roundRect">
            <a:avLst/>
          </a:prstGeom>
          <a:solidFill>
            <a:srgbClr val="99FF99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X[3]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4876800" y="1981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X[2]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32" name="Straight Arrow Connector 31"/>
          <p:cNvCxnSpPr>
            <a:endCxn id="9" idx="0"/>
          </p:cNvCxnSpPr>
          <p:nvPr/>
        </p:nvCxnSpPr>
        <p:spPr>
          <a:xfrm rot="16200000" flipH="1">
            <a:off x="2286000" y="1562100"/>
            <a:ext cx="6096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endCxn id="10" idx="0"/>
          </p:cNvCxnSpPr>
          <p:nvPr/>
        </p:nvCxnSpPr>
        <p:spPr>
          <a:xfrm rot="16200000" flipH="1">
            <a:off x="3581400" y="1562100"/>
            <a:ext cx="6096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endCxn id="11" idx="0"/>
          </p:cNvCxnSpPr>
          <p:nvPr/>
        </p:nvCxnSpPr>
        <p:spPr>
          <a:xfrm rot="16200000" flipH="1">
            <a:off x="4914900" y="1524000"/>
            <a:ext cx="609600" cy="304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>
            <a:endCxn id="8" idx="0"/>
          </p:cNvCxnSpPr>
          <p:nvPr/>
        </p:nvCxnSpPr>
        <p:spPr>
          <a:xfrm rot="16200000" flipH="1">
            <a:off x="933450" y="1504950"/>
            <a:ext cx="685800" cy="2667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9" idx="2"/>
          </p:cNvCxnSpPr>
          <p:nvPr/>
        </p:nvCxnSpPr>
        <p:spPr>
          <a:xfrm rot="16200000" flipH="1">
            <a:off x="2533650" y="2686050"/>
            <a:ext cx="685800" cy="3429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/>
          <p:nvPr/>
        </p:nvCxnSpPr>
        <p:spPr>
          <a:xfrm rot="16200000" flipH="1">
            <a:off x="1219200" y="2743200"/>
            <a:ext cx="685800" cy="228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10" idx="2"/>
          </p:cNvCxnSpPr>
          <p:nvPr/>
        </p:nvCxnSpPr>
        <p:spPr>
          <a:xfrm rot="16200000" flipH="1">
            <a:off x="3867150" y="2647950"/>
            <a:ext cx="685800" cy="4191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>
            <a:stCxn id="11" idx="2"/>
          </p:cNvCxnSpPr>
          <p:nvPr/>
        </p:nvCxnSpPr>
        <p:spPr>
          <a:xfrm rot="16200000" flipH="1">
            <a:off x="5276850" y="2609850"/>
            <a:ext cx="685800" cy="4953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Rounded Rectangle 69"/>
          <p:cNvSpPr/>
          <p:nvPr/>
        </p:nvSpPr>
        <p:spPr>
          <a:xfrm>
            <a:off x="7239000" y="1981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X’[2]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71" name="Straight Arrow Connector 70"/>
          <p:cNvCxnSpPr>
            <a:endCxn id="70" idx="0"/>
          </p:cNvCxnSpPr>
          <p:nvPr/>
        </p:nvCxnSpPr>
        <p:spPr>
          <a:xfrm>
            <a:off x="5105400" y="1371600"/>
            <a:ext cx="2628900" cy="609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stCxn id="70" idx="2"/>
          </p:cNvCxnSpPr>
          <p:nvPr/>
        </p:nvCxnSpPr>
        <p:spPr>
          <a:xfrm rot="16200000" flipH="1">
            <a:off x="7639050" y="2609850"/>
            <a:ext cx="685800" cy="4953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1676400" y="3429000"/>
            <a:ext cx="2554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Completed vertices</a:t>
            </a:r>
            <a:endParaRPr lang="en-US" sz="2400" i="1" dirty="0"/>
          </a:p>
        </p:txBody>
      </p:sp>
      <p:sp>
        <p:nvSpPr>
          <p:cNvPr id="75" name="Left Brace 74"/>
          <p:cNvSpPr/>
          <p:nvPr/>
        </p:nvSpPr>
        <p:spPr>
          <a:xfrm rot="16200000">
            <a:off x="2590800" y="1524000"/>
            <a:ext cx="304800" cy="3657600"/>
          </a:xfrm>
          <a:prstGeom prst="leftBrace">
            <a:avLst>
              <a:gd name="adj1" fmla="val 50333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b="1" dirty="0"/>
          </a:p>
        </p:txBody>
      </p:sp>
      <p:sp>
        <p:nvSpPr>
          <p:cNvPr id="76" name="TextBox 75"/>
          <p:cNvSpPr txBox="1"/>
          <p:nvPr/>
        </p:nvSpPr>
        <p:spPr>
          <a:xfrm>
            <a:off x="5181600" y="3276600"/>
            <a:ext cx="9492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 smtClean="0"/>
              <a:t>Slow </a:t>
            </a:r>
            <a:br>
              <a:rPr lang="en-US" sz="2400" i="1" dirty="0" smtClean="0"/>
            </a:br>
            <a:r>
              <a:rPr lang="en-US" sz="2400" i="1" dirty="0" smtClean="0"/>
              <a:t>vertex</a:t>
            </a:r>
            <a:endParaRPr lang="en-US" sz="2400" i="1" dirty="0"/>
          </a:p>
        </p:txBody>
      </p:sp>
      <p:sp>
        <p:nvSpPr>
          <p:cNvPr id="78" name="TextBox 77"/>
          <p:cNvSpPr txBox="1"/>
          <p:nvPr/>
        </p:nvSpPr>
        <p:spPr>
          <a:xfrm>
            <a:off x="7239000" y="3276600"/>
            <a:ext cx="13640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 smtClean="0"/>
              <a:t>Duplicate</a:t>
            </a:r>
            <a:br>
              <a:rPr lang="en-US" sz="2400" i="1" dirty="0" smtClean="0"/>
            </a:br>
            <a:r>
              <a:rPr lang="en-US" sz="2400" i="1" dirty="0" smtClean="0"/>
              <a:t>vertex</a:t>
            </a:r>
            <a:endParaRPr lang="en-US" sz="2400" i="1" dirty="0"/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/>
          <a:lstStyle/>
          <a:p>
            <a:r>
              <a:rPr lang="en-US" dirty="0" smtClean="0"/>
              <a:t>Dynamic Graph Rewriting</a:t>
            </a:r>
            <a:endParaRPr lang="en-US" dirty="0"/>
          </a:p>
        </p:txBody>
      </p:sp>
      <p:sp>
        <p:nvSpPr>
          <p:cNvPr id="49" name="TextBox 48"/>
          <p:cNvSpPr txBox="1"/>
          <p:nvPr/>
        </p:nvSpPr>
        <p:spPr>
          <a:xfrm>
            <a:off x="762000" y="5486400"/>
            <a:ext cx="75868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Duplication Policy = f(running times, data volumes)</a:t>
            </a:r>
            <a:endParaRPr lang="en-US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 animBg="1"/>
      <p:bldP spid="78" grpId="0"/>
      <p:bldP spid="49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/>
          <p:cNvSpPr/>
          <p:nvPr/>
        </p:nvSpPr>
        <p:spPr>
          <a:xfrm>
            <a:off x="381000" y="3505200"/>
            <a:ext cx="8534400" cy="3276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/>
          <p:cNvSpPr/>
          <p:nvPr/>
        </p:nvSpPr>
        <p:spPr>
          <a:xfrm>
            <a:off x="457200" y="990600"/>
            <a:ext cx="8534400" cy="2133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ounded Rectangle 7"/>
          <p:cNvSpPr/>
          <p:nvPr/>
        </p:nvSpPr>
        <p:spPr>
          <a:xfrm>
            <a:off x="8382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1336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4290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48006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29718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42672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5562600" y="4953000"/>
            <a:ext cx="990600" cy="533400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</a:t>
            </a:r>
          </a:p>
        </p:txBody>
      </p:sp>
      <p:cxnSp>
        <p:nvCxnSpPr>
          <p:cNvPr id="58" name="Straight Arrow Connector 57"/>
          <p:cNvCxnSpPr>
            <a:stCxn id="10" idx="2"/>
            <a:endCxn id="16" idx="0"/>
          </p:cNvCxnSpPr>
          <p:nvPr/>
        </p:nvCxnSpPr>
        <p:spPr>
          <a:xfrm rot="5400000">
            <a:off x="3352800" y="4381500"/>
            <a:ext cx="685800" cy="4572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>
            <a:stCxn id="8" idx="2"/>
            <a:endCxn id="16" idx="0"/>
          </p:cNvCxnSpPr>
          <p:nvPr/>
        </p:nvCxnSpPr>
        <p:spPr>
          <a:xfrm rot="16200000" flipH="1">
            <a:off x="2057400" y="3543300"/>
            <a:ext cx="685800" cy="2133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>
            <a:stCxn id="9" idx="2"/>
            <a:endCxn id="17" idx="0"/>
          </p:cNvCxnSpPr>
          <p:nvPr/>
        </p:nvCxnSpPr>
        <p:spPr>
          <a:xfrm rot="16200000" flipH="1">
            <a:off x="3352800" y="3543300"/>
            <a:ext cx="685800" cy="2133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57" idx="2"/>
            <a:endCxn id="18" idx="0"/>
          </p:cNvCxnSpPr>
          <p:nvPr/>
        </p:nvCxnSpPr>
        <p:spPr>
          <a:xfrm rot="5400000">
            <a:off x="6057900" y="4267200"/>
            <a:ext cx="685800" cy="685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>
            <a:stCxn id="59" idx="2"/>
            <a:endCxn id="17" idx="0"/>
          </p:cNvCxnSpPr>
          <p:nvPr/>
        </p:nvCxnSpPr>
        <p:spPr>
          <a:xfrm rot="5400000">
            <a:off x="6096000" y="2933700"/>
            <a:ext cx="685800" cy="3352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11" idx="2"/>
            <a:endCxn id="18" idx="0"/>
          </p:cNvCxnSpPr>
          <p:nvPr/>
        </p:nvCxnSpPr>
        <p:spPr>
          <a:xfrm rot="16200000" flipH="1">
            <a:off x="5334000" y="4229100"/>
            <a:ext cx="685800" cy="762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ounded Rectangle 56"/>
          <p:cNvSpPr/>
          <p:nvPr/>
        </p:nvSpPr>
        <p:spPr>
          <a:xfrm>
            <a:off x="62484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59" name="Rounded Rectangle 58"/>
          <p:cNvSpPr/>
          <p:nvPr/>
        </p:nvSpPr>
        <p:spPr>
          <a:xfrm>
            <a:off x="7620000" y="37338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5" name="Rounded Rectangle 64"/>
          <p:cNvSpPr/>
          <p:nvPr/>
        </p:nvSpPr>
        <p:spPr>
          <a:xfrm>
            <a:off x="4419600" y="60960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7" name="Rounded Rectangle 86"/>
          <p:cNvSpPr/>
          <p:nvPr/>
        </p:nvSpPr>
        <p:spPr>
          <a:xfrm>
            <a:off x="8382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8" name="Rounded Rectangle 87"/>
          <p:cNvSpPr/>
          <p:nvPr/>
        </p:nvSpPr>
        <p:spPr>
          <a:xfrm>
            <a:off x="21336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89" name="Rounded Rectangle 88"/>
          <p:cNvSpPr/>
          <p:nvPr/>
        </p:nvSpPr>
        <p:spPr>
          <a:xfrm>
            <a:off x="34290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1" name="Rounded Rectangle 90"/>
          <p:cNvSpPr/>
          <p:nvPr/>
        </p:nvSpPr>
        <p:spPr>
          <a:xfrm>
            <a:off x="48006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2" name="Rounded Rectangle 91"/>
          <p:cNvSpPr/>
          <p:nvPr/>
        </p:nvSpPr>
        <p:spPr>
          <a:xfrm>
            <a:off x="62484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5" name="Rounded Rectangle 94"/>
          <p:cNvSpPr/>
          <p:nvPr/>
        </p:nvSpPr>
        <p:spPr>
          <a:xfrm>
            <a:off x="7620000" y="1219200"/>
            <a:ext cx="990600" cy="533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S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96" name="Rounded Rectangle 95"/>
          <p:cNvSpPr/>
          <p:nvPr/>
        </p:nvSpPr>
        <p:spPr>
          <a:xfrm>
            <a:off x="4419600" y="2286000"/>
            <a:ext cx="990600" cy="533400"/>
          </a:xfrm>
          <a:prstGeom prst="roundRect">
            <a:avLst/>
          </a:prstGeom>
          <a:solidFill>
            <a:srgbClr val="FFFF99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T</a:t>
            </a: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97" name="Straight Arrow Connector 96"/>
          <p:cNvCxnSpPr>
            <a:stCxn id="87" idx="2"/>
            <a:endCxn id="96" idx="0"/>
          </p:cNvCxnSpPr>
          <p:nvPr/>
        </p:nvCxnSpPr>
        <p:spPr>
          <a:xfrm rot="16200000" flipH="1">
            <a:off x="2857500" y="228600"/>
            <a:ext cx="533400" cy="3581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88" idx="2"/>
            <a:endCxn id="96" idx="0"/>
          </p:cNvCxnSpPr>
          <p:nvPr/>
        </p:nvCxnSpPr>
        <p:spPr>
          <a:xfrm rot="16200000" flipH="1">
            <a:off x="3505200" y="876300"/>
            <a:ext cx="533400" cy="2286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Arrow Connector 98"/>
          <p:cNvCxnSpPr>
            <a:stCxn id="89" idx="2"/>
            <a:endCxn id="96" idx="0"/>
          </p:cNvCxnSpPr>
          <p:nvPr/>
        </p:nvCxnSpPr>
        <p:spPr>
          <a:xfrm rot="16200000" flipH="1">
            <a:off x="4152900" y="1524000"/>
            <a:ext cx="533400" cy="9906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/>
          <p:cNvCxnSpPr>
            <a:stCxn id="91" idx="2"/>
            <a:endCxn id="96" idx="0"/>
          </p:cNvCxnSpPr>
          <p:nvPr/>
        </p:nvCxnSpPr>
        <p:spPr>
          <a:xfrm rot="5400000">
            <a:off x="4838700" y="1828800"/>
            <a:ext cx="533400" cy="381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Arrow Connector 101"/>
          <p:cNvCxnSpPr>
            <a:stCxn id="92" idx="2"/>
            <a:endCxn id="96" idx="0"/>
          </p:cNvCxnSpPr>
          <p:nvPr/>
        </p:nvCxnSpPr>
        <p:spPr>
          <a:xfrm rot="5400000">
            <a:off x="5562600" y="1104900"/>
            <a:ext cx="533400" cy="1828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95" idx="2"/>
            <a:endCxn id="96" idx="0"/>
          </p:cNvCxnSpPr>
          <p:nvPr/>
        </p:nvCxnSpPr>
        <p:spPr>
          <a:xfrm rot="5400000">
            <a:off x="6248400" y="419100"/>
            <a:ext cx="533400" cy="3200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Arrow Connector 134"/>
          <p:cNvCxnSpPr>
            <a:stCxn id="18" idx="2"/>
            <a:endCxn id="65" idx="0"/>
          </p:cNvCxnSpPr>
          <p:nvPr/>
        </p:nvCxnSpPr>
        <p:spPr>
          <a:xfrm rot="5400000">
            <a:off x="5181600" y="5219700"/>
            <a:ext cx="609600" cy="11430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Arrow Connector 135"/>
          <p:cNvCxnSpPr>
            <a:stCxn id="17" idx="2"/>
            <a:endCxn id="65" idx="0"/>
          </p:cNvCxnSpPr>
          <p:nvPr/>
        </p:nvCxnSpPr>
        <p:spPr>
          <a:xfrm rot="16200000" flipH="1">
            <a:off x="4533900" y="5715000"/>
            <a:ext cx="609600" cy="1524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Arrow Connector 136"/>
          <p:cNvCxnSpPr>
            <a:stCxn id="16" idx="2"/>
            <a:endCxn id="65" idx="0"/>
          </p:cNvCxnSpPr>
          <p:nvPr/>
        </p:nvCxnSpPr>
        <p:spPr>
          <a:xfrm rot="16200000" flipH="1">
            <a:off x="3886200" y="5067300"/>
            <a:ext cx="609600" cy="144780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0" name="Down Arrow 149"/>
          <p:cNvSpPr/>
          <p:nvPr/>
        </p:nvSpPr>
        <p:spPr>
          <a:xfrm>
            <a:off x="4343400" y="3048000"/>
            <a:ext cx="838200" cy="5334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1" name="TextBox 150"/>
          <p:cNvSpPr txBox="1"/>
          <p:nvPr/>
        </p:nvSpPr>
        <p:spPr>
          <a:xfrm>
            <a:off x="8382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52" name="TextBox 151"/>
          <p:cNvSpPr txBox="1"/>
          <p:nvPr/>
        </p:nvSpPr>
        <p:spPr>
          <a:xfrm>
            <a:off x="21336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3" name="TextBox 152"/>
          <p:cNvSpPr txBox="1"/>
          <p:nvPr/>
        </p:nvSpPr>
        <p:spPr>
          <a:xfrm>
            <a:off x="34290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54" name="TextBox 153"/>
          <p:cNvSpPr txBox="1"/>
          <p:nvPr/>
        </p:nvSpPr>
        <p:spPr>
          <a:xfrm>
            <a:off x="48006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5" name="TextBox 154"/>
          <p:cNvSpPr txBox="1"/>
          <p:nvPr/>
        </p:nvSpPr>
        <p:spPr>
          <a:xfrm>
            <a:off x="62484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6" name="TextBox 155"/>
          <p:cNvSpPr txBox="1"/>
          <p:nvPr/>
        </p:nvSpPr>
        <p:spPr>
          <a:xfrm>
            <a:off x="7620000" y="3962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7" name="TextBox 156"/>
          <p:cNvSpPr txBox="1"/>
          <p:nvPr/>
        </p:nvSpPr>
        <p:spPr>
          <a:xfrm>
            <a:off x="55626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3</a:t>
            </a:r>
            <a:endParaRPr lang="en-US" dirty="0"/>
          </a:p>
        </p:txBody>
      </p:sp>
      <p:sp>
        <p:nvSpPr>
          <p:cNvPr id="158" name="TextBox 157"/>
          <p:cNvSpPr txBox="1"/>
          <p:nvPr/>
        </p:nvSpPr>
        <p:spPr>
          <a:xfrm>
            <a:off x="42672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2</a:t>
            </a:r>
            <a:endParaRPr lang="en-US" dirty="0"/>
          </a:p>
        </p:txBody>
      </p:sp>
      <p:sp>
        <p:nvSpPr>
          <p:cNvPr id="159" name="TextBox 158"/>
          <p:cNvSpPr txBox="1"/>
          <p:nvPr/>
        </p:nvSpPr>
        <p:spPr>
          <a:xfrm>
            <a:off x="2971800" y="5181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# 1</a:t>
            </a:r>
            <a:endParaRPr lang="en-US" dirty="0"/>
          </a:p>
        </p:txBody>
      </p:sp>
      <p:sp>
        <p:nvSpPr>
          <p:cNvPr id="160" name="TextBox 159"/>
          <p:cNvSpPr txBox="1"/>
          <p:nvPr/>
        </p:nvSpPr>
        <p:spPr>
          <a:xfrm>
            <a:off x="457200" y="2514600"/>
            <a:ext cx="970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static</a:t>
            </a:r>
            <a:endParaRPr lang="en-US" sz="2800" i="1" dirty="0"/>
          </a:p>
        </p:txBody>
      </p:sp>
      <p:sp>
        <p:nvSpPr>
          <p:cNvPr id="161" name="TextBox 160"/>
          <p:cNvSpPr txBox="1"/>
          <p:nvPr/>
        </p:nvSpPr>
        <p:spPr>
          <a:xfrm>
            <a:off x="533400" y="6172200"/>
            <a:ext cx="1412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smtClean="0"/>
              <a:t>dynamic</a:t>
            </a:r>
            <a:endParaRPr lang="en-US" sz="2800" i="1" dirty="0"/>
          </a:p>
        </p:txBody>
      </p:sp>
      <p:sp>
        <p:nvSpPr>
          <p:cNvPr id="162" name="TextBox 161"/>
          <p:cNvSpPr txBox="1"/>
          <p:nvPr/>
        </p:nvSpPr>
        <p:spPr>
          <a:xfrm>
            <a:off x="762000" y="4800600"/>
            <a:ext cx="814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i="1" dirty="0" smtClean="0"/>
              <a:t>rack #</a:t>
            </a:r>
            <a:endParaRPr lang="en-US" sz="2000" i="1" dirty="0"/>
          </a:p>
        </p:txBody>
      </p:sp>
      <p:cxnSp>
        <p:nvCxnSpPr>
          <p:cNvPr id="164" name="Straight Arrow Connector 163"/>
          <p:cNvCxnSpPr/>
          <p:nvPr/>
        </p:nvCxnSpPr>
        <p:spPr>
          <a:xfrm rot="5400000" flipH="1" flipV="1">
            <a:off x="685800" y="4495800"/>
            <a:ext cx="685800" cy="76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itle 50"/>
          <p:cNvSpPr>
            <a:spLocks noGrp="1"/>
          </p:cNvSpPr>
          <p:nvPr>
            <p:ph type="title"/>
          </p:nvPr>
        </p:nvSpPr>
        <p:spPr>
          <a:xfrm>
            <a:off x="381000" y="152400"/>
            <a:ext cx="8458200" cy="762000"/>
          </a:xfrm>
        </p:spPr>
        <p:txBody>
          <a:bodyPr>
            <a:normAutofit/>
          </a:bodyPr>
          <a:lstStyle/>
          <a:p>
            <a:r>
              <a:rPr lang="en-US" dirty="0" smtClean="0"/>
              <a:t>Dynamic Aggregation</a:t>
            </a:r>
            <a:endParaRPr lang="en-US" dirty="0"/>
          </a:p>
        </p:txBody>
      </p:sp>
      <p:sp>
        <p:nvSpPr>
          <p:cNvPr id="50" name="Slide Number Placeholder 4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61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 animBg="1"/>
      <p:bldP spid="8" grpId="0" animBg="1"/>
      <p:bldP spid="9" grpId="0" animBg="1"/>
      <p:bldP spid="10" grpId="0" animBg="1"/>
      <p:bldP spid="11" grpId="0" animBg="1"/>
      <p:bldP spid="16" grpId="0" animBg="1"/>
      <p:bldP spid="17" grpId="0" animBg="1"/>
      <p:bldP spid="18" grpId="0" animBg="1"/>
      <p:bldP spid="57" grpId="0" animBg="1"/>
      <p:bldP spid="59" grpId="0" animBg="1"/>
      <p:bldP spid="65" grpId="0" animBg="1"/>
      <p:bldP spid="151" grpId="0"/>
      <p:bldP spid="152" grpId="0"/>
      <p:bldP spid="153" grpId="0"/>
      <p:bldP spid="154" grpId="0"/>
      <p:bldP spid="155" grpId="0"/>
      <p:bldP spid="156" grpId="0"/>
      <p:bldP spid="157" grpId="0"/>
      <p:bldP spid="158" grpId="0"/>
      <p:bldP spid="159" grpId="0"/>
      <p:bldP spid="161" grpId="0"/>
      <p:bldP spid="162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Separate policy and mechanism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221163"/>
          </a:xfrm>
        </p:spPr>
        <p:txBody>
          <a:bodyPr/>
          <a:lstStyle/>
          <a:p>
            <a:r>
              <a:rPr lang="en-US" dirty="0" smtClean="0"/>
              <a:t>Implement a powerful and generic mechanism</a:t>
            </a:r>
          </a:p>
          <a:p>
            <a:r>
              <a:rPr lang="en-US" dirty="0" smtClean="0"/>
              <a:t>Leave policy to the application layer</a:t>
            </a:r>
          </a:p>
          <a:p>
            <a:r>
              <a:rPr lang="en-US" dirty="0" smtClean="0"/>
              <a:t>Trade-off in policy language: </a:t>
            </a:r>
            <a:br>
              <a:rPr lang="en-US" dirty="0" smtClean="0"/>
            </a:br>
            <a:r>
              <a:rPr lang="en-US" dirty="0" smtClean="0"/>
              <a:t>power vs. simplicity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62</a:t>
            </a:fld>
            <a:endParaRPr lang="en-US"/>
          </a:p>
        </p:txBody>
      </p:sp>
      <p:pic>
        <p:nvPicPr>
          <p:cNvPr id="5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8567" y="2667000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104641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</p:spPr>
        <p:txBody>
          <a:bodyPr/>
          <a:lstStyle/>
          <a:p>
            <a:r>
              <a:rPr lang="en-US" dirty="0" smtClean="0"/>
              <a:t>Policy vs. Mechanism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63</a:t>
            </a:fld>
            <a:endParaRPr lang="en-US"/>
          </a:p>
        </p:txBody>
      </p:sp>
      <p:pic>
        <p:nvPicPr>
          <p:cNvPr id="123907" name="Picture 3" descr="C:\Documents and Settings\mbudiu\Local Settings\Temporary Internet Files\Content.IE5\8FBAYZRT\MPj0434013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>
            <a:off x="6858000" y="762000"/>
            <a:ext cx="2133601" cy="1420623"/>
          </a:xfrm>
          <a:prstGeom prst="rect">
            <a:avLst/>
          </a:prstGeom>
          <a:noFill/>
        </p:spPr>
      </p:pic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533400" y="2209800"/>
            <a:ext cx="3733800" cy="4419600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Application-level</a:t>
            </a:r>
          </a:p>
          <a:p>
            <a:r>
              <a:rPr lang="en-US" dirty="0" smtClean="0"/>
              <a:t>Most complex in C++ code</a:t>
            </a:r>
          </a:p>
          <a:p>
            <a:r>
              <a:rPr lang="en-US" dirty="0" smtClean="0"/>
              <a:t>Invoked with </a:t>
            </a:r>
            <a:r>
              <a:rPr lang="en-US" dirty="0" err="1" smtClean="0"/>
              <a:t>upcalls</a:t>
            </a:r>
            <a:endParaRPr lang="en-US" dirty="0" smtClean="0"/>
          </a:p>
          <a:p>
            <a:r>
              <a:rPr lang="en-US" dirty="0" smtClean="0"/>
              <a:t>Need good default implementations</a:t>
            </a:r>
          </a:p>
          <a:p>
            <a:r>
              <a:rPr lang="en-US" dirty="0" smtClean="0"/>
              <a:t>DryadLINQ provides a comprehensive set</a:t>
            </a:r>
          </a:p>
        </p:txBody>
      </p:sp>
      <p:pic>
        <p:nvPicPr>
          <p:cNvPr id="123921" name="Picture 17" descr="C:\Documents and Settings\mbudiu\Local Settings\Temporary Internet Files\Content.IE5\O34CZ4MC\MCSY01686_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" y="685800"/>
            <a:ext cx="1345997" cy="1345997"/>
          </a:xfrm>
          <a:prstGeom prst="rect">
            <a:avLst/>
          </a:prstGeom>
          <a:noFill/>
        </p:spPr>
      </p:pic>
      <p:sp>
        <p:nvSpPr>
          <p:cNvPr id="22" name="Content Placeholder 6"/>
          <p:cNvSpPr txBox="1">
            <a:spLocks/>
          </p:cNvSpPr>
          <p:nvPr/>
        </p:nvSpPr>
        <p:spPr>
          <a:xfrm>
            <a:off x="4495800" y="2209800"/>
            <a:ext cx="3048000" cy="4068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Content Placeholder 6"/>
          <p:cNvSpPr txBox="1">
            <a:spLocks/>
          </p:cNvSpPr>
          <p:nvPr/>
        </p:nvSpPr>
        <p:spPr>
          <a:xfrm>
            <a:off x="4724400" y="2209800"/>
            <a:ext cx="3581400" cy="4068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Built-in</a:t>
            </a:r>
          </a:p>
          <a:p>
            <a:pPr marL="914400" lvl="1" indent="-457200">
              <a:spcBef>
                <a:spcPct val="20000"/>
              </a:spcBef>
              <a:buFont typeface="Wingdings" pitchFamily="2" charset="2"/>
              <a:buChar char="§"/>
            </a:pPr>
            <a:r>
              <a:rPr lang="en-US" sz="2800" dirty="0" smtClean="0"/>
              <a:t>Scheduling</a:t>
            </a:r>
          </a:p>
          <a:p>
            <a:pPr marL="914400" lvl="1" indent="-457200">
              <a:spcBef>
                <a:spcPct val="20000"/>
              </a:spcBef>
              <a:buFont typeface="Wingdings" pitchFamily="2" charset="2"/>
              <a:buChar char="§"/>
            </a:pP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Graph rewriting</a:t>
            </a:r>
          </a:p>
          <a:p>
            <a:pPr marL="914400" lvl="1" indent="-457200">
              <a:spcBef>
                <a:spcPct val="20000"/>
              </a:spcBef>
              <a:buFont typeface="Wingdings" pitchFamily="2" charset="2"/>
              <a:buChar char="§"/>
            </a:pPr>
            <a:r>
              <a:rPr lang="en-US" sz="2800" dirty="0" smtClean="0"/>
              <a:t>Fault tolerance</a:t>
            </a:r>
          </a:p>
          <a:p>
            <a:pPr marL="914400" lvl="1" indent="-457200">
              <a:spcBef>
                <a:spcPct val="20000"/>
              </a:spcBef>
              <a:buFont typeface="Wingdings" pitchFamily="2" charset="2"/>
              <a:buChar char="§"/>
            </a:pP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Statistics and reporting</a:t>
            </a:r>
          </a:p>
          <a:p>
            <a:pPr marL="800100" lvl="1" indent="-342900">
              <a:spcBef>
                <a:spcPct val="20000"/>
              </a:spcBef>
              <a:buFont typeface="Arial" pitchFamily="34" charset="0"/>
              <a:buChar char="•"/>
            </a:pPr>
            <a:endParaRPr kumimoji="0" lang="en-US" sz="28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  <p:bldP spid="23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 Abstraction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64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838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63600" y="4191000"/>
            <a:ext cx="7366000" cy="37349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services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38200" y="3657600"/>
            <a:ext cx="7391400" cy="381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743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724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629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63600" y="4724400"/>
            <a:ext cx="7366000" cy="3734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Deployment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38200" y="3124200"/>
            <a:ext cx="7391400" cy="3810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Distributed Execution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3" name="Elbow Connector 12"/>
          <p:cNvCxnSpPr>
            <a:endCxn id="12" idx="0"/>
          </p:cNvCxnSpPr>
          <p:nvPr/>
        </p:nvCxnSpPr>
        <p:spPr>
          <a:xfrm>
            <a:off x="609600" y="2667000"/>
            <a:ext cx="3924300" cy="457200"/>
          </a:xfrm>
          <a:prstGeom prst="bentConnector2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585158" y="2170093"/>
            <a:ext cx="697351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Reliable machine running distributed jobs with</a:t>
            </a:r>
            <a:br>
              <a:rPr lang="en-US" sz="2800" dirty="0" smtClean="0"/>
            </a:br>
            <a:r>
              <a:rPr lang="en-US" sz="2800" dirty="0" smtClean="0"/>
              <a:t> “infinite” resources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9193921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mbudiu\AppData\Local\Microsoft\Windows\Temporary Internet Files\Content.IE5\9Y4XRVEM\MP90040549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500"/>
          <a:stretch/>
        </p:blipFill>
        <p:spPr bwMode="auto">
          <a:xfrm>
            <a:off x="0" y="1273629"/>
            <a:ext cx="9144000" cy="5584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Interlude: Thinking in Parallel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0775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2827564" cy="1143000"/>
          </a:xfrm>
        </p:spPr>
        <p:txBody>
          <a:bodyPr/>
          <a:lstStyle/>
          <a:p>
            <a:r>
              <a:rPr lang="en-US" dirty="0" smtClean="0"/>
              <a:t>Computing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66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76200" y="6478488"/>
            <a:ext cx="432727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 smtClean="0"/>
              <a:t>Image from: http://www.dayvectors.net/g2012m02.html</a:t>
            </a:r>
            <a:endParaRPr lang="en-US" sz="1400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" y="3894237"/>
            <a:ext cx="7870706" cy="2584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0" name="Picture 2" descr="human computers at NACA Dryde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093" y="381000"/>
            <a:ext cx="5734050" cy="433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76200" y="5334000"/>
            <a:ext cx="7696200" cy="4572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8167009" y="4466121"/>
            <a:ext cx="6206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1930s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4422416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036" y="113683"/>
            <a:ext cx="8229600" cy="868362"/>
          </a:xfrm>
        </p:spPr>
        <p:txBody>
          <a:bodyPr/>
          <a:lstStyle/>
          <a:p>
            <a:r>
              <a:rPr lang="en-US" dirty="0" smtClean="0"/>
              <a:t>Logistics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781800" y="6400800"/>
            <a:ext cx="2133600" cy="365125"/>
          </a:xfrm>
        </p:spPr>
        <p:txBody>
          <a:bodyPr/>
          <a:lstStyle/>
          <a:p>
            <a:fld id="{FC7F914F-062F-453F-B34B-BB004E9935E0}" type="slidenum">
              <a:rPr lang="en-US" smtClean="0"/>
              <a:pPr/>
              <a:t>67</a:t>
            </a:fld>
            <a:endParaRPr lang="en-US" dirty="0"/>
          </a:p>
        </p:txBody>
      </p:sp>
      <p:pic>
        <p:nvPicPr>
          <p:cNvPr id="5122" name="Picture 2" descr="C:\Users\mbudiu\AppData\Local\Microsoft\Windows\Temporary Internet Files\Content.IE5\9Y4XRVEM\MC9000652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358" y="1295400"/>
            <a:ext cx="1724558" cy="1616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87105" y="1569550"/>
            <a:ext cx="2687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= input data</a:t>
            </a:r>
            <a:endParaRPr lang="en-US" sz="4000" dirty="0"/>
          </a:p>
        </p:txBody>
      </p:sp>
      <p:grpSp>
        <p:nvGrpSpPr>
          <p:cNvPr id="5" name="Group 7"/>
          <p:cNvGrpSpPr>
            <a:grpSpLocks noChangeAspect="1"/>
          </p:cNvGrpSpPr>
          <p:nvPr/>
        </p:nvGrpSpPr>
        <p:grpSpPr bwMode="auto">
          <a:xfrm>
            <a:off x="1066800" y="2971120"/>
            <a:ext cx="1711325" cy="1598613"/>
            <a:chOff x="629" y="2356"/>
            <a:chExt cx="1078" cy="1007"/>
          </a:xfrm>
        </p:grpSpPr>
        <p:sp>
          <p:nvSpPr>
            <p:cNvPr id="9" name="Freeform 9"/>
            <p:cNvSpPr>
              <a:spLocks/>
            </p:cNvSpPr>
            <p:nvPr/>
          </p:nvSpPr>
          <p:spPr bwMode="auto">
            <a:xfrm>
              <a:off x="974" y="2384"/>
              <a:ext cx="319" cy="855"/>
            </a:xfrm>
            <a:custGeom>
              <a:avLst/>
              <a:gdLst>
                <a:gd name="T0" fmla="*/ 478 w 638"/>
                <a:gd name="T1" fmla="*/ 33 h 1710"/>
                <a:gd name="T2" fmla="*/ 75 w 638"/>
                <a:gd name="T3" fmla="*/ 1306 h 1710"/>
                <a:gd name="T4" fmla="*/ 62 w 638"/>
                <a:gd name="T5" fmla="*/ 1328 h 1710"/>
                <a:gd name="T6" fmla="*/ 55 w 638"/>
                <a:gd name="T7" fmla="*/ 1349 h 1710"/>
                <a:gd name="T8" fmla="*/ 54 w 638"/>
                <a:gd name="T9" fmla="*/ 1372 h 1710"/>
                <a:gd name="T10" fmla="*/ 58 w 638"/>
                <a:gd name="T11" fmla="*/ 1396 h 1710"/>
                <a:gd name="T12" fmla="*/ 61 w 638"/>
                <a:gd name="T13" fmla="*/ 1409 h 1710"/>
                <a:gd name="T14" fmla="*/ 66 w 638"/>
                <a:gd name="T15" fmla="*/ 1419 h 1710"/>
                <a:gd name="T16" fmla="*/ 70 w 638"/>
                <a:gd name="T17" fmla="*/ 1429 h 1710"/>
                <a:gd name="T18" fmla="*/ 77 w 638"/>
                <a:gd name="T19" fmla="*/ 1438 h 1710"/>
                <a:gd name="T20" fmla="*/ 84 w 638"/>
                <a:gd name="T21" fmla="*/ 1446 h 1710"/>
                <a:gd name="T22" fmla="*/ 92 w 638"/>
                <a:gd name="T23" fmla="*/ 1454 h 1710"/>
                <a:gd name="T24" fmla="*/ 101 w 638"/>
                <a:gd name="T25" fmla="*/ 1461 h 1710"/>
                <a:gd name="T26" fmla="*/ 113 w 638"/>
                <a:gd name="T27" fmla="*/ 1466 h 1710"/>
                <a:gd name="T28" fmla="*/ 638 w 638"/>
                <a:gd name="T29" fmla="*/ 1710 h 1710"/>
                <a:gd name="T30" fmla="*/ 18 w 638"/>
                <a:gd name="T31" fmla="*/ 1507 h 1710"/>
                <a:gd name="T32" fmla="*/ 13 w 638"/>
                <a:gd name="T33" fmla="*/ 1484 h 1710"/>
                <a:gd name="T34" fmla="*/ 8 w 638"/>
                <a:gd name="T35" fmla="*/ 1463 h 1710"/>
                <a:gd name="T36" fmla="*/ 5 w 638"/>
                <a:gd name="T37" fmla="*/ 1443 h 1710"/>
                <a:gd name="T38" fmla="*/ 2 w 638"/>
                <a:gd name="T39" fmla="*/ 1420 h 1710"/>
                <a:gd name="T40" fmla="*/ 0 w 638"/>
                <a:gd name="T41" fmla="*/ 1393 h 1710"/>
                <a:gd name="T42" fmla="*/ 0 w 638"/>
                <a:gd name="T43" fmla="*/ 1368 h 1710"/>
                <a:gd name="T44" fmla="*/ 0 w 638"/>
                <a:gd name="T45" fmla="*/ 1344 h 1710"/>
                <a:gd name="T46" fmla="*/ 2 w 638"/>
                <a:gd name="T47" fmla="*/ 1318 h 1710"/>
                <a:gd name="T48" fmla="*/ 411 w 638"/>
                <a:gd name="T49" fmla="*/ 0 h 1710"/>
                <a:gd name="T50" fmla="*/ 478 w 638"/>
                <a:gd name="T51" fmla="*/ 33 h 17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38" h="1710">
                  <a:moveTo>
                    <a:pt x="478" y="33"/>
                  </a:moveTo>
                  <a:lnTo>
                    <a:pt x="75" y="1306"/>
                  </a:lnTo>
                  <a:lnTo>
                    <a:pt x="62" y="1328"/>
                  </a:lnTo>
                  <a:lnTo>
                    <a:pt x="55" y="1349"/>
                  </a:lnTo>
                  <a:lnTo>
                    <a:pt x="54" y="1372"/>
                  </a:lnTo>
                  <a:lnTo>
                    <a:pt x="58" y="1396"/>
                  </a:lnTo>
                  <a:lnTo>
                    <a:pt x="61" y="1409"/>
                  </a:lnTo>
                  <a:lnTo>
                    <a:pt x="66" y="1419"/>
                  </a:lnTo>
                  <a:lnTo>
                    <a:pt x="70" y="1429"/>
                  </a:lnTo>
                  <a:lnTo>
                    <a:pt x="77" y="1438"/>
                  </a:lnTo>
                  <a:lnTo>
                    <a:pt x="84" y="1446"/>
                  </a:lnTo>
                  <a:lnTo>
                    <a:pt x="92" y="1454"/>
                  </a:lnTo>
                  <a:lnTo>
                    <a:pt x="101" y="1461"/>
                  </a:lnTo>
                  <a:lnTo>
                    <a:pt x="113" y="1466"/>
                  </a:lnTo>
                  <a:lnTo>
                    <a:pt x="638" y="1710"/>
                  </a:lnTo>
                  <a:lnTo>
                    <a:pt x="18" y="1507"/>
                  </a:lnTo>
                  <a:lnTo>
                    <a:pt x="13" y="1484"/>
                  </a:lnTo>
                  <a:lnTo>
                    <a:pt x="8" y="1463"/>
                  </a:lnTo>
                  <a:lnTo>
                    <a:pt x="5" y="1443"/>
                  </a:lnTo>
                  <a:lnTo>
                    <a:pt x="2" y="1420"/>
                  </a:lnTo>
                  <a:lnTo>
                    <a:pt x="0" y="1393"/>
                  </a:lnTo>
                  <a:lnTo>
                    <a:pt x="0" y="1368"/>
                  </a:lnTo>
                  <a:lnTo>
                    <a:pt x="0" y="1344"/>
                  </a:lnTo>
                  <a:lnTo>
                    <a:pt x="2" y="1318"/>
                  </a:lnTo>
                  <a:lnTo>
                    <a:pt x="411" y="0"/>
                  </a:lnTo>
                  <a:lnTo>
                    <a:pt x="478" y="33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916" y="2406"/>
              <a:ext cx="325" cy="861"/>
            </a:xfrm>
            <a:custGeom>
              <a:avLst/>
              <a:gdLst>
                <a:gd name="T0" fmla="*/ 298 w 651"/>
                <a:gd name="T1" fmla="*/ 18 h 1722"/>
                <a:gd name="T2" fmla="*/ 211 w 651"/>
                <a:gd name="T3" fmla="*/ 0 h 1722"/>
                <a:gd name="T4" fmla="*/ 186 w 651"/>
                <a:gd name="T5" fmla="*/ 105 h 1722"/>
                <a:gd name="T6" fmla="*/ 166 w 651"/>
                <a:gd name="T7" fmla="*/ 199 h 1722"/>
                <a:gd name="T8" fmla="*/ 147 w 651"/>
                <a:gd name="T9" fmla="*/ 289 h 1722"/>
                <a:gd name="T10" fmla="*/ 131 w 651"/>
                <a:gd name="T11" fmla="*/ 376 h 1722"/>
                <a:gd name="T12" fmla="*/ 115 w 651"/>
                <a:gd name="T13" fmla="*/ 463 h 1722"/>
                <a:gd name="T14" fmla="*/ 100 w 651"/>
                <a:gd name="T15" fmla="*/ 553 h 1722"/>
                <a:gd name="T16" fmla="*/ 86 w 651"/>
                <a:gd name="T17" fmla="*/ 650 h 1722"/>
                <a:gd name="T18" fmla="*/ 71 w 651"/>
                <a:gd name="T19" fmla="*/ 756 h 1722"/>
                <a:gd name="T20" fmla="*/ 56 w 651"/>
                <a:gd name="T21" fmla="*/ 866 h 1722"/>
                <a:gd name="T22" fmla="*/ 44 w 651"/>
                <a:gd name="T23" fmla="*/ 968 h 1722"/>
                <a:gd name="T24" fmla="*/ 33 w 651"/>
                <a:gd name="T25" fmla="*/ 1062 h 1722"/>
                <a:gd name="T26" fmla="*/ 24 w 651"/>
                <a:gd name="T27" fmla="*/ 1154 h 1722"/>
                <a:gd name="T28" fmla="*/ 16 w 651"/>
                <a:gd name="T29" fmla="*/ 1246 h 1722"/>
                <a:gd name="T30" fmla="*/ 10 w 651"/>
                <a:gd name="T31" fmla="*/ 1342 h 1722"/>
                <a:gd name="T32" fmla="*/ 4 w 651"/>
                <a:gd name="T33" fmla="*/ 1443 h 1722"/>
                <a:gd name="T34" fmla="*/ 0 w 651"/>
                <a:gd name="T35" fmla="*/ 1555 h 1722"/>
                <a:gd name="T36" fmla="*/ 3 w 651"/>
                <a:gd name="T37" fmla="*/ 1572 h 1722"/>
                <a:gd name="T38" fmla="*/ 9 w 651"/>
                <a:gd name="T39" fmla="*/ 1586 h 1722"/>
                <a:gd name="T40" fmla="*/ 18 w 651"/>
                <a:gd name="T41" fmla="*/ 1599 h 1722"/>
                <a:gd name="T42" fmla="*/ 31 w 651"/>
                <a:gd name="T43" fmla="*/ 1610 h 1722"/>
                <a:gd name="T44" fmla="*/ 39 w 651"/>
                <a:gd name="T45" fmla="*/ 1615 h 1722"/>
                <a:gd name="T46" fmla="*/ 46 w 651"/>
                <a:gd name="T47" fmla="*/ 1619 h 1722"/>
                <a:gd name="T48" fmla="*/ 54 w 651"/>
                <a:gd name="T49" fmla="*/ 1623 h 1722"/>
                <a:gd name="T50" fmla="*/ 61 w 651"/>
                <a:gd name="T51" fmla="*/ 1625 h 1722"/>
                <a:gd name="T52" fmla="*/ 69 w 651"/>
                <a:gd name="T53" fmla="*/ 1626 h 1722"/>
                <a:gd name="T54" fmla="*/ 77 w 651"/>
                <a:gd name="T55" fmla="*/ 1627 h 1722"/>
                <a:gd name="T56" fmla="*/ 85 w 651"/>
                <a:gd name="T57" fmla="*/ 1627 h 1722"/>
                <a:gd name="T58" fmla="*/ 94 w 651"/>
                <a:gd name="T59" fmla="*/ 1626 h 1722"/>
                <a:gd name="T60" fmla="*/ 610 w 651"/>
                <a:gd name="T61" fmla="*/ 1722 h 1722"/>
                <a:gd name="T62" fmla="*/ 651 w 651"/>
                <a:gd name="T63" fmla="*/ 1688 h 1722"/>
                <a:gd name="T64" fmla="*/ 55 w 651"/>
                <a:gd name="T65" fmla="*/ 1562 h 1722"/>
                <a:gd name="T66" fmla="*/ 55 w 651"/>
                <a:gd name="T67" fmla="*/ 1536 h 1722"/>
                <a:gd name="T68" fmla="*/ 55 w 651"/>
                <a:gd name="T69" fmla="*/ 1515 h 1722"/>
                <a:gd name="T70" fmla="*/ 55 w 651"/>
                <a:gd name="T71" fmla="*/ 1494 h 1722"/>
                <a:gd name="T72" fmla="*/ 55 w 651"/>
                <a:gd name="T73" fmla="*/ 1469 h 1722"/>
                <a:gd name="T74" fmla="*/ 54 w 651"/>
                <a:gd name="T75" fmla="*/ 1427 h 1722"/>
                <a:gd name="T76" fmla="*/ 53 w 651"/>
                <a:gd name="T77" fmla="*/ 1390 h 1722"/>
                <a:gd name="T78" fmla="*/ 51 w 651"/>
                <a:gd name="T79" fmla="*/ 1353 h 1722"/>
                <a:gd name="T80" fmla="*/ 47 w 651"/>
                <a:gd name="T81" fmla="*/ 1312 h 1722"/>
                <a:gd name="T82" fmla="*/ 61 w 651"/>
                <a:gd name="T83" fmla="*/ 1221 h 1722"/>
                <a:gd name="T84" fmla="*/ 72 w 651"/>
                <a:gd name="T85" fmla="*/ 1138 h 1722"/>
                <a:gd name="T86" fmla="*/ 85 w 651"/>
                <a:gd name="T87" fmla="*/ 1061 h 1722"/>
                <a:gd name="T88" fmla="*/ 98 w 651"/>
                <a:gd name="T89" fmla="*/ 986 h 1722"/>
                <a:gd name="T90" fmla="*/ 110 w 651"/>
                <a:gd name="T91" fmla="*/ 911 h 1722"/>
                <a:gd name="T92" fmla="*/ 124 w 651"/>
                <a:gd name="T93" fmla="*/ 834 h 1722"/>
                <a:gd name="T94" fmla="*/ 140 w 651"/>
                <a:gd name="T95" fmla="*/ 751 h 1722"/>
                <a:gd name="T96" fmla="*/ 158 w 651"/>
                <a:gd name="T97" fmla="*/ 661 h 1722"/>
                <a:gd name="T98" fmla="*/ 175 w 651"/>
                <a:gd name="T99" fmla="*/ 571 h 1722"/>
                <a:gd name="T100" fmla="*/ 191 w 651"/>
                <a:gd name="T101" fmla="*/ 490 h 1722"/>
                <a:gd name="T102" fmla="*/ 207 w 651"/>
                <a:gd name="T103" fmla="*/ 413 h 1722"/>
                <a:gd name="T104" fmla="*/ 223 w 651"/>
                <a:gd name="T105" fmla="*/ 339 h 1722"/>
                <a:gd name="T106" fmla="*/ 239 w 651"/>
                <a:gd name="T107" fmla="*/ 264 h 1722"/>
                <a:gd name="T108" fmla="*/ 257 w 651"/>
                <a:gd name="T109" fmla="*/ 188 h 1722"/>
                <a:gd name="T110" fmla="*/ 276 w 651"/>
                <a:gd name="T111" fmla="*/ 106 h 1722"/>
                <a:gd name="T112" fmla="*/ 298 w 651"/>
                <a:gd name="T113" fmla="*/ 18 h 17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651" h="1722">
                  <a:moveTo>
                    <a:pt x="298" y="18"/>
                  </a:moveTo>
                  <a:lnTo>
                    <a:pt x="211" y="0"/>
                  </a:lnTo>
                  <a:lnTo>
                    <a:pt x="186" y="105"/>
                  </a:lnTo>
                  <a:lnTo>
                    <a:pt x="166" y="199"/>
                  </a:lnTo>
                  <a:lnTo>
                    <a:pt x="147" y="289"/>
                  </a:lnTo>
                  <a:lnTo>
                    <a:pt x="131" y="376"/>
                  </a:lnTo>
                  <a:lnTo>
                    <a:pt x="115" y="463"/>
                  </a:lnTo>
                  <a:lnTo>
                    <a:pt x="100" y="553"/>
                  </a:lnTo>
                  <a:lnTo>
                    <a:pt x="86" y="650"/>
                  </a:lnTo>
                  <a:lnTo>
                    <a:pt x="71" y="756"/>
                  </a:lnTo>
                  <a:lnTo>
                    <a:pt x="56" y="866"/>
                  </a:lnTo>
                  <a:lnTo>
                    <a:pt x="44" y="968"/>
                  </a:lnTo>
                  <a:lnTo>
                    <a:pt x="33" y="1062"/>
                  </a:lnTo>
                  <a:lnTo>
                    <a:pt x="24" y="1154"/>
                  </a:lnTo>
                  <a:lnTo>
                    <a:pt x="16" y="1246"/>
                  </a:lnTo>
                  <a:lnTo>
                    <a:pt x="10" y="1342"/>
                  </a:lnTo>
                  <a:lnTo>
                    <a:pt x="4" y="1443"/>
                  </a:lnTo>
                  <a:lnTo>
                    <a:pt x="0" y="1555"/>
                  </a:lnTo>
                  <a:lnTo>
                    <a:pt x="3" y="1572"/>
                  </a:lnTo>
                  <a:lnTo>
                    <a:pt x="9" y="1586"/>
                  </a:lnTo>
                  <a:lnTo>
                    <a:pt x="18" y="1599"/>
                  </a:lnTo>
                  <a:lnTo>
                    <a:pt x="31" y="1610"/>
                  </a:lnTo>
                  <a:lnTo>
                    <a:pt x="39" y="1615"/>
                  </a:lnTo>
                  <a:lnTo>
                    <a:pt x="46" y="1619"/>
                  </a:lnTo>
                  <a:lnTo>
                    <a:pt x="54" y="1623"/>
                  </a:lnTo>
                  <a:lnTo>
                    <a:pt x="61" y="1625"/>
                  </a:lnTo>
                  <a:lnTo>
                    <a:pt x="69" y="1626"/>
                  </a:lnTo>
                  <a:lnTo>
                    <a:pt x="77" y="1627"/>
                  </a:lnTo>
                  <a:lnTo>
                    <a:pt x="85" y="1627"/>
                  </a:lnTo>
                  <a:lnTo>
                    <a:pt x="94" y="1626"/>
                  </a:lnTo>
                  <a:lnTo>
                    <a:pt x="610" y="1722"/>
                  </a:lnTo>
                  <a:lnTo>
                    <a:pt x="651" y="1688"/>
                  </a:lnTo>
                  <a:lnTo>
                    <a:pt x="55" y="1562"/>
                  </a:lnTo>
                  <a:lnTo>
                    <a:pt x="55" y="1536"/>
                  </a:lnTo>
                  <a:lnTo>
                    <a:pt x="55" y="1515"/>
                  </a:lnTo>
                  <a:lnTo>
                    <a:pt x="55" y="1494"/>
                  </a:lnTo>
                  <a:lnTo>
                    <a:pt x="55" y="1469"/>
                  </a:lnTo>
                  <a:lnTo>
                    <a:pt x="54" y="1427"/>
                  </a:lnTo>
                  <a:lnTo>
                    <a:pt x="53" y="1390"/>
                  </a:lnTo>
                  <a:lnTo>
                    <a:pt x="51" y="1353"/>
                  </a:lnTo>
                  <a:lnTo>
                    <a:pt x="47" y="1312"/>
                  </a:lnTo>
                  <a:lnTo>
                    <a:pt x="61" y="1221"/>
                  </a:lnTo>
                  <a:lnTo>
                    <a:pt x="72" y="1138"/>
                  </a:lnTo>
                  <a:lnTo>
                    <a:pt x="85" y="1061"/>
                  </a:lnTo>
                  <a:lnTo>
                    <a:pt x="98" y="986"/>
                  </a:lnTo>
                  <a:lnTo>
                    <a:pt x="110" y="911"/>
                  </a:lnTo>
                  <a:lnTo>
                    <a:pt x="124" y="834"/>
                  </a:lnTo>
                  <a:lnTo>
                    <a:pt x="140" y="751"/>
                  </a:lnTo>
                  <a:lnTo>
                    <a:pt x="158" y="661"/>
                  </a:lnTo>
                  <a:lnTo>
                    <a:pt x="175" y="571"/>
                  </a:lnTo>
                  <a:lnTo>
                    <a:pt x="191" y="490"/>
                  </a:lnTo>
                  <a:lnTo>
                    <a:pt x="207" y="413"/>
                  </a:lnTo>
                  <a:lnTo>
                    <a:pt x="223" y="339"/>
                  </a:lnTo>
                  <a:lnTo>
                    <a:pt x="239" y="264"/>
                  </a:lnTo>
                  <a:lnTo>
                    <a:pt x="257" y="188"/>
                  </a:lnTo>
                  <a:lnTo>
                    <a:pt x="276" y="106"/>
                  </a:lnTo>
                  <a:lnTo>
                    <a:pt x="298" y="18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853" y="2446"/>
              <a:ext cx="334" cy="862"/>
            </a:xfrm>
            <a:custGeom>
              <a:avLst/>
              <a:gdLst>
                <a:gd name="T0" fmla="*/ 118 w 668"/>
                <a:gd name="T1" fmla="*/ 0 h 1724"/>
                <a:gd name="T2" fmla="*/ 31 w 668"/>
                <a:gd name="T3" fmla="*/ 8 h 1724"/>
                <a:gd name="T4" fmla="*/ 16 w 668"/>
                <a:gd name="T5" fmla="*/ 260 h 1724"/>
                <a:gd name="T6" fmla="*/ 7 w 668"/>
                <a:gd name="T7" fmla="*/ 482 h 1724"/>
                <a:gd name="T8" fmla="*/ 2 w 668"/>
                <a:gd name="T9" fmla="*/ 705 h 1724"/>
                <a:gd name="T10" fmla="*/ 0 w 668"/>
                <a:gd name="T11" fmla="*/ 956 h 1724"/>
                <a:gd name="T12" fmla="*/ 2 w 668"/>
                <a:gd name="T13" fmla="*/ 1130 h 1724"/>
                <a:gd name="T14" fmla="*/ 4 w 668"/>
                <a:gd name="T15" fmla="*/ 1282 h 1724"/>
                <a:gd name="T16" fmla="*/ 8 w 668"/>
                <a:gd name="T17" fmla="*/ 1435 h 1724"/>
                <a:gd name="T18" fmla="*/ 16 w 668"/>
                <a:gd name="T19" fmla="*/ 1607 h 1724"/>
                <a:gd name="T20" fmla="*/ 15 w 668"/>
                <a:gd name="T21" fmla="*/ 1622 h 1724"/>
                <a:gd name="T22" fmla="*/ 15 w 668"/>
                <a:gd name="T23" fmla="*/ 1636 h 1724"/>
                <a:gd name="T24" fmla="*/ 18 w 668"/>
                <a:gd name="T25" fmla="*/ 1649 h 1724"/>
                <a:gd name="T26" fmla="*/ 22 w 668"/>
                <a:gd name="T27" fmla="*/ 1660 h 1724"/>
                <a:gd name="T28" fmla="*/ 28 w 668"/>
                <a:gd name="T29" fmla="*/ 1672 h 1724"/>
                <a:gd name="T30" fmla="*/ 35 w 668"/>
                <a:gd name="T31" fmla="*/ 1682 h 1724"/>
                <a:gd name="T32" fmla="*/ 44 w 668"/>
                <a:gd name="T33" fmla="*/ 1693 h 1724"/>
                <a:gd name="T34" fmla="*/ 56 w 668"/>
                <a:gd name="T35" fmla="*/ 1702 h 1724"/>
                <a:gd name="T36" fmla="*/ 67 w 668"/>
                <a:gd name="T37" fmla="*/ 1710 h 1724"/>
                <a:gd name="T38" fmla="*/ 78 w 668"/>
                <a:gd name="T39" fmla="*/ 1716 h 1724"/>
                <a:gd name="T40" fmla="*/ 89 w 668"/>
                <a:gd name="T41" fmla="*/ 1720 h 1724"/>
                <a:gd name="T42" fmla="*/ 101 w 668"/>
                <a:gd name="T43" fmla="*/ 1723 h 1724"/>
                <a:gd name="T44" fmla="*/ 112 w 668"/>
                <a:gd name="T45" fmla="*/ 1724 h 1724"/>
                <a:gd name="T46" fmla="*/ 125 w 668"/>
                <a:gd name="T47" fmla="*/ 1724 h 1724"/>
                <a:gd name="T48" fmla="*/ 137 w 668"/>
                <a:gd name="T49" fmla="*/ 1721 h 1724"/>
                <a:gd name="T50" fmla="*/ 150 w 668"/>
                <a:gd name="T51" fmla="*/ 1718 h 1724"/>
                <a:gd name="T52" fmla="*/ 668 w 668"/>
                <a:gd name="T53" fmla="*/ 1694 h 1724"/>
                <a:gd name="T54" fmla="*/ 134 w 668"/>
                <a:gd name="T55" fmla="*/ 1655 h 1724"/>
                <a:gd name="T56" fmla="*/ 127 w 668"/>
                <a:gd name="T57" fmla="*/ 1650 h 1724"/>
                <a:gd name="T58" fmla="*/ 121 w 668"/>
                <a:gd name="T59" fmla="*/ 1647 h 1724"/>
                <a:gd name="T60" fmla="*/ 117 w 668"/>
                <a:gd name="T61" fmla="*/ 1642 h 1724"/>
                <a:gd name="T62" fmla="*/ 112 w 668"/>
                <a:gd name="T63" fmla="*/ 1637 h 1724"/>
                <a:gd name="T64" fmla="*/ 107 w 668"/>
                <a:gd name="T65" fmla="*/ 1633 h 1724"/>
                <a:gd name="T66" fmla="*/ 103 w 668"/>
                <a:gd name="T67" fmla="*/ 1628 h 1724"/>
                <a:gd name="T68" fmla="*/ 99 w 668"/>
                <a:gd name="T69" fmla="*/ 1622 h 1724"/>
                <a:gd name="T70" fmla="*/ 95 w 668"/>
                <a:gd name="T71" fmla="*/ 1616 h 1724"/>
                <a:gd name="T72" fmla="*/ 82 w 668"/>
                <a:gd name="T73" fmla="*/ 1593 h 1724"/>
                <a:gd name="T74" fmla="*/ 74 w 668"/>
                <a:gd name="T75" fmla="*/ 1571 h 1724"/>
                <a:gd name="T76" fmla="*/ 69 w 668"/>
                <a:gd name="T77" fmla="*/ 1548 h 1724"/>
                <a:gd name="T78" fmla="*/ 71 w 668"/>
                <a:gd name="T79" fmla="*/ 1521 h 1724"/>
                <a:gd name="T80" fmla="*/ 118 w 668"/>
                <a:gd name="T81" fmla="*/ 0 h 17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68" h="1724">
                  <a:moveTo>
                    <a:pt x="118" y="0"/>
                  </a:moveTo>
                  <a:lnTo>
                    <a:pt x="31" y="8"/>
                  </a:lnTo>
                  <a:lnTo>
                    <a:pt x="16" y="260"/>
                  </a:lnTo>
                  <a:lnTo>
                    <a:pt x="7" y="482"/>
                  </a:lnTo>
                  <a:lnTo>
                    <a:pt x="2" y="705"/>
                  </a:lnTo>
                  <a:lnTo>
                    <a:pt x="0" y="956"/>
                  </a:lnTo>
                  <a:lnTo>
                    <a:pt x="2" y="1130"/>
                  </a:lnTo>
                  <a:lnTo>
                    <a:pt x="4" y="1282"/>
                  </a:lnTo>
                  <a:lnTo>
                    <a:pt x="8" y="1435"/>
                  </a:lnTo>
                  <a:lnTo>
                    <a:pt x="16" y="1607"/>
                  </a:lnTo>
                  <a:lnTo>
                    <a:pt x="15" y="1622"/>
                  </a:lnTo>
                  <a:lnTo>
                    <a:pt x="15" y="1636"/>
                  </a:lnTo>
                  <a:lnTo>
                    <a:pt x="18" y="1649"/>
                  </a:lnTo>
                  <a:lnTo>
                    <a:pt x="22" y="1660"/>
                  </a:lnTo>
                  <a:lnTo>
                    <a:pt x="28" y="1672"/>
                  </a:lnTo>
                  <a:lnTo>
                    <a:pt x="35" y="1682"/>
                  </a:lnTo>
                  <a:lnTo>
                    <a:pt x="44" y="1693"/>
                  </a:lnTo>
                  <a:lnTo>
                    <a:pt x="56" y="1702"/>
                  </a:lnTo>
                  <a:lnTo>
                    <a:pt x="67" y="1710"/>
                  </a:lnTo>
                  <a:lnTo>
                    <a:pt x="78" y="1716"/>
                  </a:lnTo>
                  <a:lnTo>
                    <a:pt x="89" y="1720"/>
                  </a:lnTo>
                  <a:lnTo>
                    <a:pt x="101" y="1723"/>
                  </a:lnTo>
                  <a:lnTo>
                    <a:pt x="112" y="1724"/>
                  </a:lnTo>
                  <a:lnTo>
                    <a:pt x="125" y="1724"/>
                  </a:lnTo>
                  <a:lnTo>
                    <a:pt x="137" y="1721"/>
                  </a:lnTo>
                  <a:lnTo>
                    <a:pt x="150" y="1718"/>
                  </a:lnTo>
                  <a:lnTo>
                    <a:pt x="668" y="1694"/>
                  </a:lnTo>
                  <a:lnTo>
                    <a:pt x="134" y="1655"/>
                  </a:lnTo>
                  <a:lnTo>
                    <a:pt x="127" y="1650"/>
                  </a:lnTo>
                  <a:lnTo>
                    <a:pt x="121" y="1647"/>
                  </a:lnTo>
                  <a:lnTo>
                    <a:pt x="117" y="1642"/>
                  </a:lnTo>
                  <a:lnTo>
                    <a:pt x="112" y="1637"/>
                  </a:lnTo>
                  <a:lnTo>
                    <a:pt x="107" y="1633"/>
                  </a:lnTo>
                  <a:lnTo>
                    <a:pt x="103" y="1628"/>
                  </a:lnTo>
                  <a:lnTo>
                    <a:pt x="99" y="1622"/>
                  </a:lnTo>
                  <a:lnTo>
                    <a:pt x="95" y="1616"/>
                  </a:lnTo>
                  <a:lnTo>
                    <a:pt x="82" y="1593"/>
                  </a:lnTo>
                  <a:lnTo>
                    <a:pt x="74" y="1571"/>
                  </a:lnTo>
                  <a:lnTo>
                    <a:pt x="69" y="1548"/>
                  </a:lnTo>
                  <a:lnTo>
                    <a:pt x="71" y="1521"/>
                  </a:lnTo>
                  <a:lnTo>
                    <a:pt x="118" y="0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748" y="2548"/>
              <a:ext cx="78" cy="471"/>
            </a:xfrm>
            <a:custGeom>
              <a:avLst/>
              <a:gdLst>
                <a:gd name="T0" fmla="*/ 77 w 155"/>
                <a:gd name="T1" fmla="*/ 0 h 941"/>
                <a:gd name="T2" fmla="*/ 155 w 155"/>
                <a:gd name="T3" fmla="*/ 941 h 941"/>
                <a:gd name="T4" fmla="*/ 91 w 155"/>
                <a:gd name="T5" fmla="*/ 838 h 941"/>
                <a:gd name="T6" fmla="*/ 0 w 155"/>
                <a:gd name="T7" fmla="*/ 30 h 941"/>
                <a:gd name="T8" fmla="*/ 77 w 155"/>
                <a:gd name="T9" fmla="*/ 0 h 9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5" h="941">
                  <a:moveTo>
                    <a:pt x="77" y="0"/>
                  </a:moveTo>
                  <a:lnTo>
                    <a:pt x="155" y="941"/>
                  </a:lnTo>
                  <a:lnTo>
                    <a:pt x="91" y="838"/>
                  </a:lnTo>
                  <a:lnTo>
                    <a:pt x="0" y="30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9"/>
            <p:cNvSpPr>
              <a:spLocks/>
            </p:cNvSpPr>
            <p:nvPr/>
          </p:nvSpPr>
          <p:spPr bwMode="auto">
            <a:xfrm>
              <a:off x="928" y="2356"/>
              <a:ext cx="204" cy="766"/>
            </a:xfrm>
            <a:custGeom>
              <a:avLst/>
              <a:gdLst>
                <a:gd name="T0" fmla="*/ 409 w 409"/>
                <a:gd name="T1" fmla="*/ 47 h 1532"/>
                <a:gd name="T2" fmla="*/ 389 w 409"/>
                <a:gd name="T3" fmla="*/ 50 h 1532"/>
                <a:gd name="T4" fmla="*/ 370 w 409"/>
                <a:gd name="T5" fmla="*/ 46 h 1532"/>
                <a:gd name="T6" fmla="*/ 349 w 409"/>
                <a:gd name="T7" fmla="*/ 44 h 1532"/>
                <a:gd name="T8" fmla="*/ 329 w 409"/>
                <a:gd name="T9" fmla="*/ 51 h 1532"/>
                <a:gd name="T10" fmla="*/ 293 w 409"/>
                <a:gd name="T11" fmla="*/ 165 h 1532"/>
                <a:gd name="T12" fmla="*/ 259 w 409"/>
                <a:gd name="T13" fmla="*/ 281 h 1532"/>
                <a:gd name="T14" fmla="*/ 229 w 409"/>
                <a:gd name="T15" fmla="*/ 399 h 1532"/>
                <a:gd name="T16" fmla="*/ 202 w 409"/>
                <a:gd name="T17" fmla="*/ 518 h 1532"/>
                <a:gd name="T18" fmla="*/ 177 w 409"/>
                <a:gd name="T19" fmla="*/ 639 h 1532"/>
                <a:gd name="T20" fmla="*/ 153 w 409"/>
                <a:gd name="T21" fmla="*/ 759 h 1532"/>
                <a:gd name="T22" fmla="*/ 130 w 409"/>
                <a:gd name="T23" fmla="*/ 880 h 1532"/>
                <a:gd name="T24" fmla="*/ 108 w 409"/>
                <a:gd name="T25" fmla="*/ 1000 h 1532"/>
                <a:gd name="T26" fmla="*/ 89 w 409"/>
                <a:gd name="T27" fmla="*/ 1118 h 1532"/>
                <a:gd name="T28" fmla="*/ 73 w 409"/>
                <a:gd name="T29" fmla="*/ 1240 h 1532"/>
                <a:gd name="T30" fmla="*/ 58 w 409"/>
                <a:gd name="T31" fmla="*/ 1362 h 1532"/>
                <a:gd name="T32" fmla="*/ 40 w 409"/>
                <a:gd name="T33" fmla="*/ 1481 h 1532"/>
                <a:gd name="T34" fmla="*/ 44 w 409"/>
                <a:gd name="T35" fmla="*/ 1507 h 1532"/>
                <a:gd name="T36" fmla="*/ 30 w 409"/>
                <a:gd name="T37" fmla="*/ 1532 h 1532"/>
                <a:gd name="T38" fmla="*/ 15 w 409"/>
                <a:gd name="T39" fmla="*/ 1522 h 1532"/>
                <a:gd name="T40" fmla="*/ 5 w 409"/>
                <a:gd name="T41" fmla="*/ 1507 h 1532"/>
                <a:gd name="T42" fmla="*/ 7 w 409"/>
                <a:gd name="T43" fmla="*/ 1427 h 1532"/>
                <a:gd name="T44" fmla="*/ 22 w 409"/>
                <a:gd name="T45" fmla="*/ 1342 h 1532"/>
                <a:gd name="T46" fmla="*/ 35 w 409"/>
                <a:gd name="T47" fmla="*/ 1250 h 1532"/>
                <a:gd name="T48" fmla="*/ 46 w 409"/>
                <a:gd name="T49" fmla="*/ 1157 h 1532"/>
                <a:gd name="T50" fmla="*/ 58 w 409"/>
                <a:gd name="T51" fmla="*/ 1064 h 1532"/>
                <a:gd name="T52" fmla="*/ 71 w 409"/>
                <a:gd name="T53" fmla="*/ 973 h 1532"/>
                <a:gd name="T54" fmla="*/ 80 w 409"/>
                <a:gd name="T55" fmla="*/ 918 h 1532"/>
                <a:gd name="T56" fmla="*/ 92 w 409"/>
                <a:gd name="T57" fmla="*/ 861 h 1532"/>
                <a:gd name="T58" fmla="*/ 100 w 409"/>
                <a:gd name="T59" fmla="*/ 811 h 1532"/>
                <a:gd name="T60" fmla="*/ 109 w 409"/>
                <a:gd name="T61" fmla="*/ 760 h 1532"/>
                <a:gd name="T62" fmla="*/ 120 w 409"/>
                <a:gd name="T63" fmla="*/ 707 h 1532"/>
                <a:gd name="T64" fmla="*/ 130 w 409"/>
                <a:gd name="T65" fmla="*/ 655 h 1532"/>
                <a:gd name="T66" fmla="*/ 153 w 409"/>
                <a:gd name="T67" fmla="*/ 532 h 1532"/>
                <a:gd name="T68" fmla="*/ 182 w 409"/>
                <a:gd name="T69" fmla="*/ 412 h 1532"/>
                <a:gd name="T70" fmla="*/ 211 w 409"/>
                <a:gd name="T71" fmla="*/ 294 h 1532"/>
                <a:gd name="T72" fmla="*/ 235 w 409"/>
                <a:gd name="T73" fmla="*/ 172 h 1532"/>
                <a:gd name="T74" fmla="*/ 249 w 409"/>
                <a:gd name="T75" fmla="*/ 130 h 1532"/>
                <a:gd name="T76" fmla="*/ 261 w 409"/>
                <a:gd name="T77" fmla="*/ 88 h 1532"/>
                <a:gd name="T78" fmla="*/ 275 w 409"/>
                <a:gd name="T79" fmla="*/ 45 h 1532"/>
                <a:gd name="T80" fmla="*/ 294 w 409"/>
                <a:gd name="T81" fmla="*/ 8 h 1532"/>
                <a:gd name="T82" fmla="*/ 321 w 409"/>
                <a:gd name="T83" fmla="*/ 1 h 1532"/>
                <a:gd name="T84" fmla="*/ 349 w 409"/>
                <a:gd name="T85" fmla="*/ 1 h 1532"/>
                <a:gd name="T86" fmla="*/ 377 w 409"/>
                <a:gd name="T87" fmla="*/ 8 h 1532"/>
                <a:gd name="T88" fmla="*/ 404 w 409"/>
                <a:gd name="T89" fmla="*/ 18 h 15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09" h="1532">
                  <a:moveTo>
                    <a:pt x="409" y="38"/>
                  </a:moveTo>
                  <a:lnTo>
                    <a:pt x="409" y="47"/>
                  </a:lnTo>
                  <a:lnTo>
                    <a:pt x="400" y="50"/>
                  </a:lnTo>
                  <a:lnTo>
                    <a:pt x="389" y="50"/>
                  </a:lnTo>
                  <a:lnTo>
                    <a:pt x="380" y="48"/>
                  </a:lnTo>
                  <a:lnTo>
                    <a:pt x="370" y="46"/>
                  </a:lnTo>
                  <a:lnTo>
                    <a:pt x="359" y="45"/>
                  </a:lnTo>
                  <a:lnTo>
                    <a:pt x="349" y="44"/>
                  </a:lnTo>
                  <a:lnTo>
                    <a:pt x="339" y="46"/>
                  </a:lnTo>
                  <a:lnTo>
                    <a:pt x="329" y="51"/>
                  </a:lnTo>
                  <a:lnTo>
                    <a:pt x="310" y="107"/>
                  </a:lnTo>
                  <a:lnTo>
                    <a:pt x="293" y="165"/>
                  </a:lnTo>
                  <a:lnTo>
                    <a:pt x="275" y="222"/>
                  </a:lnTo>
                  <a:lnTo>
                    <a:pt x="259" y="281"/>
                  </a:lnTo>
                  <a:lnTo>
                    <a:pt x="244" y="340"/>
                  </a:lnTo>
                  <a:lnTo>
                    <a:pt x="229" y="399"/>
                  </a:lnTo>
                  <a:lnTo>
                    <a:pt x="215" y="458"/>
                  </a:lnTo>
                  <a:lnTo>
                    <a:pt x="202" y="518"/>
                  </a:lnTo>
                  <a:lnTo>
                    <a:pt x="189" y="578"/>
                  </a:lnTo>
                  <a:lnTo>
                    <a:pt x="177" y="639"/>
                  </a:lnTo>
                  <a:lnTo>
                    <a:pt x="165" y="699"/>
                  </a:lnTo>
                  <a:lnTo>
                    <a:pt x="153" y="759"/>
                  </a:lnTo>
                  <a:lnTo>
                    <a:pt x="142" y="820"/>
                  </a:lnTo>
                  <a:lnTo>
                    <a:pt x="130" y="880"/>
                  </a:lnTo>
                  <a:lnTo>
                    <a:pt x="120" y="940"/>
                  </a:lnTo>
                  <a:lnTo>
                    <a:pt x="108" y="1000"/>
                  </a:lnTo>
                  <a:lnTo>
                    <a:pt x="98" y="1058"/>
                  </a:lnTo>
                  <a:lnTo>
                    <a:pt x="89" y="1118"/>
                  </a:lnTo>
                  <a:lnTo>
                    <a:pt x="81" y="1179"/>
                  </a:lnTo>
                  <a:lnTo>
                    <a:pt x="73" y="1240"/>
                  </a:lnTo>
                  <a:lnTo>
                    <a:pt x="65" y="1301"/>
                  </a:lnTo>
                  <a:lnTo>
                    <a:pt x="58" y="1362"/>
                  </a:lnTo>
                  <a:lnTo>
                    <a:pt x="50" y="1422"/>
                  </a:lnTo>
                  <a:lnTo>
                    <a:pt x="40" y="1481"/>
                  </a:lnTo>
                  <a:lnTo>
                    <a:pt x="47" y="1494"/>
                  </a:lnTo>
                  <a:lnTo>
                    <a:pt x="44" y="1507"/>
                  </a:lnTo>
                  <a:lnTo>
                    <a:pt x="37" y="1520"/>
                  </a:lnTo>
                  <a:lnTo>
                    <a:pt x="30" y="1532"/>
                  </a:lnTo>
                  <a:lnTo>
                    <a:pt x="22" y="1529"/>
                  </a:lnTo>
                  <a:lnTo>
                    <a:pt x="15" y="1522"/>
                  </a:lnTo>
                  <a:lnTo>
                    <a:pt x="9" y="1514"/>
                  </a:lnTo>
                  <a:lnTo>
                    <a:pt x="5" y="1507"/>
                  </a:lnTo>
                  <a:lnTo>
                    <a:pt x="0" y="1467"/>
                  </a:lnTo>
                  <a:lnTo>
                    <a:pt x="7" y="1427"/>
                  </a:lnTo>
                  <a:lnTo>
                    <a:pt x="16" y="1385"/>
                  </a:lnTo>
                  <a:lnTo>
                    <a:pt x="22" y="1342"/>
                  </a:lnTo>
                  <a:lnTo>
                    <a:pt x="28" y="1296"/>
                  </a:lnTo>
                  <a:lnTo>
                    <a:pt x="35" y="1250"/>
                  </a:lnTo>
                  <a:lnTo>
                    <a:pt x="40" y="1203"/>
                  </a:lnTo>
                  <a:lnTo>
                    <a:pt x="46" y="1157"/>
                  </a:lnTo>
                  <a:lnTo>
                    <a:pt x="52" y="1110"/>
                  </a:lnTo>
                  <a:lnTo>
                    <a:pt x="58" y="1064"/>
                  </a:lnTo>
                  <a:lnTo>
                    <a:pt x="65" y="1018"/>
                  </a:lnTo>
                  <a:lnTo>
                    <a:pt x="71" y="973"/>
                  </a:lnTo>
                  <a:lnTo>
                    <a:pt x="75" y="946"/>
                  </a:lnTo>
                  <a:lnTo>
                    <a:pt x="80" y="918"/>
                  </a:lnTo>
                  <a:lnTo>
                    <a:pt x="85" y="889"/>
                  </a:lnTo>
                  <a:lnTo>
                    <a:pt x="92" y="861"/>
                  </a:lnTo>
                  <a:lnTo>
                    <a:pt x="96" y="836"/>
                  </a:lnTo>
                  <a:lnTo>
                    <a:pt x="100" y="811"/>
                  </a:lnTo>
                  <a:lnTo>
                    <a:pt x="105" y="785"/>
                  </a:lnTo>
                  <a:lnTo>
                    <a:pt x="109" y="760"/>
                  </a:lnTo>
                  <a:lnTo>
                    <a:pt x="115" y="734"/>
                  </a:lnTo>
                  <a:lnTo>
                    <a:pt x="120" y="707"/>
                  </a:lnTo>
                  <a:lnTo>
                    <a:pt x="126" y="682"/>
                  </a:lnTo>
                  <a:lnTo>
                    <a:pt x="130" y="655"/>
                  </a:lnTo>
                  <a:lnTo>
                    <a:pt x="141" y="593"/>
                  </a:lnTo>
                  <a:lnTo>
                    <a:pt x="153" y="532"/>
                  </a:lnTo>
                  <a:lnTo>
                    <a:pt x="167" y="472"/>
                  </a:lnTo>
                  <a:lnTo>
                    <a:pt x="182" y="412"/>
                  </a:lnTo>
                  <a:lnTo>
                    <a:pt x="196" y="354"/>
                  </a:lnTo>
                  <a:lnTo>
                    <a:pt x="211" y="294"/>
                  </a:lnTo>
                  <a:lnTo>
                    <a:pt x="223" y="233"/>
                  </a:lnTo>
                  <a:lnTo>
                    <a:pt x="235" y="172"/>
                  </a:lnTo>
                  <a:lnTo>
                    <a:pt x="242" y="152"/>
                  </a:lnTo>
                  <a:lnTo>
                    <a:pt x="249" y="130"/>
                  </a:lnTo>
                  <a:lnTo>
                    <a:pt x="255" y="109"/>
                  </a:lnTo>
                  <a:lnTo>
                    <a:pt x="261" y="88"/>
                  </a:lnTo>
                  <a:lnTo>
                    <a:pt x="267" y="66"/>
                  </a:lnTo>
                  <a:lnTo>
                    <a:pt x="275" y="45"/>
                  </a:lnTo>
                  <a:lnTo>
                    <a:pt x="283" y="25"/>
                  </a:lnTo>
                  <a:lnTo>
                    <a:pt x="294" y="8"/>
                  </a:lnTo>
                  <a:lnTo>
                    <a:pt x="308" y="4"/>
                  </a:lnTo>
                  <a:lnTo>
                    <a:pt x="321" y="1"/>
                  </a:lnTo>
                  <a:lnTo>
                    <a:pt x="335" y="0"/>
                  </a:lnTo>
                  <a:lnTo>
                    <a:pt x="349" y="1"/>
                  </a:lnTo>
                  <a:lnTo>
                    <a:pt x="363" y="5"/>
                  </a:lnTo>
                  <a:lnTo>
                    <a:pt x="377" y="8"/>
                  </a:lnTo>
                  <a:lnTo>
                    <a:pt x="390" y="13"/>
                  </a:lnTo>
                  <a:lnTo>
                    <a:pt x="404" y="18"/>
                  </a:lnTo>
                  <a:lnTo>
                    <a:pt x="409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30"/>
            <p:cNvSpPr>
              <a:spLocks/>
            </p:cNvSpPr>
            <p:nvPr/>
          </p:nvSpPr>
          <p:spPr bwMode="auto">
            <a:xfrm>
              <a:off x="1248" y="2365"/>
              <a:ext cx="428" cy="195"/>
            </a:xfrm>
            <a:custGeom>
              <a:avLst/>
              <a:gdLst>
                <a:gd name="T0" fmla="*/ 507 w 857"/>
                <a:gd name="T1" fmla="*/ 151 h 391"/>
                <a:gd name="T2" fmla="*/ 543 w 857"/>
                <a:gd name="T3" fmla="*/ 173 h 391"/>
                <a:gd name="T4" fmla="*/ 578 w 857"/>
                <a:gd name="T5" fmla="*/ 195 h 391"/>
                <a:gd name="T6" fmla="*/ 615 w 857"/>
                <a:gd name="T7" fmla="*/ 216 h 391"/>
                <a:gd name="T8" fmla="*/ 652 w 857"/>
                <a:gd name="T9" fmla="*/ 236 h 391"/>
                <a:gd name="T10" fmla="*/ 689 w 857"/>
                <a:gd name="T11" fmla="*/ 255 h 391"/>
                <a:gd name="T12" fmla="*/ 727 w 857"/>
                <a:gd name="T13" fmla="*/ 273 h 391"/>
                <a:gd name="T14" fmla="*/ 765 w 857"/>
                <a:gd name="T15" fmla="*/ 291 h 391"/>
                <a:gd name="T16" fmla="*/ 795 w 857"/>
                <a:gd name="T17" fmla="*/ 307 h 391"/>
                <a:gd name="T18" fmla="*/ 823 w 857"/>
                <a:gd name="T19" fmla="*/ 322 h 391"/>
                <a:gd name="T20" fmla="*/ 847 w 857"/>
                <a:gd name="T21" fmla="*/ 340 h 391"/>
                <a:gd name="T22" fmla="*/ 857 w 857"/>
                <a:gd name="T23" fmla="*/ 367 h 391"/>
                <a:gd name="T24" fmla="*/ 843 w 857"/>
                <a:gd name="T25" fmla="*/ 391 h 391"/>
                <a:gd name="T26" fmla="*/ 801 w 857"/>
                <a:gd name="T27" fmla="*/ 358 h 391"/>
                <a:gd name="T28" fmla="*/ 756 w 857"/>
                <a:gd name="T29" fmla="*/ 329 h 391"/>
                <a:gd name="T30" fmla="*/ 708 w 857"/>
                <a:gd name="T31" fmla="*/ 302 h 391"/>
                <a:gd name="T32" fmla="*/ 660 w 857"/>
                <a:gd name="T33" fmla="*/ 278 h 391"/>
                <a:gd name="T34" fmla="*/ 612 w 857"/>
                <a:gd name="T35" fmla="*/ 254 h 391"/>
                <a:gd name="T36" fmla="*/ 563 w 857"/>
                <a:gd name="T37" fmla="*/ 231 h 391"/>
                <a:gd name="T38" fmla="*/ 516 w 857"/>
                <a:gd name="T39" fmla="*/ 206 h 391"/>
                <a:gd name="T40" fmla="*/ 471 w 857"/>
                <a:gd name="T41" fmla="*/ 181 h 391"/>
                <a:gd name="T42" fmla="*/ 426 w 857"/>
                <a:gd name="T43" fmla="*/ 168 h 391"/>
                <a:gd name="T44" fmla="*/ 383 w 857"/>
                <a:gd name="T45" fmla="*/ 148 h 391"/>
                <a:gd name="T46" fmla="*/ 338 w 857"/>
                <a:gd name="T47" fmla="*/ 128 h 391"/>
                <a:gd name="T48" fmla="*/ 290 w 857"/>
                <a:gd name="T49" fmla="*/ 118 h 391"/>
                <a:gd name="T50" fmla="*/ 273 w 857"/>
                <a:gd name="T51" fmla="*/ 115 h 391"/>
                <a:gd name="T52" fmla="*/ 240 w 857"/>
                <a:gd name="T53" fmla="*/ 103 h 391"/>
                <a:gd name="T54" fmla="*/ 205 w 857"/>
                <a:gd name="T55" fmla="*/ 91 h 391"/>
                <a:gd name="T56" fmla="*/ 171 w 857"/>
                <a:gd name="T57" fmla="*/ 81 h 391"/>
                <a:gd name="T58" fmla="*/ 135 w 857"/>
                <a:gd name="T59" fmla="*/ 71 h 391"/>
                <a:gd name="T60" fmla="*/ 100 w 857"/>
                <a:gd name="T61" fmla="*/ 61 h 391"/>
                <a:gd name="T62" fmla="*/ 66 w 857"/>
                <a:gd name="T63" fmla="*/ 53 h 391"/>
                <a:gd name="T64" fmla="*/ 31 w 857"/>
                <a:gd name="T65" fmla="*/ 46 h 391"/>
                <a:gd name="T66" fmla="*/ 6 w 857"/>
                <a:gd name="T67" fmla="*/ 36 h 391"/>
                <a:gd name="T68" fmla="*/ 0 w 857"/>
                <a:gd name="T69" fmla="*/ 22 h 391"/>
                <a:gd name="T70" fmla="*/ 6 w 857"/>
                <a:gd name="T71" fmla="*/ 7 h 391"/>
                <a:gd name="T72" fmla="*/ 16 w 857"/>
                <a:gd name="T73" fmla="*/ 3 h 391"/>
                <a:gd name="T74" fmla="*/ 29 w 857"/>
                <a:gd name="T75" fmla="*/ 3 h 391"/>
                <a:gd name="T76" fmla="*/ 42 w 857"/>
                <a:gd name="T77" fmla="*/ 3 h 391"/>
                <a:gd name="T78" fmla="*/ 80 w 857"/>
                <a:gd name="T79" fmla="*/ 1 h 391"/>
                <a:gd name="T80" fmla="*/ 138 w 857"/>
                <a:gd name="T81" fmla="*/ 10 h 391"/>
                <a:gd name="T82" fmla="*/ 196 w 857"/>
                <a:gd name="T83" fmla="*/ 23 h 391"/>
                <a:gd name="T84" fmla="*/ 251 w 857"/>
                <a:gd name="T85" fmla="*/ 41 h 391"/>
                <a:gd name="T86" fmla="*/ 305 w 857"/>
                <a:gd name="T87" fmla="*/ 60 h 391"/>
                <a:gd name="T88" fmla="*/ 358 w 857"/>
                <a:gd name="T89" fmla="*/ 83 h 391"/>
                <a:gd name="T90" fmla="*/ 411 w 857"/>
                <a:gd name="T91" fmla="*/ 106 h 391"/>
                <a:gd name="T92" fmla="*/ 463 w 857"/>
                <a:gd name="T93" fmla="*/ 129 h 3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857" h="391">
                  <a:moveTo>
                    <a:pt x="490" y="140"/>
                  </a:moveTo>
                  <a:lnTo>
                    <a:pt x="507" y="151"/>
                  </a:lnTo>
                  <a:lnTo>
                    <a:pt x="525" y="163"/>
                  </a:lnTo>
                  <a:lnTo>
                    <a:pt x="543" y="173"/>
                  </a:lnTo>
                  <a:lnTo>
                    <a:pt x="561" y="185"/>
                  </a:lnTo>
                  <a:lnTo>
                    <a:pt x="578" y="195"/>
                  </a:lnTo>
                  <a:lnTo>
                    <a:pt x="597" y="205"/>
                  </a:lnTo>
                  <a:lnTo>
                    <a:pt x="615" y="216"/>
                  </a:lnTo>
                  <a:lnTo>
                    <a:pt x="634" y="226"/>
                  </a:lnTo>
                  <a:lnTo>
                    <a:pt x="652" y="236"/>
                  </a:lnTo>
                  <a:lnTo>
                    <a:pt x="670" y="246"/>
                  </a:lnTo>
                  <a:lnTo>
                    <a:pt x="689" y="255"/>
                  </a:lnTo>
                  <a:lnTo>
                    <a:pt x="707" y="264"/>
                  </a:lnTo>
                  <a:lnTo>
                    <a:pt x="727" y="273"/>
                  </a:lnTo>
                  <a:lnTo>
                    <a:pt x="745" y="282"/>
                  </a:lnTo>
                  <a:lnTo>
                    <a:pt x="765" y="291"/>
                  </a:lnTo>
                  <a:lnTo>
                    <a:pt x="783" y="299"/>
                  </a:lnTo>
                  <a:lnTo>
                    <a:pt x="795" y="307"/>
                  </a:lnTo>
                  <a:lnTo>
                    <a:pt x="809" y="314"/>
                  </a:lnTo>
                  <a:lnTo>
                    <a:pt x="823" y="322"/>
                  </a:lnTo>
                  <a:lnTo>
                    <a:pt x="835" y="330"/>
                  </a:lnTo>
                  <a:lnTo>
                    <a:pt x="847" y="340"/>
                  </a:lnTo>
                  <a:lnTo>
                    <a:pt x="854" y="353"/>
                  </a:lnTo>
                  <a:lnTo>
                    <a:pt x="857" y="367"/>
                  </a:lnTo>
                  <a:lnTo>
                    <a:pt x="855" y="385"/>
                  </a:lnTo>
                  <a:lnTo>
                    <a:pt x="843" y="391"/>
                  </a:lnTo>
                  <a:lnTo>
                    <a:pt x="823" y="373"/>
                  </a:lnTo>
                  <a:lnTo>
                    <a:pt x="801" y="358"/>
                  </a:lnTo>
                  <a:lnTo>
                    <a:pt x="779" y="344"/>
                  </a:lnTo>
                  <a:lnTo>
                    <a:pt x="756" y="329"/>
                  </a:lnTo>
                  <a:lnTo>
                    <a:pt x="733" y="316"/>
                  </a:lnTo>
                  <a:lnTo>
                    <a:pt x="708" y="302"/>
                  </a:lnTo>
                  <a:lnTo>
                    <a:pt x="684" y="289"/>
                  </a:lnTo>
                  <a:lnTo>
                    <a:pt x="660" y="278"/>
                  </a:lnTo>
                  <a:lnTo>
                    <a:pt x="636" y="266"/>
                  </a:lnTo>
                  <a:lnTo>
                    <a:pt x="612" y="254"/>
                  </a:lnTo>
                  <a:lnTo>
                    <a:pt x="588" y="242"/>
                  </a:lnTo>
                  <a:lnTo>
                    <a:pt x="563" y="231"/>
                  </a:lnTo>
                  <a:lnTo>
                    <a:pt x="540" y="219"/>
                  </a:lnTo>
                  <a:lnTo>
                    <a:pt x="516" y="206"/>
                  </a:lnTo>
                  <a:lnTo>
                    <a:pt x="493" y="194"/>
                  </a:lnTo>
                  <a:lnTo>
                    <a:pt x="471" y="181"/>
                  </a:lnTo>
                  <a:lnTo>
                    <a:pt x="448" y="177"/>
                  </a:lnTo>
                  <a:lnTo>
                    <a:pt x="426" y="168"/>
                  </a:lnTo>
                  <a:lnTo>
                    <a:pt x="404" y="158"/>
                  </a:lnTo>
                  <a:lnTo>
                    <a:pt x="383" y="148"/>
                  </a:lnTo>
                  <a:lnTo>
                    <a:pt x="360" y="137"/>
                  </a:lnTo>
                  <a:lnTo>
                    <a:pt x="338" y="128"/>
                  </a:lnTo>
                  <a:lnTo>
                    <a:pt x="315" y="121"/>
                  </a:lnTo>
                  <a:lnTo>
                    <a:pt x="290" y="118"/>
                  </a:lnTo>
                  <a:lnTo>
                    <a:pt x="289" y="122"/>
                  </a:lnTo>
                  <a:lnTo>
                    <a:pt x="273" y="115"/>
                  </a:lnTo>
                  <a:lnTo>
                    <a:pt x="256" y="110"/>
                  </a:lnTo>
                  <a:lnTo>
                    <a:pt x="240" y="103"/>
                  </a:lnTo>
                  <a:lnTo>
                    <a:pt x="222" y="97"/>
                  </a:lnTo>
                  <a:lnTo>
                    <a:pt x="205" y="91"/>
                  </a:lnTo>
                  <a:lnTo>
                    <a:pt x="188" y="86"/>
                  </a:lnTo>
                  <a:lnTo>
                    <a:pt x="171" y="81"/>
                  </a:lnTo>
                  <a:lnTo>
                    <a:pt x="153" y="75"/>
                  </a:lnTo>
                  <a:lnTo>
                    <a:pt x="135" y="71"/>
                  </a:lnTo>
                  <a:lnTo>
                    <a:pt x="118" y="66"/>
                  </a:lnTo>
                  <a:lnTo>
                    <a:pt x="100" y="61"/>
                  </a:lnTo>
                  <a:lnTo>
                    <a:pt x="83" y="58"/>
                  </a:lnTo>
                  <a:lnTo>
                    <a:pt x="66" y="53"/>
                  </a:lnTo>
                  <a:lnTo>
                    <a:pt x="49" y="50"/>
                  </a:lnTo>
                  <a:lnTo>
                    <a:pt x="31" y="46"/>
                  </a:lnTo>
                  <a:lnTo>
                    <a:pt x="14" y="43"/>
                  </a:lnTo>
                  <a:lnTo>
                    <a:pt x="6" y="36"/>
                  </a:lnTo>
                  <a:lnTo>
                    <a:pt x="1" y="29"/>
                  </a:lnTo>
                  <a:lnTo>
                    <a:pt x="0" y="22"/>
                  </a:lnTo>
                  <a:lnTo>
                    <a:pt x="1" y="12"/>
                  </a:lnTo>
                  <a:lnTo>
                    <a:pt x="6" y="7"/>
                  </a:lnTo>
                  <a:lnTo>
                    <a:pt x="12" y="4"/>
                  </a:lnTo>
                  <a:lnTo>
                    <a:pt x="16" y="3"/>
                  </a:lnTo>
                  <a:lnTo>
                    <a:pt x="23" y="3"/>
                  </a:lnTo>
                  <a:lnTo>
                    <a:pt x="29" y="3"/>
                  </a:lnTo>
                  <a:lnTo>
                    <a:pt x="36" y="3"/>
                  </a:lnTo>
                  <a:lnTo>
                    <a:pt x="42" y="3"/>
                  </a:lnTo>
                  <a:lnTo>
                    <a:pt x="49" y="0"/>
                  </a:lnTo>
                  <a:lnTo>
                    <a:pt x="80" y="1"/>
                  </a:lnTo>
                  <a:lnTo>
                    <a:pt x="110" y="5"/>
                  </a:lnTo>
                  <a:lnTo>
                    <a:pt x="138" y="10"/>
                  </a:lnTo>
                  <a:lnTo>
                    <a:pt x="167" y="15"/>
                  </a:lnTo>
                  <a:lnTo>
                    <a:pt x="196" y="23"/>
                  </a:lnTo>
                  <a:lnTo>
                    <a:pt x="224" y="31"/>
                  </a:lnTo>
                  <a:lnTo>
                    <a:pt x="251" y="41"/>
                  </a:lnTo>
                  <a:lnTo>
                    <a:pt x="278" y="50"/>
                  </a:lnTo>
                  <a:lnTo>
                    <a:pt x="305" y="60"/>
                  </a:lnTo>
                  <a:lnTo>
                    <a:pt x="332" y="72"/>
                  </a:lnTo>
                  <a:lnTo>
                    <a:pt x="358" y="83"/>
                  </a:lnTo>
                  <a:lnTo>
                    <a:pt x="385" y="95"/>
                  </a:lnTo>
                  <a:lnTo>
                    <a:pt x="411" y="106"/>
                  </a:lnTo>
                  <a:lnTo>
                    <a:pt x="437" y="118"/>
                  </a:lnTo>
                  <a:lnTo>
                    <a:pt x="463" y="129"/>
                  </a:lnTo>
                  <a:lnTo>
                    <a:pt x="49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Rectangle 31"/>
            <p:cNvSpPr>
              <a:spLocks noChangeArrowheads="1"/>
            </p:cNvSpPr>
            <p:nvPr/>
          </p:nvSpPr>
          <p:spPr bwMode="auto">
            <a:xfrm>
              <a:off x="1241" y="2365"/>
              <a:ext cx="4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20" name="Freeform 32"/>
            <p:cNvSpPr>
              <a:spLocks/>
            </p:cNvSpPr>
            <p:nvPr/>
          </p:nvSpPr>
          <p:spPr bwMode="auto">
            <a:xfrm>
              <a:off x="998" y="2385"/>
              <a:ext cx="214" cy="652"/>
            </a:xfrm>
            <a:custGeom>
              <a:avLst/>
              <a:gdLst>
                <a:gd name="T0" fmla="*/ 423 w 430"/>
                <a:gd name="T1" fmla="*/ 62 h 1303"/>
                <a:gd name="T2" fmla="*/ 407 w 430"/>
                <a:gd name="T3" fmla="*/ 124 h 1303"/>
                <a:gd name="T4" fmla="*/ 389 w 430"/>
                <a:gd name="T5" fmla="*/ 186 h 1303"/>
                <a:gd name="T6" fmla="*/ 371 w 430"/>
                <a:gd name="T7" fmla="*/ 248 h 1303"/>
                <a:gd name="T8" fmla="*/ 348 w 430"/>
                <a:gd name="T9" fmla="*/ 332 h 1303"/>
                <a:gd name="T10" fmla="*/ 318 w 430"/>
                <a:gd name="T11" fmla="*/ 440 h 1303"/>
                <a:gd name="T12" fmla="*/ 287 w 430"/>
                <a:gd name="T13" fmla="*/ 544 h 1303"/>
                <a:gd name="T14" fmla="*/ 255 w 430"/>
                <a:gd name="T15" fmla="*/ 650 h 1303"/>
                <a:gd name="T16" fmla="*/ 222 w 430"/>
                <a:gd name="T17" fmla="*/ 755 h 1303"/>
                <a:gd name="T18" fmla="*/ 188 w 430"/>
                <a:gd name="T19" fmla="*/ 860 h 1303"/>
                <a:gd name="T20" fmla="*/ 154 w 430"/>
                <a:gd name="T21" fmla="*/ 965 h 1303"/>
                <a:gd name="T22" fmla="*/ 118 w 430"/>
                <a:gd name="T23" fmla="*/ 1068 h 1303"/>
                <a:gd name="T24" fmla="*/ 95 w 430"/>
                <a:gd name="T25" fmla="*/ 1144 h 1303"/>
                <a:gd name="T26" fmla="*/ 82 w 430"/>
                <a:gd name="T27" fmla="*/ 1193 h 1303"/>
                <a:gd name="T28" fmla="*/ 66 w 430"/>
                <a:gd name="T29" fmla="*/ 1240 h 1303"/>
                <a:gd name="T30" fmla="*/ 43 w 430"/>
                <a:gd name="T31" fmla="*/ 1284 h 1303"/>
                <a:gd name="T32" fmla="*/ 18 w 430"/>
                <a:gd name="T33" fmla="*/ 1299 h 1303"/>
                <a:gd name="T34" fmla="*/ 13 w 430"/>
                <a:gd name="T35" fmla="*/ 1276 h 1303"/>
                <a:gd name="T36" fmla="*/ 11 w 430"/>
                <a:gd name="T37" fmla="*/ 1263 h 1303"/>
                <a:gd name="T38" fmla="*/ 6 w 430"/>
                <a:gd name="T39" fmla="*/ 1263 h 1303"/>
                <a:gd name="T40" fmla="*/ 0 w 430"/>
                <a:gd name="T41" fmla="*/ 1246 h 1303"/>
                <a:gd name="T42" fmla="*/ 13 w 430"/>
                <a:gd name="T43" fmla="*/ 1217 h 1303"/>
                <a:gd name="T44" fmla="*/ 36 w 430"/>
                <a:gd name="T45" fmla="*/ 1156 h 1303"/>
                <a:gd name="T46" fmla="*/ 65 w 430"/>
                <a:gd name="T47" fmla="*/ 1064 h 1303"/>
                <a:gd name="T48" fmla="*/ 94 w 430"/>
                <a:gd name="T49" fmla="*/ 972 h 1303"/>
                <a:gd name="T50" fmla="*/ 124 w 430"/>
                <a:gd name="T51" fmla="*/ 879 h 1303"/>
                <a:gd name="T52" fmla="*/ 159 w 430"/>
                <a:gd name="T53" fmla="*/ 759 h 1303"/>
                <a:gd name="T54" fmla="*/ 207 w 430"/>
                <a:gd name="T55" fmla="*/ 611 h 1303"/>
                <a:gd name="T56" fmla="*/ 254 w 430"/>
                <a:gd name="T57" fmla="*/ 464 h 1303"/>
                <a:gd name="T58" fmla="*/ 298 w 430"/>
                <a:gd name="T59" fmla="*/ 315 h 1303"/>
                <a:gd name="T60" fmla="*/ 324 w 430"/>
                <a:gd name="T61" fmla="*/ 229 h 1303"/>
                <a:gd name="T62" fmla="*/ 332 w 430"/>
                <a:gd name="T63" fmla="*/ 201 h 1303"/>
                <a:gd name="T64" fmla="*/ 346 w 430"/>
                <a:gd name="T65" fmla="*/ 167 h 1303"/>
                <a:gd name="T66" fmla="*/ 365 w 430"/>
                <a:gd name="T67" fmla="*/ 126 h 1303"/>
                <a:gd name="T68" fmla="*/ 370 w 430"/>
                <a:gd name="T69" fmla="*/ 89 h 1303"/>
                <a:gd name="T70" fmla="*/ 380 w 430"/>
                <a:gd name="T71" fmla="*/ 63 h 1303"/>
                <a:gd name="T72" fmla="*/ 391 w 430"/>
                <a:gd name="T73" fmla="*/ 38 h 1303"/>
                <a:gd name="T74" fmla="*/ 403 w 430"/>
                <a:gd name="T75" fmla="*/ 12 h 1303"/>
                <a:gd name="T76" fmla="*/ 420 w 430"/>
                <a:gd name="T77" fmla="*/ 2 h 1303"/>
                <a:gd name="T78" fmla="*/ 428 w 430"/>
                <a:gd name="T79" fmla="*/ 19 h 1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30" h="1303">
                  <a:moveTo>
                    <a:pt x="430" y="30"/>
                  </a:moveTo>
                  <a:lnTo>
                    <a:pt x="423" y="62"/>
                  </a:lnTo>
                  <a:lnTo>
                    <a:pt x="415" y="93"/>
                  </a:lnTo>
                  <a:lnTo>
                    <a:pt x="407" y="124"/>
                  </a:lnTo>
                  <a:lnTo>
                    <a:pt x="398" y="155"/>
                  </a:lnTo>
                  <a:lnTo>
                    <a:pt x="389" y="186"/>
                  </a:lnTo>
                  <a:lnTo>
                    <a:pt x="379" y="216"/>
                  </a:lnTo>
                  <a:lnTo>
                    <a:pt x="371" y="248"/>
                  </a:lnTo>
                  <a:lnTo>
                    <a:pt x="363" y="279"/>
                  </a:lnTo>
                  <a:lnTo>
                    <a:pt x="348" y="332"/>
                  </a:lnTo>
                  <a:lnTo>
                    <a:pt x="333" y="385"/>
                  </a:lnTo>
                  <a:lnTo>
                    <a:pt x="318" y="440"/>
                  </a:lnTo>
                  <a:lnTo>
                    <a:pt x="302" y="493"/>
                  </a:lnTo>
                  <a:lnTo>
                    <a:pt x="287" y="544"/>
                  </a:lnTo>
                  <a:lnTo>
                    <a:pt x="271" y="597"/>
                  </a:lnTo>
                  <a:lnTo>
                    <a:pt x="255" y="650"/>
                  </a:lnTo>
                  <a:lnTo>
                    <a:pt x="238" y="703"/>
                  </a:lnTo>
                  <a:lnTo>
                    <a:pt x="222" y="755"/>
                  </a:lnTo>
                  <a:lnTo>
                    <a:pt x="204" y="808"/>
                  </a:lnTo>
                  <a:lnTo>
                    <a:pt x="188" y="860"/>
                  </a:lnTo>
                  <a:lnTo>
                    <a:pt x="171" y="912"/>
                  </a:lnTo>
                  <a:lnTo>
                    <a:pt x="154" y="965"/>
                  </a:lnTo>
                  <a:lnTo>
                    <a:pt x="136" y="1016"/>
                  </a:lnTo>
                  <a:lnTo>
                    <a:pt x="118" y="1068"/>
                  </a:lnTo>
                  <a:lnTo>
                    <a:pt x="101" y="1120"/>
                  </a:lnTo>
                  <a:lnTo>
                    <a:pt x="95" y="1144"/>
                  </a:lnTo>
                  <a:lnTo>
                    <a:pt x="88" y="1170"/>
                  </a:lnTo>
                  <a:lnTo>
                    <a:pt x="82" y="1193"/>
                  </a:lnTo>
                  <a:lnTo>
                    <a:pt x="75" y="1217"/>
                  </a:lnTo>
                  <a:lnTo>
                    <a:pt x="66" y="1240"/>
                  </a:lnTo>
                  <a:lnTo>
                    <a:pt x="56" y="1262"/>
                  </a:lnTo>
                  <a:lnTo>
                    <a:pt x="43" y="1284"/>
                  </a:lnTo>
                  <a:lnTo>
                    <a:pt x="27" y="1303"/>
                  </a:lnTo>
                  <a:lnTo>
                    <a:pt x="18" y="1299"/>
                  </a:lnTo>
                  <a:lnTo>
                    <a:pt x="14" y="1288"/>
                  </a:lnTo>
                  <a:lnTo>
                    <a:pt x="13" y="1276"/>
                  </a:lnTo>
                  <a:lnTo>
                    <a:pt x="12" y="1264"/>
                  </a:lnTo>
                  <a:lnTo>
                    <a:pt x="11" y="1263"/>
                  </a:lnTo>
                  <a:lnTo>
                    <a:pt x="8" y="1263"/>
                  </a:lnTo>
                  <a:lnTo>
                    <a:pt x="6" y="1263"/>
                  </a:lnTo>
                  <a:lnTo>
                    <a:pt x="5" y="1263"/>
                  </a:lnTo>
                  <a:lnTo>
                    <a:pt x="0" y="1246"/>
                  </a:lnTo>
                  <a:lnTo>
                    <a:pt x="4" y="1231"/>
                  </a:lnTo>
                  <a:lnTo>
                    <a:pt x="13" y="1217"/>
                  </a:lnTo>
                  <a:lnTo>
                    <a:pt x="23" y="1203"/>
                  </a:lnTo>
                  <a:lnTo>
                    <a:pt x="36" y="1156"/>
                  </a:lnTo>
                  <a:lnTo>
                    <a:pt x="50" y="1110"/>
                  </a:lnTo>
                  <a:lnTo>
                    <a:pt x="65" y="1064"/>
                  </a:lnTo>
                  <a:lnTo>
                    <a:pt x="79" y="1018"/>
                  </a:lnTo>
                  <a:lnTo>
                    <a:pt x="94" y="972"/>
                  </a:lnTo>
                  <a:lnTo>
                    <a:pt x="109" y="926"/>
                  </a:lnTo>
                  <a:lnTo>
                    <a:pt x="124" y="879"/>
                  </a:lnTo>
                  <a:lnTo>
                    <a:pt x="137" y="833"/>
                  </a:lnTo>
                  <a:lnTo>
                    <a:pt x="159" y="759"/>
                  </a:lnTo>
                  <a:lnTo>
                    <a:pt x="182" y="685"/>
                  </a:lnTo>
                  <a:lnTo>
                    <a:pt x="207" y="611"/>
                  </a:lnTo>
                  <a:lnTo>
                    <a:pt x="230" y="537"/>
                  </a:lnTo>
                  <a:lnTo>
                    <a:pt x="254" y="464"/>
                  </a:lnTo>
                  <a:lnTo>
                    <a:pt x="276" y="390"/>
                  </a:lnTo>
                  <a:lnTo>
                    <a:pt x="298" y="315"/>
                  </a:lnTo>
                  <a:lnTo>
                    <a:pt x="317" y="239"/>
                  </a:lnTo>
                  <a:lnTo>
                    <a:pt x="324" y="229"/>
                  </a:lnTo>
                  <a:lnTo>
                    <a:pt x="329" y="215"/>
                  </a:lnTo>
                  <a:lnTo>
                    <a:pt x="332" y="201"/>
                  </a:lnTo>
                  <a:lnTo>
                    <a:pt x="338" y="187"/>
                  </a:lnTo>
                  <a:lnTo>
                    <a:pt x="346" y="167"/>
                  </a:lnTo>
                  <a:lnTo>
                    <a:pt x="356" y="147"/>
                  </a:lnTo>
                  <a:lnTo>
                    <a:pt x="365" y="126"/>
                  </a:lnTo>
                  <a:lnTo>
                    <a:pt x="367" y="103"/>
                  </a:lnTo>
                  <a:lnTo>
                    <a:pt x="370" y="89"/>
                  </a:lnTo>
                  <a:lnTo>
                    <a:pt x="375" y="77"/>
                  </a:lnTo>
                  <a:lnTo>
                    <a:pt x="380" y="63"/>
                  </a:lnTo>
                  <a:lnTo>
                    <a:pt x="385" y="50"/>
                  </a:lnTo>
                  <a:lnTo>
                    <a:pt x="391" y="38"/>
                  </a:lnTo>
                  <a:lnTo>
                    <a:pt x="397" y="25"/>
                  </a:lnTo>
                  <a:lnTo>
                    <a:pt x="403" y="12"/>
                  </a:lnTo>
                  <a:lnTo>
                    <a:pt x="409" y="0"/>
                  </a:lnTo>
                  <a:lnTo>
                    <a:pt x="420" y="2"/>
                  </a:lnTo>
                  <a:lnTo>
                    <a:pt x="425" y="9"/>
                  </a:lnTo>
                  <a:lnTo>
                    <a:pt x="428" y="19"/>
                  </a:lnTo>
                  <a:lnTo>
                    <a:pt x="430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21" name="Freeform 33"/>
            <p:cNvSpPr>
              <a:spLocks/>
            </p:cNvSpPr>
            <p:nvPr/>
          </p:nvSpPr>
          <p:spPr bwMode="auto">
            <a:xfrm>
              <a:off x="878" y="2386"/>
              <a:ext cx="146" cy="785"/>
            </a:xfrm>
            <a:custGeom>
              <a:avLst/>
              <a:gdLst>
                <a:gd name="T0" fmla="*/ 291 w 292"/>
                <a:gd name="T1" fmla="*/ 45 h 1570"/>
                <a:gd name="T2" fmla="*/ 291 w 292"/>
                <a:gd name="T3" fmla="*/ 59 h 1570"/>
                <a:gd name="T4" fmla="*/ 274 w 292"/>
                <a:gd name="T5" fmla="*/ 66 h 1570"/>
                <a:gd name="T6" fmla="*/ 244 w 292"/>
                <a:gd name="T7" fmla="*/ 61 h 1570"/>
                <a:gd name="T8" fmla="*/ 214 w 292"/>
                <a:gd name="T9" fmla="*/ 51 h 1570"/>
                <a:gd name="T10" fmla="*/ 183 w 292"/>
                <a:gd name="T11" fmla="*/ 43 h 1570"/>
                <a:gd name="T12" fmla="*/ 159 w 292"/>
                <a:gd name="T13" fmla="*/ 39 h 1570"/>
                <a:gd name="T14" fmla="*/ 143 w 292"/>
                <a:gd name="T15" fmla="*/ 38 h 1570"/>
                <a:gd name="T16" fmla="*/ 128 w 292"/>
                <a:gd name="T17" fmla="*/ 38 h 1570"/>
                <a:gd name="T18" fmla="*/ 113 w 292"/>
                <a:gd name="T19" fmla="*/ 39 h 1570"/>
                <a:gd name="T20" fmla="*/ 102 w 292"/>
                <a:gd name="T21" fmla="*/ 74 h 1570"/>
                <a:gd name="T22" fmla="*/ 95 w 292"/>
                <a:gd name="T23" fmla="*/ 139 h 1570"/>
                <a:gd name="T24" fmla="*/ 87 w 292"/>
                <a:gd name="T25" fmla="*/ 205 h 1570"/>
                <a:gd name="T26" fmla="*/ 77 w 292"/>
                <a:gd name="T27" fmla="*/ 269 h 1570"/>
                <a:gd name="T28" fmla="*/ 66 w 292"/>
                <a:gd name="T29" fmla="*/ 453 h 1570"/>
                <a:gd name="T30" fmla="*/ 55 w 292"/>
                <a:gd name="T31" fmla="*/ 753 h 1570"/>
                <a:gd name="T32" fmla="*/ 45 w 292"/>
                <a:gd name="T33" fmla="*/ 1055 h 1570"/>
                <a:gd name="T34" fmla="*/ 41 w 292"/>
                <a:gd name="T35" fmla="*/ 1362 h 1570"/>
                <a:gd name="T36" fmla="*/ 51 w 292"/>
                <a:gd name="T37" fmla="*/ 1529 h 1570"/>
                <a:gd name="T38" fmla="*/ 48 w 292"/>
                <a:gd name="T39" fmla="*/ 1551 h 1570"/>
                <a:gd name="T40" fmla="*/ 44 w 292"/>
                <a:gd name="T41" fmla="*/ 1566 h 1570"/>
                <a:gd name="T42" fmla="*/ 30 w 292"/>
                <a:gd name="T43" fmla="*/ 1570 h 1570"/>
                <a:gd name="T44" fmla="*/ 14 w 292"/>
                <a:gd name="T45" fmla="*/ 1517 h 1570"/>
                <a:gd name="T46" fmla="*/ 16 w 292"/>
                <a:gd name="T47" fmla="*/ 1415 h 1570"/>
                <a:gd name="T48" fmla="*/ 8 w 292"/>
                <a:gd name="T49" fmla="*/ 1312 h 1570"/>
                <a:gd name="T50" fmla="*/ 10 w 292"/>
                <a:gd name="T51" fmla="*/ 1207 h 1570"/>
                <a:gd name="T52" fmla="*/ 0 w 292"/>
                <a:gd name="T53" fmla="*/ 1107 h 1570"/>
                <a:gd name="T54" fmla="*/ 3 w 292"/>
                <a:gd name="T55" fmla="*/ 1012 h 1570"/>
                <a:gd name="T56" fmla="*/ 11 w 292"/>
                <a:gd name="T57" fmla="*/ 869 h 1570"/>
                <a:gd name="T58" fmla="*/ 22 w 292"/>
                <a:gd name="T59" fmla="*/ 671 h 1570"/>
                <a:gd name="T60" fmla="*/ 26 w 292"/>
                <a:gd name="T61" fmla="*/ 552 h 1570"/>
                <a:gd name="T62" fmla="*/ 34 w 292"/>
                <a:gd name="T63" fmla="*/ 523 h 1570"/>
                <a:gd name="T64" fmla="*/ 33 w 292"/>
                <a:gd name="T65" fmla="*/ 496 h 1570"/>
                <a:gd name="T66" fmla="*/ 29 w 292"/>
                <a:gd name="T67" fmla="*/ 469 h 1570"/>
                <a:gd name="T68" fmla="*/ 33 w 292"/>
                <a:gd name="T69" fmla="*/ 393 h 1570"/>
                <a:gd name="T70" fmla="*/ 48 w 292"/>
                <a:gd name="T71" fmla="*/ 272 h 1570"/>
                <a:gd name="T72" fmla="*/ 47 w 292"/>
                <a:gd name="T73" fmla="*/ 206 h 1570"/>
                <a:gd name="T74" fmla="*/ 53 w 292"/>
                <a:gd name="T75" fmla="*/ 189 h 1570"/>
                <a:gd name="T76" fmla="*/ 59 w 292"/>
                <a:gd name="T77" fmla="*/ 159 h 1570"/>
                <a:gd name="T78" fmla="*/ 59 w 292"/>
                <a:gd name="T79" fmla="*/ 106 h 1570"/>
                <a:gd name="T80" fmla="*/ 60 w 292"/>
                <a:gd name="T81" fmla="*/ 52 h 1570"/>
                <a:gd name="T82" fmla="*/ 77 w 292"/>
                <a:gd name="T83" fmla="*/ 11 h 1570"/>
                <a:gd name="T84" fmla="*/ 109 w 292"/>
                <a:gd name="T85" fmla="*/ 1 h 1570"/>
                <a:gd name="T86" fmla="*/ 135 w 292"/>
                <a:gd name="T87" fmla="*/ 2 h 1570"/>
                <a:gd name="T88" fmla="*/ 159 w 292"/>
                <a:gd name="T89" fmla="*/ 6 h 1570"/>
                <a:gd name="T90" fmla="*/ 182 w 292"/>
                <a:gd name="T91" fmla="*/ 10 h 1570"/>
                <a:gd name="T92" fmla="*/ 206 w 292"/>
                <a:gd name="T93" fmla="*/ 15 h 1570"/>
                <a:gd name="T94" fmla="*/ 229 w 292"/>
                <a:gd name="T95" fmla="*/ 21 h 1570"/>
                <a:gd name="T96" fmla="*/ 252 w 292"/>
                <a:gd name="T97" fmla="*/ 29 h 1570"/>
                <a:gd name="T98" fmla="*/ 275 w 292"/>
                <a:gd name="T99" fmla="*/ 36 h 15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92" h="1570">
                  <a:moveTo>
                    <a:pt x="287" y="40"/>
                  </a:moveTo>
                  <a:lnTo>
                    <a:pt x="291" y="45"/>
                  </a:lnTo>
                  <a:lnTo>
                    <a:pt x="292" y="52"/>
                  </a:lnTo>
                  <a:lnTo>
                    <a:pt x="291" y="59"/>
                  </a:lnTo>
                  <a:lnTo>
                    <a:pt x="290" y="64"/>
                  </a:lnTo>
                  <a:lnTo>
                    <a:pt x="274" y="66"/>
                  </a:lnTo>
                  <a:lnTo>
                    <a:pt x="259" y="64"/>
                  </a:lnTo>
                  <a:lnTo>
                    <a:pt x="244" y="61"/>
                  </a:lnTo>
                  <a:lnTo>
                    <a:pt x="229" y="55"/>
                  </a:lnTo>
                  <a:lnTo>
                    <a:pt x="214" y="51"/>
                  </a:lnTo>
                  <a:lnTo>
                    <a:pt x="199" y="46"/>
                  </a:lnTo>
                  <a:lnTo>
                    <a:pt x="183" y="43"/>
                  </a:lnTo>
                  <a:lnTo>
                    <a:pt x="167" y="40"/>
                  </a:lnTo>
                  <a:lnTo>
                    <a:pt x="159" y="39"/>
                  </a:lnTo>
                  <a:lnTo>
                    <a:pt x="151" y="38"/>
                  </a:lnTo>
                  <a:lnTo>
                    <a:pt x="143" y="38"/>
                  </a:lnTo>
                  <a:lnTo>
                    <a:pt x="135" y="38"/>
                  </a:lnTo>
                  <a:lnTo>
                    <a:pt x="128" y="38"/>
                  </a:lnTo>
                  <a:lnTo>
                    <a:pt x="120" y="38"/>
                  </a:lnTo>
                  <a:lnTo>
                    <a:pt x="113" y="39"/>
                  </a:lnTo>
                  <a:lnTo>
                    <a:pt x="106" y="40"/>
                  </a:lnTo>
                  <a:lnTo>
                    <a:pt x="102" y="74"/>
                  </a:lnTo>
                  <a:lnTo>
                    <a:pt x="99" y="106"/>
                  </a:lnTo>
                  <a:lnTo>
                    <a:pt x="95" y="139"/>
                  </a:lnTo>
                  <a:lnTo>
                    <a:pt x="92" y="172"/>
                  </a:lnTo>
                  <a:lnTo>
                    <a:pt x="87" y="205"/>
                  </a:lnTo>
                  <a:lnTo>
                    <a:pt x="83" y="237"/>
                  </a:lnTo>
                  <a:lnTo>
                    <a:pt x="77" y="269"/>
                  </a:lnTo>
                  <a:lnTo>
                    <a:pt x="70" y="302"/>
                  </a:lnTo>
                  <a:lnTo>
                    <a:pt x="66" y="453"/>
                  </a:lnTo>
                  <a:lnTo>
                    <a:pt x="61" y="603"/>
                  </a:lnTo>
                  <a:lnTo>
                    <a:pt x="55" y="753"/>
                  </a:lnTo>
                  <a:lnTo>
                    <a:pt x="49" y="904"/>
                  </a:lnTo>
                  <a:lnTo>
                    <a:pt x="45" y="1055"/>
                  </a:lnTo>
                  <a:lnTo>
                    <a:pt x="42" y="1208"/>
                  </a:lnTo>
                  <a:lnTo>
                    <a:pt x="41" y="1362"/>
                  </a:lnTo>
                  <a:lnTo>
                    <a:pt x="45" y="1520"/>
                  </a:lnTo>
                  <a:lnTo>
                    <a:pt x="51" y="1529"/>
                  </a:lnTo>
                  <a:lnTo>
                    <a:pt x="51" y="1540"/>
                  </a:lnTo>
                  <a:lnTo>
                    <a:pt x="48" y="1551"/>
                  </a:lnTo>
                  <a:lnTo>
                    <a:pt x="48" y="1560"/>
                  </a:lnTo>
                  <a:lnTo>
                    <a:pt x="44" y="1566"/>
                  </a:lnTo>
                  <a:lnTo>
                    <a:pt x="38" y="1570"/>
                  </a:lnTo>
                  <a:lnTo>
                    <a:pt x="30" y="1570"/>
                  </a:lnTo>
                  <a:lnTo>
                    <a:pt x="24" y="1564"/>
                  </a:lnTo>
                  <a:lnTo>
                    <a:pt x="14" y="1517"/>
                  </a:lnTo>
                  <a:lnTo>
                    <a:pt x="14" y="1466"/>
                  </a:lnTo>
                  <a:lnTo>
                    <a:pt x="16" y="1415"/>
                  </a:lnTo>
                  <a:lnTo>
                    <a:pt x="14" y="1365"/>
                  </a:lnTo>
                  <a:lnTo>
                    <a:pt x="8" y="1312"/>
                  </a:lnTo>
                  <a:lnTo>
                    <a:pt x="10" y="1260"/>
                  </a:lnTo>
                  <a:lnTo>
                    <a:pt x="10" y="1207"/>
                  </a:lnTo>
                  <a:lnTo>
                    <a:pt x="2" y="1153"/>
                  </a:lnTo>
                  <a:lnTo>
                    <a:pt x="0" y="1107"/>
                  </a:lnTo>
                  <a:lnTo>
                    <a:pt x="0" y="1059"/>
                  </a:lnTo>
                  <a:lnTo>
                    <a:pt x="3" y="1012"/>
                  </a:lnTo>
                  <a:lnTo>
                    <a:pt x="9" y="968"/>
                  </a:lnTo>
                  <a:lnTo>
                    <a:pt x="11" y="869"/>
                  </a:lnTo>
                  <a:lnTo>
                    <a:pt x="16" y="770"/>
                  </a:lnTo>
                  <a:lnTo>
                    <a:pt x="22" y="671"/>
                  </a:lnTo>
                  <a:lnTo>
                    <a:pt x="29" y="568"/>
                  </a:lnTo>
                  <a:lnTo>
                    <a:pt x="26" y="552"/>
                  </a:lnTo>
                  <a:lnTo>
                    <a:pt x="30" y="537"/>
                  </a:lnTo>
                  <a:lnTo>
                    <a:pt x="34" y="523"/>
                  </a:lnTo>
                  <a:lnTo>
                    <a:pt x="32" y="509"/>
                  </a:lnTo>
                  <a:lnTo>
                    <a:pt x="33" y="496"/>
                  </a:lnTo>
                  <a:lnTo>
                    <a:pt x="31" y="482"/>
                  </a:lnTo>
                  <a:lnTo>
                    <a:pt x="29" y="469"/>
                  </a:lnTo>
                  <a:lnTo>
                    <a:pt x="29" y="451"/>
                  </a:lnTo>
                  <a:lnTo>
                    <a:pt x="33" y="393"/>
                  </a:lnTo>
                  <a:lnTo>
                    <a:pt x="41" y="332"/>
                  </a:lnTo>
                  <a:lnTo>
                    <a:pt x="48" y="272"/>
                  </a:lnTo>
                  <a:lnTo>
                    <a:pt x="53" y="213"/>
                  </a:lnTo>
                  <a:lnTo>
                    <a:pt x="47" y="206"/>
                  </a:lnTo>
                  <a:lnTo>
                    <a:pt x="49" y="198"/>
                  </a:lnTo>
                  <a:lnTo>
                    <a:pt x="53" y="189"/>
                  </a:lnTo>
                  <a:lnTo>
                    <a:pt x="54" y="181"/>
                  </a:lnTo>
                  <a:lnTo>
                    <a:pt x="59" y="159"/>
                  </a:lnTo>
                  <a:lnTo>
                    <a:pt x="59" y="134"/>
                  </a:lnTo>
                  <a:lnTo>
                    <a:pt x="59" y="106"/>
                  </a:lnTo>
                  <a:lnTo>
                    <a:pt x="57" y="78"/>
                  </a:lnTo>
                  <a:lnTo>
                    <a:pt x="60" y="52"/>
                  </a:lnTo>
                  <a:lnTo>
                    <a:pt x="66" y="29"/>
                  </a:lnTo>
                  <a:lnTo>
                    <a:pt x="77" y="11"/>
                  </a:lnTo>
                  <a:lnTo>
                    <a:pt x="97" y="0"/>
                  </a:lnTo>
                  <a:lnTo>
                    <a:pt x="109" y="1"/>
                  </a:lnTo>
                  <a:lnTo>
                    <a:pt x="122" y="1"/>
                  </a:lnTo>
                  <a:lnTo>
                    <a:pt x="135" y="2"/>
                  </a:lnTo>
                  <a:lnTo>
                    <a:pt x="146" y="3"/>
                  </a:lnTo>
                  <a:lnTo>
                    <a:pt x="159" y="6"/>
                  </a:lnTo>
                  <a:lnTo>
                    <a:pt x="170" y="8"/>
                  </a:lnTo>
                  <a:lnTo>
                    <a:pt x="182" y="10"/>
                  </a:lnTo>
                  <a:lnTo>
                    <a:pt x="195" y="13"/>
                  </a:lnTo>
                  <a:lnTo>
                    <a:pt x="206" y="15"/>
                  </a:lnTo>
                  <a:lnTo>
                    <a:pt x="218" y="18"/>
                  </a:lnTo>
                  <a:lnTo>
                    <a:pt x="229" y="21"/>
                  </a:lnTo>
                  <a:lnTo>
                    <a:pt x="241" y="24"/>
                  </a:lnTo>
                  <a:lnTo>
                    <a:pt x="252" y="29"/>
                  </a:lnTo>
                  <a:lnTo>
                    <a:pt x="264" y="32"/>
                  </a:lnTo>
                  <a:lnTo>
                    <a:pt x="275" y="36"/>
                  </a:lnTo>
                  <a:lnTo>
                    <a:pt x="287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28" name="Freeform 37"/>
            <p:cNvSpPr>
              <a:spLocks/>
            </p:cNvSpPr>
            <p:nvPr/>
          </p:nvSpPr>
          <p:spPr bwMode="auto">
            <a:xfrm>
              <a:off x="1259" y="2432"/>
              <a:ext cx="23" cy="43"/>
            </a:xfrm>
            <a:custGeom>
              <a:avLst/>
              <a:gdLst>
                <a:gd name="T0" fmla="*/ 47 w 47"/>
                <a:gd name="T1" fmla="*/ 14 h 85"/>
                <a:gd name="T2" fmla="*/ 45 w 47"/>
                <a:gd name="T3" fmla="*/ 31 h 85"/>
                <a:gd name="T4" fmla="*/ 44 w 47"/>
                <a:gd name="T5" fmla="*/ 47 h 85"/>
                <a:gd name="T6" fmla="*/ 39 w 47"/>
                <a:gd name="T7" fmla="*/ 62 h 85"/>
                <a:gd name="T8" fmla="*/ 30 w 47"/>
                <a:gd name="T9" fmla="*/ 76 h 85"/>
                <a:gd name="T10" fmla="*/ 22 w 47"/>
                <a:gd name="T11" fmla="*/ 77 h 85"/>
                <a:gd name="T12" fmla="*/ 15 w 47"/>
                <a:gd name="T13" fmla="*/ 81 h 85"/>
                <a:gd name="T14" fmla="*/ 8 w 47"/>
                <a:gd name="T15" fmla="*/ 84 h 85"/>
                <a:gd name="T16" fmla="*/ 0 w 47"/>
                <a:gd name="T17" fmla="*/ 85 h 85"/>
                <a:gd name="T18" fmla="*/ 0 w 47"/>
                <a:gd name="T19" fmla="*/ 74 h 85"/>
                <a:gd name="T20" fmla="*/ 1 w 47"/>
                <a:gd name="T21" fmla="*/ 62 h 85"/>
                <a:gd name="T22" fmla="*/ 4 w 47"/>
                <a:gd name="T23" fmla="*/ 51 h 85"/>
                <a:gd name="T24" fmla="*/ 8 w 47"/>
                <a:gd name="T25" fmla="*/ 40 h 85"/>
                <a:gd name="T26" fmla="*/ 13 w 47"/>
                <a:gd name="T27" fmla="*/ 30 h 85"/>
                <a:gd name="T28" fmla="*/ 19 w 47"/>
                <a:gd name="T29" fmla="*/ 20 h 85"/>
                <a:gd name="T30" fmla="*/ 24 w 47"/>
                <a:gd name="T31" fmla="*/ 9 h 85"/>
                <a:gd name="T32" fmla="*/ 31 w 47"/>
                <a:gd name="T33" fmla="*/ 0 h 85"/>
                <a:gd name="T34" fmla="*/ 36 w 47"/>
                <a:gd name="T35" fmla="*/ 4 h 85"/>
                <a:gd name="T36" fmla="*/ 40 w 47"/>
                <a:gd name="T37" fmla="*/ 7 h 85"/>
                <a:gd name="T38" fmla="*/ 44 w 47"/>
                <a:gd name="T39" fmla="*/ 10 h 85"/>
                <a:gd name="T40" fmla="*/ 47 w 47"/>
                <a:gd name="T41" fmla="*/ 14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7" h="85">
                  <a:moveTo>
                    <a:pt x="47" y="14"/>
                  </a:moveTo>
                  <a:lnTo>
                    <a:pt x="45" y="31"/>
                  </a:lnTo>
                  <a:lnTo>
                    <a:pt x="44" y="47"/>
                  </a:lnTo>
                  <a:lnTo>
                    <a:pt x="39" y="62"/>
                  </a:lnTo>
                  <a:lnTo>
                    <a:pt x="30" y="76"/>
                  </a:lnTo>
                  <a:lnTo>
                    <a:pt x="22" y="77"/>
                  </a:lnTo>
                  <a:lnTo>
                    <a:pt x="15" y="81"/>
                  </a:lnTo>
                  <a:lnTo>
                    <a:pt x="8" y="84"/>
                  </a:lnTo>
                  <a:lnTo>
                    <a:pt x="0" y="85"/>
                  </a:lnTo>
                  <a:lnTo>
                    <a:pt x="0" y="74"/>
                  </a:lnTo>
                  <a:lnTo>
                    <a:pt x="1" y="62"/>
                  </a:lnTo>
                  <a:lnTo>
                    <a:pt x="4" y="51"/>
                  </a:lnTo>
                  <a:lnTo>
                    <a:pt x="8" y="40"/>
                  </a:lnTo>
                  <a:lnTo>
                    <a:pt x="13" y="30"/>
                  </a:lnTo>
                  <a:lnTo>
                    <a:pt x="19" y="20"/>
                  </a:lnTo>
                  <a:lnTo>
                    <a:pt x="24" y="9"/>
                  </a:lnTo>
                  <a:lnTo>
                    <a:pt x="31" y="0"/>
                  </a:lnTo>
                  <a:lnTo>
                    <a:pt x="36" y="4"/>
                  </a:lnTo>
                  <a:lnTo>
                    <a:pt x="40" y="7"/>
                  </a:lnTo>
                  <a:lnTo>
                    <a:pt x="44" y="10"/>
                  </a:lnTo>
                  <a:lnTo>
                    <a:pt x="47" y="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29" name="Freeform 38"/>
            <p:cNvSpPr>
              <a:spLocks/>
            </p:cNvSpPr>
            <p:nvPr/>
          </p:nvSpPr>
          <p:spPr bwMode="auto">
            <a:xfrm>
              <a:off x="774" y="2445"/>
              <a:ext cx="115" cy="92"/>
            </a:xfrm>
            <a:custGeom>
              <a:avLst/>
              <a:gdLst>
                <a:gd name="T0" fmla="*/ 232 w 232"/>
                <a:gd name="T1" fmla="*/ 12 h 185"/>
                <a:gd name="T2" fmla="*/ 230 w 232"/>
                <a:gd name="T3" fmla="*/ 17 h 185"/>
                <a:gd name="T4" fmla="*/ 228 w 232"/>
                <a:gd name="T5" fmla="*/ 21 h 185"/>
                <a:gd name="T6" fmla="*/ 227 w 232"/>
                <a:gd name="T7" fmla="*/ 26 h 185"/>
                <a:gd name="T8" fmla="*/ 227 w 232"/>
                <a:gd name="T9" fmla="*/ 31 h 185"/>
                <a:gd name="T10" fmla="*/ 216 w 232"/>
                <a:gd name="T11" fmla="*/ 33 h 185"/>
                <a:gd name="T12" fmla="*/ 204 w 232"/>
                <a:gd name="T13" fmla="*/ 33 h 185"/>
                <a:gd name="T14" fmla="*/ 193 w 232"/>
                <a:gd name="T15" fmla="*/ 34 h 185"/>
                <a:gd name="T16" fmla="*/ 181 w 232"/>
                <a:gd name="T17" fmla="*/ 34 h 185"/>
                <a:gd name="T18" fmla="*/ 169 w 232"/>
                <a:gd name="T19" fmla="*/ 35 h 185"/>
                <a:gd name="T20" fmla="*/ 157 w 232"/>
                <a:gd name="T21" fmla="*/ 36 h 185"/>
                <a:gd name="T22" fmla="*/ 144 w 232"/>
                <a:gd name="T23" fmla="*/ 38 h 185"/>
                <a:gd name="T24" fmla="*/ 132 w 232"/>
                <a:gd name="T25" fmla="*/ 41 h 185"/>
                <a:gd name="T26" fmla="*/ 120 w 232"/>
                <a:gd name="T27" fmla="*/ 43 h 185"/>
                <a:gd name="T28" fmla="*/ 108 w 232"/>
                <a:gd name="T29" fmla="*/ 45 h 185"/>
                <a:gd name="T30" fmla="*/ 96 w 232"/>
                <a:gd name="T31" fmla="*/ 49 h 185"/>
                <a:gd name="T32" fmla="*/ 84 w 232"/>
                <a:gd name="T33" fmla="*/ 53 h 185"/>
                <a:gd name="T34" fmla="*/ 73 w 232"/>
                <a:gd name="T35" fmla="*/ 58 h 185"/>
                <a:gd name="T36" fmla="*/ 63 w 232"/>
                <a:gd name="T37" fmla="*/ 64 h 185"/>
                <a:gd name="T38" fmla="*/ 52 w 232"/>
                <a:gd name="T39" fmla="*/ 71 h 185"/>
                <a:gd name="T40" fmla="*/ 42 w 232"/>
                <a:gd name="T41" fmla="*/ 78 h 185"/>
                <a:gd name="T42" fmla="*/ 32 w 232"/>
                <a:gd name="T43" fmla="*/ 101 h 185"/>
                <a:gd name="T44" fmla="*/ 28 w 232"/>
                <a:gd name="T45" fmla="*/ 126 h 185"/>
                <a:gd name="T46" fmla="*/ 28 w 232"/>
                <a:gd name="T47" fmla="*/ 152 h 185"/>
                <a:gd name="T48" fmla="*/ 28 w 232"/>
                <a:gd name="T49" fmla="*/ 179 h 185"/>
                <a:gd name="T50" fmla="*/ 25 w 232"/>
                <a:gd name="T51" fmla="*/ 184 h 185"/>
                <a:gd name="T52" fmla="*/ 19 w 232"/>
                <a:gd name="T53" fmla="*/ 185 h 185"/>
                <a:gd name="T54" fmla="*/ 13 w 232"/>
                <a:gd name="T55" fmla="*/ 184 h 185"/>
                <a:gd name="T56" fmla="*/ 7 w 232"/>
                <a:gd name="T57" fmla="*/ 181 h 185"/>
                <a:gd name="T58" fmla="*/ 3 w 232"/>
                <a:gd name="T59" fmla="*/ 143 h 185"/>
                <a:gd name="T60" fmla="*/ 0 w 232"/>
                <a:gd name="T61" fmla="*/ 108 h 185"/>
                <a:gd name="T62" fmla="*/ 3 w 232"/>
                <a:gd name="T63" fmla="*/ 73 h 185"/>
                <a:gd name="T64" fmla="*/ 7 w 232"/>
                <a:gd name="T65" fmla="*/ 35 h 185"/>
                <a:gd name="T66" fmla="*/ 22 w 232"/>
                <a:gd name="T67" fmla="*/ 23 h 185"/>
                <a:gd name="T68" fmla="*/ 41 w 232"/>
                <a:gd name="T69" fmla="*/ 15 h 185"/>
                <a:gd name="T70" fmla="*/ 59 w 232"/>
                <a:gd name="T71" fmla="*/ 11 h 185"/>
                <a:gd name="T72" fmla="*/ 79 w 232"/>
                <a:gd name="T73" fmla="*/ 7 h 185"/>
                <a:gd name="T74" fmla="*/ 99 w 232"/>
                <a:gd name="T75" fmla="*/ 5 h 185"/>
                <a:gd name="T76" fmla="*/ 119 w 232"/>
                <a:gd name="T77" fmla="*/ 4 h 185"/>
                <a:gd name="T78" fmla="*/ 139 w 232"/>
                <a:gd name="T79" fmla="*/ 3 h 185"/>
                <a:gd name="T80" fmla="*/ 156 w 232"/>
                <a:gd name="T81" fmla="*/ 0 h 185"/>
                <a:gd name="T82" fmla="*/ 165 w 232"/>
                <a:gd name="T83" fmla="*/ 2 h 185"/>
                <a:gd name="T84" fmla="*/ 175 w 232"/>
                <a:gd name="T85" fmla="*/ 2 h 185"/>
                <a:gd name="T86" fmla="*/ 186 w 232"/>
                <a:gd name="T87" fmla="*/ 0 h 185"/>
                <a:gd name="T88" fmla="*/ 196 w 232"/>
                <a:gd name="T89" fmla="*/ 0 h 185"/>
                <a:gd name="T90" fmla="*/ 205 w 232"/>
                <a:gd name="T91" fmla="*/ 0 h 185"/>
                <a:gd name="T92" fmla="*/ 215 w 232"/>
                <a:gd name="T93" fmla="*/ 2 h 185"/>
                <a:gd name="T94" fmla="*/ 224 w 232"/>
                <a:gd name="T95" fmla="*/ 6 h 185"/>
                <a:gd name="T96" fmla="*/ 232 w 232"/>
                <a:gd name="T97" fmla="*/ 12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32" h="185">
                  <a:moveTo>
                    <a:pt x="232" y="12"/>
                  </a:moveTo>
                  <a:lnTo>
                    <a:pt x="230" y="17"/>
                  </a:lnTo>
                  <a:lnTo>
                    <a:pt x="228" y="21"/>
                  </a:lnTo>
                  <a:lnTo>
                    <a:pt x="227" y="26"/>
                  </a:lnTo>
                  <a:lnTo>
                    <a:pt x="227" y="31"/>
                  </a:lnTo>
                  <a:lnTo>
                    <a:pt x="216" y="33"/>
                  </a:lnTo>
                  <a:lnTo>
                    <a:pt x="204" y="33"/>
                  </a:lnTo>
                  <a:lnTo>
                    <a:pt x="193" y="34"/>
                  </a:lnTo>
                  <a:lnTo>
                    <a:pt x="181" y="34"/>
                  </a:lnTo>
                  <a:lnTo>
                    <a:pt x="169" y="35"/>
                  </a:lnTo>
                  <a:lnTo>
                    <a:pt x="157" y="36"/>
                  </a:lnTo>
                  <a:lnTo>
                    <a:pt x="144" y="38"/>
                  </a:lnTo>
                  <a:lnTo>
                    <a:pt x="132" y="41"/>
                  </a:lnTo>
                  <a:lnTo>
                    <a:pt x="120" y="43"/>
                  </a:lnTo>
                  <a:lnTo>
                    <a:pt x="108" y="45"/>
                  </a:lnTo>
                  <a:lnTo>
                    <a:pt x="96" y="49"/>
                  </a:lnTo>
                  <a:lnTo>
                    <a:pt x="84" y="53"/>
                  </a:lnTo>
                  <a:lnTo>
                    <a:pt x="73" y="58"/>
                  </a:lnTo>
                  <a:lnTo>
                    <a:pt x="63" y="64"/>
                  </a:lnTo>
                  <a:lnTo>
                    <a:pt x="52" y="71"/>
                  </a:lnTo>
                  <a:lnTo>
                    <a:pt x="42" y="78"/>
                  </a:lnTo>
                  <a:lnTo>
                    <a:pt x="32" y="101"/>
                  </a:lnTo>
                  <a:lnTo>
                    <a:pt x="28" y="126"/>
                  </a:lnTo>
                  <a:lnTo>
                    <a:pt x="28" y="152"/>
                  </a:lnTo>
                  <a:lnTo>
                    <a:pt x="28" y="179"/>
                  </a:lnTo>
                  <a:lnTo>
                    <a:pt x="25" y="184"/>
                  </a:lnTo>
                  <a:lnTo>
                    <a:pt x="19" y="185"/>
                  </a:lnTo>
                  <a:lnTo>
                    <a:pt x="13" y="184"/>
                  </a:lnTo>
                  <a:lnTo>
                    <a:pt x="7" y="181"/>
                  </a:lnTo>
                  <a:lnTo>
                    <a:pt x="3" y="143"/>
                  </a:lnTo>
                  <a:lnTo>
                    <a:pt x="0" y="108"/>
                  </a:lnTo>
                  <a:lnTo>
                    <a:pt x="3" y="73"/>
                  </a:lnTo>
                  <a:lnTo>
                    <a:pt x="7" y="35"/>
                  </a:lnTo>
                  <a:lnTo>
                    <a:pt x="22" y="23"/>
                  </a:lnTo>
                  <a:lnTo>
                    <a:pt x="41" y="15"/>
                  </a:lnTo>
                  <a:lnTo>
                    <a:pt x="59" y="11"/>
                  </a:lnTo>
                  <a:lnTo>
                    <a:pt x="79" y="7"/>
                  </a:lnTo>
                  <a:lnTo>
                    <a:pt x="99" y="5"/>
                  </a:lnTo>
                  <a:lnTo>
                    <a:pt x="119" y="4"/>
                  </a:lnTo>
                  <a:lnTo>
                    <a:pt x="139" y="3"/>
                  </a:lnTo>
                  <a:lnTo>
                    <a:pt x="156" y="0"/>
                  </a:lnTo>
                  <a:lnTo>
                    <a:pt x="165" y="2"/>
                  </a:lnTo>
                  <a:lnTo>
                    <a:pt x="175" y="2"/>
                  </a:lnTo>
                  <a:lnTo>
                    <a:pt x="186" y="0"/>
                  </a:lnTo>
                  <a:lnTo>
                    <a:pt x="196" y="0"/>
                  </a:lnTo>
                  <a:lnTo>
                    <a:pt x="205" y="0"/>
                  </a:lnTo>
                  <a:lnTo>
                    <a:pt x="215" y="2"/>
                  </a:lnTo>
                  <a:lnTo>
                    <a:pt x="224" y="6"/>
                  </a:lnTo>
                  <a:lnTo>
                    <a:pt x="23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4" name="Freeform 43"/>
            <p:cNvSpPr>
              <a:spLocks/>
            </p:cNvSpPr>
            <p:nvPr/>
          </p:nvSpPr>
          <p:spPr bwMode="auto">
            <a:xfrm>
              <a:off x="629" y="2551"/>
              <a:ext cx="164" cy="430"/>
            </a:xfrm>
            <a:custGeom>
              <a:avLst/>
              <a:gdLst>
                <a:gd name="T0" fmla="*/ 226 w 330"/>
                <a:gd name="T1" fmla="*/ 35 h 862"/>
                <a:gd name="T2" fmla="*/ 196 w 330"/>
                <a:gd name="T3" fmla="*/ 51 h 862"/>
                <a:gd name="T4" fmla="*/ 163 w 330"/>
                <a:gd name="T5" fmla="*/ 68 h 862"/>
                <a:gd name="T6" fmla="*/ 130 w 330"/>
                <a:gd name="T7" fmla="*/ 86 h 862"/>
                <a:gd name="T8" fmla="*/ 100 w 330"/>
                <a:gd name="T9" fmla="*/ 106 h 862"/>
                <a:gd name="T10" fmla="*/ 77 w 330"/>
                <a:gd name="T11" fmla="*/ 130 h 862"/>
                <a:gd name="T12" fmla="*/ 61 w 330"/>
                <a:gd name="T13" fmla="*/ 159 h 862"/>
                <a:gd name="T14" fmla="*/ 57 w 330"/>
                <a:gd name="T15" fmla="*/ 194 h 862"/>
                <a:gd name="T16" fmla="*/ 81 w 330"/>
                <a:gd name="T17" fmla="*/ 265 h 862"/>
                <a:gd name="T18" fmla="*/ 121 w 330"/>
                <a:gd name="T19" fmla="*/ 367 h 862"/>
                <a:gd name="T20" fmla="*/ 163 w 330"/>
                <a:gd name="T21" fmla="*/ 468 h 862"/>
                <a:gd name="T22" fmla="*/ 206 w 330"/>
                <a:gd name="T23" fmla="*/ 568 h 862"/>
                <a:gd name="T24" fmla="*/ 244 w 330"/>
                <a:gd name="T25" fmla="*/ 644 h 862"/>
                <a:gd name="T26" fmla="*/ 272 w 330"/>
                <a:gd name="T27" fmla="*/ 697 h 862"/>
                <a:gd name="T28" fmla="*/ 297 w 330"/>
                <a:gd name="T29" fmla="*/ 750 h 862"/>
                <a:gd name="T30" fmla="*/ 319 w 330"/>
                <a:gd name="T31" fmla="*/ 805 h 862"/>
                <a:gd name="T32" fmla="*/ 328 w 330"/>
                <a:gd name="T33" fmla="*/ 842 h 862"/>
                <a:gd name="T34" fmla="*/ 323 w 330"/>
                <a:gd name="T35" fmla="*/ 856 h 862"/>
                <a:gd name="T36" fmla="*/ 308 w 330"/>
                <a:gd name="T37" fmla="*/ 850 h 862"/>
                <a:gd name="T38" fmla="*/ 294 w 330"/>
                <a:gd name="T39" fmla="*/ 825 h 862"/>
                <a:gd name="T40" fmla="*/ 281 w 330"/>
                <a:gd name="T41" fmla="*/ 801 h 862"/>
                <a:gd name="T42" fmla="*/ 273 w 330"/>
                <a:gd name="T43" fmla="*/ 778 h 862"/>
                <a:gd name="T44" fmla="*/ 265 w 330"/>
                <a:gd name="T45" fmla="*/ 755 h 862"/>
                <a:gd name="T46" fmla="*/ 251 w 330"/>
                <a:gd name="T47" fmla="*/ 735 h 862"/>
                <a:gd name="T48" fmla="*/ 237 w 330"/>
                <a:gd name="T49" fmla="*/ 718 h 862"/>
                <a:gd name="T50" fmla="*/ 228 w 330"/>
                <a:gd name="T51" fmla="*/ 697 h 862"/>
                <a:gd name="T52" fmla="*/ 217 w 330"/>
                <a:gd name="T53" fmla="*/ 676 h 862"/>
                <a:gd name="T54" fmla="*/ 204 w 330"/>
                <a:gd name="T55" fmla="*/ 657 h 862"/>
                <a:gd name="T56" fmla="*/ 190 w 330"/>
                <a:gd name="T57" fmla="*/ 637 h 862"/>
                <a:gd name="T58" fmla="*/ 182 w 330"/>
                <a:gd name="T59" fmla="*/ 612 h 862"/>
                <a:gd name="T60" fmla="*/ 172 w 330"/>
                <a:gd name="T61" fmla="*/ 601 h 862"/>
                <a:gd name="T62" fmla="*/ 167 w 330"/>
                <a:gd name="T63" fmla="*/ 596 h 862"/>
                <a:gd name="T64" fmla="*/ 156 w 330"/>
                <a:gd name="T65" fmla="*/ 578 h 862"/>
                <a:gd name="T66" fmla="*/ 140 w 330"/>
                <a:gd name="T67" fmla="*/ 546 h 862"/>
                <a:gd name="T68" fmla="*/ 123 w 330"/>
                <a:gd name="T69" fmla="*/ 514 h 862"/>
                <a:gd name="T70" fmla="*/ 108 w 330"/>
                <a:gd name="T71" fmla="*/ 479 h 862"/>
                <a:gd name="T72" fmla="*/ 93 w 330"/>
                <a:gd name="T73" fmla="*/ 452 h 862"/>
                <a:gd name="T74" fmla="*/ 82 w 330"/>
                <a:gd name="T75" fmla="*/ 429 h 862"/>
                <a:gd name="T76" fmla="*/ 72 w 330"/>
                <a:gd name="T77" fmla="*/ 405 h 862"/>
                <a:gd name="T78" fmla="*/ 62 w 330"/>
                <a:gd name="T79" fmla="*/ 379 h 862"/>
                <a:gd name="T80" fmla="*/ 47 w 330"/>
                <a:gd name="T81" fmla="*/ 347 h 862"/>
                <a:gd name="T82" fmla="*/ 30 w 330"/>
                <a:gd name="T83" fmla="*/ 303 h 862"/>
                <a:gd name="T84" fmla="*/ 17 w 330"/>
                <a:gd name="T85" fmla="*/ 256 h 862"/>
                <a:gd name="T86" fmla="*/ 7 w 330"/>
                <a:gd name="T87" fmla="*/ 211 h 862"/>
                <a:gd name="T88" fmla="*/ 0 w 330"/>
                <a:gd name="T89" fmla="*/ 167 h 862"/>
                <a:gd name="T90" fmla="*/ 11 w 330"/>
                <a:gd name="T91" fmla="*/ 127 h 862"/>
                <a:gd name="T92" fmla="*/ 34 w 330"/>
                <a:gd name="T93" fmla="*/ 92 h 862"/>
                <a:gd name="T94" fmla="*/ 66 w 330"/>
                <a:gd name="T95" fmla="*/ 62 h 862"/>
                <a:gd name="T96" fmla="*/ 99 w 330"/>
                <a:gd name="T97" fmla="*/ 44 h 862"/>
                <a:gd name="T98" fmla="*/ 134 w 330"/>
                <a:gd name="T99" fmla="*/ 31 h 862"/>
                <a:gd name="T100" fmla="*/ 168 w 330"/>
                <a:gd name="T101" fmla="*/ 21 h 862"/>
                <a:gd name="T102" fmla="*/ 203 w 330"/>
                <a:gd name="T103" fmla="*/ 8 h 862"/>
                <a:gd name="T104" fmla="*/ 239 w 330"/>
                <a:gd name="T105" fmla="*/ 4 h 8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30" h="862">
                  <a:moveTo>
                    <a:pt x="239" y="26"/>
                  </a:moveTo>
                  <a:lnTo>
                    <a:pt x="226" y="35"/>
                  </a:lnTo>
                  <a:lnTo>
                    <a:pt x="211" y="43"/>
                  </a:lnTo>
                  <a:lnTo>
                    <a:pt x="196" y="51"/>
                  </a:lnTo>
                  <a:lnTo>
                    <a:pt x="180" y="59"/>
                  </a:lnTo>
                  <a:lnTo>
                    <a:pt x="163" y="68"/>
                  </a:lnTo>
                  <a:lnTo>
                    <a:pt x="146" y="76"/>
                  </a:lnTo>
                  <a:lnTo>
                    <a:pt x="130" y="86"/>
                  </a:lnTo>
                  <a:lnTo>
                    <a:pt x="115" y="96"/>
                  </a:lnTo>
                  <a:lnTo>
                    <a:pt x="100" y="106"/>
                  </a:lnTo>
                  <a:lnTo>
                    <a:pt x="88" y="118"/>
                  </a:lnTo>
                  <a:lnTo>
                    <a:pt x="77" y="130"/>
                  </a:lnTo>
                  <a:lnTo>
                    <a:pt x="68" y="144"/>
                  </a:lnTo>
                  <a:lnTo>
                    <a:pt x="61" y="159"/>
                  </a:lnTo>
                  <a:lnTo>
                    <a:pt x="58" y="175"/>
                  </a:lnTo>
                  <a:lnTo>
                    <a:pt x="57" y="194"/>
                  </a:lnTo>
                  <a:lnTo>
                    <a:pt x="60" y="214"/>
                  </a:lnTo>
                  <a:lnTo>
                    <a:pt x="81" y="265"/>
                  </a:lnTo>
                  <a:lnTo>
                    <a:pt x="102" y="316"/>
                  </a:lnTo>
                  <a:lnTo>
                    <a:pt x="121" y="367"/>
                  </a:lnTo>
                  <a:lnTo>
                    <a:pt x="142" y="417"/>
                  </a:lnTo>
                  <a:lnTo>
                    <a:pt x="163" y="468"/>
                  </a:lnTo>
                  <a:lnTo>
                    <a:pt x="184" y="517"/>
                  </a:lnTo>
                  <a:lnTo>
                    <a:pt x="206" y="568"/>
                  </a:lnTo>
                  <a:lnTo>
                    <a:pt x="229" y="619"/>
                  </a:lnTo>
                  <a:lnTo>
                    <a:pt x="244" y="644"/>
                  </a:lnTo>
                  <a:lnTo>
                    <a:pt x="259" y="671"/>
                  </a:lnTo>
                  <a:lnTo>
                    <a:pt x="272" y="697"/>
                  </a:lnTo>
                  <a:lnTo>
                    <a:pt x="285" y="723"/>
                  </a:lnTo>
                  <a:lnTo>
                    <a:pt x="297" y="750"/>
                  </a:lnTo>
                  <a:lnTo>
                    <a:pt x="309" y="778"/>
                  </a:lnTo>
                  <a:lnTo>
                    <a:pt x="319" y="805"/>
                  </a:lnTo>
                  <a:lnTo>
                    <a:pt x="330" y="834"/>
                  </a:lnTo>
                  <a:lnTo>
                    <a:pt x="328" y="842"/>
                  </a:lnTo>
                  <a:lnTo>
                    <a:pt x="326" y="849"/>
                  </a:lnTo>
                  <a:lnTo>
                    <a:pt x="323" y="856"/>
                  </a:lnTo>
                  <a:lnTo>
                    <a:pt x="316" y="862"/>
                  </a:lnTo>
                  <a:lnTo>
                    <a:pt x="308" y="850"/>
                  </a:lnTo>
                  <a:lnTo>
                    <a:pt x="301" y="837"/>
                  </a:lnTo>
                  <a:lnTo>
                    <a:pt x="294" y="825"/>
                  </a:lnTo>
                  <a:lnTo>
                    <a:pt x="286" y="811"/>
                  </a:lnTo>
                  <a:lnTo>
                    <a:pt x="281" y="801"/>
                  </a:lnTo>
                  <a:lnTo>
                    <a:pt x="277" y="789"/>
                  </a:lnTo>
                  <a:lnTo>
                    <a:pt x="273" y="778"/>
                  </a:lnTo>
                  <a:lnTo>
                    <a:pt x="270" y="766"/>
                  </a:lnTo>
                  <a:lnTo>
                    <a:pt x="265" y="755"/>
                  </a:lnTo>
                  <a:lnTo>
                    <a:pt x="259" y="744"/>
                  </a:lnTo>
                  <a:lnTo>
                    <a:pt x="251" y="735"/>
                  </a:lnTo>
                  <a:lnTo>
                    <a:pt x="241" y="728"/>
                  </a:lnTo>
                  <a:lnTo>
                    <a:pt x="237" y="718"/>
                  </a:lnTo>
                  <a:lnTo>
                    <a:pt x="233" y="707"/>
                  </a:lnTo>
                  <a:lnTo>
                    <a:pt x="228" y="697"/>
                  </a:lnTo>
                  <a:lnTo>
                    <a:pt x="222" y="687"/>
                  </a:lnTo>
                  <a:lnTo>
                    <a:pt x="217" y="676"/>
                  </a:lnTo>
                  <a:lnTo>
                    <a:pt x="211" y="666"/>
                  </a:lnTo>
                  <a:lnTo>
                    <a:pt x="204" y="657"/>
                  </a:lnTo>
                  <a:lnTo>
                    <a:pt x="197" y="647"/>
                  </a:lnTo>
                  <a:lnTo>
                    <a:pt x="190" y="637"/>
                  </a:lnTo>
                  <a:lnTo>
                    <a:pt x="188" y="623"/>
                  </a:lnTo>
                  <a:lnTo>
                    <a:pt x="182" y="612"/>
                  </a:lnTo>
                  <a:lnTo>
                    <a:pt x="172" y="605"/>
                  </a:lnTo>
                  <a:lnTo>
                    <a:pt x="172" y="601"/>
                  </a:lnTo>
                  <a:lnTo>
                    <a:pt x="170" y="598"/>
                  </a:lnTo>
                  <a:lnTo>
                    <a:pt x="167" y="596"/>
                  </a:lnTo>
                  <a:lnTo>
                    <a:pt x="164" y="593"/>
                  </a:lnTo>
                  <a:lnTo>
                    <a:pt x="156" y="578"/>
                  </a:lnTo>
                  <a:lnTo>
                    <a:pt x="148" y="562"/>
                  </a:lnTo>
                  <a:lnTo>
                    <a:pt x="140" y="546"/>
                  </a:lnTo>
                  <a:lnTo>
                    <a:pt x="132" y="530"/>
                  </a:lnTo>
                  <a:lnTo>
                    <a:pt x="123" y="514"/>
                  </a:lnTo>
                  <a:lnTo>
                    <a:pt x="115" y="497"/>
                  </a:lnTo>
                  <a:lnTo>
                    <a:pt x="108" y="479"/>
                  </a:lnTo>
                  <a:lnTo>
                    <a:pt x="100" y="462"/>
                  </a:lnTo>
                  <a:lnTo>
                    <a:pt x="93" y="452"/>
                  </a:lnTo>
                  <a:lnTo>
                    <a:pt x="87" y="440"/>
                  </a:lnTo>
                  <a:lnTo>
                    <a:pt x="82" y="429"/>
                  </a:lnTo>
                  <a:lnTo>
                    <a:pt x="76" y="416"/>
                  </a:lnTo>
                  <a:lnTo>
                    <a:pt x="72" y="405"/>
                  </a:lnTo>
                  <a:lnTo>
                    <a:pt x="67" y="392"/>
                  </a:lnTo>
                  <a:lnTo>
                    <a:pt x="62" y="379"/>
                  </a:lnTo>
                  <a:lnTo>
                    <a:pt x="59" y="368"/>
                  </a:lnTo>
                  <a:lnTo>
                    <a:pt x="47" y="347"/>
                  </a:lnTo>
                  <a:lnTo>
                    <a:pt x="38" y="325"/>
                  </a:lnTo>
                  <a:lnTo>
                    <a:pt x="30" y="303"/>
                  </a:lnTo>
                  <a:lnTo>
                    <a:pt x="23" y="280"/>
                  </a:lnTo>
                  <a:lnTo>
                    <a:pt x="17" y="256"/>
                  </a:lnTo>
                  <a:lnTo>
                    <a:pt x="13" y="233"/>
                  </a:lnTo>
                  <a:lnTo>
                    <a:pt x="7" y="211"/>
                  </a:lnTo>
                  <a:lnTo>
                    <a:pt x="3" y="189"/>
                  </a:lnTo>
                  <a:lnTo>
                    <a:pt x="0" y="167"/>
                  </a:lnTo>
                  <a:lnTo>
                    <a:pt x="4" y="147"/>
                  </a:lnTo>
                  <a:lnTo>
                    <a:pt x="11" y="127"/>
                  </a:lnTo>
                  <a:lnTo>
                    <a:pt x="21" y="109"/>
                  </a:lnTo>
                  <a:lnTo>
                    <a:pt x="34" y="92"/>
                  </a:lnTo>
                  <a:lnTo>
                    <a:pt x="49" y="76"/>
                  </a:lnTo>
                  <a:lnTo>
                    <a:pt x="66" y="62"/>
                  </a:lnTo>
                  <a:lnTo>
                    <a:pt x="83" y="51"/>
                  </a:lnTo>
                  <a:lnTo>
                    <a:pt x="99" y="44"/>
                  </a:lnTo>
                  <a:lnTo>
                    <a:pt x="117" y="37"/>
                  </a:lnTo>
                  <a:lnTo>
                    <a:pt x="134" y="31"/>
                  </a:lnTo>
                  <a:lnTo>
                    <a:pt x="151" y="27"/>
                  </a:lnTo>
                  <a:lnTo>
                    <a:pt x="168" y="21"/>
                  </a:lnTo>
                  <a:lnTo>
                    <a:pt x="186" y="15"/>
                  </a:lnTo>
                  <a:lnTo>
                    <a:pt x="203" y="8"/>
                  </a:lnTo>
                  <a:lnTo>
                    <a:pt x="219" y="0"/>
                  </a:lnTo>
                  <a:lnTo>
                    <a:pt x="239" y="4"/>
                  </a:lnTo>
                  <a:lnTo>
                    <a:pt x="239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5" name="Freeform 44"/>
            <p:cNvSpPr>
              <a:spLocks/>
            </p:cNvSpPr>
            <p:nvPr/>
          </p:nvSpPr>
          <p:spPr bwMode="auto">
            <a:xfrm>
              <a:off x="777" y="2561"/>
              <a:ext cx="87" cy="710"/>
            </a:xfrm>
            <a:custGeom>
              <a:avLst/>
              <a:gdLst>
                <a:gd name="T0" fmla="*/ 50 w 175"/>
                <a:gd name="T1" fmla="*/ 97 h 1420"/>
                <a:gd name="T2" fmla="*/ 60 w 175"/>
                <a:gd name="T3" fmla="*/ 253 h 1420"/>
                <a:gd name="T4" fmla="*/ 69 w 175"/>
                <a:gd name="T5" fmla="*/ 360 h 1420"/>
                <a:gd name="T6" fmla="*/ 75 w 175"/>
                <a:gd name="T7" fmla="*/ 417 h 1420"/>
                <a:gd name="T8" fmla="*/ 78 w 175"/>
                <a:gd name="T9" fmla="*/ 498 h 1420"/>
                <a:gd name="T10" fmla="*/ 89 w 175"/>
                <a:gd name="T11" fmla="*/ 599 h 1420"/>
                <a:gd name="T12" fmla="*/ 99 w 175"/>
                <a:gd name="T13" fmla="*/ 699 h 1420"/>
                <a:gd name="T14" fmla="*/ 107 w 175"/>
                <a:gd name="T15" fmla="*/ 800 h 1420"/>
                <a:gd name="T16" fmla="*/ 115 w 175"/>
                <a:gd name="T17" fmla="*/ 911 h 1420"/>
                <a:gd name="T18" fmla="*/ 129 w 175"/>
                <a:gd name="T19" fmla="*/ 1032 h 1420"/>
                <a:gd name="T20" fmla="*/ 144 w 175"/>
                <a:gd name="T21" fmla="*/ 1154 h 1420"/>
                <a:gd name="T22" fmla="*/ 161 w 175"/>
                <a:gd name="T23" fmla="*/ 1276 h 1420"/>
                <a:gd name="T24" fmla="*/ 172 w 175"/>
                <a:gd name="T25" fmla="*/ 1357 h 1420"/>
                <a:gd name="T26" fmla="*/ 175 w 175"/>
                <a:gd name="T27" fmla="*/ 1402 h 1420"/>
                <a:gd name="T28" fmla="*/ 156 w 175"/>
                <a:gd name="T29" fmla="*/ 1404 h 1420"/>
                <a:gd name="T30" fmla="*/ 143 w 175"/>
                <a:gd name="T31" fmla="*/ 1368 h 1420"/>
                <a:gd name="T32" fmla="*/ 136 w 175"/>
                <a:gd name="T33" fmla="*/ 1328 h 1420"/>
                <a:gd name="T34" fmla="*/ 131 w 175"/>
                <a:gd name="T35" fmla="*/ 1289 h 1420"/>
                <a:gd name="T36" fmla="*/ 122 w 175"/>
                <a:gd name="T37" fmla="*/ 1232 h 1420"/>
                <a:gd name="T38" fmla="*/ 111 w 175"/>
                <a:gd name="T39" fmla="*/ 1155 h 1420"/>
                <a:gd name="T40" fmla="*/ 102 w 175"/>
                <a:gd name="T41" fmla="*/ 1077 h 1420"/>
                <a:gd name="T42" fmla="*/ 93 w 175"/>
                <a:gd name="T43" fmla="*/ 997 h 1420"/>
                <a:gd name="T44" fmla="*/ 83 w 175"/>
                <a:gd name="T45" fmla="*/ 899 h 1420"/>
                <a:gd name="T46" fmla="*/ 70 w 175"/>
                <a:gd name="T47" fmla="*/ 777 h 1420"/>
                <a:gd name="T48" fmla="*/ 60 w 175"/>
                <a:gd name="T49" fmla="*/ 654 h 1420"/>
                <a:gd name="T50" fmla="*/ 46 w 175"/>
                <a:gd name="T51" fmla="*/ 530 h 1420"/>
                <a:gd name="T52" fmla="*/ 34 w 175"/>
                <a:gd name="T53" fmla="*/ 423 h 1420"/>
                <a:gd name="T54" fmla="*/ 22 w 175"/>
                <a:gd name="T55" fmla="*/ 334 h 1420"/>
                <a:gd name="T56" fmla="*/ 16 w 175"/>
                <a:gd name="T57" fmla="*/ 261 h 1420"/>
                <a:gd name="T58" fmla="*/ 16 w 175"/>
                <a:gd name="T59" fmla="*/ 197 h 1420"/>
                <a:gd name="T60" fmla="*/ 7 w 175"/>
                <a:gd name="T61" fmla="*/ 146 h 1420"/>
                <a:gd name="T62" fmla="*/ 1 w 175"/>
                <a:gd name="T63" fmla="*/ 101 h 1420"/>
                <a:gd name="T64" fmla="*/ 0 w 175"/>
                <a:gd name="T65" fmla="*/ 55 h 1420"/>
                <a:gd name="T66" fmla="*/ 11 w 175"/>
                <a:gd name="T67" fmla="*/ 16 h 1420"/>
                <a:gd name="T68" fmla="*/ 29 w 175"/>
                <a:gd name="T69" fmla="*/ 1 h 1420"/>
                <a:gd name="T70" fmla="*/ 39 w 175"/>
                <a:gd name="T71" fmla="*/ 13 h 14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75" h="1420">
                  <a:moveTo>
                    <a:pt x="45" y="17"/>
                  </a:moveTo>
                  <a:lnTo>
                    <a:pt x="50" y="97"/>
                  </a:lnTo>
                  <a:lnTo>
                    <a:pt x="54" y="176"/>
                  </a:lnTo>
                  <a:lnTo>
                    <a:pt x="60" y="253"/>
                  </a:lnTo>
                  <a:lnTo>
                    <a:pt x="70" y="332"/>
                  </a:lnTo>
                  <a:lnTo>
                    <a:pt x="69" y="360"/>
                  </a:lnTo>
                  <a:lnTo>
                    <a:pt x="73" y="389"/>
                  </a:lnTo>
                  <a:lnTo>
                    <a:pt x="75" y="417"/>
                  </a:lnTo>
                  <a:lnTo>
                    <a:pt x="74" y="446"/>
                  </a:lnTo>
                  <a:lnTo>
                    <a:pt x="78" y="498"/>
                  </a:lnTo>
                  <a:lnTo>
                    <a:pt x="84" y="548"/>
                  </a:lnTo>
                  <a:lnTo>
                    <a:pt x="89" y="599"/>
                  </a:lnTo>
                  <a:lnTo>
                    <a:pt x="95" y="650"/>
                  </a:lnTo>
                  <a:lnTo>
                    <a:pt x="99" y="699"/>
                  </a:lnTo>
                  <a:lnTo>
                    <a:pt x="104" y="750"/>
                  </a:lnTo>
                  <a:lnTo>
                    <a:pt x="107" y="800"/>
                  </a:lnTo>
                  <a:lnTo>
                    <a:pt x="108" y="851"/>
                  </a:lnTo>
                  <a:lnTo>
                    <a:pt x="115" y="911"/>
                  </a:lnTo>
                  <a:lnTo>
                    <a:pt x="122" y="971"/>
                  </a:lnTo>
                  <a:lnTo>
                    <a:pt x="129" y="1032"/>
                  </a:lnTo>
                  <a:lnTo>
                    <a:pt x="136" y="1093"/>
                  </a:lnTo>
                  <a:lnTo>
                    <a:pt x="144" y="1154"/>
                  </a:lnTo>
                  <a:lnTo>
                    <a:pt x="152" y="1215"/>
                  </a:lnTo>
                  <a:lnTo>
                    <a:pt x="161" y="1276"/>
                  </a:lnTo>
                  <a:lnTo>
                    <a:pt x="171" y="1335"/>
                  </a:lnTo>
                  <a:lnTo>
                    <a:pt x="172" y="1357"/>
                  </a:lnTo>
                  <a:lnTo>
                    <a:pt x="175" y="1380"/>
                  </a:lnTo>
                  <a:lnTo>
                    <a:pt x="175" y="1402"/>
                  </a:lnTo>
                  <a:lnTo>
                    <a:pt x="165" y="1420"/>
                  </a:lnTo>
                  <a:lnTo>
                    <a:pt x="156" y="1404"/>
                  </a:lnTo>
                  <a:lnTo>
                    <a:pt x="148" y="1387"/>
                  </a:lnTo>
                  <a:lnTo>
                    <a:pt x="143" y="1368"/>
                  </a:lnTo>
                  <a:lnTo>
                    <a:pt x="140" y="1349"/>
                  </a:lnTo>
                  <a:lnTo>
                    <a:pt x="136" y="1328"/>
                  </a:lnTo>
                  <a:lnTo>
                    <a:pt x="134" y="1308"/>
                  </a:lnTo>
                  <a:lnTo>
                    <a:pt x="131" y="1289"/>
                  </a:lnTo>
                  <a:lnTo>
                    <a:pt x="127" y="1270"/>
                  </a:lnTo>
                  <a:lnTo>
                    <a:pt x="122" y="1232"/>
                  </a:lnTo>
                  <a:lnTo>
                    <a:pt x="117" y="1194"/>
                  </a:lnTo>
                  <a:lnTo>
                    <a:pt x="111" y="1155"/>
                  </a:lnTo>
                  <a:lnTo>
                    <a:pt x="106" y="1116"/>
                  </a:lnTo>
                  <a:lnTo>
                    <a:pt x="102" y="1077"/>
                  </a:lnTo>
                  <a:lnTo>
                    <a:pt x="97" y="1036"/>
                  </a:lnTo>
                  <a:lnTo>
                    <a:pt x="93" y="997"/>
                  </a:lnTo>
                  <a:lnTo>
                    <a:pt x="91" y="958"/>
                  </a:lnTo>
                  <a:lnTo>
                    <a:pt x="83" y="899"/>
                  </a:lnTo>
                  <a:lnTo>
                    <a:pt x="76" y="838"/>
                  </a:lnTo>
                  <a:lnTo>
                    <a:pt x="70" y="777"/>
                  </a:lnTo>
                  <a:lnTo>
                    <a:pt x="66" y="716"/>
                  </a:lnTo>
                  <a:lnTo>
                    <a:pt x="60" y="654"/>
                  </a:lnTo>
                  <a:lnTo>
                    <a:pt x="54" y="592"/>
                  </a:lnTo>
                  <a:lnTo>
                    <a:pt x="46" y="530"/>
                  </a:lnTo>
                  <a:lnTo>
                    <a:pt x="37" y="469"/>
                  </a:lnTo>
                  <a:lnTo>
                    <a:pt x="34" y="423"/>
                  </a:lnTo>
                  <a:lnTo>
                    <a:pt x="29" y="378"/>
                  </a:lnTo>
                  <a:lnTo>
                    <a:pt x="22" y="334"/>
                  </a:lnTo>
                  <a:lnTo>
                    <a:pt x="16" y="291"/>
                  </a:lnTo>
                  <a:lnTo>
                    <a:pt x="16" y="261"/>
                  </a:lnTo>
                  <a:lnTo>
                    <a:pt x="19" y="229"/>
                  </a:lnTo>
                  <a:lnTo>
                    <a:pt x="16" y="197"/>
                  </a:lnTo>
                  <a:lnTo>
                    <a:pt x="9" y="168"/>
                  </a:lnTo>
                  <a:lnTo>
                    <a:pt x="7" y="146"/>
                  </a:lnTo>
                  <a:lnTo>
                    <a:pt x="5" y="124"/>
                  </a:lnTo>
                  <a:lnTo>
                    <a:pt x="1" y="101"/>
                  </a:lnTo>
                  <a:lnTo>
                    <a:pt x="0" y="78"/>
                  </a:lnTo>
                  <a:lnTo>
                    <a:pt x="0" y="55"/>
                  </a:lnTo>
                  <a:lnTo>
                    <a:pt x="4" y="35"/>
                  </a:lnTo>
                  <a:lnTo>
                    <a:pt x="11" y="16"/>
                  </a:lnTo>
                  <a:lnTo>
                    <a:pt x="22" y="0"/>
                  </a:lnTo>
                  <a:lnTo>
                    <a:pt x="29" y="1"/>
                  </a:lnTo>
                  <a:lnTo>
                    <a:pt x="35" y="6"/>
                  </a:lnTo>
                  <a:lnTo>
                    <a:pt x="39" y="13"/>
                  </a:lnTo>
                  <a:lnTo>
                    <a:pt x="45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9" name="Freeform 48"/>
            <p:cNvSpPr>
              <a:spLocks/>
            </p:cNvSpPr>
            <p:nvPr/>
          </p:nvSpPr>
          <p:spPr bwMode="auto">
            <a:xfrm>
              <a:off x="1411" y="2601"/>
              <a:ext cx="296" cy="712"/>
            </a:xfrm>
            <a:custGeom>
              <a:avLst/>
              <a:gdLst>
                <a:gd name="T0" fmla="*/ 591 w 591"/>
                <a:gd name="T1" fmla="*/ 25 h 1425"/>
                <a:gd name="T2" fmla="*/ 582 w 591"/>
                <a:gd name="T3" fmla="*/ 47 h 1425"/>
                <a:gd name="T4" fmla="*/ 568 w 591"/>
                <a:gd name="T5" fmla="*/ 98 h 1425"/>
                <a:gd name="T6" fmla="*/ 543 w 591"/>
                <a:gd name="T7" fmla="*/ 178 h 1425"/>
                <a:gd name="T8" fmla="*/ 512 w 591"/>
                <a:gd name="T9" fmla="*/ 255 h 1425"/>
                <a:gd name="T10" fmla="*/ 479 w 591"/>
                <a:gd name="T11" fmla="*/ 331 h 1425"/>
                <a:gd name="T12" fmla="*/ 459 w 591"/>
                <a:gd name="T13" fmla="*/ 384 h 1425"/>
                <a:gd name="T14" fmla="*/ 446 w 591"/>
                <a:gd name="T15" fmla="*/ 415 h 1425"/>
                <a:gd name="T16" fmla="*/ 434 w 591"/>
                <a:gd name="T17" fmla="*/ 446 h 1425"/>
                <a:gd name="T18" fmla="*/ 424 w 591"/>
                <a:gd name="T19" fmla="*/ 480 h 1425"/>
                <a:gd name="T20" fmla="*/ 408 w 591"/>
                <a:gd name="T21" fmla="*/ 536 h 1425"/>
                <a:gd name="T22" fmla="*/ 383 w 591"/>
                <a:gd name="T23" fmla="*/ 619 h 1425"/>
                <a:gd name="T24" fmla="*/ 358 w 591"/>
                <a:gd name="T25" fmla="*/ 702 h 1425"/>
                <a:gd name="T26" fmla="*/ 337 w 591"/>
                <a:gd name="T27" fmla="*/ 786 h 1425"/>
                <a:gd name="T28" fmla="*/ 315 w 591"/>
                <a:gd name="T29" fmla="*/ 858 h 1425"/>
                <a:gd name="T30" fmla="*/ 305 w 591"/>
                <a:gd name="T31" fmla="*/ 923 h 1425"/>
                <a:gd name="T32" fmla="*/ 285 w 591"/>
                <a:gd name="T33" fmla="*/ 1002 h 1425"/>
                <a:gd name="T34" fmla="*/ 263 w 591"/>
                <a:gd name="T35" fmla="*/ 1097 h 1425"/>
                <a:gd name="T36" fmla="*/ 246 w 591"/>
                <a:gd name="T37" fmla="*/ 1192 h 1425"/>
                <a:gd name="T38" fmla="*/ 229 w 591"/>
                <a:gd name="T39" fmla="*/ 1290 h 1425"/>
                <a:gd name="T40" fmla="*/ 216 w 591"/>
                <a:gd name="T41" fmla="*/ 1352 h 1425"/>
                <a:gd name="T42" fmla="*/ 210 w 591"/>
                <a:gd name="T43" fmla="*/ 1379 h 1425"/>
                <a:gd name="T44" fmla="*/ 203 w 591"/>
                <a:gd name="T45" fmla="*/ 1404 h 1425"/>
                <a:gd name="T46" fmla="*/ 187 w 591"/>
                <a:gd name="T47" fmla="*/ 1422 h 1425"/>
                <a:gd name="T48" fmla="*/ 151 w 591"/>
                <a:gd name="T49" fmla="*/ 1422 h 1425"/>
                <a:gd name="T50" fmla="*/ 105 w 591"/>
                <a:gd name="T51" fmla="*/ 1422 h 1425"/>
                <a:gd name="T52" fmla="*/ 60 w 591"/>
                <a:gd name="T53" fmla="*/ 1422 h 1425"/>
                <a:gd name="T54" fmla="*/ 19 w 591"/>
                <a:gd name="T55" fmla="*/ 1412 h 1425"/>
                <a:gd name="T56" fmla="*/ 7 w 591"/>
                <a:gd name="T57" fmla="*/ 1395 h 1425"/>
                <a:gd name="T58" fmla="*/ 3 w 591"/>
                <a:gd name="T59" fmla="*/ 1378 h 1425"/>
                <a:gd name="T60" fmla="*/ 26 w 591"/>
                <a:gd name="T61" fmla="*/ 1378 h 1425"/>
                <a:gd name="T62" fmla="*/ 58 w 591"/>
                <a:gd name="T63" fmla="*/ 1385 h 1425"/>
                <a:gd name="T64" fmla="*/ 92 w 591"/>
                <a:gd name="T65" fmla="*/ 1386 h 1425"/>
                <a:gd name="T66" fmla="*/ 127 w 591"/>
                <a:gd name="T67" fmla="*/ 1385 h 1425"/>
                <a:gd name="T68" fmla="*/ 155 w 591"/>
                <a:gd name="T69" fmla="*/ 1370 h 1425"/>
                <a:gd name="T70" fmla="*/ 170 w 591"/>
                <a:gd name="T71" fmla="*/ 1339 h 1425"/>
                <a:gd name="T72" fmla="*/ 178 w 591"/>
                <a:gd name="T73" fmla="*/ 1303 h 1425"/>
                <a:gd name="T74" fmla="*/ 185 w 591"/>
                <a:gd name="T75" fmla="*/ 1268 h 1425"/>
                <a:gd name="T76" fmla="*/ 198 w 591"/>
                <a:gd name="T77" fmla="*/ 1230 h 1425"/>
                <a:gd name="T78" fmla="*/ 212 w 591"/>
                <a:gd name="T79" fmla="*/ 1185 h 1425"/>
                <a:gd name="T80" fmla="*/ 221 w 591"/>
                <a:gd name="T81" fmla="*/ 1138 h 1425"/>
                <a:gd name="T82" fmla="*/ 231 w 591"/>
                <a:gd name="T83" fmla="*/ 1092 h 1425"/>
                <a:gd name="T84" fmla="*/ 242 w 591"/>
                <a:gd name="T85" fmla="*/ 1020 h 1425"/>
                <a:gd name="T86" fmla="*/ 264 w 591"/>
                <a:gd name="T87" fmla="*/ 923 h 1425"/>
                <a:gd name="T88" fmla="*/ 293 w 591"/>
                <a:gd name="T89" fmla="*/ 827 h 1425"/>
                <a:gd name="T90" fmla="*/ 323 w 591"/>
                <a:gd name="T91" fmla="*/ 731 h 1425"/>
                <a:gd name="T92" fmla="*/ 350 w 591"/>
                <a:gd name="T93" fmla="*/ 614 h 1425"/>
                <a:gd name="T94" fmla="*/ 391 w 591"/>
                <a:gd name="T95" fmla="*/ 481 h 1425"/>
                <a:gd name="T96" fmla="*/ 438 w 591"/>
                <a:gd name="T97" fmla="*/ 348 h 1425"/>
                <a:gd name="T98" fmla="*/ 485 w 591"/>
                <a:gd name="T99" fmla="*/ 217 h 1425"/>
                <a:gd name="T100" fmla="*/ 515 w 591"/>
                <a:gd name="T101" fmla="*/ 133 h 1425"/>
                <a:gd name="T102" fmla="*/ 527 w 591"/>
                <a:gd name="T103" fmla="*/ 95 h 1425"/>
                <a:gd name="T104" fmla="*/ 538 w 591"/>
                <a:gd name="T105" fmla="*/ 56 h 1425"/>
                <a:gd name="T106" fmla="*/ 554 w 591"/>
                <a:gd name="T107" fmla="*/ 18 h 1425"/>
                <a:gd name="T108" fmla="*/ 572 w 591"/>
                <a:gd name="T109" fmla="*/ 2 h 1425"/>
                <a:gd name="T110" fmla="*/ 583 w 591"/>
                <a:gd name="T111" fmla="*/ 7 h 1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91" h="1425">
                  <a:moveTo>
                    <a:pt x="589" y="12"/>
                  </a:moveTo>
                  <a:lnTo>
                    <a:pt x="591" y="25"/>
                  </a:lnTo>
                  <a:lnTo>
                    <a:pt x="588" y="36"/>
                  </a:lnTo>
                  <a:lnTo>
                    <a:pt x="582" y="47"/>
                  </a:lnTo>
                  <a:lnTo>
                    <a:pt x="576" y="57"/>
                  </a:lnTo>
                  <a:lnTo>
                    <a:pt x="568" y="98"/>
                  </a:lnTo>
                  <a:lnTo>
                    <a:pt x="557" y="139"/>
                  </a:lnTo>
                  <a:lnTo>
                    <a:pt x="543" y="178"/>
                  </a:lnTo>
                  <a:lnTo>
                    <a:pt x="528" y="217"/>
                  </a:lnTo>
                  <a:lnTo>
                    <a:pt x="512" y="255"/>
                  </a:lnTo>
                  <a:lnTo>
                    <a:pt x="496" y="293"/>
                  </a:lnTo>
                  <a:lnTo>
                    <a:pt x="479" y="331"/>
                  </a:lnTo>
                  <a:lnTo>
                    <a:pt x="466" y="370"/>
                  </a:lnTo>
                  <a:lnTo>
                    <a:pt x="459" y="384"/>
                  </a:lnTo>
                  <a:lnTo>
                    <a:pt x="452" y="399"/>
                  </a:lnTo>
                  <a:lnTo>
                    <a:pt x="446" y="415"/>
                  </a:lnTo>
                  <a:lnTo>
                    <a:pt x="440" y="430"/>
                  </a:lnTo>
                  <a:lnTo>
                    <a:pt x="434" y="446"/>
                  </a:lnTo>
                  <a:lnTo>
                    <a:pt x="429" y="462"/>
                  </a:lnTo>
                  <a:lnTo>
                    <a:pt x="424" y="480"/>
                  </a:lnTo>
                  <a:lnTo>
                    <a:pt x="421" y="496"/>
                  </a:lnTo>
                  <a:lnTo>
                    <a:pt x="408" y="536"/>
                  </a:lnTo>
                  <a:lnTo>
                    <a:pt x="395" y="577"/>
                  </a:lnTo>
                  <a:lnTo>
                    <a:pt x="383" y="619"/>
                  </a:lnTo>
                  <a:lnTo>
                    <a:pt x="370" y="660"/>
                  </a:lnTo>
                  <a:lnTo>
                    <a:pt x="358" y="702"/>
                  </a:lnTo>
                  <a:lnTo>
                    <a:pt x="347" y="744"/>
                  </a:lnTo>
                  <a:lnTo>
                    <a:pt x="337" y="786"/>
                  </a:lnTo>
                  <a:lnTo>
                    <a:pt x="327" y="828"/>
                  </a:lnTo>
                  <a:lnTo>
                    <a:pt x="315" y="858"/>
                  </a:lnTo>
                  <a:lnTo>
                    <a:pt x="310" y="891"/>
                  </a:lnTo>
                  <a:lnTo>
                    <a:pt x="305" y="923"/>
                  </a:lnTo>
                  <a:lnTo>
                    <a:pt x="299" y="954"/>
                  </a:lnTo>
                  <a:lnTo>
                    <a:pt x="285" y="1002"/>
                  </a:lnTo>
                  <a:lnTo>
                    <a:pt x="273" y="1050"/>
                  </a:lnTo>
                  <a:lnTo>
                    <a:pt x="263" y="1097"/>
                  </a:lnTo>
                  <a:lnTo>
                    <a:pt x="254" y="1144"/>
                  </a:lnTo>
                  <a:lnTo>
                    <a:pt x="246" y="1192"/>
                  </a:lnTo>
                  <a:lnTo>
                    <a:pt x="238" y="1241"/>
                  </a:lnTo>
                  <a:lnTo>
                    <a:pt x="229" y="1290"/>
                  </a:lnTo>
                  <a:lnTo>
                    <a:pt x="221" y="1341"/>
                  </a:lnTo>
                  <a:lnTo>
                    <a:pt x="216" y="1352"/>
                  </a:lnTo>
                  <a:lnTo>
                    <a:pt x="212" y="1365"/>
                  </a:lnTo>
                  <a:lnTo>
                    <a:pt x="210" y="1379"/>
                  </a:lnTo>
                  <a:lnTo>
                    <a:pt x="206" y="1392"/>
                  </a:lnTo>
                  <a:lnTo>
                    <a:pt x="203" y="1404"/>
                  </a:lnTo>
                  <a:lnTo>
                    <a:pt x="197" y="1415"/>
                  </a:lnTo>
                  <a:lnTo>
                    <a:pt x="187" y="1422"/>
                  </a:lnTo>
                  <a:lnTo>
                    <a:pt x="173" y="1425"/>
                  </a:lnTo>
                  <a:lnTo>
                    <a:pt x="151" y="1422"/>
                  </a:lnTo>
                  <a:lnTo>
                    <a:pt x="128" y="1420"/>
                  </a:lnTo>
                  <a:lnTo>
                    <a:pt x="105" y="1422"/>
                  </a:lnTo>
                  <a:lnTo>
                    <a:pt x="82" y="1422"/>
                  </a:lnTo>
                  <a:lnTo>
                    <a:pt x="60" y="1422"/>
                  </a:lnTo>
                  <a:lnTo>
                    <a:pt x="38" y="1418"/>
                  </a:lnTo>
                  <a:lnTo>
                    <a:pt x="19" y="1412"/>
                  </a:lnTo>
                  <a:lnTo>
                    <a:pt x="0" y="1402"/>
                  </a:lnTo>
                  <a:lnTo>
                    <a:pt x="7" y="1395"/>
                  </a:lnTo>
                  <a:lnTo>
                    <a:pt x="4" y="1386"/>
                  </a:lnTo>
                  <a:lnTo>
                    <a:pt x="3" y="1378"/>
                  </a:lnTo>
                  <a:lnTo>
                    <a:pt x="11" y="1373"/>
                  </a:lnTo>
                  <a:lnTo>
                    <a:pt x="26" y="1378"/>
                  </a:lnTo>
                  <a:lnTo>
                    <a:pt x="42" y="1381"/>
                  </a:lnTo>
                  <a:lnTo>
                    <a:pt x="58" y="1385"/>
                  </a:lnTo>
                  <a:lnTo>
                    <a:pt x="75" y="1386"/>
                  </a:lnTo>
                  <a:lnTo>
                    <a:pt x="92" y="1386"/>
                  </a:lnTo>
                  <a:lnTo>
                    <a:pt x="110" y="1386"/>
                  </a:lnTo>
                  <a:lnTo>
                    <a:pt x="127" y="1385"/>
                  </a:lnTo>
                  <a:lnTo>
                    <a:pt x="143" y="1384"/>
                  </a:lnTo>
                  <a:lnTo>
                    <a:pt x="155" y="1370"/>
                  </a:lnTo>
                  <a:lnTo>
                    <a:pt x="164" y="1355"/>
                  </a:lnTo>
                  <a:lnTo>
                    <a:pt x="170" y="1339"/>
                  </a:lnTo>
                  <a:lnTo>
                    <a:pt x="174" y="1321"/>
                  </a:lnTo>
                  <a:lnTo>
                    <a:pt x="178" y="1303"/>
                  </a:lnTo>
                  <a:lnTo>
                    <a:pt x="181" y="1286"/>
                  </a:lnTo>
                  <a:lnTo>
                    <a:pt x="185" y="1268"/>
                  </a:lnTo>
                  <a:lnTo>
                    <a:pt x="189" y="1252"/>
                  </a:lnTo>
                  <a:lnTo>
                    <a:pt x="198" y="1230"/>
                  </a:lnTo>
                  <a:lnTo>
                    <a:pt x="205" y="1208"/>
                  </a:lnTo>
                  <a:lnTo>
                    <a:pt x="212" y="1185"/>
                  </a:lnTo>
                  <a:lnTo>
                    <a:pt x="217" y="1162"/>
                  </a:lnTo>
                  <a:lnTo>
                    <a:pt x="221" y="1138"/>
                  </a:lnTo>
                  <a:lnTo>
                    <a:pt x="226" y="1115"/>
                  </a:lnTo>
                  <a:lnTo>
                    <a:pt x="231" y="1092"/>
                  </a:lnTo>
                  <a:lnTo>
                    <a:pt x="236" y="1069"/>
                  </a:lnTo>
                  <a:lnTo>
                    <a:pt x="242" y="1020"/>
                  </a:lnTo>
                  <a:lnTo>
                    <a:pt x="253" y="971"/>
                  </a:lnTo>
                  <a:lnTo>
                    <a:pt x="264" y="923"/>
                  </a:lnTo>
                  <a:lnTo>
                    <a:pt x="279" y="875"/>
                  </a:lnTo>
                  <a:lnTo>
                    <a:pt x="293" y="827"/>
                  </a:lnTo>
                  <a:lnTo>
                    <a:pt x="308" y="779"/>
                  </a:lnTo>
                  <a:lnTo>
                    <a:pt x="323" y="731"/>
                  </a:lnTo>
                  <a:lnTo>
                    <a:pt x="334" y="682"/>
                  </a:lnTo>
                  <a:lnTo>
                    <a:pt x="350" y="614"/>
                  </a:lnTo>
                  <a:lnTo>
                    <a:pt x="370" y="546"/>
                  </a:lnTo>
                  <a:lnTo>
                    <a:pt x="391" y="481"/>
                  </a:lnTo>
                  <a:lnTo>
                    <a:pt x="414" y="414"/>
                  </a:lnTo>
                  <a:lnTo>
                    <a:pt x="438" y="348"/>
                  </a:lnTo>
                  <a:lnTo>
                    <a:pt x="461" y="283"/>
                  </a:lnTo>
                  <a:lnTo>
                    <a:pt x="485" y="217"/>
                  </a:lnTo>
                  <a:lnTo>
                    <a:pt x="508" y="150"/>
                  </a:lnTo>
                  <a:lnTo>
                    <a:pt x="515" y="133"/>
                  </a:lnTo>
                  <a:lnTo>
                    <a:pt x="521" y="114"/>
                  </a:lnTo>
                  <a:lnTo>
                    <a:pt x="527" y="95"/>
                  </a:lnTo>
                  <a:lnTo>
                    <a:pt x="532" y="75"/>
                  </a:lnTo>
                  <a:lnTo>
                    <a:pt x="538" y="56"/>
                  </a:lnTo>
                  <a:lnTo>
                    <a:pt x="545" y="36"/>
                  </a:lnTo>
                  <a:lnTo>
                    <a:pt x="554" y="18"/>
                  </a:lnTo>
                  <a:lnTo>
                    <a:pt x="565" y="0"/>
                  </a:lnTo>
                  <a:lnTo>
                    <a:pt x="572" y="2"/>
                  </a:lnTo>
                  <a:lnTo>
                    <a:pt x="578" y="4"/>
                  </a:lnTo>
                  <a:lnTo>
                    <a:pt x="583" y="7"/>
                  </a:lnTo>
                  <a:lnTo>
                    <a:pt x="589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2" name="Freeform 51"/>
            <p:cNvSpPr>
              <a:spLocks/>
            </p:cNvSpPr>
            <p:nvPr/>
          </p:nvSpPr>
          <p:spPr bwMode="auto">
            <a:xfrm>
              <a:off x="710" y="2648"/>
              <a:ext cx="20" cy="23"/>
            </a:xfrm>
            <a:custGeom>
              <a:avLst/>
              <a:gdLst>
                <a:gd name="T0" fmla="*/ 40 w 40"/>
                <a:gd name="T1" fmla="*/ 39 h 46"/>
                <a:gd name="T2" fmla="*/ 33 w 40"/>
                <a:gd name="T3" fmla="*/ 43 h 46"/>
                <a:gd name="T4" fmla="*/ 26 w 40"/>
                <a:gd name="T5" fmla="*/ 45 h 46"/>
                <a:gd name="T6" fmla="*/ 18 w 40"/>
                <a:gd name="T7" fmla="*/ 46 h 46"/>
                <a:gd name="T8" fmla="*/ 10 w 40"/>
                <a:gd name="T9" fmla="*/ 46 h 46"/>
                <a:gd name="T10" fmla="*/ 7 w 40"/>
                <a:gd name="T11" fmla="*/ 37 h 46"/>
                <a:gd name="T12" fmla="*/ 3 w 40"/>
                <a:gd name="T13" fmla="*/ 25 h 46"/>
                <a:gd name="T14" fmla="*/ 1 w 40"/>
                <a:gd name="T15" fmla="*/ 13 h 46"/>
                <a:gd name="T16" fmla="*/ 0 w 40"/>
                <a:gd name="T17" fmla="*/ 0 h 46"/>
                <a:gd name="T18" fmla="*/ 5 w 40"/>
                <a:gd name="T19" fmla="*/ 5 h 46"/>
                <a:gd name="T20" fmla="*/ 11 w 40"/>
                <a:gd name="T21" fmla="*/ 9 h 46"/>
                <a:gd name="T22" fmla="*/ 17 w 40"/>
                <a:gd name="T23" fmla="*/ 14 h 46"/>
                <a:gd name="T24" fmla="*/ 23 w 40"/>
                <a:gd name="T25" fmla="*/ 18 h 46"/>
                <a:gd name="T26" fmla="*/ 28 w 40"/>
                <a:gd name="T27" fmla="*/ 23 h 46"/>
                <a:gd name="T28" fmla="*/ 33 w 40"/>
                <a:gd name="T29" fmla="*/ 29 h 46"/>
                <a:gd name="T30" fmla="*/ 38 w 40"/>
                <a:gd name="T31" fmla="*/ 33 h 46"/>
                <a:gd name="T32" fmla="*/ 40 w 40"/>
                <a:gd name="T33" fmla="*/ 39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0" h="46">
                  <a:moveTo>
                    <a:pt x="40" y="39"/>
                  </a:moveTo>
                  <a:lnTo>
                    <a:pt x="33" y="43"/>
                  </a:lnTo>
                  <a:lnTo>
                    <a:pt x="26" y="45"/>
                  </a:lnTo>
                  <a:lnTo>
                    <a:pt x="18" y="46"/>
                  </a:lnTo>
                  <a:lnTo>
                    <a:pt x="10" y="46"/>
                  </a:lnTo>
                  <a:lnTo>
                    <a:pt x="7" y="37"/>
                  </a:lnTo>
                  <a:lnTo>
                    <a:pt x="3" y="25"/>
                  </a:lnTo>
                  <a:lnTo>
                    <a:pt x="1" y="13"/>
                  </a:lnTo>
                  <a:lnTo>
                    <a:pt x="0" y="0"/>
                  </a:lnTo>
                  <a:lnTo>
                    <a:pt x="5" y="5"/>
                  </a:lnTo>
                  <a:lnTo>
                    <a:pt x="11" y="9"/>
                  </a:lnTo>
                  <a:lnTo>
                    <a:pt x="17" y="14"/>
                  </a:lnTo>
                  <a:lnTo>
                    <a:pt x="23" y="18"/>
                  </a:lnTo>
                  <a:lnTo>
                    <a:pt x="28" y="23"/>
                  </a:lnTo>
                  <a:lnTo>
                    <a:pt x="33" y="29"/>
                  </a:lnTo>
                  <a:lnTo>
                    <a:pt x="38" y="33"/>
                  </a:lnTo>
                  <a:lnTo>
                    <a:pt x="40" y="3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52" name="Freeform 61"/>
            <p:cNvSpPr>
              <a:spLocks/>
            </p:cNvSpPr>
            <p:nvPr/>
          </p:nvSpPr>
          <p:spPr bwMode="auto">
            <a:xfrm>
              <a:off x="1003" y="3097"/>
              <a:ext cx="372" cy="184"/>
            </a:xfrm>
            <a:custGeom>
              <a:avLst/>
              <a:gdLst>
                <a:gd name="T0" fmla="*/ 242 w 743"/>
                <a:gd name="T1" fmla="*/ 112 h 368"/>
                <a:gd name="T2" fmla="*/ 307 w 743"/>
                <a:gd name="T3" fmla="*/ 142 h 368"/>
                <a:gd name="T4" fmla="*/ 372 w 743"/>
                <a:gd name="T5" fmla="*/ 172 h 368"/>
                <a:gd name="T6" fmla="*/ 438 w 743"/>
                <a:gd name="T7" fmla="*/ 202 h 368"/>
                <a:gd name="T8" fmla="*/ 503 w 743"/>
                <a:gd name="T9" fmla="*/ 232 h 368"/>
                <a:gd name="T10" fmla="*/ 568 w 743"/>
                <a:gd name="T11" fmla="*/ 262 h 368"/>
                <a:gd name="T12" fmla="*/ 632 w 743"/>
                <a:gd name="T13" fmla="*/ 292 h 368"/>
                <a:gd name="T14" fmla="*/ 697 w 743"/>
                <a:gd name="T15" fmla="*/ 321 h 368"/>
                <a:gd name="T16" fmla="*/ 735 w 743"/>
                <a:gd name="T17" fmla="*/ 343 h 368"/>
                <a:gd name="T18" fmla="*/ 743 w 743"/>
                <a:gd name="T19" fmla="*/ 359 h 368"/>
                <a:gd name="T20" fmla="*/ 725 w 743"/>
                <a:gd name="T21" fmla="*/ 368 h 368"/>
                <a:gd name="T22" fmla="*/ 689 w 743"/>
                <a:gd name="T23" fmla="*/ 348 h 368"/>
                <a:gd name="T24" fmla="*/ 652 w 743"/>
                <a:gd name="T25" fmla="*/ 331 h 368"/>
                <a:gd name="T26" fmla="*/ 615 w 743"/>
                <a:gd name="T27" fmla="*/ 315 h 368"/>
                <a:gd name="T28" fmla="*/ 578 w 743"/>
                <a:gd name="T29" fmla="*/ 300 h 368"/>
                <a:gd name="T30" fmla="*/ 540 w 743"/>
                <a:gd name="T31" fmla="*/ 285 h 368"/>
                <a:gd name="T32" fmla="*/ 503 w 743"/>
                <a:gd name="T33" fmla="*/ 270 h 368"/>
                <a:gd name="T34" fmla="*/ 466 w 743"/>
                <a:gd name="T35" fmla="*/ 255 h 368"/>
                <a:gd name="T36" fmla="*/ 428 w 743"/>
                <a:gd name="T37" fmla="*/ 240 h 368"/>
                <a:gd name="T38" fmla="*/ 396 w 743"/>
                <a:gd name="T39" fmla="*/ 227 h 368"/>
                <a:gd name="T40" fmla="*/ 364 w 743"/>
                <a:gd name="T41" fmla="*/ 214 h 368"/>
                <a:gd name="T42" fmla="*/ 332 w 743"/>
                <a:gd name="T43" fmla="*/ 201 h 368"/>
                <a:gd name="T44" fmla="*/ 301 w 743"/>
                <a:gd name="T45" fmla="*/ 188 h 368"/>
                <a:gd name="T46" fmla="*/ 268 w 743"/>
                <a:gd name="T47" fmla="*/ 175 h 368"/>
                <a:gd name="T48" fmla="*/ 236 w 743"/>
                <a:gd name="T49" fmla="*/ 161 h 368"/>
                <a:gd name="T50" fmla="*/ 204 w 743"/>
                <a:gd name="T51" fmla="*/ 148 h 368"/>
                <a:gd name="T52" fmla="*/ 173 w 743"/>
                <a:gd name="T53" fmla="*/ 134 h 368"/>
                <a:gd name="T54" fmla="*/ 124 w 743"/>
                <a:gd name="T55" fmla="*/ 111 h 368"/>
                <a:gd name="T56" fmla="*/ 74 w 743"/>
                <a:gd name="T57" fmla="*/ 92 h 368"/>
                <a:gd name="T58" fmla="*/ 30 w 743"/>
                <a:gd name="T59" fmla="*/ 68 h 368"/>
                <a:gd name="T60" fmla="*/ 0 w 743"/>
                <a:gd name="T61" fmla="*/ 25 h 368"/>
                <a:gd name="T62" fmla="*/ 3 w 743"/>
                <a:gd name="T63" fmla="*/ 12 h 368"/>
                <a:gd name="T64" fmla="*/ 15 w 743"/>
                <a:gd name="T65" fmla="*/ 0 h 368"/>
                <a:gd name="T66" fmla="*/ 46 w 743"/>
                <a:gd name="T67" fmla="*/ 6 h 368"/>
                <a:gd name="T68" fmla="*/ 76 w 743"/>
                <a:gd name="T69" fmla="*/ 21 h 368"/>
                <a:gd name="T70" fmla="*/ 105 w 743"/>
                <a:gd name="T71" fmla="*/ 39 h 368"/>
                <a:gd name="T72" fmla="*/ 132 w 743"/>
                <a:gd name="T73" fmla="*/ 5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43" h="368">
                  <a:moveTo>
                    <a:pt x="210" y="97"/>
                  </a:moveTo>
                  <a:lnTo>
                    <a:pt x="242" y="112"/>
                  </a:lnTo>
                  <a:lnTo>
                    <a:pt x="274" y="127"/>
                  </a:lnTo>
                  <a:lnTo>
                    <a:pt x="307" y="142"/>
                  </a:lnTo>
                  <a:lnTo>
                    <a:pt x="340" y="157"/>
                  </a:lnTo>
                  <a:lnTo>
                    <a:pt x="372" y="172"/>
                  </a:lnTo>
                  <a:lnTo>
                    <a:pt x="405" y="187"/>
                  </a:lnTo>
                  <a:lnTo>
                    <a:pt x="438" y="202"/>
                  </a:lnTo>
                  <a:lnTo>
                    <a:pt x="470" y="217"/>
                  </a:lnTo>
                  <a:lnTo>
                    <a:pt x="503" y="232"/>
                  </a:lnTo>
                  <a:lnTo>
                    <a:pt x="535" y="247"/>
                  </a:lnTo>
                  <a:lnTo>
                    <a:pt x="568" y="262"/>
                  </a:lnTo>
                  <a:lnTo>
                    <a:pt x="600" y="277"/>
                  </a:lnTo>
                  <a:lnTo>
                    <a:pt x="632" y="292"/>
                  </a:lnTo>
                  <a:lnTo>
                    <a:pt x="664" y="306"/>
                  </a:lnTo>
                  <a:lnTo>
                    <a:pt x="697" y="321"/>
                  </a:lnTo>
                  <a:lnTo>
                    <a:pt x="729" y="336"/>
                  </a:lnTo>
                  <a:lnTo>
                    <a:pt x="735" y="343"/>
                  </a:lnTo>
                  <a:lnTo>
                    <a:pt x="740" y="351"/>
                  </a:lnTo>
                  <a:lnTo>
                    <a:pt x="743" y="359"/>
                  </a:lnTo>
                  <a:lnTo>
                    <a:pt x="738" y="368"/>
                  </a:lnTo>
                  <a:lnTo>
                    <a:pt x="725" y="368"/>
                  </a:lnTo>
                  <a:lnTo>
                    <a:pt x="707" y="358"/>
                  </a:lnTo>
                  <a:lnTo>
                    <a:pt x="689" y="348"/>
                  </a:lnTo>
                  <a:lnTo>
                    <a:pt x="670" y="340"/>
                  </a:lnTo>
                  <a:lnTo>
                    <a:pt x="652" y="331"/>
                  </a:lnTo>
                  <a:lnTo>
                    <a:pt x="633" y="323"/>
                  </a:lnTo>
                  <a:lnTo>
                    <a:pt x="615" y="315"/>
                  </a:lnTo>
                  <a:lnTo>
                    <a:pt x="596" y="306"/>
                  </a:lnTo>
                  <a:lnTo>
                    <a:pt x="578" y="300"/>
                  </a:lnTo>
                  <a:lnTo>
                    <a:pt x="560" y="292"/>
                  </a:lnTo>
                  <a:lnTo>
                    <a:pt x="540" y="285"/>
                  </a:lnTo>
                  <a:lnTo>
                    <a:pt x="522" y="277"/>
                  </a:lnTo>
                  <a:lnTo>
                    <a:pt x="503" y="270"/>
                  </a:lnTo>
                  <a:lnTo>
                    <a:pt x="485" y="263"/>
                  </a:lnTo>
                  <a:lnTo>
                    <a:pt x="466" y="255"/>
                  </a:lnTo>
                  <a:lnTo>
                    <a:pt x="447" y="248"/>
                  </a:lnTo>
                  <a:lnTo>
                    <a:pt x="428" y="240"/>
                  </a:lnTo>
                  <a:lnTo>
                    <a:pt x="412" y="233"/>
                  </a:lnTo>
                  <a:lnTo>
                    <a:pt x="396" y="227"/>
                  </a:lnTo>
                  <a:lnTo>
                    <a:pt x="380" y="220"/>
                  </a:lnTo>
                  <a:lnTo>
                    <a:pt x="364" y="214"/>
                  </a:lnTo>
                  <a:lnTo>
                    <a:pt x="348" y="207"/>
                  </a:lnTo>
                  <a:lnTo>
                    <a:pt x="332" y="201"/>
                  </a:lnTo>
                  <a:lnTo>
                    <a:pt x="317" y="195"/>
                  </a:lnTo>
                  <a:lnTo>
                    <a:pt x="301" y="188"/>
                  </a:lnTo>
                  <a:lnTo>
                    <a:pt x="284" y="181"/>
                  </a:lnTo>
                  <a:lnTo>
                    <a:pt x="268" y="175"/>
                  </a:lnTo>
                  <a:lnTo>
                    <a:pt x="252" y="168"/>
                  </a:lnTo>
                  <a:lnTo>
                    <a:pt x="236" y="161"/>
                  </a:lnTo>
                  <a:lnTo>
                    <a:pt x="220" y="154"/>
                  </a:lnTo>
                  <a:lnTo>
                    <a:pt x="204" y="148"/>
                  </a:lnTo>
                  <a:lnTo>
                    <a:pt x="189" y="141"/>
                  </a:lnTo>
                  <a:lnTo>
                    <a:pt x="173" y="134"/>
                  </a:lnTo>
                  <a:lnTo>
                    <a:pt x="150" y="121"/>
                  </a:lnTo>
                  <a:lnTo>
                    <a:pt x="124" y="111"/>
                  </a:lnTo>
                  <a:lnTo>
                    <a:pt x="99" y="101"/>
                  </a:lnTo>
                  <a:lnTo>
                    <a:pt x="74" y="92"/>
                  </a:lnTo>
                  <a:lnTo>
                    <a:pt x="51" y="82"/>
                  </a:lnTo>
                  <a:lnTo>
                    <a:pt x="30" y="68"/>
                  </a:lnTo>
                  <a:lnTo>
                    <a:pt x="13" y="50"/>
                  </a:lnTo>
                  <a:lnTo>
                    <a:pt x="0" y="25"/>
                  </a:lnTo>
                  <a:lnTo>
                    <a:pt x="0" y="19"/>
                  </a:lnTo>
                  <a:lnTo>
                    <a:pt x="3" y="12"/>
                  </a:lnTo>
                  <a:lnTo>
                    <a:pt x="9" y="6"/>
                  </a:lnTo>
                  <a:lnTo>
                    <a:pt x="15" y="0"/>
                  </a:lnTo>
                  <a:lnTo>
                    <a:pt x="31" y="1"/>
                  </a:lnTo>
                  <a:lnTo>
                    <a:pt x="46" y="6"/>
                  </a:lnTo>
                  <a:lnTo>
                    <a:pt x="62" y="13"/>
                  </a:lnTo>
                  <a:lnTo>
                    <a:pt x="76" y="21"/>
                  </a:lnTo>
                  <a:lnTo>
                    <a:pt x="91" y="30"/>
                  </a:lnTo>
                  <a:lnTo>
                    <a:pt x="105" y="39"/>
                  </a:lnTo>
                  <a:lnTo>
                    <a:pt x="119" y="47"/>
                  </a:lnTo>
                  <a:lnTo>
                    <a:pt x="132" y="54"/>
                  </a:lnTo>
                  <a:lnTo>
                    <a:pt x="210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54" name="Freeform 63"/>
            <p:cNvSpPr>
              <a:spLocks/>
            </p:cNvSpPr>
            <p:nvPr/>
          </p:nvSpPr>
          <p:spPr bwMode="auto">
            <a:xfrm>
              <a:off x="930" y="3166"/>
              <a:ext cx="363" cy="101"/>
            </a:xfrm>
            <a:custGeom>
              <a:avLst/>
              <a:gdLst>
                <a:gd name="T0" fmla="*/ 388 w 724"/>
                <a:gd name="T1" fmla="*/ 96 h 202"/>
                <a:gd name="T2" fmla="*/ 411 w 724"/>
                <a:gd name="T3" fmla="*/ 97 h 202"/>
                <a:gd name="T4" fmla="*/ 435 w 724"/>
                <a:gd name="T5" fmla="*/ 101 h 202"/>
                <a:gd name="T6" fmla="*/ 458 w 724"/>
                <a:gd name="T7" fmla="*/ 105 h 202"/>
                <a:gd name="T8" fmla="*/ 481 w 724"/>
                <a:gd name="T9" fmla="*/ 111 h 202"/>
                <a:gd name="T10" fmla="*/ 503 w 724"/>
                <a:gd name="T11" fmla="*/ 117 h 202"/>
                <a:gd name="T12" fmla="*/ 526 w 724"/>
                <a:gd name="T13" fmla="*/ 121 h 202"/>
                <a:gd name="T14" fmla="*/ 549 w 724"/>
                <a:gd name="T15" fmla="*/ 125 h 202"/>
                <a:gd name="T16" fmla="*/ 579 w 724"/>
                <a:gd name="T17" fmla="*/ 133 h 202"/>
                <a:gd name="T18" fmla="*/ 619 w 724"/>
                <a:gd name="T19" fmla="*/ 145 h 202"/>
                <a:gd name="T20" fmla="*/ 660 w 724"/>
                <a:gd name="T21" fmla="*/ 156 h 202"/>
                <a:gd name="T22" fmla="*/ 700 w 724"/>
                <a:gd name="T23" fmla="*/ 166 h 202"/>
                <a:gd name="T24" fmla="*/ 724 w 724"/>
                <a:gd name="T25" fmla="*/ 180 h 202"/>
                <a:gd name="T26" fmla="*/ 722 w 724"/>
                <a:gd name="T27" fmla="*/ 195 h 202"/>
                <a:gd name="T28" fmla="*/ 702 w 724"/>
                <a:gd name="T29" fmla="*/ 201 h 202"/>
                <a:gd name="T30" fmla="*/ 668 w 724"/>
                <a:gd name="T31" fmla="*/ 196 h 202"/>
                <a:gd name="T32" fmla="*/ 634 w 724"/>
                <a:gd name="T33" fmla="*/ 190 h 202"/>
                <a:gd name="T34" fmla="*/ 602 w 724"/>
                <a:gd name="T35" fmla="*/ 182 h 202"/>
                <a:gd name="T36" fmla="*/ 569 w 724"/>
                <a:gd name="T37" fmla="*/ 174 h 202"/>
                <a:gd name="T38" fmla="*/ 536 w 724"/>
                <a:gd name="T39" fmla="*/ 167 h 202"/>
                <a:gd name="T40" fmla="*/ 503 w 724"/>
                <a:gd name="T41" fmla="*/ 160 h 202"/>
                <a:gd name="T42" fmla="*/ 471 w 724"/>
                <a:gd name="T43" fmla="*/ 156 h 202"/>
                <a:gd name="T44" fmla="*/ 426 w 724"/>
                <a:gd name="T45" fmla="*/ 154 h 202"/>
                <a:gd name="T46" fmla="*/ 371 w 724"/>
                <a:gd name="T47" fmla="*/ 147 h 202"/>
                <a:gd name="T48" fmla="*/ 315 w 724"/>
                <a:gd name="T49" fmla="*/ 137 h 202"/>
                <a:gd name="T50" fmla="*/ 261 w 724"/>
                <a:gd name="T51" fmla="*/ 125 h 202"/>
                <a:gd name="T52" fmla="*/ 207 w 724"/>
                <a:gd name="T53" fmla="*/ 109 h 202"/>
                <a:gd name="T54" fmla="*/ 155 w 724"/>
                <a:gd name="T55" fmla="*/ 91 h 202"/>
                <a:gd name="T56" fmla="*/ 103 w 724"/>
                <a:gd name="T57" fmla="*/ 72 h 202"/>
                <a:gd name="T58" fmla="*/ 51 w 724"/>
                <a:gd name="T59" fmla="*/ 52 h 202"/>
                <a:gd name="T60" fmla="*/ 0 w 724"/>
                <a:gd name="T61" fmla="*/ 20 h 202"/>
                <a:gd name="T62" fmla="*/ 4 w 724"/>
                <a:gd name="T63" fmla="*/ 8 h 202"/>
                <a:gd name="T64" fmla="*/ 16 w 724"/>
                <a:gd name="T65" fmla="*/ 5 h 202"/>
                <a:gd name="T66" fmla="*/ 30 w 724"/>
                <a:gd name="T67" fmla="*/ 4 h 202"/>
                <a:gd name="T68" fmla="*/ 42 w 724"/>
                <a:gd name="T69" fmla="*/ 0 h 202"/>
                <a:gd name="T70" fmla="*/ 85 w 724"/>
                <a:gd name="T71" fmla="*/ 10 h 202"/>
                <a:gd name="T72" fmla="*/ 125 w 724"/>
                <a:gd name="T73" fmla="*/ 21 h 202"/>
                <a:gd name="T74" fmla="*/ 167 w 724"/>
                <a:gd name="T75" fmla="*/ 35 h 202"/>
                <a:gd name="T76" fmla="*/ 207 w 724"/>
                <a:gd name="T77" fmla="*/ 49 h 202"/>
                <a:gd name="T78" fmla="*/ 247 w 724"/>
                <a:gd name="T79" fmla="*/ 63 h 202"/>
                <a:gd name="T80" fmla="*/ 289 w 724"/>
                <a:gd name="T81" fmla="*/ 75 h 202"/>
                <a:gd name="T82" fmla="*/ 331 w 724"/>
                <a:gd name="T83" fmla="*/ 87 h 202"/>
                <a:gd name="T84" fmla="*/ 375 w 724"/>
                <a:gd name="T85" fmla="*/ 97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24" h="202">
                  <a:moveTo>
                    <a:pt x="375" y="97"/>
                  </a:moveTo>
                  <a:lnTo>
                    <a:pt x="388" y="96"/>
                  </a:lnTo>
                  <a:lnTo>
                    <a:pt x="399" y="96"/>
                  </a:lnTo>
                  <a:lnTo>
                    <a:pt x="411" y="97"/>
                  </a:lnTo>
                  <a:lnTo>
                    <a:pt x="423" y="98"/>
                  </a:lnTo>
                  <a:lnTo>
                    <a:pt x="435" y="101"/>
                  </a:lnTo>
                  <a:lnTo>
                    <a:pt x="447" y="103"/>
                  </a:lnTo>
                  <a:lnTo>
                    <a:pt x="458" y="105"/>
                  </a:lnTo>
                  <a:lnTo>
                    <a:pt x="470" y="109"/>
                  </a:lnTo>
                  <a:lnTo>
                    <a:pt x="481" y="111"/>
                  </a:lnTo>
                  <a:lnTo>
                    <a:pt x="491" y="114"/>
                  </a:lnTo>
                  <a:lnTo>
                    <a:pt x="503" y="117"/>
                  </a:lnTo>
                  <a:lnTo>
                    <a:pt x="514" y="119"/>
                  </a:lnTo>
                  <a:lnTo>
                    <a:pt x="526" y="121"/>
                  </a:lnTo>
                  <a:lnTo>
                    <a:pt x="537" y="124"/>
                  </a:lnTo>
                  <a:lnTo>
                    <a:pt x="549" y="125"/>
                  </a:lnTo>
                  <a:lnTo>
                    <a:pt x="561" y="125"/>
                  </a:lnTo>
                  <a:lnTo>
                    <a:pt x="579" y="133"/>
                  </a:lnTo>
                  <a:lnTo>
                    <a:pt x="599" y="140"/>
                  </a:lnTo>
                  <a:lnTo>
                    <a:pt x="619" y="145"/>
                  </a:lnTo>
                  <a:lnTo>
                    <a:pt x="639" y="150"/>
                  </a:lnTo>
                  <a:lnTo>
                    <a:pt x="660" y="156"/>
                  </a:lnTo>
                  <a:lnTo>
                    <a:pt x="680" y="160"/>
                  </a:lnTo>
                  <a:lnTo>
                    <a:pt x="700" y="166"/>
                  </a:lnTo>
                  <a:lnTo>
                    <a:pt x="719" y="173"/>
                  </a:lnTo>
                  <a:lnTo>
                    <a:pt x="724" y="180"/>
                  </a:lnTo>
                  <a:lnTo>
                    <a:pt x="724" y="187"/>
                  </a:lnTo>
                  <a:lnTo>
                    <a:pt x="722" y="195"/>
                  </a:lnTo>
                  <a:lnTo>
                    <a:pt x="719" y="202"/>
                  </a:lnTo>
                  <a:lnTo>
                    <a:pt x="702" y="201"/>
                  </a:lnTo>
                  <a:lnTo>
                    <a:pt x="685" y="198"/>
                  </a:lnTo>
                  <a:lnTo>
                    <a:pt x="668" y="196"/>
                  </a:lnTo>
                  <a:lnTo>
                    <a:pt x="652" y="194"/>
                  </a:lnTo>
                  <a:lnTo>
                    <a:pt x="634" y="190"/>
                  </a:lnTo>
                  <a:lnTo>
                    <a:pt x="618" y="187"/>
                  </a:lnTo>
                  <a:lnTo>
                    <a:pt x="602" y="182"/>
                  </a:lnTo>
                  <a:lnTo>
                    <a:pt x="585" y="179"/>
                  </a:lnTo>
                  <a:lnTo>
                    <a:pt x="569" y="174"/>
                  </a:lnTo>
                  <a:lnTo>
                    <a:pt x="552" y="171"/>
                  </a:lnTo>
                  <a:lnTo>
                    <a:pt x="536" y="167"/>
                  </a:lnTo>
                  <a:lnTo>
                    <a:pt x="520" y="164"/>
                  </a:lnTo>
                  <a:lnTo>
                    <a:pt x="503" y="160"/>
                  </a:lnTo>
                  <a:lnTo>
                    <a:pt x="487" y="158"/>
                  </a:lnTo>
                  <a:lnTo>
                    <a:pt x="471" y="156"/>
                  </a:lnTo>
                  <a:lnTo>
                    <a:pt x="453" y="155"/>
                  </a:lnTo>
                  <a:lnTo>
                    <a:pt x="426" y="154"/>
                  </a:lnTo>
                  <a:lnTo>
                    <a:pt x="398" y="150"/>
                  </a:lnTo>
                  <a:lnTo>
                    <a:pt x="371" y="147"/>
                  </a:lnTo>
                  <a:lnTo>
                    <a:pt x="343" y="142"/>
                  </a:lnTo>
                  <a:lnTo>
                    <a:pt x="315" y="137"/>
                  </a:lnTo>
                  <a:lnTo>
                    <a:pt x="288" y="130"/>
                  </a:lnTo>
                  <a:lnTo>
                    <a:pt x="261" y="125"/>
                  </a:lnTo>
                  <a:lnTo>
                    <a:pt x="235" y="117"/>
                  </a:lnTo>
                  <a:lnTo>
                    <a:pt x="207" y="109"/>
                  </a:lnTo>
                  <a:lnTo>
                    <a:pt x="182" y="101"/>
                  </a:lnTo>
                  <a:lnTo>
                    <a:pt x="155" y="91"/>
                  </a:lnTo>
                  <a:lnTo>
                    <a:pt x="129" y="82"/>
                  </a:lnTo>
                  <a:lnTo>
                    <a:pt x="103" y="72"/>
                  </a:lnTo>
                  <a:lnTo>
                    <a:pt x="77" y="63"/>
                  </a:lnTo>
                  <a:lnTo>
                    <a:pt x="51" y="52"/>
                  </a:lnTo>
                  <a:lnTo>
                    <a:pt x="26" y="42"/>
                  </a:lnTo>
                  <a:lnTo>
                    <a:pt x="0" y="20"/>
                  </a:lnTo>
                  <a:lnTo>
                    <a:pt x="1" y="13"/>
                  </a:lnTo>
                  <a:lnTo>
                    <a:pt x="4" y="8"/>
                  </a:lnTo>
                  <a:lnTo>
                    <a:pt x="10" y="6"/>
                  </a:lnTo>
                  <a:lnTo>
                    <a:pt x="16" y="5"/>
                  </a:lnTo>
                  <a:lnTo>
                    <a:pt x="23" y="4"/>
                  </a:lnTo>
                  <a:lnTo>
                    <a:pt x="30" y="4"/>
                  </a:lnTo>
                  <a:lnTo>
                    <a:pt x="37" y="3"/>
                  </a:lnTo>
                  <a:lnTo>
                    <a:pt x="42" y="0"/>
                  </a:lnTo>
                  <a:lnTo>
                    <a:pt x="63" y="5"/>
                  </a:lnTo>
                  <a:lnTo>
                    <a:pt x="85" y="10"/>
                  </a:lnTo>
                  <a:lnTo>
                    <a:pt x="106" y="15"/>
                  </a:lnTo>
                  <a:lnTo>
                    <a:pt x="125" y="21"/>
                  </a:lnTo>
                  <a:lnTo>
                    <a:pt x="146" y="28"/>
                  </a:lnTo>
                  <a:lnTo>
                    <a:pt x="167" y="35"/>
                  </a:lnTo>
                  <a:lnTo>
                    <a:pt x="186" y="42"/>
                  </a:lnTo>
                  <a:lnTo>
                    <a:pt x="207" y="49"/>
                  </a:lnTo>
                  <a:lnTo>
                    <a:pt x="228" y="56"/>
                  </a:lnTo>
                  <a:lnTo>
                    <a:pt x="247" y="63"/>
                  </a:lnTo>
                  <a:lnTo>
                    <a:pt x="268" y="68"/>
                  </a:lnTo>
                  <a:lnTo>
                    <a:pt x="289" y="75"/>
                  </a:lnTo>
                  <a:lnTo>
                    <a:pt x="311" y="81"/>
                  </a:lnTo>
                  <a:lnTo>
                    <a:pt x="331" y="87"/>
                  </a:lnTo>
                  <a:lnTo>
                    <a:pt x="353" y="92"/>
                  </a:lnTo>
                  <a:lnTo>
                    <a:pt x="375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57" name="Freeform 66"/>
            <p:cNvSpPr>
              <a:spLocks/>
            </p:cNvSpPr>
            <p:nvPr/>
          </p:nvSpPr>
          <p:spPr bwMode="auto">
            <a:xfrm>
              <a:off x="889" y="3222"/>
              <a:ext cx="333" cy="65"/>
            </a:xfrm>
            <a:custGeom>
              <a:avLst/>
              <a:gdLst>
                <a:gd name="T0" fmla="*/ 26 w 664"/>
                <a:gd name="T1" fmla="*/ 0 h 130"/>
                <a:gd name="T2" fmla="*/ 29 w 664"/>
                <a:gd name="T3" fmla="*/ 13 h 130"/>
                <a:gd name="T4" fmla="*/ 33 w 664"/>
                <a:gd name="T5" fmla="*/ 25 h 130"/>
                <a:gd name="T6" fmla="*/ 39 w 664"/>
                <a:gd name="T7" fmla="*/ 39 h 130"/>
                <a:gd name="T8" fmla="*/ 46 w 664"/>
                <a:gd name="T9" fmla="*/ 52 h 130"/>
                <a:gd name="T10" fmla="*/ 54 w 664"/>
                <a:gd name="T11" fmla="*/ 63 h 130"/>
                <a:gd name="T12" fmla="*/ 64 w 664"/>
                <a:gd name="T13" fmla="*/ 74 h 130"/>
                <a:gd name="T14" fmla="*/ 75 w 664"/>
                <a:gd name="T15" fmla="*/ 83 h 130"/>
                <a:gd name="T16" fmla="*/ 87 w 664"/>
                <a:gd name="T17" fmla="*/ 90 h 130"/>
                <a:gd name="T18" fmla="*/ 114 w 664"/>
                <a:gd name="T19" fmla="*/ 93 h 130"/>
                <a:gd name="T20" fmla="*/ 139 w 664"/>
                <a:gd name="T21" fmla="*/ 96 h 130"/>
                <a:gd name="T22" fmla="*/ 166 w 664"/>
                <a:gd name="T23" fmla="*/ 97 h 130"/>
                <a:gd name="T24" fmla="*/ 191 w 664"/>
                <a:gd name="T25" fmla="*/ 98 h 130"/>
                <a:gd name="T26" fmla="*/ 218 w 664"/>
                <a:gd name="T27" fmla="*/ 99 h 130"/>
                <a:gd name="T28" fmla="*/ 243 w 664"/>
                <a:gd name="T29" fmla="*/ 99 h 130"/>
                <a:gd name="T30" fmla="*/ 268 w 664"/>
                <a:gd name="T31" fmla="*/ 99 h 130"/>
                <a:gd name="T32" fmla="*/ 294 w 664"/>
                <a:gd name="T33" fmla="*/ 99 h 130"/>
                <a:gd name="T34" fmla="*/ 319 w 664"/>
                <a:gd name="T35" fmla="*/ 98 h 130"/>
                <a:gd name="T36" fmla="*/ 344 w 664"/>
                <a:gd name="T37" fmla="*/ 98 h 130"/>
                <a:gd name="T38" fmla="*/ 368 w 664"/>
                <a:gd name="T39" fmla="*/ 97 h 130"/>
                <a:gd name="T40" fmla="*/ 394 w 664"/>
                <a:gd name="T41" fmla="*/ 96 h 130"/>
                <a:gd name="T42" fmla="*/ 419 w 664"/>
                <a:gd name="T43" fmla="*/ 94 h 130"/>
                <a:gd name="T44" fmla="*/ 444 w 664"/>
                <a:gd name="T45" fmla="*/ 94 h 130"/>
                <a:gd name="T46" fmla="*/ 469 w 664"/>
                <a:gd name="T47" fmla="*/ 93 h 130"/>
                <a:gd name="T48" fmla="*/ 494 w 664"/>
                <a:gd name="T49" fmla="*/ 93 h 130"/>
                <a:gd name="T50" fmla="*/ 499 w 664"/>
                <a:gd name="T51" fmla="*/ 89 h 130"/>
                <a:gd name="T52" fmla="*/ 663 w 664"/>
                <a:gd name="T53" fmla="*/ 90 h 130"/>
                <a:gd name="T54" fmla="*/ 664 w 664"/>
                <a:gd name="T55" fmla="*/ 100 h 130"/>
                <a:gd name="T56" fmla="*/ 660 w 664"/>
                <a:gd name="T57" fmla="*/ 109 h 130"/>
                <a:gd name="T58" fmla="*/ 651 w 664"/>
                <a:gd name="T59" fmla="*/ 116 h 130"/>
                <a:gd name="T60" fmla="*/ 643 w 664"/>
                <a:gd name="T61" fmla="*/ 123 h 130"/>
                <a:gd name="T62" fmla="*/ 609 w 664"/>
                <a:gd name="T63" fmla="*/ 126 h 130"/>
                <a:gd name="T64" fmla="*/ 577 w 664"/>
                <a:gd name="T65" fmla="*/ 127 h 130"/>
                <a:gd name="T66" fmla="*/ 543 w 664"/>
                <a:gd name="T67" fmla="*/ 128 h 130"/>
                <a:gd name="T68" fmla="*/ 510 w 664"/>
                <a:gd name="T69" fmla="*/ 128 h 130"/>
                <a:gd name="T70" fmla="*/ 478 w 664"/>
                <a:gd name="T71" fmla="*/ 129 h 130"/>
                <a:gd name="T72" fmla="*/ 444 w 664"/>
                <a:gd name="T73" fmla="*/ 129 h 130"/>
                <a:gd name="T74" fmla="*/ 411 w 664"/>
                <a:gd name="T75" fmla="*/ 129 h 130"/>
                <a:gd name="T76" fmla="*/ 379 w 664"/>
                <a:gd name="T77" fmla="*/ 129 h 130"/>
                <a:gd name="T78" fmla="*/ 345 w 664"/>
                <a:gd name="T79" fmla="*/ 129 h 130"/>
                <a:gd name="T80" fmla="*/ 312 w 664"/>
                <a:gd name="T81" fmla="*/ 129 h 130"/>
                <a:gd name="T82" fmla="*/ 280 w 664"/>
                <a:gd name="T83" fmla="*/ 128 h 130"/>
                <a:gd name="T84" fmla="*/ 246 w 664"/>
                <a:gd name="T85" fmla="*/ 128 h 130"/>
                <a:gd name="T86" fmla="*/ 213 w 664"/>
                <a:gd name="T87" fmla="*/ 128 h 130"/>
                <a:gd name="T88" fmla="*/ 180 w 664"/>
                <a:gd name="T89" fmla="*/ 129 h 130"/>
                <a:gd name="T90" fmla="*/ 146 w 664"/>
                <a:gd name="T91" fmla="*/ 129 h 130"/>
                <a:gd name="T92" fmla="*/ 113 w 664"/>
                <a:gd name="T93" fmla="*/ 130 h 130"/>
                <a:gd name="T94" fmla="*/ 101 w 664"/>
                <a:gd name="T95" fmla="*/ 128 h 130"/>
                <a:gd name="T96" fmla="*/ 89 w 664"/>
                <a:gd name="T97" fmla="*/ 127 h 130"/>
                <a:gd name="T98" fmla="*/ 76 w 664"/>
                <a:gd name="T99" fmla="*/ 126 h 130"/>
                <a:gd name="T100" fmla="*/ 63 w 664"/>
                <a:gd name="T101" fmla="*/ 123 h 130"/>
                <a:gd name="T102" fmla="*/ 51 w 664"/>
                <a:gd name="T103" fmla="*/ 121 h 130"/>
                <a:gd name="T104" fmla="*/ 38 w 664"/>
                <a:gd name="T105" fmla="*/ 118 h 130"/>
                <a:gd name="T106" fmla="*/ 26 w 664"/>
                <a:gd name="T107" fmla="*/ 113 h 130"/>
                <a:gd name="T108" fmla="*/ 15 w 664"/>
                <a:gd name="T109" fmla="*/ 107 h 130"/>
                <a:gd name="T110" fmla="*/ 7 w 664"/>
                <a:gd name="T111" fmla="*/ 83 h 130"/>
                <a:gd name="T112" fmla="*/ 1 w 664"/>
                <a:gd name="T113" fmla="*/ 55 h 130"/>
                <a:gd name="T114" fmla="*/ 0 w 664"/>
                <a:gd name="T115" fmla="*/ 28 h 130"/>
                <a:gd name="T116" fmla="*/ 1 w 664"/>
                <a:gd name="T117" fmla="*/ 0 h 130"/>
                <a:gd name="T118" fmla="*/ 9 w 664"/>
                <a:gd name="T119" fmla="*/ 0 h 130"/>
                <a:gd name="T120" fmla="*/ 14 w 664"/>
                <a:gd name="T121" fmla="*/ 1 h 130"/>
                <a:gd name="T122" fmla="*/ 19 w 664"/>
                <a:gd name="T123" fmla="*/ 2 h 130"/>
                <a:gd name="T124" fmla="*/ 26 w 664"/>
                <a:gd name="T125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64" h="130">
                  <a:moveTo>
                    <a:pt x="26" y="0"/>
                  </a:moveTo>
                  <a:lnTo>
                    <a:pt x="29" y="13"/>
                  </a:lnTo>
                  <a:lnTo>
                    <a:pt x="33" y="25"/>
                  </a:lnTo>
                  <a:lnTo>
                    <a:pt x="39" y="39"/>
                  </a:lnTo>
                  <a:lnTo>
                    <a:pt x="46" y="52"/>
                  </a:lnTo>
                  <a:lnTo>
                    <a:pt x="54" y="63"/>
                  </a:lnTo>
                  <a:lnTo>
                    <a:pt x="64" y="74"/>
                  </a:lnTo>
                  <a:lnTo>
                    <a:pt x="75" y="83"/>
                  </a:lnTo>
                  <a:lnTo>
                    <a:pt x="87" y="90"/>
                  </a:lnTo>
                  <a:lnTo>
                    <a:pt x="114" y="93"/>
                  </a:lnTo>
                  <a:lnTo>
                    <a:pt x="139" y="96"/>
                  </a:lnTo>
                  <a:lnTo>
                    <a:pt x="166" y="97"/>
                  </a:lnTo>
                  <a:lnTo>
                    <a:pt x="191" y="98"/>
                  </a:lnTo>
                  <a:lnTo>
                    <a:pt x="218" y="99"/>
                  </a:lnTo>
                  <a:lnTo>
                    <a:pt x="243" y="99"/>
                  </a:lnTo>
                  <a:lnTo>
                    <a:pt x="268" y="99"/>
                  </a:lnTo>
                  <a:lnTo>
                    <a:pt x="294" y="99"/>
                  </a:lnTo>
                  <a:lnTo>
                    <a:pt x="319" y="98"/>
                  </a:lnTo>
                  <a:lnTo>
                    <a:pt x="344" y="98"/>
                  </a:lnTo>
                  <a:lnTo>
                    <a:pt x="368" y="97"/>
                  </a:lnTo>
                  <a:lnTo>
                    <a:pt x="394" y="96"/>
                  </a:lnTo>
                  <a:lnTo>
                    <a:pt x="419" y="94"/>
                  </a:lnTo>
                  <a:lnTo>
                    <a:pt x="444" y="94"/>
                  </a:lnTo>
                  <a:lnTo>
                    <a:pt x="469" y="93"/>
                  </a:lnTo>
                  <a:lnTo>
                    <a:pt x="494" y="93"/>
                  </a:lnTo>
                  <a:lnTo>
                    <a:pt x="499" y="89"/>
                  </a:lnTo>
                  <a:lnTo>
                    <a:pt x="663" y="90"/>
                  </a:lnTo>
                  <a:lnTo>
                    <a:pt x="664" y="100"/>
                  </a:lnTo>
                  <a:lnTo>
                    <a:pt x="660" y="109"/>
                  </a:lnTo>
                  <a:lnTo>
                    <a:pt x="651" y="116"/>
                  </a:lnTo>
                  <a:lnTo>
                    <a:pt x="643" y="123"/>
                  </a:lnTo>
                  <a:lnTo>
                    <a:pt x="609" y="126"/>
                  </a:lnTo>
                  <a:lnTo>
                    <a:pt x="577" y="127"/>
                  </a:lnTo>
                  <a:lnTo>
                    <a:pt x="543" y="128"/>
                  </a:lnTo>
                  <a:lnTo>
                    <a:pt x="510" y="128"/>
                  </a:lnTo>
                  <a:lnTo>
                    <a:pt x="478" y="129"/>
                  </a:lnTo>
                  <a:lnTo>
                    <a:pt x="444" y="129"/>
                  </a:lnTo>
                  <a:lnTo>
                    <a:pt x="411" y="129"/>
                  </a:lnTo>
                  <a:lnTo>
                    <a:pt x="379" y="129"/>
                  </a:lnTo>
                  <a:lnTo>
                    <a:pt x="345" y="129"/>
                  </a:lnTo>
                  <a:lnTo>
                    <a:pt x="312" y="129"/>
                  </a:lnTo>
                  <a:lnTo>
                    <a:pt x="280" y="128"/>
                  </a:lnTo>
                  <a:lnTo>
                    <a:pt x="246" y="128"/>
                  </a:lnTo>
                  <a:lnTo>
                    <a:pt x="213" y="128"/>
                  </a:lnTo>
                  <a:lnTo>
                    <a:pt x="180" y="129"/>
                  </a:lnTo>
                  <a:lnTo>
                    <a:pt x="146" y="129"/>
                  </a:lnTo>
                  <a:lnTo>
                    <a:pt x="113" y="130"/>
                  </a:lnTo>
                  <a:lnTo>
                    <a:pt x="101" y="128"/>
                  </a:lnTo>
                  <a:lnTo>
                    <a:pt x="89" y="127"/>
                  </a:lnTo>
                  <a:lnTo>
                    <a:pt x="76" y="126"/>
                  </a:lnTo>
                  <a:lnTo>
                    <a:pt x="63" y="123"/>
                  </a:lnTo>
                  <a:lnTo>
                    <a:pt x="51" y="121"/>
                  </a:lnTo>
                  <a:lnTo>
                    <a:pt x="38" y="118"/>
                  </a:lnTo>
                  <a:lnTo>
                    <a:pt x="26" y="113"/>
                  </a:lnTo>
                  <a:lnTo>
                    <a:pt x="15" y="107"/>
                  </a:lnTo>
                  <a:lnTo>
                    <a:pt x="7" y="83"/>
                  </a:lnTo>
                  <a:lnTo>
                    <a:pt x="1" y="55"/>
                  </a:lnTo>
                  <a:lnTo>
                    <a:pt x="0" y="28"/>
                  </a:lnTo>
                  <a:lnTo>
                    <a:pt x="1" y="0"/>
                  </a:lnTo>
                  <a:lnTo>
                    <a:pt x="9" y="0"/>
                  </a:lnTo>
                  <a:lnTo>
                    <a:pt x="14" y="1"/>
                  </a:lnTo>
                  <a:lnTo>
                    <a:pt x="19" y="2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58" name="Freeform 67"/>
            <p:cNvSpPr>
              <a:spLocks/>
            </p:cNvSpPr>
            <p:nvPr/>
          </p:nvSpPr>
          <p:spPr bwMode="auto">
            <a:xfrm>
              <a:off x="844" y="3293"/>
              <a:ext cx="354" cy="70"/>
            </a:xfrm>
            <a:custGeom>
              <a:avLst/>
              <a:gdLst>
                <a:gd name="T0" fmla="*/ 704 w 707"/>
                <a:gd name="T1" fmla="*/ 2 h 139"/>
                <a:gd name="T2" fmla="*/ 707 w 707"/>
                <a:gd name="T3" fmla="*/ 14 h 139"/>
                <a:gd name="T4" fmla="*/ 701 w 707"/>
                <a:gd name="T5" fmla="*/ 24 h 139"/>
                <a:gd name="T6" fmla="*/ 675 w 707"/>
                <a:gd name="T7" fmla="*/ 33 h 139"/>
                <a:gd name="T8" fmla="*/ 649 w 707"/>
                <a:gd name="T9" fmla="*/ 41 h 139"/>
                <a:gd name="T10" fmla="*/ 623 w 707"/>
                <a:gd name="T11" fmla="*/ 49 h 139"/>
                <a:gd name="T12" fmla="*/ 596 w 707"/>
                <a:gd name="T13" fmla="*/ 59 h 139"/>
                <a:gd name="T14" fmla="*/ 571 w 707"/>
                <a:gd name="T15" fmla="*/ 64 h 139"/>
                <a:gd name="T16" fmla="*/ 544 w 707"/>
                <a:gd name="T17" fmla="*/ 69 h 139"/>
                <a:gd name="T18" fmla="*/ 517 w 707"/>
                <a:gd name="T19" fmla="*/ 74 h 139"/>
                <a:gd name="T20" fmla="*/ 489 w 707"/>
                <a:gd name="T21" fmla="*/ 76 h 139"/>
                <a:gd name="T22" fmla="*/ 462 w 707"/>
                <a:gd name="T23" fmla="*/ 79 h 139"/>
                <a:gd name="T24" fmla="*/ 434 w 707"/>
                <a:gd name="T25" fmla="*/ 83 h 139"/>
                <a:gd name="T26" fmla="*/ 406 w 707"/>
                <a:gd name="T27" fmla="*/ 87 h 139"/>
                <a:gd name="T28" fmla="*/ 380 w 707"/>
                <a:gd name="T29" fmla="*/ 94 h 139"/>
                <a:gd name="T30" fmla="*/ 342 w 707"/>
                <a:gd name="T31" fmla="*/ 101 h 139"/>
                <a:gd name="T32" fmla="*/ 304 w 707"/>
                <a:gd name="T33" fmla="*/ 109 h 139"/>
                <a:gd name="T34" fmla="*/ 266 w 707"/>
                <a:gd name="T35" fmla="*/ 118 h 139"/>
                <a:gd name="T36" fmla="*/ 229 w 707"/>
                <a:gd name="T37" fmla="*/ 127 h 139"/>
                <a:gd name="T38" fmla="*/ 191 w 707"/>
                <a:gd name="T39" fmla="*/ 133 h 139"/>
                <a:gd name="T40" fmla="*/ 153 w 707"/>
                <a:gd name="T41" fmla="*/ 138 h 139"/>
                <a:gd name="T42" fmla="*/ 114 w 707"/>
                <a:gd name="T43" fmla="*/ 139 h 139"/>
                <a:gd name="T44" fmla="*/ 75 w 707"/>
                <a:gd name="T45" fmla="*/ 136 h 139"/>
                <a:gd name="T46" fmla="*/ 45 w 707"/>
                <a:gd name="T47" fmla="*/ 120 h 139"/>
                <a:gd name="T48" fmla="*/ 24 w 707"/>
                <a:gd name="T49" fmla="*/ 98 h 139"/>
                <a:gd name="T50" fmla="*/ 9 w 707"/>
                <a:gd name="T51" fmla="*/ 70 h 139"/>
                <a:gd name="T52" fmla="*/ 0 w 707"/>
                <a:gd name="T53" fmla="*/ 38 h 139"/>
                <a:gd name="T54" fmla="*/ 8 w 707"/>
                <a:gd name="T55" fmla="*/ 32 h 139"/>
                <a:gd name="T56" fmla="*/ 18 w 707"/>
                <a:gd name="T57" fmla="*/ 29 h 139"/>
                <a:gd name="T58" fmla="*/ 28 w 707"/>
                <a:gd name="T59" fmla="*/ 27 h 139"/>
                <a:gd name="T60" fmla="*/ 36 w 707"/>
                <a:gd name="T61" fmla="*/ 26 h 139"/>
                <a:gd name="T62" fmla="*/ 56 w 707"/>
                <a:gd name="T63" fmla="*/ 38 h 139"/>
                <a:gd name="T64" fmla="*/ 70 w 707"/>
                <a:gd name="T65" fmla="*/ 60 h 139"/>
                <a:gd name="T66" fmla="*/ 84 w 707"/>
                <a:gd name="T67" fmla="*/ 83 h 139"/>
                <a:gd name="T68" fmla="*/ 106 w 707"/>
                <a:gd name="T69" fmla="*/ 99 h 139"/>
                <a:gd name="T70" fmla="*/ 130 w 707"/>
                <a:gd name="T71" fmla="*/ 95 h 139"/>
                <a:gd name="T72" fmla="*/ 153 w 707"/>
                <a:gd name="T73" fmla="*/ 92 h 139"/>
                <a:gd name="T74" fmla="*/ 176 w 707"/>
                <a:gd name="T75" fmla="*/ 89 h 139"/>
                <a:gd name="T76" fmla="*/ 200 w 707"/>
                <a:gd name="T77" fmla="*/ 85 h 139"/>
                <a:gd name="T78" fmla="*/ 223 w 707"/>
                <a:gd name="T79" fmla="*/ 82 h 139"/>
                <a:gd name="T80" fmla="*/ 246 w 707"/>
                <a:gd name="T81" fmla="*/ 78 h 139"/>
                <a:gd name="T82" fmla="*/ 271 w 707"/>
                <a:gd name="T83" fmla="*/ 74 h 139"/>
                <a:gd name="T84" fmla="*/ 295 w 707"/>
                <a:gd name="T85" fmla="*/ 69 h 139"/>
                <a:gd name="T86" fmla="*/ 310 w 707"/>
                <a:gd name="T87" fmla="*/ 70 h 139"/>
                <a:gd name="T88" fmla="*/ 324 w 707"/>
                <a:gd name="T89" fmla="*/ 68 h 139"/>
                <a:gd name="T90" fmla="*/ 319 w 707"/>
                <a:gd name="T91" fmla="*/ 65 h 139"/>
                <a:gd name="T92" fmla="*/ 313 w 707"/>
                <a:gd name="T93" fmla="*/ 64 h 139"/>
                <a:gd name="T94" fmla="*/ 362 w 707"/>
                <a:gd name="T95" fmla="*/ 55 h 139"/>
                <a:gd name="T96" fmla="*/ 410 w 707"/>
                <a:gd name="T97" fmla="*/ 48 h 139"/>
                <a:gd name="T98" fmla="*/ 457 w 707"/>
                <a:gd name="T99" fmla="*/ 42 h 139"/>
                <a:gd name="T100" fmla="*/ 503 w 707"/>
                <a:gd name="T101" fmla="*/ 37 h 139"/>
                <a:gd name="T102" fmla="*/ 549 w 707"/>
                <a:gd name="T103" fmla="*/ 31 h 139"/>
                <a:gd name="T104" fmla="*/ 595 w 707"/>
                <a:gd name="T105" fmla="*/ 23 h 139"/>
                <a:gd name="T106" fmla="*/ 641 w 707"/>
                <a:gd name="T107" fmla="*/ 13 h 139"/>
                <a:gd name="T108" fmla="*/ 686 w 707"/>
                <a:gd name="T109" fmla="*/ 0 h 139"/>
                <a:gd name="T110" fmla="*/ 693 w 707"/>
                <a:gd name="T111" fmla="*/ 3 h 139"/>
                <a:gd name="T112" fmla="*/ 701 w 707"/>
                <a:gd name="T113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07" h="139">
                  <a:moveTo>
                    <a:pt x="701" y="3"/>
                  </a:moveTo>
                  <a:lnTo>
                    <a:pt x="704" y="2"/>
                  </a:lnTo>
                  <a:lnTo>
                    <a:pt x="707" y="8"/>
                  </a:lnTo>
                  <a:lnTo>
                    <a:pt x="707" y="14"/>
                  </a:lnTo>
                  <a:lnTo>
                    <a:pt x="705" y="19"/>
                  </a:lnTo>
                  <a:lnTo>
                    <a:pt x="701" y="24"/>
                  </a:lnTo>
                  <a:lnTo>
                    <a:pt x="689" y="29"/>
                  </a:lnTo>
                  <a:lnTo>
                    <a:pt x="675" y="33"/>
                  </a:lnTo>
                  <a:lnTo>
                    <a:pt x="662" y="37"/>
                  </a:lnTo>
                  <a:lnTo>
                    <a:pt x="649" y="41"/>
                  </a:lnTo>
                  <a:lnTo>
                    <a:pt x="636" y="46"/>
                  </a:lnTo>
                  <a:lnTo>
                    <a:pt x="623" y="49"/>
                  </a:lnTo>
                  <a:lnTo>
                    <a:pt x="609" y="54"/>
                  </a:lnTo>
                  <a:lnTo>
                    <a:pt x="596" y="59"/>
                  </a:lnTo>
                  <a:lnTo>
                    <a:pt x="584" y="62"/>
                  </a:lnTo>
                  <a:lnTo>
                    <a:pt x="571" y="64"/>
                  </a:lnTo>
                  <a:lnTo>
                    <a:pt x="557" y="68"/>
                  </a:lnTo>
                  <a:lnTo>
                    <a:pt x="544" y="69"/>
                  </a:lnTo>
                  <a:lnTo>
                    <a:pt x="531" y="71"/>
                  </a:lnTo>
                  <a:lnTo>
                    <a:pt x="517" y="74"/>
                  </a:lnTo>
                  <a:lnTo>
                    <a:pt x="503" y="75"/>
                  </a:lnTo>
                  <a:lnTo>
                    <a:pt x="489" y="76"/>
                  </a:lnTo>
                  <a:lnTo>
                    <a:pt x="476" y="77"/>
                  </a:lnTo>
                  <a:lnTo>
                    <a:pt x="462" y="79"/>
                  </a:lnTo>
                  <a:lnTo>
                    <a:pt x="448" y="80"/>
                  </a:lnTo>
                  <a:lnTo>
                    <a:pt x="434" y="83"/>
                  </a:lnTo>
                  <a:lnTo>
                    <a:pt x="420" y="85"/>
                  </a:lnTo>
                  <a:lnTo>
                    <a:pt x="406" y="87"/>
                  </a:lnTo>
                  <a:lnTo>
                    <a:pt x="394" y="91"/>
                  </a:lnTo>
                  <a:lnTo>
                    <a:pt x="380" y="94"/>
                  </a:lnTo>
                  <a:lnTo>
                    <a:pt x="360" y="98"/>
                  </a:lnTo>
                  <a:lnTo>
                    <a:pt x="342" y="101"/>
                  </a:lnTo>
                  <a:lnTo>
                    <a:pt x="322" y="105"/>
                  </a:lnTo>
                  <a:lnTo>
                    <a:pt x="304" y="109"/>
                  </a:lnTo>
                  <a:lnTo>
                    <a:pt x="286" y="114"/>
                  </a:lnTo>
                  <a:lnTo>
                    <a:pt x="266" y="118"/>
                  </a:lnTo>
                  <a:lnTo>
                    <a:pt x="248" y="122"/>
                  </a:lnTo>
                  <a:lnTo>
                    <a:pt x="229" y="127"/>
                  </a:lnTo>
                  <a:lnTo>
                    <a:pt x="210" y="130"/>
                  </a:lnTo>
                  <a:lnTo>
                    <a:pt x="191" y="133"/>
                  </a:lnTo>
                  <a:lnTo>
                    <a:pt x="172" y="137"/>
                  </a:lnTo>
                  <a:lnTo>
                    <a:pt x="153" y="138"/>
                  </a:lnTo>
                  <a:lnTo>
                    <a:pt x="134" y="139"/>
                  </a:lnTo>
                  <a:lnTo>
                    <a:pt x="114" y="139"/>
                  </a:lnTo>
                  <a:lnTo>
                    <a:pt x="94" y="138"/>
                  </a:lnTo>
                  <a:lnTo>
                    <a:pt x="75" y="136"/>
                  </a:lnTo>
                  <a:lnTo>
                    <a:pt x="59" y="129"/>
                  </a:lnTo>
                  <a:lnTo>
                    <a:pt x="45" y="120"/>
                  </a:lnTo>
                  <a:lnTo>
                    <a:pt x="33" y="109"/>
                  </a:lnTo>
                  <a:lnTo>
                    <a:pt x="24" y="98"/>
                  </a:lnTo>
                  <a:lnTo>
                    <a:pt x="15" y="85"/>
                  </a:lnTo>
                  <a:lnTo>
                    <a:pt x="9" y="70"/>
                  </a:lnTo>
                  <a:lnTo>
                    <a:pt x="3" y="55"/>
                  </a:lnTo>
                  <a:lnTo>
                    <a:pt x="0" y="38"/>
                  </a:lnTo>
                  <a:lnTo>
                    <a:pt x="3" y="34"/>
                  </a:lnTo>
                  <a:lnTo>
                    <a:pt x="8" y="32"/>
                  </a:lnTo>
                  <a:lnTo>
                    <a:pt x="13" y="30"/>
                  </a:lnTo>
                  <a:lnTo>
                    <a:pt x="18" y="29"/>
                  </a:lnTo>
                  <a:lnTo>
                    <a:pt x="23" y="29"/>
                  </a:lnTo>
                  <a:lnTo>
                    <a:pt x="28" y="27"/>
                  </a:lnTo>
                  <a:lnTo>
                    <a:pt x="32" y="27"/>
                  </a:lnTo>
                  <a:lnTo>
                    <a:pt x="36" y="26"/>
                  </a:lnTo>
                  <a:lnTo>
                    <a:pt x="47" y="31"/>
                  </a:lnTo>
                  <a:lnTo>
                    <a:pt x="56" y="38"/>
                  </a:lnTo>
                  <a:lnTo>
                    <a:pt x="63" y="48"/>
                  </a:lnTo>
                  <a:lnTo>
                    <a:pt x="70" y="60"/>
                  </a:lnTo>
                  <a:lnTo>
                    <a:pt x="77" y="72"/>
                  </a:lnTo>
                  <a:lnTo>
                    <a:pt x="84" y="83"/>
                  </a:lnTo>
                  <a:lnTo>
                    <a:pt x="93" y="92"/>
                  </a:lnTo>
                  <a:lnTo>
                    <a:pt x="106" y="99"/>
                  </a:lnTo>
                  <a:lnTo>
                    <a:pt x="117" y="98"/>
                  </a:lnTo>
                  <a:lnTo>
                    <a:pt x="130" y="95"/>
                  </a:lnTo>
                  <a:lnTo>
                    <a:pt x="142" y="94"/>
                  </a:lnTo>
                  <a:lnTo>
                    <a:pt x="153" y="92"/>
                  </a:lnTo>
                  <a:lnTo>
                    <a:pt x="165" y="91"/>
                  </a:lnTo>
                  <a:lnTo>
                    <a:pt x="176" y="89"/>
                  </a:lnTo>
                  <a:lnTo>
                    <a:pt x="188" y="87"/>
                  </a:lnTo>
                  <a:lnTo>
                    <a:pt x="200" y="85"/>
                  </a:lnTo>
                  <a:lnTo>
                    <a:pt x="212" y="84"/>
                  </a:lnTo>
                  <a:lnTo>
                    <a:pt x="223" y="82"/>
                  </a:lnTo>
                  <a:lnTo>
                    <a:pt x="235" y="79"/>
                  </a:lnTo>
                  <a:lnTo>
                    <a:pt x="246" y="78"/>
                  </a:lnTo>
                  <a:lnTo>
                    <a:pt x="259" y="76"/>
                  </a:lnTo>
                  <a:lnTo>
                    <a:pt x="271" y="74"/>
                  </a:lnTo>
                  <a:lnTo>
                    <a:pt x="283" y="71"/>
                  </a:lnTo>
                  <a:lnTo>
                    <a:pt x="295" y="69"/>
                  </a:lnTo>
                  <a:lnTo>
                    <a:pt x="302" y="69"/>
                  </a:lnTo>
                  <a:lnTo>
                    <a:pt x="310" y="70"/>
                  </a:lnTo>
                  <a:lnTo>
                    <a:pt x="317" y="69"/>
                  </a:lnTo>
                  <a:lnTo>
                    <a:pt x="324" y="68"/>
                  </a:lnTo>
                  <a:lnTo>
                    <a:pt x="321" y="65"/>
                  </a:lnTo>
                  <a:lnTo>
                    <a:pt x="319" y="65"/>
                  </a:lnTo>
                  <a:lnTo>
                    <a:pt x="315" y="65"/>
                  </a:lnTo>
                  <a:lnTo>
                    <a:pt x="313" y="64"/>
                  </a:lnTo>
                  <a:lnTo>
                    <a:pt x="337" y="60"/>
                  </a:lnTo>
                  <a:lnTo>
                    <a:pt x="362" y="55"/>
                  </a:lnTo>
                  <a:lnTo>
                    <a:pt x="386" y="52"/>
                  </a:lnTo>
                  <a:lnTo>
                    <a:pt x="410" y="48"/>
                  </a:lnTo>
                  <a:lnTo>
                    <a:pt x="434" y="46"/>
                  </a:lnTo>
                  <a:lnTo>
                    <a:pt x="457" y="42"/>
                  </a:lnTo>
                  <a:lnTo>
                    <a:pt x="480" y="40"/>
                  </a:lnTo>
                  <a:lnTo>
                    <a:pt x="503" y="37"/>
                  </a:lnTo>
                  <a:lnTo>
                    <a:pt x="526" y="33"/>
                  </a:lnTo>
                  <a:lnTo>
                    <a:pt x="549" y="31"/>
                  </a:lnTo>
                  <a:lnTo>
                    <a:pt x="572" y="26"/>
                  </a:lnTo>
                  <a:lnTo>
                    <a:pt x="595" y="23"/>
                  </a:lnTo>
                  <a:lnTo>
                    <a:pt x="618" y="18"/>
                  </a:lnTo>
                  <a:lnTo>
                    <a:pt x="641" y="13"/>
                  </a:lnTo>
                  <a:lnTo>
                    <a:pt x="663" y="7"/>
                  </a:lnTo>
                  <a:lnTo>
                    <a:pt x="686" y="0"/>
                  </a:lnTo>
                  <a:lnTo>
                    <a:pt x="690" y="2"/>
                  </a:lnTo>
                  <a:lnTo>
                    <a:pt x="693" y="3"/>
                  </a:lnTo>
                  <a:lnTo>
                    <a:pt x="697" y="4"/>
                  </a:lnTo>
                  <a:lnTo>
                    <a:pt x="701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60" name="Freeform 69"/>
            <p:cNvSpPr>
              <a:spLocks/>
            </p:cNvSpPr>
            <p:nvPr/>
          </p:nvSpPr>
          <p:spPr bwMode="auto">
            <a:xfrm>
              <a:off x="961" y="2497"/>
              <a:ext cx="20" cy="44"/>
            </a:xfrm>
            <a:custGeom>
              <a:avLst/>
              <a:gdLst>
                <a:gd name="T0" fmla="*/ 39 w 39"/>
                <a:gd name="T1" fmla="*/ 60 h 90"/>
                <a:gd name="T2" fmla="*/ 38 w 39"/>
                <a:gd name="T3" fmla="*/ 68 h 90"/>
                <a:gd name="T4" fmla="*/ 34 w 39"/>
                <a:gd name="T5" fmla="*/ 75 h 90"/>
                <a:gd name="T6" fmla="*/ 31 w 39"/>
                <a:gd name="T7" fmla="*/ 83 h 90"/>
                <a:gd name="T8" fmla="*/ 25 w 39"/>
                <a:gd name="T9" fmla="*/ 90 h 90"/>
                <a:gd name="T10" fmla="*/ 9 w 39"/>
                <a:gd name="T11" fmla="*/ 82 h 90"/>
                <a:gd name="T12" fmla="*/ 2 w 39"/>
                <a:gd name="T13" fmla="*/ 67 h 90"/>
                <a:gd name="T14" fmla="*/ 1 w 39"/>
                <a:gd name="T15" fmla="*/ 48 h 90"/>
                <a:gd name="T16" fmla="*/ 0 w 39"/>
                <a:gd name="T17" fmla="*/ 30 h 90"/>
                <a:gd name="T18" fmla="*/ 3 w 39"/>
                <a:gd name="T19" fmla="*/ 0 h 90"/>
                <a:gd name="T20" fmla="*/ 10 w 39"/>
                <a:gd name="T21" fmla="*/ 6 h 90"/>
                <a:gd name="T22" fmla="*/ 17 w 39"/>
                <a:gd name="T23" fmla="*/ 12 h 90"/>
                <a:gd name="T24" fmla="*/ 22 w 39"/>
                <a:gd name="T25" fmla="*/ 18 h 90"/>
                <a:gd name="T26" fmla="*/ 26 w 39"/>
                <a:gd name="T27" fmla="*/ 25 h 90"/>
                <a:gd name="T28" fmla="*/ 31 w 39"/>
                <a:gd name="T29" fmla="*/ 33 h 90"/>
                <a:gd name="T30" fmla="*/ 34 w 39"/>
                <a:gd name="T31" fmla="*/ 43 h 90"/>
                <a:gd name="T32" fmla="*/ 37 w 39"/>
                <a:gd name="T33" fmla="*/ 51 h 90"/>
                <a:gd name="T34" fmla="*/ 39 w 39"/>
                <a:gd name="T35" fmla="*/ 6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9" h="90">
                  <a:moveTo>
                    <a:pt x="39" y="60"/>
                  </a:moveTo>
                  <a:lnTo>
                    <a:pt x="38" y="68"/>
                  </a:lnTo>
                  <a:lnTo>
                    <a:pt x="34" y="75"/>
                  </a:lnTo>
                  <a:lnTo>
                    <a:pt x="31" y="83"/>
                  </a:lnTo>
                  <a:lnTo>
                    <a:pt x="25" y="90"/>
                  </a:lnTo>
                  <a:lnTo>
                    <a:pt x="9" y="82"/>
                  </a:lnTo>
                  <a:lnTo>
                    <a:pt x="2" y="67"/>
                  </a:lnTo>
                  <a:lnTo>
                    <a:pt x="1" y="48"/>
                  </a:lnTo>
                  <a:lnTo>
                    <a:pt x="0" y="30"/>
                  </a:lnTo>
                  <a:lnTo>
                    <a:pt x="3" y="0"/>
                  </a:lnTo>
                  <a:lnTo>
                    <a:pt x="10" y="6"/>
                  </a:lnTo>
                  <a:lnTo>
                    <a:pt x="17" y="12"/>
                  </a:lnTo>
                  <a:lnTo>
                    <a:pt x="22" y="18"/>
                  </a:lnTo>
                  <a:lnTo>
                    <a:pt x="26" y="25"/>
                  </a:lnTo>
                  <a:lnTo>
                    <a:pt x="31" y="33"/>
                  </a:lnTo>
                  <a:lnTo>
                    <a:pt x="34" y="43"/>
                  </a:lnTo>
                  <a:lnTo>
                    <a:pt x="37" y="51"/>
                  </a:lnTo>
                  <a:lnTo>
                    <a:pt x="39" y="6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61" name="Freeform 70"/>
            <p:cNvSpPr>
              <a:spLocks/>
            </p:cNvSpPr>
            <p:nvPr/>
          </p:nvSpPr>
          <p:spPr bwMode="auto">
            <a:xfrm>
              <a:off x="964" y="2457"/>
              <a:ext cx="26" cy="41"/>
            </a:xfrm>
            <a:custGeom>
              <a:avLst/>
              <a:gdLst>
                <a:gd name="T0" fmla="*/ 50 w 51"/>
                <a:gd name="T1" fmla="*/ 36 h 83"/>
                <a:gd name="T2" fmla="*/ 51 w 51"/>
                <a:gd name="T3" fmla="*/ 50 h 83"/>
                <a:gd name="T4" fmla="*/ 48 w 51"/>
                <a:gd name="T5" fmla="*/ 61 h 83"/>
                <a:gd name="T6" fmla="*/ 46 w 51"/>
                <a:gd name="T7" fmla="*/ 72 h 83"/>
                <a:gd name="T8" fmla="*/ 49 w 51"/>
                <a:gd name="T9" fmla="*/ 83 h 83"/>
                <a:gd name="T10" fmla="*/ 43 w 51"/>
                <a:gd name="T11" fmla="*/ 79 h 83"/>
                <a:gd name="T12" fmla="*/ 39 w 51"/>
                <a:gd name="T13" fmla="*/ 74 h 83"/>
                <a:gd name="T14" fmla="*/ 33 w 51"/>
                <a:gd name="T15" fmla="*/ 69 h 83"/>
                <a:gd name="T16" fmla="*/ 28 w 51"/>
                <a:gd name="T17" fmla="*/ 63 h 83"/>
                <a:gd name="T18" fmla="*/ 24 w 51"/>
                <a:gd name="T19" fmla="*/ 56 h 83"/>
                <a:gd name="T20" fmla="*/ 18 w 51"/>
                <a:gd name="T21" fmla="*/ 51 h 83"/>
                <a:gd name="T22" fmla="*/ 11 w 51"/>
                <a:gd name="T23" fmla="*/ 47 h 83"/>
                <a:gd name="T24" fmla="*/ 3 w 51"/>
                <a:gd name="T25" fmla="*/ 43 h 83"/>
                <a:gd name="T26" fmla="*/ 0 w 51"/>
                <a:gd name="T27" fmla="*/ 33 h 83"/>
                <a:gd name="T28" fmla="*/ 5 w 51"/>
                <a:gd name="T29" fmla="*/ 24 h 83"/>
                <a:gd name="T30" fmla="*/ 11 w 51"/>
                <a:gd name="T31" fmla="*/ 13 h 83"/>
                <a:gd name="T32" fmla="*/ 15 w 51"/>
                <a:gd name="T33" fmla="*/ 2 h 83"/>
                <a:gd name="T34" fmla="*/ 23 w 51"/>
                <a:gd name="T35" fmla="*/ 0 h 83"/>
                <a:gd name="T36" fmla="*/ 30 w 51"/>
                <a:gd name="T37" fmla="*/ 1 h 83"/>
                <a:gd name="T38" fmla="*/ 35 w 51"/>
                <a:gd name="T39" fmla="*/ 3 h 83"/>
                <a:gd name="T40" fmla="*/ 41 w 51"/>
                <a:gd name="T41" fmla="*/ 8 h 83"/>
                <a:gd name="T42" fmla="*/ 45 w 51"/>
                <a:gd name="T43" fmla="*/ 13 h 83"/>
                <a:gd name="T44" fmla="*/ 48 w 51"/>
                <a:gd name="T45" fmla="*/ 21 h 83"/>
                <a:gd name="T46" fmla="*/ 49 w 51"/>
                <a:gd name="T47" fmla="*/ 28 h 83"/>
                <a:gd name="T48" fmla="*/ 50 w 51"/>
                <a:gd name="T49" fmla="*/ 36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1" h="83">
                  <a:moveTo>
                    <a:pt x="50" y="36"/>
                  </a:moveTo>
                  <a:lnTo>
                    <a:pt x="51" y="50"/>
                  </a:lnTo>
                  <a:lnTo>
                    <a:pt x="48" y="61"/>
                  </a:lnTo>
                  <a:lnTo>
                    <a:pt x="46" y="72"/>
                  </a:lnTo>
                  <a:lnTo>
                    <a:pt x="49" y="83"/>
                  </a:lnTo>
                  <a:lnTo>
                    <a:pt x="43" y="79"/>
                  </a:lnTo>
                  <a:lnTo>
                    <a:pt x="39" y="74"/>
                  </a:lnTo>
                  <a:lnTo>
                    <a:pt x="33" y="69"/>
                  </a:lnTo>
                  <a:lnTo>
                    <a:pt x="28" y="63"/>
                  </a:lnTo>
                  <a:lnTo>
                    <a:pt x="24" y="56"/>
                  </a:lnTo>
                  <a:lnTo>
                    <a:pt x="18" y="51"/>
                  </a:lnTo>
                  <a:lnTo>
                    <a:pt x="11" y="47"/>
                  </a:lnTo>
                  <a:lnTo>
                    <a:pt x="3" y="43"/>
                  </a:lnTo>
                  <a:lnTo>
                    <a:pt x="0" y="33"/>
                  </a:lnTo>
                  <a:lnTo>
                    <a:pt x="5" y="24"/>
                  </a:lnTo>
                  <a:lnTo>
                    <a:pt x="11" y="13"/>
                  </a:lnTo>
                  <a:lnTo>
                    <a:pt x="15" y="2"/>
                  </a:lnTo>
                  <a:lnTo>
                    <a:pt x="23" y="0"/>
                  </a:lnTo>
                  <a:lnTo>
                    <a:pt x="30" y="1"/>
                  </a:lnTo>
                  <a:lnTo>
                    <a:pt x="35" y="3"/>
                  </a:lnTo>
                  <a:lnTo>
                    <a:pt x="41" y="8"/>
                  </a:lnTo>
                  <a:lnTo>
                    <a:pt x="45" y="13"/>
                  </a:lnTo>
                  <a:lnTo>
                    <a:pt x="48" y="21"/>
                  </a:lnTo>
                  <a:lnTo>
                    <a:pt x="49" y="28"/>
                  </a:lnTo>
                  <a:lnTo>
                    <a:pt x="50" y="3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5193" name="Picture 73" descr="C:\Users\mbudiu\AppData\Local\Microsoft\Windows\Temporary Internet Files\Content.IE5\D5HS8DXT\MC90043258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2462" y="28196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TextBox 76"/>
          <p:cNvSpPr txBox="1"/>
          <p:nvPr/>
        </p:nvSpPr>
        <p:spPr>
          <a:xfrm>
            <a:off x="4792662" y="3229883"/>
            <a:ext cx="30125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= output data</a:t>
            </a:r>
            <a:endParaRPr lang="en-US" sz="4000" dirty="0"/>
          </a:p>
        </p:txBody>
      </p:sp>
      <p:sp>
        <p:nvSpPr>
          <p:cNvPr id="5162" name="Rectangle 5161"/>
          <p:cNvSpPr/>
          <p:nvPr/>
        </p:nvSpPr>
        <p:spPr>
          <a:xfrm>
            <a:off x="2927806" y="3264808"/>
            <a:ext cx="52931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dirty="0" smtClean="0"/>
              <a:t>+</a:t>
            </a:r>
            <a:endParaRPr lang="en-US" sz="5400" dirty="0"/>
          </a:p>
        </p:txBody>
      </p:sp>
      <p:grpSp>
        <p:nvGrpSpPr>
          <p:cNvPr id="5163" name="Group 85"/>
          <p:cNvGrpSpPr>
            <a:grpSpLocks noChangeAspect="1"/>
          </p:cNvGrpSpPr>
          <p:nvPr/>
        </p:nvGrpSpPr>
        <p:grpSpPr bwMode="auto">
          <a:xfrm>
            <a:off x="457200" y="4610102"/>
            <a:ext cx="1806575" cy="1538288"/>
            <a:chOff x="3450" y="3048"/>
            <a:chExt cx="1138" cy="969"/>
          </a:xfrm>
        </p:grpSpPr>
        <p:sp>
          <p:nvSpPr>
            <p:cNvPr id="5167" name="Freeform 88"/>
            <p:cNvSpPr>
              <a:spLocks/>
            </p:cNvSpPr>
            <p:nvPr/>
          </p:nvSpPr>
          <p:spPr bwMode="auto">
            <a:xfrm>
              <a:off x="4123" y="3062"/>
              <a:ext cx="253" cy="171"/>
            </a:xfrm>
            <a:custGeom>
              <a:avLst/>
              <a:gdLst>
                <a:gd name="T0" fmla="*/ 505 w 506"/>
                <a:gd name="T1" fmla="*/ 275 h 342"/>
                <a:gd name="T2" fmla="*/ 490 w 506"/>
                <a:gd name="T3" fmla="*/ 218 h 342"/>
                <a:gd name="T4" fmla="*/ 468 w 506"/>
                <a:gd name="T5" fmla="*/ 152 h 342"/>
                <a:gd name="T6" fmla="*/ 450 w 506"/>
                <a:gd name="T7" fmla="*/ 101 h 342"/>
                <a:gd name="T8" fmla="*/ 435 w 506"/>
                <a:gd name="T9" fmla="*/ 69 h 342"/>
                <a:gd name="T10" fmla="*/ 414 w 506"/>
                <a:gd name="T11" fmla="*/ 43 h 342"/>
                <a:gd name="T12" fmla="*/ 390 w 506"/>
                <a:gd name="T13" fmla="*/ 28 h 342"/>
                <a:gd name="T14" fmla="*/ 357 w 506"/>
                <a:gd name="T15" fmla="*/ 16 h 342"/>
                <a:gd name="T16" fmla="*/ 326 w 506"/>
                <a:gd name="T17" fmla="*/ 4 h 342"/>
                <a:gd name="T18" fmla="*/ 303 w 506"/>
                <a:gd name="T19" fmla="*/ 1 h 342"/>
                <a:gd name="T20" fmla="*/ 273 w 506"/>
                <a:gd name="T21" fmla="*/ 0 h 342"/>
                <a:gd name="T22" fmla="*/ 242 w 506"/>
                <a:gd name="T23" fmla="*/ 0 h 342"/>
                <a:gd name="T24" fmla="*/ 211 w 506"/>
                <a:gd name="T25" fmla="*/ 0 h 342"/>
                <a:gd name="T26" fmla="*/ 182 w 506"/>
                <a:gd name="T27" fmla="*/ 2 h 342"/>
                <a:gd name="T28" fmla="*/ 158 w 506"/>
                <a:gd name="T29" fmla="*/ 4 h 342"/>
                <a:gd name="T30" fmla="*/ 137 w 506"/>
                <a:gd name="T31" fmla="*/ 8 h 342"/>
                <a:gd name="T32" fmla="*/ 115 w 506"/>
                <a:gd name="T33" fmla="*/ 13 h 342"/>
                <a:gd name="T34" fmla="*/ 89 w 506"/>
                <a:gd name="T35" fmla="*/ 24 h 342"/>
                <a:gd name="T36" fmla="*/ 66 w 506"/>
                <a:gd name="T37" fmla="*/ 36 h 342"/>
                <a:gd name="T38" fmla="*/ 49 w 506"/>
                <a:gd name="T39" fmla="*/ 50 h 342"/>
                <a:gd name="T40" fmla="*/ 37 w 506"/>
                <a:gd name="T41" fmla="*/ 62 h 342"/>
                <a:gd name="T42" fmla="*/ 26 w 506"/>
                <a:gd name="T43" fmla="*/ 73 h 342"/>
                <a:gd name="T44" fmla="*/ 13 w 506"/>
                <a:gd name="T45" fmla="*/ 82 h 342"/>
                <a:gd name="T46" fmla="*/ 4 w 506"/>
                <a:gd name="T47" fmla="*/ 92 h 342"/>
                <a:gd name="T48" fmla="*/ 0 w 506"/>
                <a:gd name="T49" fmla="*/ 110 h 342"/>
                <a:gd name="T50" fmla="*/ 12 w 506"/>
                <a:gd name="T51" fmla="*/ 154 h 342"/>
                <a:gd name="T52" fmla="*/ 17 w 506"/>
                <a:gd name="T53" fmla="*/ 164 h 342"/>
                <a:gd name="T54" fmla="*/ 30 w 506"/>
                <a:gd name="T55" fmla="*/ 173 h 342"/>
                <a:gd name="T56" fmla="*/ 54 w 506"/>
                <a:gd name="T57" fmla="*/ 188 h 342"/>
                <a:gd name="T58" fmla="*/ 85 w 506"/>
                <a:gd name="T59" fmla="*/ 208 h 342"/>
                <a:gd name="T60" fmla="*/ 119 w 506"/>
                <a:gd name="T61" fmla="*/ 229 h 342"/>
                <a:gd name="T62" fmla="*/ 152 w 506"/>
                <a:gd name="T63" fmla="*/ 249 h 342"/>
                <a:gd name="T64" fmla="*/ 181 w 506"/>
                <a:gd name="T65" fmla="*/ 267 h 342"/>
                <a:gd name="T66" fmla="*/ 203 w 506"/>
                <a:gd name="T67" fmla="*/ 281 h 342"/>
                <a:gd name="T68" fmla="*/ 225 w 506"/>
                <a:gd name="T69" fmla="*/ 291 h 342"/>
                <a:gd name="T70" fmla="*/ 276 w 506"/>
                <a:gd name="T71" fmla="*/ 309 h 342"/>
                <a:gd name="T72" fmla="*/ 333 w 506"/>
                <a:gd name="T73" fmla="*/ 328 h 342"/>
                <a:gd name="T74" fmla="*/ 378 w 506"/>
                <a:gd name="T75" fmla="*/ 339 h 342"/>
                <a:gd name="T76" fmla="*/ 398 w 506"/>
                <a:gd name="T77" fmla="*/ 342 h 342"/>
                <a:gd name="T78" fmla="*/ 420 w 506"/>
                <a:gd name="T79" fmla="*/ 340 h 342"/>
                <a:gd name="T80" fmla="*/ 444 w 506"/>
                <a:gd name="T81" fmla="*/ 340 h 342"/>
                <a:gd name="T82" fmla="*/ 461 w 506"/>
                <a:gd name="T83" fmla="*/ 339 h 342"/>
                <a:gd name="T84" fmla="*/ 506 w 506"/>
                <a:gd name="T85" fmla="*/ 291 h 3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06" h="342">
                  <a:moveTo>
                    <a:pt x="506" y="291"/>
                  </a:moveTo>
                  <a:lnTo>
                    <a:pt x="505" y="275"/>
                  </a:lnTo>
                  <a:lnTo>
                    <a:pt x="499" y="249"/>
                  </a:lnTo>
                  <a:lnTo>
                    <a:pt x="490" y="218"/>
                  </a:lnTo>
                  <a:lnTo>
                    <a:pt x="480" y="185"/>
                  </a:lnTo>
                  <a:lnTo>
                    <a:pt x="468" y="152"/>
                  </a:lnTo>
                  <a:lnTo>
                    <a:pt x="458" y="123"/>
                  </a:lnTo>
                  <a:lnTo>
                    <a:pt x="450" y="101"/>
                  </a:lnTo>
                  <a:lnTo>
                    <a:pt x="445" y="89"/>
                  </a:lnTo>
                  <a:lnTo>
                    <a:pt x="435" y="69"/>
                  </a:lnTo>
                  <a:lnTo>
                    <a:pt x="424" y="54"/>
                  </a:lnTo>
                  <a:lnTo>
                    <a:pt x="414" y="43"/>
                  </a:lnTo>
                  <a:lnTo>
                    <a:pt x="402" y="35"/>
                  </a:lnTo>
                  <a:lnTo>
                    <a:pt x="390" y="28"/>
                  </a:lnTo>
                  <a:lnTo>
                    <a:pt x="375" y="23"/>
                  </a:lnTo>
                  <a:lnTo>
                    <a:pt x="357" y="16"/>
                  </a:lnTo>
                  <a:lnTo>
                    <a:pt x="336" y="8"/>
                  </a:lnTo>
                  <a:lnTo>
                    <a:pt x="326" y="4"/>
                  </a:lnTo>
                  <a:lnTo>
                    <a:pt x="316" y="3"/>
                  </a:lnTo>
                  <a:lnTo>
                    <a:pt x="303" y="1"/>
                  </a:lnTo>
                  <a:lnTo>
                    <a:pt x="288" y="0"/>
                  </a:lnTo>
                  <a:lnTo>
                    <a:pt x="273" y="0"/>
                  </a:lnTo>
                  <a:lnTo>
                    <a:pt x="258" y="0"/>
                  </a:lnTo>
                  <a:lnTo>
                    <a:pt x="242" y="0"/>
                  </a:lnTo>
                  <a:lnTo>
                    <a:pt x="226" y="0"/>
                  </a:lnTo>
                  <a:lnTo>
                    <a:pt x="211" y="0"/>
                  </a:lnTo>
                  <a:lnTo>
                    <a:pt x="196" y="1"/>
                  </a:lnTo>
                  <a:lnTo>
                    <a:pt x="182" y="2"/>
                  </a:lnTo>
                  <a:lnTo>
                    <a:pt x="170" y="3"/>
                  </a:lnTo>
                  <a:lnTo>
                    <a:pt x="158" y="4"/>
                  </a:lnTo>
                  <a:lnTo>
                    <a:pt x="148" y="6"/>
                  </a:lnTo>
                  <a:lnTo>
                    <a:pt x="137" y="8"/>
                  </a:lnTo>
                  <a:lnTo>
                    <a:pt x="129" y="10"/>
                  </a:lnTo>
                  <a:lnTo>
                    <a:pt x="115" y="13"/>
                  </a:lnTo>
                  <a:lnTo>
                    <a:pt x="102" y="18"/>
                  </a:lnTo>
                  <a:lnTo>
                    <a:pt x="89" y="24"/>
                  </a:lnTo>
                  <a:lnTo>
                    <a:pt x="77" y="29"/>
                  </a:lnTo>
                  <a:lnTo>
                    <a:pt x="66" y="36"/>
                  </a:lnTo>
                  <a:lnTo>
                    <a:pt x="57" y="43"/>
                  </a:lnTo>
                  <a:lnTo>
                    <a:pt x="49" y="50"/>
                  </a:lnTo>
                  <a:lnTo>
                    <a:pt x="43" y="56"/>
                  </a:lnTo>
                  <a:lnTo>
                    <a:pt x="37" y="62"/>
                  </a:lnTo>
                  <a:lnTo>
                    <a:pt x="31" y="67"/>
                  </a:lnTo>
                  <a:lnTo>
                    <a:pt x="26" y="73"/>
                  </a:lnTo>
                  <a:lnTo>
                    <a:pt x="19" y="78"/>
                  </a:lnTo>
                  <a:lnTo>
                    <a:pt x="13" y="82"/>
                  </a:lnTo>
                  <a:lnTo>
                    <a:pt x="8" y="87"/>
                  </a:lnTo>
                  <a:lnTo>
                    <a:pt x="4" y="92"/>
                  </a:lnTo>
                  <a:lnTo>
                    <a:pt x="1" y="95"/>
                  </a:lnTo>
                  <a:lnTo>
                    <a:pt x="0" y="110"/>
                  </a:lnTo>
                  <a:lnTo>
                    <a:pt x="6" y="132"/>
                  </a:lnTo>
                  <a:lnTo>
                    <a:pt x="12" y="154"/>
                  </a:lnTo>
                  <a:lnTo>
                    <a:pt x="15" y="163"/>
                  </a:lnTo>
                  <a:lnTo>
                    <a:pt x="17" y="164"/>
                  </a:lnTo>
                  <a:lnTo>
                    <a:pt x="22" y="168"/>
                  </a:lnTo>
                  <a:lnTo>
                    <a:pt x="30" y="173"/>
                  </a:lnTo>
                  <a:lnTo>
                    <a:pt x="42" y="180"/>
                  </a:lnTo>
                  <a:lnTo>
                    <a:pt x="54" y="188"/>
                  </a:lnTo>
                  <a:lnTo>
                    <a:pt x="69" y="198"/>
                  </a:lnTo>
                  <a:lnTo>
                    <a:pt x="85" y="208"/>
                  </a:lnTo>
                  <a:lnTo>
                    <a:pt x="102" y="218"/>
                  </a:lnTo>
                  <a:lnTo>
                    <a:pt x="119" y="229"/>
                  </a:lnTo>
                  <a:lnTo>
                    <a:pt x="136" y="239"/>
                  </a:lnTo>
                  <a:lnTo>
                    <a:pt x="152" y="249"/>
                  </a:lnTo>
                  <a:lnTo>
                    <a:pt x="167" y="259"/>
                  </a:lnTo>
                  <a:lnTo>
                    <a:pt x="181" y="267"/>
                  </a:lnTo>
                  <a:lnTo>
                    <a:pt x="194" y="275"/>
                  </a:lnTo>
                  <a:lnTo>
                    <a:pt x="203" y="281"/>
                  </a:lnTo>
                  <a:lnTo>
                    <a:pt x="210" y="284"/>
                  </a:lnTo>
                  <a:lnTo>
                    <a:pt x="225" y="291"/>
                  </a:lnTo>
                  <a:lnTo>
                    <a:pt x="248" y="300"/>
                  </a:lnTo>
                  <a:lnTo>
                    <a:pt x="276" y="309"/>
                  </a:lnTo>
                  <a:lnTo>
                    <a:pt x="304" y="319"/>
                  </a:lnTo>
                  <a:lnTo>
                    <a:pt x="333" y="328"/>
                  </a:lnTo>
                  <a:lnTo>
                    <a:pt x="359" y="335"/>
                  </a:lnTo>
                  <a:lnTo>
                    <a:pt x="378" y="339"/>
                  </a:lnTo>
                  <a:lnTo>
                    <a:pt x="390" y="342"/>
                  </a:lnTo>
                  <a:lnTo>
                    <a:pt x="398" y="342"/>
                  </a:lnTo>
                  <a:lnTo>
                    <a:pt x="408" y="342"/>
                  </a:lnTo>
                  <a:lnTo>
                    <a:pt x="420" y="340"/>
                  </a:lnTo>
                  <a:lnTo>
                    <a:pt x="432" y="340"/>
                  </a:lnTo>
                  <a:lnTo>
                    <a:pt x="444" y="340"/>
                  </a:lnTo>
                  <a:lnTo>
                    <a:pt x="454" y="339"/>
                  </a:lnTo>
                  <a:lnTo>
                    <a:pt x="461" y="339"/>
                  </a:lnTo>
                  <a:lnTo>
                    <a:pt x="463" y="339"/>
                  </a:lnTo>
                  <a:lnTo>
                    <a:pt x="506" y="291"/>
                  </a:lnTo>
                  <a:close/>
                </a:path>
              </a:pathLst>
            </a:custGeom>
            <a:solidFill>
              <a:srgbClr val="D6C4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68" name="Freeform 89"/>
            <p:cNvSpPr>
              <a:spLocks/>
            </p:cNvSpPr>
            <p:nvPr/>
          </p:nvSpPr>
          <p:spPr bwMode="auto">
            <a:xfrm>
              <a:off x="4314" y="3923"/>
              <a:ext cx="235" cy="78"/>
            </a:xfrm>
            <a:custGeom>
              <a:avLst/>
              <a:gdLst>
                <a:gd name="T0" fmla="*/ 0 w 470"/>
                <a:gd name="T1" fmla="*/ 39 h 157"/>
                <a:gd name="T2" fmla="*/ 1 w 470"/>
                <a:gd name="T3" fmla="*/ 61 h 157"/>
                <a:gd name="T4" fmla="*/ 5 w 470"/>
                <a:gd name="T5" fmla="*/ 98 h 157"/>
                <a:gd name="T6" fmla="*/ 9 w 470"/>
                <a:gd name="T7" fmla="*/ 133 h 157"/>
                <a:gd name="T8" fmla="*/ 10 w 470"/>
                <a:gd name="T9" fmla="*/ 148 h 157"/>
                <a:gd name="T10" fmla="*/ 12 w 470"/>
                <a:gd name="T11" fmla="*/ 148 h 157"/>
                <a:gd name="T12" fmla="*/ 20 w 470"/>
                <a:gd name="T13" fmla="*/ 148 h 157"/>
                <a:gd name="T14" fmla="*/ 31 w 470"/>
                <a:gd name="T15" fmla="*/ 146 h 157"/>
                <a:gd name="T16" fmla="*/ 45 w 470"/>
                <a:gd name="T17" fmla="*/ 146 h 157"/>
                <a:gd name="T18" fmla="*/ 57 w 470"/>
                <a:gd name="T19" fmla="*/ 145 h 157"/>
                <a:gd name="T20" fmla="*/ 70 w 470"/>
                <a:gd name="T21" fmla="*/ 144 h 157"/>
                <a:gd name="T22" fmla="*/ 81 w 470"/>
                <a:gd name="T23" fmla="*/ 143 h 157"/>
                <a:gd name="T24" fmla="*/ 88 w 470"/>
                <a:gd name="T25" fmla="*/ 142 h 157"/>
                <a:gd name="T26" fmla="*/ 109 w 470"/>
                <a:gd name="T27" fmla="*/ 137 h 157"/>
                <a:gd name="T28" fmla="*/ 130 w 470"/>
                <a:gd name="T29" fmla="*/ 133 h 157"/>
                <a:gd name="T30" fmla="*/ 148 w 470"/>
                <a:gd name="T31" fmla="*/ 128 h 157"/>
                <a:gd name="T32" fmla="*/ 167 w 470"/>
                <a:gd name="T33" fmla="*/ 125 h 157"/>
                <a:gd name="T34" fmla="*/ 184 w 470"/>
                <a:gd name="T35" fmla="*/ 121 h 157"/>
                <a:gd name="T36" fmla="*/ 200 w 470"/>
                <a:gd name="T37" fmla="*/ 120 h 157"/>
                <a:gd name="T38" fmla="*/ 215 w 470"/>
                <a:gd name="T39" fmla="*/ 120 h 157"/>
                <a:gd name="T40" fmla="*/ 228 w 470"/>
                <a:gd name="T41" fmla="*/ 121 h 157"/>
                <a:gd name="T42" fmla="*/ 251 w 470"/>
                <a:gd name="T43" fmla="*/ 126 h 157"/>
                <a:gd name="T44" fmla="*/ 275 w 470"/>
                <a:gd name="T45" fmla="*/ 131 h 157"/>
                <a:gd name="T46" fmla="*/ 299 w 470"/>
                <a:gd name="T47" fmla="*/ 137 h 157"/>
                <a:gd name="T48" fmla="*/ 323 w 470"/>
                <a:gd name="T49" fmla="*/ 143 h 157"/>
                <a:gd name="T50" fmla="*/ 347 w 470"/>
                <a:gd name="T51" fmla="*/ 148 h 157"/>
                <a:gd name="T52" fmla="*/ 367 w 470"/>
                <a:gd name="T53" fmla="*/ 152 h 157"/>
                <a:gd name="T54" fmla="*/ 386 w 470"/>
                <a:gd name="T55" fmla="*/ 156 h 157"/>
                <a:gd name="T56" fmla="*/ 401 w 470"/>
                <a:gd name="T57" fmla="*/ 157 h 157"/>
                <a:gd name="T58" fmla="*/ 423 w 470"/>
                <a:gd name="T59" fmla="*/ 157 h 157"/>
                <a:gd name="T60" fmla="*/ 439 w 470"/>
                <a:gd name="T61" fmla="*/ 156 h 157"/>
                <a:gd name="T62" fmla="*/ 451 w 470"/>
                <a:gd name="T63" fmla="*/ 154 h 157"/>
                <a:gd name="T64" fmla="*/ 459 w 470"/>
                <a:gd name="T65" fmla="*/ 152 h 157"/>
                <a:gd name="T66" fmla="*/ 465 w 470"/>
                <a:gd name="T67" fmla="*/ 150 h 157"/>
                <a:gd name="T68" fmla="*/ 469 w 470"/>
                <a:gd name="T69" fmla="*/ 148 h 157"/>
                <a:gd name="T70" fmla="*/ 470 w 470"/>
                <a:gd name="T71" fmla="*/ 146 h 157"/>
                <a:gd name="T72" fmla="*/ 470 w 470"/>
                <a:gd name="T73" fmla="*/ 145 h 157"/>
                <a:gd name="T74" fmla="*/ 462 w 470"/>
                <a:gd name="T75" fmla="*/ 10 h 157"/>
                <a:gd name="T76" fmla="*/ 455 w 470"/>
                <a:gd name="T77" fmla="*/ 10 h 157"/>
                <a:gd name="T78" fmla="*/ 439 w 470"/>
                <a:gd name="T79" fmla="*/ 9 h 157"/>
                <a:gd name="T80" fmla="*/ 415 w 470"/>
                <a:gd name="T81" fmla="*/ 9 h 157"/>
                <a:gd name="T82" fmla="*/ 387 w 470"/>
                <a:gd name="T83" fmla="*/ 8 h 157"/>
                <a:gd name="T84" fmla="*/ 358 w 470"/>
                <a:gd name="T85" fmla="*/ 7 h 157"/>
                <a:gd name="T86" fmla="*/ 332 w 470"/>
                <a:gd name="T87" fmla="*/ 7 h 157"/>
                <a:gd name="T88" fmla="*/ 311 w 470"/>
                <a:gd name="T89" fmla="*/ 6 h 157"/>
                <a:gd name="T90" fmla="*/ 300 w 470"/>
                <a:gd name="T91" fmla="*/ 6 h 157"/>
                <a:gd name="T92" fmla="*/ 291 w 470"/>
                <a:gd name="T93" fmla="*/ 6 h 157"/>
                <a:gd name="T94" fmla="*/ 275 w 470"/>
                <a:gd name="T95" fmla="*/ 5 h 157"/>
                <a:gd name="T96" fmla="*/ 254 w 470"/>
                <a:gd name="T97" fmla="*/ 4 h 157"/>
                <a:gd name="T98" fmla="*/ 232 w 470"/>
                <a:gd name="T99" fmla="*/ 1 h 157"/>
                <a:gd name="T100" fmla="*/ 209 w 470"/>
                <a:gd name="T101" fmla="*/ 1 h 157"/>
                <a:gd name="T102" fmla="*/ 187 w 470"/>
                <a:gd name="T103" fmla="*/ 0 h 157"/>
                <a:gd name="T104" fmla="*/ 170 w 470"/>
                <a:gd name="T105" fmla="*/ 0 h 157"/>
                <a:gd name="T106" fmla="*/ 159 w 470"/>
                <a:gd name="T107" fmla="*/ 1 h 157"/>
                <a:gd name="T108" fmla="*/ 146 w 470"/>
                <a:gd name="T109" fmla="*/ 5 h 157"/>
                <a:gd name="T110" fmla="*/ 124 w 470"/>
                <a:gd name="T111" fmla="*/ 9 h 157"/>
                <a:gd name="T112" fmla="*/ 99 w 470"/>
                <a:gd name="T113" fmla="*/ 15 h 157"/>
                <a:gd name="T114" fmla="*/ 71 w 470"/>
                <a:gd name="T115" fmla="*/ 22 h 157"/>
                <a:gd name="T116" fmla="*/ 45 w 470"/>
                <a:gd name="T117" fmla="*/ 29 h 157"/>
                <a:gd name="T118" fmla="*/ 22 w 470"/>
                <a:gd name="T119" fmla="*/ 34 h 157"/>
                <a:gd name="T120" fmla="*/ 5 w 470"/>
                <a:gd name="T121" fmla="*/ 38 h 157"/>
                <a:gd name="T122" fmla="*/ 0 w 470"/>
                <a:gd name="T123" fmla="*/ 39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70" h="157">
                  <a:moveTo>
                    <a:pt x="0" y="39"/>
                  </a:moveTo>
                  <a:lnTo>
                    <a:pt x="1" y="61"/>
                  </a:lnTo>
                  <a:lnTo>
                    <a:pt x="5" y="98"/>
                  </a:lnTo>
                  <a:lnTo>
                    <a:pt x="9" y="133"/>
                  </a:lnTo>
                  <a:lnTo>
                    <a:pt x="10" y="148"/>
                  </a:lnTo>
                  <a:lnTo>
                    <a:pt x="12" y="148"/>
                  </a:lnTo>
                  <a:lnTo>
                    <a:pt x="20" y="148"/>
                  </a:lnTo>
                  <a:lnTo>
                    <a:pt x="31" y="146"/>
                  </a:lnTo>
                  <a:lnTo>
                    <a:pt x="45" y="146"/>
                  </a:lnTo>
                  <a:lnTo>
                    <a:pt x="57" y="145"/>
                  </a:lnTo>
                  <a:lnTo>
                    <a:pt x="70" y="144"/>
                  </a:lnTo>
                  <a:lnTo>
                    <a:pt x="81" y="143"/>
                  </a:lnTo>
                  <a:lnTo>
                    <a:pt x="88" y="142"/>
                  </a:lnTo>
                  <a:lnTo>
                    <a:pt x="109" y="137"/>
                  </a:lnTo>
                  <a:lnTo>
                    <a:pt x="130" y="133"/>
                  </a:lnTo>
                  <a:lnTo>
                    <a:pt x="148" y="128"/>
                  </a:lnTo>
                  <a:lnTo>
                    <a:pt x="167" y="125"/>
                  </a:lnTo>
                  <a:lnTo>
                    <a:pt x="184" y="121"/>
                  </a:lnTo>
                  <a:lnTo>
                    <a:pt x="200" y="120"/>
                  </a:lnTo>
                  <a:lnTo>
                    <a:pt x="215" y="120"/>
                  </a:lnTo>
                  <a:lnTo>
                    <a:pt x="228" y="121"/>
                  </a:lnTo>
                  <a:lnTo>
                    <a:pt x="251" y="126"/>
                  </a:lnTo>
                  <a:lnTo>
                    <a:pt x="275" y="131"/>
                  </a:lnTo>
                  <a:lnTo>
                    <a:pt x="299" y="137"/>
                  </a:lnTo>
                  <a:lnTo>
                    <a:pt x="323" y="143"/>
                  </a:lnTo>
                  <a:lnTo>
                    <a:pt x="347" y="148"/>
                  </a:lnTo>
                  <a:lnTo>
                    <a:pt x="367" y="152"/>
                  </a:lnTo>
                  <a:lnTo>
                    <a:pt x="386" y="156"/>
                  </a:lnTo>
                  <a:lnTo>
                    <a:pt x="401" y="157"/>
                  </a:lnTo>
                  <a:lnTo>
                    <a:pt x="423" y="157"/>
                  </a:lnTo>
                  <a:lnTo>
                    <a:pt x="439" y="156"/>
                  </a:lnTo>
                  <a:lnTo>
                    <a:pt x="451" y="154"/>
                  </a:lnTo>
                  <a:lnTo>
                    <a:pt x="459" y="152"/>
                  </a:lnTo>
                  <a:lnTo>
                    <a:pt x="465" y="150"/>
                  </a:lnTo>
                  <a:lnTo>
                    <a:pt x="469" y="148"/>
                  </a:lnTo>
                  <a:lnTo>
                    <a:pt x="470" y="146"/>
                  </a:lnTo>
                  <a:lnTo>
                    <a:pt x="470" y="145"/>
                  </a:lnTo>
                  <a:lnTo>
                    <a:pt x="462" y="10"/>
                  </a:lnTo>
                  <a:lnTo>
                    <a:pt x="455" y="10"/>
                  </a:lnTo>
                  <a:lnTo>
                    <a:pt x="439" y="9"/>
                  </a:lnTo>
                  <a:lnTo>
                    <a:pt x="415" y="9"/>
                  </a:lnTo>
                  <a:lnTo>
                    <a:pt x="387" y="8"/>
                  </a:lnTo>
                  <a:lnTo>
                    <a:pt x="358" y="7"/>
                  </a:lnTo>
                  <a:lnTo>
                    <a:pt x="332" y="7"/>
                  </a:lnTo>
                  <a:lnTo>
                    <a:pt x="311" y="6"/>
                  </a:lnTo>
                  <a:lnTo>
                    <a:pt x="300" y="6"/>
                  </a:lnTo>
                  <a:lnTo>
                    <a:pt x="291" y="6"/>
                  </a:lnTo>
                  <a:lnTo>
                    <a:pt x="275" y="5"/>
                  </a:lnTo>
                  <a:lnTo>
                    <a:pt x="254" y="4"/>
                  </a:lnTo>
                  <a:lnTo>
                    <a:pt x="232" y="1"/>
                  </a:lnTo>
                  <a:lnTo>
                    <a:pt x="209" y="1"/>
                  </a:lnTo>
                  <a:lnTo>
                    <a:pt x="187" y="0"/>
                  </a:lnTo>
                  <a:lnTo>
                    <a:pt x="170" y="0"/>
                  </a:lnTo>
                  <a:lnTo>
                    <a:pt x="159" y="1"/>
                  </a:lnTo>
                  <a:lnTo>
                    <a:pt x="146" y="5"/>
                  </a:lnTo>
                  <a:lnTo>
                    <a:pt x="124" y="9"/>
                  </a:lnTo>
                  <a:lnTo>
                    <a:pt x="99" y="15"/>
                  </a:lnTo>
                  <a:lnTo>
                    <a:pt x="71" y="22"/>
                  </a:lnTo>
                  <a:lnTo>
                    <a:pt x="45" y="29"/>
                  </a:lnTo>
                  <a:lnTo>
                    <a:pt x="22" y="34"/>
                  </a:lnTo>
                  <a:lnTo>
                    <a:pt x="5" y="38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93C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69" name="Freeform 90"/>
            <p:cNvSpPr>
              <a:spLocks/>
            </p:cNvSpPr>
            <p:nvPr/>
          </p:nvSpPr>
          <p:spPr bwMode="auto">
            <a:xfrm>
              <a:off x="4024" y="3282"/>
              <a:ext cx="549" cy="657"/>
            </a:xfrm>
            <a:custGeom>
              <a:avLst/>
              <a:gdLst>
                <a:gd name="T0" fmla="*/ 860 w 1097"/>
                <a:gd name="T1" fmla="*/ 25 h 1314"/>
                <a:gd name="T2" fmla="*/ 803 w 1097"/>
                <a:gd name="T3" fmla="*/ 1 h 1314"/>
                <a:gd name="T4" fmla="*/ 777 w 1097"/>
                <a:gd name="T5" fmla="*/ 14 h 1314"/>
                <a:gd name="T6" fmla="*/ 726 w 1097"/>
                <a:gd name="T7" fmla="*/ 49 h 1314"/>
                <a:gd name="T8" fmla="*/ 685 w 1097"/>
                <a:gd name="T9" fmla="*/ 90 h 1314"/>
                <a:gd name="T10" fmla="*/ 600 w 1097"/>
                <a:gd name="T11" fmla="*/ 183 h 1314"/>
                <a:gd name="T12" fmla="*/ 527 w 1097"/>
                <a:gd name="T13" fmla="*/ 304 h 1314"/>
                <a:gd name="T14" fmla="*/ 481 w 1097"/>
                <a:gd name="T15" fmla="*/ 447 h 1314"/>
                <a:gd name="T16" fmla="*/ 457 w 1097"/>
                <a:gd name="T17" fmla="*/ 546 h 1314"/>
                <a:gd name="T18" fmla="*/ 436 w 1097"/>
                <a:gd name="T19" fmla="*/ 654 h 1314"/>
                <a:gd name="T20" fmla="*/ 395 w 1097"/>
                <a:gd name="T21" fmla="*/ 694 h 1314"/>
                <a:gd name="T22" fmla="*/ 300 w 1097"/>
                <a:gd name="T23" fmla="*/ 762 h 1314"/>
                <a:gd name="T24" fmla="*/ 218 w 1097"/>
                <a:gd name="T25" fmla="*/ 801 h 1314"/>
                <a:gd name="T26" fmla="*/ 139 w 1097"/>
                <a:gd name="T27" fmla="*/ 833 h 1314"/>
                <a:gd name="T28" fmla="*/ 81 w 1097"/>
                <a:gd name="T29" fmla="*/ 876 h 1314"/>
                <a:gd name="T30" fmla="*/ 5 w 1097"/>
                <a:gd name="T31" fmla="*/ 926 h 1314"/>
                <a:gd name="T32" fmla="*/ 25 w 1097"/>
                <a:gd name="T33" fmla="*/ 972 h 1314"/>
                <a:gd name="T34" fmla="*/ 75 w 1097"/>
                <a:gd name="T35" fmla="*/ 1031 h 1314"/>
                <a:gd name="T36" fmla="*/ 88 w 1097"/>
                <a:gd name="T37" fmla="*/ 1084 h 1314"/>
                <a:gd name="T38" fmla="*/ 117 w 1097"/>
                <a:gd name="T39" fmla="*/ 1146 h 1314"/>
                <a:gd name="T40" fmla="*/ 162 w 1097"/>
                <a:gd name="T41" fmla="*/ 1154 h 1314"/>
                <a:gd name="T42" fmla="*/ 194 w 1097"/>
                <a:gd name="T43" fmla="*/ 1144 h 1314"/>
                <a:gd name="T44" fmla="*/ 224 w 1097"/>
                <a:gd name="T45" fmla="*/ 1145 h 1314"/>
                <a:gd name="T46" fmla="*/ 270 w 1097"/>
                <a:gd name="T47" fmla="*/ 1147 h 1314"/>
                <a:gd name="T48" fmla="*/ 300 w 1097"/>
                <a:gd name="T49" fmla="*/ 1135 h 1314"/>
                <a:gd name="T50" fmla="*/ 360 w 1097"/>
                <a:gd name="T51" fmla="*/ 1100 h 1314"/>
                <a:gd name="T52" fmla="*/ 424 w 1097"/>
                <a:gd name="T53" fmla="*/ 1063 h 1314"/>
                <a:gd name="T54" fmla="*/ 463 w 1097"/>
                <a:gd name="T55" fmla="*/ 1040 h 1314"/>
                <a:gd name="T56" fmla="*/ 476 w 1097"/>
                <a:gd name="T57" fmla="*/ 1128 h 1314"/>
                <a:gd name="T58" fmla="*/ 496 w 1097"/>
                <a:gd name="T59" fmla="*/ 1185 h 1314"/>
                <a:gd name="T60" fmla="*/ 521 w 1097"/>
                <a:gd name="T61" fmla="*/ 1210 h 1314"/>
                <a:gd name="T62" fmla="*/ 545 w 1097"/>
                <a:gd name="T63" fmla="*/ 1295 h 1314"/>
                <a:gd name="T64" fmla="*/ 565 w 1097"/>
                <a:gd name="T65" fmla="*/ 1311 h 1314"/>
                <a:gd name="T66" fmla="*/ 612 w 1097"/>
                <a:gd name="T67" fmla="*/ 1292 h 1314"/>
                <a:gd name="T68" fmla="*/ 652 w 1097"/>
                <a:gd name="T69" fmla="*/ 1288 h 1314"/>
                <a:gd name="T70" fmla="*/ 705 w 1097"/>
                <a:gd name="T71" fmla="*/ 1282 h 1314"/>
                <a:gd name="T72" fmla="*/ 766 w 1097"/>
                <a:gd name="T73" fmla="*/ 1276 h 1314"/>
                <a:gd name="T74" fmla="*/ 825 w 1097"/>
                <a:gd name="T75" fmla="*/ 1275 h 1314"/>
                <a:gd name="T76" fmla="*/ 883 w 1097"/>
                <a:gd name="T77" fmla="*/ 1279 h 1314"/>
                <a:gd name="T78" fmla="*/ 950 w 1097"/>
                <a:gd name="T79" fmla="*/ 1282 h 1314"/>
                <a:gd name="T80" fmla="*/ 1011 w 1097"/>
                <a:gd name="T81" fmla="*/ 1282 h 1314"/>
                <a:gd name="T82" fmla="*/ 1052 w 1097"/>
                <a:gd name="T83" fmla="*/ 1279 h 1314"/>
                <a:gd name="T84" fmla="*/ 1080 w 1097"/>
                <a:gd name="T85" fmla="*/ 1259 h 1314"/>
                <a:gd name="T86" fmla="*/ 1093 w 1097"/>
                <a:gd name="T87" fmla="*/ 1238 h 1314"/>
                <a:gd name="T88" fmla="*/ 1083 w 1097"/>
                <a:gd name="T89" fmla="*/ 1222 h 1314"/>
                <a:gd name="T90" fmla="*/ 1065 w 1097"/>
                <a:gd name="T91" fmla="*/ 1200 h 1314"/>
                <a:gd name="T92" fmla="*/ 1080 w 1097"/>
                <a:gd name="T93" fmla="*/ 1145 h 1314"/>
                <a:gd name="T94" fmla="*/ 1097 w 1097"/>
                <a:gd name="T95" fmla="*/ 1046 h 1314"/>
                <a:gd name="T96" fmla="*/ 1080 w 1097"/>
                <a:gd name="T97" fmla="*/ 963 h 1314"/>
                <a:gd name="T98" fmla="*/ 1053 w 1097"/>
                <a:gd name="T99" fmla="*/ 855 h 1314"/>
                <a:gd name="T100" fmla="*/ 1044 w 1097"/>
                <a:gd name="T101" fmla="*/ 654 h 1314"/>
                <a:gd name="T102" fmla="*/ 1025 w 1097"/>
                <a:gd name="T103" fmla="*/ 330 h 1314"/>
                <a:gd name="T104" fmla="*/ 1012 w 1097"/>
                <a:gd name="T105" fmla="*/ 251 h 1314"/>
                <a:gd name="T106" fmla="*/ 982 w 1097"/>
                <a:gd name="T107" fmla="*/ 149 h 1314"/>
                <a:gd name="T108" fmla="*/ 957 w 1097"/>
                <a:gd name="T109" fmla="*/ 107 h 1314"/>
                <a:gd name="T110" fmla="*/ 906 w 1097"/>
                <a:gd name="T111" fmla="*/ 49 h 13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97" h="1314">
                  <a:moveTo>
                    <a:pt x="898" y="42"/>
                  </a:moveTo>
                  <a:lnTo>
                    <a:pt x="889" y="37"/>
                  </a:lnTo>
                  <a:lnTo>
                    <a:pt x="876" y="31"/>
                  </a:lnTo>
                  <a:lnTo>
                    <a:pt x="860" y="25"/>
                  </a:lnTo>
                  <a:lnTo>
                    <a:pt x="842" y="18"/>
                  </a:lnTo>
                  <a:lnTo>
                    <a:pt x="826" y="11"/>
                  </a:lnTo>
                  <a:lnTo>
                    <a:pt x="812" y="5"/>
                  </a:lnTo>
                  <a:lnTo>
                    <a:pt x="803" y="1"/>
                  </a:lnTo>
                  <a:lnTo>
                    <a:pt x="800" y="0"/>
                  </a:lnTo>
                  <a:lnTo>
                    <a:pt x="796" y="3"/>
                  </a:lnTo>
                  <a:lnTo>
                    <a:pt x="788" y="7"/>
                  </a:lnTo>
                  <a:lnTo>
                    <a:pt x="777" y="14"/>
                  </a:lnTo>
                  <a:lnTo>
                    <a:pt x="763" y="23"/>
                  </a:lnTo>
                  <a:lnTo>
                    <a:pt x="749" y="33"/>
                  </a:lnTo>
                  <a:lnTo>
                    <a:pt x="736" y="41"/>
                  </a:lnTo>
                  <a:lnTo>
                    <a:pt x="726" y="49"/>
                  </a:lnTo>
                  <a:lnTo>
                    <a:pt x="719" y="53"/>
                  </a:lnTo>
                  <a:lnTo>
                    <a:pt x="712" y="60"/>
                  </a:lnTo>
                  <a:lnTo>
                    <a:pt x="701" y="73"/>
                  </a:lnTo>
                  <a:lnTo>
                    <a:pt x="685" y="90"/>
                  </a:lnTo>
                  <a:lnTo>
                    <a:pt x="666" y="112"/>
                  </a:lnTo>
                  <a:lnTo>
                    <a:pt x="644" y="135"/>
                  </a:lnTo>
                  <a:lnTo>
                    <a:pt x="622" y="159"/>
                  </a:lnTo>
                  <a:lnTo>
                    <a:pt x="600" y="183"/>
                  </a:lnTo>
                  <a:lnTo>
                    <a:pt x="580" y="206"/>
                  </a:lnTo>
                  <a:lnTo>
                    <a:pt x="561" y="233"/>
                  </a:lnTo>
                  <a:lnTo>
                    <a:pt x="543" y="266"/>
                  </a:lnTo>
                  <a:lnTo>
                    <a:pt x="527" y="304"/>
                  </a:lnTo>
                  <a:lnTo>
                    <a:pt x="512" y="344"/>
                  </a:lnTo>
                  <a:lnTo>
                    <a:pt x="499" y="383"/>
                  </a:lnTo>
                  <a:lnTo>
                    <a:pt x="489" y="418"/>
                  </a:lnTo>
                  <a:lnTo>
                    <a:pt x="481" y="447"/>
                  </a:lnTo>
                  <a:lnTo>
                    <a:pt x="475" y="468"/>
                  </a:lnTo>
                  <a:lnTo>
                    <a:pt x="469" y="487"/>
                  </a:lnTo>
                  <a:lnTo>
                    <a:pt x="463" y="515"/>
                  </a:lnTo>
                  <a:lnTo>
                    <a:pt x="457" y="546"/>
                  </a:lnTo>
                  <a:lnTo>
                    <a:pt x="451" y="578"/>
                  </a:lnTo>
                  <a:lnTo>
                    <a:pt x="445" y="610"/>
                  </a:lnTo>
                  <a:lnTo>
                    <a:pt x="440" y="636"/>
                  </a:lnTo>
                  <a:lnTo>
                    <a:pt x="436" y="654"/>
                  </a:lnTo>
                  <a:lnTo>
                    <a:pt x="433" y="664"/>
                  </a:lnTo>
                  <a:lnTo>
                    <a:pt x="428" y="669"/>
                  </a:lnTo>
                  <a:lnTo>
                    <a:pt x="414" y="680"/>
                  </a:lnTo>
                  <a:lnTo>
                    <a:pt x="395" y="694"/>
                  </a:lnTo>
                  <a:lnTo>
                    <a:pt x="372" y="711"/>
                  </a:lnTo>
                  <a:lnTo>
                    <a:pt x="348" y="728"/>
                  </a:lnTo>
                  <a:lnTo>
                    <a:pt x="323" y="745"/>
                  </a:lnTo>
                  <a:lnTo>
                    <a:pt x="300" y="762"/>
                  </a:lnTo>
                  <a:lnTo>
                    <a:pt x="279" y="775"/>
                  </a:lnTo>
                  <a:lnTo>
                    <a:pt x="259" y="786"/>
                  </a:lnTo>
                  <a:lnTo>
                    <a:pt x="238" y="794"/>
                  </a:lnTo>
                  <a:lnTo>
                    <a:pt x="218" y="801"/>
                  </a:lnTo>
                  <a:lnTo>
                    <a:pt x="196" y="808"/>
                  </a:lnTo>
                  <a:lnTo>
                    <a:pt x="175" y="815"/>
                  </a:lnTo>
                  <a:lnTo>
                    <a:pt x="156" y="823"/>
                  </a:lnTo>
                  <a:lnTo>
                    <a:pt x="139" y="833"/>
                  </a:lnTo>
                  <a:lnTo>
                    <a:pt x="126" y="847"/>
                  </a:lnTo>
                  <a:lnTo>
                    <a:pt x="117" y="854"/>
                  </a:lnTo>
                  <a:lnTo>
                    <a:pt x="101" y="863"/>
                  </a:lnTo>
                  <a:lnTo>
                    <a:pt x="81" y="876"/>
                  </a:lnTo>
                  <a:lnTo>
                    <a:pt x="58" y="888"/>
                  </a:lnTo>
                  <a:lnTo>
                    <a:pt x="36" y="901"/>
                  </a:lnTo>
                  <a:lnTo>
                    <a:pt x="17" y="915"/>
                  </a:lnTo>
                  <a:lnTo>
                    <a:pt x="5" y="926"/>
                  </a:lnTo>
                  <a:lnTo>
                    <a:pt x="0" y="935"/>
                  </a:lnTo>
                  <a:lnTo>
                    <a:pt x="3" y="946"/>
                  </a:lnTo>
                  <a:lnTo>
                    <a:pt x="13" y="957"/>
                  </a:lnTo>
                  <a:lnTo>
                    <a:pt x="25" y="972"/>
                  </a:lnTo>
                  <a:lnTo>
                    <a:pt x="39" y="987"/>
                  </a:lnTo>
                  <a:lnTo>
                    <a:pt x="53" y="1003"/>
                  </a:lnTo>
                  <a:lnTo>
                    <a:pt x="66" y="1017"/>
                  </a:lnTo>
                  <a:lnTo>
                    <a:pt x="75" y="1031"/>
                  </a:lnTo>
                  <a:lnTo>
                    <a:pt x="78" y="1041"/>
                  </a:lnTo>
                  <a:lnTo>
                    <a:pt x="81" y="1053"/>
                  </a:lnTo>
                  <a:lnTo>
                    <a:pt x="83" y="1067"/>
                  </a:lnTo>
                  <a:lnTo>
                    <a:pt x="88" y="1084"/>
                  </a:lnTo>
                  <a:lnTo>
                    <a:pt x="92" y="1102"/>
                  </a:lnTo>
                  <a:lnTo>
                    <a:pt x="99" y="1120"/>
                  </a:lnTo>
                  <a:lnTo>
                    <a:pt x="107" y="1135"/>
                  </a:lnTo>
                  <a:lnTo>
                    <a:pt x="117" y="1146"/>
                  </a:lnTo>
                  <a:lnTo>
                    <a:pt x="129" y="1153"/>
                  </a:lnTo>
                  <a:lnTo>
                    <a:pt x="142" y="1155"/>
                  </a:lnTo>
                  <a:lnTo>
                    <a:pt x="152" y="1155"/>
                  </a:lnTo>
                  <a:lnTo>
                    <a:pt x="162" y="1154"/>
                  </a:lnTo>
                  <a:lnTo>
                    <a:pt x="173" y="1152"/>
                  </a:lnTo>
                  <a:lnTo>
                    <a:pt x="181" y="1149"/>
                  </a:lnTo>
                  <a:lnTo>
                    <a:pt x="188" y="1146"/>
                  </a:lnTo>
                  <a:lnTo>
                    <a:pt x="194" y="1144"/>
                  </a:lnTo>
                  <a:lnTo>
                    <a:pt x="198" y="1143"/>
                  </a:lnTo>
                  <a:lnTo>
                    <a:pt x="204" y="1143"/>
                  </a:lnTo>
                  <a:lnTo>
                    <a:pt x="212" y="1144"/>
                  </a:lnTo>
                  <a:lnTo>
                    <a:pt x="224" y="1145"/>
                  </a:lnTo>
                  <a:lnTo>
                    <a:pt x="235" y="1146"/>
                  </a:lnTo>
                  <a:lnTo>
                    <a:pt x="248" y="1147"/>
                  </a:lnTo>
                  <a:lnTo>
                    <a:pt x="259" y="1147"/>
                  </a:lnTo>
                  <a:lnTo>
                    <a:pt x="270" y="1147"/>
                  </a:lnTo>
                  <a:lnTo>
                    <a:pt x="277" y="1146"/>
                  </a:lnTo>
                  <a:lnTo>
                    <a:pt x="281" y="1144"/>
                  </a:lnTo>
                  <a:lnTo>
                    <a:pt x="288" y="1140"/>
                  </a:lnTo>
                  <a:lnTo>
                    <a:pt x="300" y="1135"/>
                  </a:lnTo>
                  <a:lnTo>
                    <a:pt x="312" y="1127"/>
                  </a:lnTo>
                  <a:lnTo>
                    <a:pt x="326" y="1119"/>
                  </a:lnTo>
                  <a:lnTo>
                    <a:pt x="342" y="1109"/>
                  </a:lnTo>
                  <a:lnTo>
                    <a:pt x="360" y="1100"/>
                  </a:lnTo>
                  <a:lnTo>
                    <a:pt x="377" y="1091"/>
                  </a:lnTo>
                  <a:lnTo>
                    <a:pt x="393" y="1081"/>
                  </a:lnTo>
                  <a:lnTo>
                    <a:pt x="409" y="1071"/>
                  </a:lnTo>
                  <a:lnTo>
                    <a:pt x="424" y="1063"/>
                  </a:lnTo>
                  <a:lnTo>
                    <a:pt x="438" y="1055"/>
                  </a:lnTo>
                  <a:lnTo>
                    <a:pt x="449" y="1048"/>
                  </a:lnTo>
                  <a:lnTo>
                    <a:pt x="457" y="1044"/>
                  </a:lnTo>
                  <a:lnTo>
                    <a:pt x="463" y="1040"/>
                  </a:lnTo>
                  <a:lnTo>
                    <a:pt x="466" y="1039"/>
                  </a:lnTo>
                  <a:lnTo>
                    <a:pt x="467" y="1054"/>
                  </a:lnTo>
                  <a:lnTo>
                    <a:pt x="471" y="1089"/>
                  </a:lnTo>
                  <a:lnTo>
                    <a:pt x="476" y="1128"/>
                  </a:lnTo>
                  <a:lnTo>
                    <a:pt x="481" y="1155"/>
                  </a:lnTo>
                  <a:lnTo>
                    <a:pt x="485" y="1168"/>
                  </a:lnTo>
                  <a:lnTo>
                    <a:pt x="491" y="1178"/>
                  </a:lnTo>
                  <a:lnTo>
                    <a:pt x="496" y="1185"/>
                  </a:lnTo>
                  <a:lnTo>
                    <a:pt x="501" y="1192"/>
                  </a:lnTo>
                  <a:lnTo>
                    <a:pt x="507" y="1198"/>
                  </a:lnTo>
                  <a:lnTo>
                    <a:pt x="514" y="1203"/>
                  </a:lnTo>
                  <a:lnTo>
                    <a:pt x="521" y="1210"/>
                  </a:lnTo>
                  <a:lnTo>
                    <a:pt x="528" y="1216"/>
                  </a:lnTo>
                  <a:lnTo>
                    <a:pt x="538" y="1238"/>
                  </a:lnTo>
                  <a:lnTo>
                    <a:pt x="543" y="1267"/>
                  </a:lnTo>
                  <a:lnTo>
                    <a:pt x="545" y="1295"/>
                  </a:lnTo>
                  <a:lnTo>
                    <a:pt x="547" y="1312"/>
                  </a:lnTo>
                  <a:lnTo>
                    <a:pt x="551" y="1314"/>
                  </a:lnTo>
                  <a:lnTo>
                    <a:pt x="557" y="1314"/>
                  </a:lnTo>
                  <a:lnTo>
                    <a:pt x="565" y="1311"/>
                  </a:lnTo>
                  <a:lnTo>
                    <a:pt x="575" y="1306"/>
                  </a:lnTo>
                  <a:lnTo>
                    <a:pt x="587" y="1302"/>
                  </a:lnTo>
                  <a:lnTo>
                    <a:pt x="599" y="1296"/>
                  </a:lnTo>
                  <a:lnTo>
                    <a:pt x="612" y="1292"/>
                  </a:lnTo>
                  <a:lnTo>
                    <a:pt x="626" y="1290"/>
                  </a:lnTo>
                  <a:lnTo>
                    <a:pt x="634" y="1289"/>
                  </a:lnTo>
                  <a:lnTo>
                    <a:pt x="642" y="1289"/>
                  </a:lnTo>
                  <a:lnTo>
                    <a:pt x="652" y="1288"/>
                  </a:lnTo>
                  <a:lnTo>
                    <a:pt x="665" y="1287"/>
                  </a:lnTo>
                  <a:lnTo>
                    <a:pt x="678" y="1284"/>
                  </a:lnTo>
                  <a:lnTo>
                    <a:pt x="690" y="1283"/>
                  </a:lnTo>
                  <a:lnTo>
                    <a:pt x="705" y="1282"/>
                  </a:lnTo>
                  <a:lnTo>
                    <a:pt x="720" y="1280"/>
                  </a:lnTo>
                  <a:lnTo>
                    <a:pt x="735" y="1279"/>
                  </a:lnTo>
                  <a:lnTo>
                    <a:pt x="750" y="1278"/>
                  </a:lnTo>
                  <a:lnTo>
                    <a:pt x="766" y="1276"/>
                  </a:lnTo>
                  <a:lnTo>
                    <a:pt x="781" y="1275"/>
                  </a:lnTo>
                  <a:lnTo>
                    <a:pt x="796" y="1275"/>
                  </a:lnTo>
                  <a:lnTo>
                    <a:pt x="811" y="1275"/>
                  </a:lnTo>
                  <a:lnTo>
                    <a:pt x="825" y="1275"/>
                  </a:lnTo>
                  <a:lnTo>
                    <a:pt x="839" y="1276"/>
                  </a:lnTo>
                  <a:lnTo>
                    <a:pt x="853" y="1278"/>
                  </a:lnTo>
                  <a:lnTo>
                    <a:pt x="868" y="1279"/>
                  </a:lnTo>
                  <a:lnTo>
                    <a:pt x="883" y="1279"/>
                  </a:lnTo>
                  <a:lnTo>
                    <a:pt x="899" y="1280"/>
                  </a:lnTo>
                  <a:lnTo>
                    <a:pt x="916" y="1281"/>
                  </a:lnTo>
                  <a:lnTo>
                    <a:pt x="932" y="1281"/>
                  </a:lnTo>
                  <a:lnTo>
                    <a:pt x="950" y="1282"/>
                  </a:lnTo>
                  <a:lnTo>
                    <a:pt x="966" y="1282"/>
                  </a:lnTo>
                  <a:lnTo>
                    <a:pt x="982" y="1282"/>
                  </a:lnTo>
                  <a:lnTo>
                    <a:pt x="997" y="1282"/>
                  </a:lnTo>
                  <a:lnTo>
                    <a:pt x="1011" y="1282"/>
                  </a:lnTo>
                  <a:lnTo>
                    <a:pt x="1023" y="1282"/>
                  </a:lnTo>
                  <a:lnTo>
                    <a:pt x="1035" y="1281"/>
                  </a:lnTo>
                  <a:lnTo>
                    <a:pt x="1044" y="1280"/>
                  </a:lnTo>
                  <a:lnTo>
                    <a:pt x="1052" y="1279"/>
                  </a:lnTo>
                  <a:lnTo>
                    <a:pt x="1058" y="1276"/>
                  </a:lnTo>
                  <a:lnTo>
                    <a:pt x="1066" y="1272"/>
                  </a:lnTo>
                  <a:lnTo>
                    <a:pt x="1073" y="1266"/>
                  </a:lnTo>
                  <a:lnTo>
                    <a:pt x="1080" y="1259"/>
                  </a:lnTo>
                  <a:lnTo>
                    <a:pt x="1084" y="1253"/>
                  </a:lnTo>
                  <a:lnTo>
                    <a:pt x="1088" y="1248"/>
                  </a:lnTo>
                  <a:lnTo>
                    <a:pt x="1091" y="1243"/>
                  </a:lnTo>
                  <a:lnTo>
                    <a:pt x="1093" y="1238"/>
                  </a:lnTo>
                  <a:lnTo>
                    <a:pt x="1094" y="1235"/>
                  </a:lnTo>
                  <a:lnTo>
                    <a:pt x="1093" y="1231"/>
                  </a:lnTo>
                  <a:lnTo>
                    <a:pt x="1088" y="1228"/>
                  </a:lnTo>
                  <a:lnTo>
                    <a:pt x="1083" y="1222"/>
                  </a:lnTo>
                  <a:lnTo>
                    <a:pt x="1076" y="1218"/>
                  </a:lnTo>
                  <a:lnTo>
                    <a:pt x="1072" y="1212"/>
                  </a:lnTo>
                  <a:lnTo>
                    <a:pt x="1067" y="1206"/>
                  </a:lnTo>
                  <a:lnTo>
                    <a:pt x="1065" y="1200"/>
                  </a:lnTo>
                  <a:lnTo>
                    <a:pt x="1066" y="1195"/>
                  </a:lnTo>
                  <a:lnTo>
                    <a:pt x="1069" y="1184"/>
                  </a:lnTo>
                  <a:lnTo>
                    <a:pt x="1074" y="1167"/>
                  </a:lnTo>
                  <a:lnTo>
                    <a:pt x="1080" y="1145"/>
                  </a:lnTo>
                  <a:lnTo>
                    <a:pt x="1086" y="1120"/>
                  </a:lnTo>
                  <a:lnTo>
                    <a:pt x="1091" y="1093"/>
                  </a:lnTo>
                  <a:lnTo>
                    <a:pt x="1095" y="1068"/>
                  </a:lnTo>
                  <a:lnTo>
                    <a:pt x="1097" y="1046"/>
                  </a:lnTo>
                  <a:lnTo>
                    <a:pt x="1097" y="1029"/>
                  </a:lnTo>
                  <a:lnTo>
                    <a:pt x="1094" y="1011"/>
                  </a:lnTo>
                  <a:lnTo>
                    <a:pt x="1088" y="990"/>
                  </a:lnTo>
                  <a:lnTo>
                    <a:pt x="1080" y="963"/>
                  </a:lnTo>
                  <a:lnTo>
                    <a:pt x="1072" y="934"/>
                  </a:lnTo>
                  <a:lnTo>
                    <a:pt x="1064" y="906"/>
                  </a:lnTo>
                  <a:lnTo>
                    <a:pt x="1058" y="878"/>
                  </a:lnTo>
                  <a:lnTo>
                    <a:pt x="1053" y="855"/>
                  </a:lnTo>
                  <a:lnTo>
                    <a:pt x="1052" y="838"/>
                  </a:lnTo>
                  <a:lnTo>
                    <a:pt x="1052" y="804"/>
                  </a:lnTo>
                  <a:lnTo>
                    <a:pt x="1049" y="740"/>
                  </a:lnTo>
                  <a:lnTo>
                    <a:pt x="1044" y="654"/>
                  </a:lnTo>
                  <a:lnTo>
                    <a:pt x="1038" y="560"/>
                  </a:lnTo>
                  <a:lnTo>
                    <a:pt x="1033" y="468"/>
                  </a:lnTo>
                  <a:lnTo>
                    <a:pt x="1028" y="387"/>
                  </a:lnTo>
                  <a:lnTo>
                    <a:pt x="1025" y="330"/>
                  </a:lnTo>
                  <a:lnTo>
                    <a:pt x="1025" y="306"/>
                  </a:lnTo>
                  <a:lnTo>
                    <a:pt x="1023" y="296"/>
                  </a:lnTo>
                  <a:lnTo>
                    <a:pt x="1019" y="277"/>
                  </a:lnTo>
                  <a:lnTo>
                    <a:pt x="1012" y="251"/>
                  </a:lnTo>
                  <a:lnTo>
                    <a:pt x="1004" y="223"/>
                  </a:lnTo>
                  <a:lnTo>
                    <a:pt x="996" y="194"/>
                  </a:lnTo>
                  <a:lnTo>
                    <a:pt x="988" y="168"/>
                  </a:lnTo>
                  <a:lnTo>
                    <a:pt x="982" y="149"/>
                  </a:lnTo>
                  <a:lnTo>
                    <a:pt x="980" y="140"/>
                  </a:lnTo>
                  <a:lnTo>
                    <a:pt x="976" y="133"/>
                  </a:lnTo>
                  <a:lnTo>
                    <a:pt x="968" y="122"/>
                  </a:lnTo>
                  <a:lnTo>
                    <a:pt x="957" y="107"/>
                  </a:lnTo>
                  <a:lnTo>
                    <a:pt x="944" y="91"/>
                  </a:lnTo>
                  <a:lnTo>
                    <a:pt x="930" y="75"/>
                  </a:lnTo>
                  <a:lnTo>
                    <a:pt x="917" y="60"/>
                  </a:lnTo>
                  <a:lnTo>
                    <a:pt x="906" y="49"/>
                  </a:lnTo>
                  <a:lnTo>
                    <a:pt x="898" y="42"/>
                  </a:lnTo>
                  <a:close/>
                </a:path>
              </a:pathLst>
            </a:custGeom>
            <a:solidFill>
              <a:srgbClr val="D6DD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0" name="Freeform 91"/>
            <p:cNvSpPr>
              <a:spLocks/>
            </p:cNvSpPr>
            <p:nvPr/>
          </p:nvSpPr>
          <p:spPr bwMode="auto">
            <a:xfrm>
              <a:off x="3471" y="3397"/>
              <a:ext cx="352" cy="476"/>
            </a:xfrm>
            <a:custGeom>
              <a:avLst/>
              <a:gdLst>
                <a:gd name="T0" fmla="*/ 222 w 706"/>
                <a:gd name="T1" fmla="*/ 54 h 952"/>
                <a:gd name="T2" fmla="*/ 207 w 706"/>
                <a:gd name="T3" fmla="*/ 89 h 952"/>
                <a:gd name="T4" fmla="*/ 185 w 706"/>
                <a:gd name="T5" fmla="*/ 121 h 952"/>
                <a:gd name="T6" fmla="*/ 122 w 706"/>
                <a:gd name="T7" fmla="*/ 175 h 952"/>
                <a:gd name="T8" fmla="*/ 57 w 706"/>
                <a:gd name="T9" fmla="*/ 250 h 952"/>
                <a:gd name="T10" fmla="*/ 33 w 706"/>
                <a:gd name="T11" fmla="*/ 323 h 952"/>
                <a:gd name="T12" fmla="*/ 14 w 706"/>
                <a:gd name="T13" fmla="*/ 479 h 952"/>
                <a:gd name="T14" fmla="*/ 0 w 706"/>
                <a:gd name="T15" fmla="*/ 623 h 952"/>
                <a:gd name="T16" fmla="*/ 4 w 706"/>
                <a:gd name="T17" fmla="*/ 662 h 952"/>
                <a:gd name="T18" fmla="*/ 13 w 706"/>
                <a:gd name="T19" fmla="*/ 692 h 952"/>
                <a:gd name="T20" fmla="*/ 36 w 706"/>
                <a:gd name="T21" fmla="*/ 717 h 952"/>
                <a:gd name="T22" fmla="*/ 89 w 706"/>
                <a:gd name="T23" fmla="*/ 741 h 952"/>
                <a:gd name="T24" fmla="*/ 130 w 706"/>
                <a:gd name="T25" fmla="*/ 760 h 952"/>
                <a:gd name="T26" fmla="*/ 135 w 706"/>
                <a:gd name="T27" fmla="*/ 807 h 952"/>
                <a:gd name="T28" fmla="*/ 158 w 706"/>
                <a:gd name="T29" fmla="*/ 867 h 952"/>
                <a:gd name="T30" fmla="*/ 190 w 706"/>
                <a:gd name="T31" fmla="*/ 889 h 952"/>
                <a:gd name="T32" fmla="*/ 211 w 706"/>
                <a:gd name="T33" fmla="*/ 912 h 952"/>
                <a:gd name="T34" fmla="*/ 217 w 706"/>
                <a:gd name="T35" fmla="*/ 923 h 952"/>
                <a:gd name="T36" fmla="*/ 222 w 706"/>
                <a:gd name="T37" fmla="*/ 951 h 952"/>
                <a:gd name="T38" fmla="*/ 256 w 706"/>
                <a:gd name="T39" fmla="*/ 944 h 952"/>
                <a:gd name="T40" fmla="*/ 324 w 706"/>
                <a:gd name="T41" fmla="*/ 938 h 952"/>
                <a:gd name="T42" fmla="*/ 389 w 706"/>
                <a:gd name="T43" fmla="*/ 946 h 952"/>
                <a:gd name="T44" fmla="*/ 442 w 706"/>
                <a:gd name="T45" fmla="*/ 951 h 952"/>
                <a:gd name="T46" fmla="*/ 504 w 706"/>
                <a:gd name="T47" fmla="*/ 951 h 952"/>
                <a:gd name="T48" fmla="*/ 564 w 706"/>
                <a:gd name="T49" fmla="*/ 949 h 952"/>
                <a:gd name="T50" fmla="*/ 609 w 706"/>
                <a:gd name="T51" fmla="*/ 945 h 952"/>
                <a:gd name="T52" fmla="*/ 626 w 706"/>
                <a:gd name="T53" fmla="*/ 944 h 952"/>
                <a:gd name="T54" fmla="*/ 680 w 706"/>
                <a:gd name="T55" fmla="*/ 837 h 952"/>
                <a:gd name="T56" fmla="*/ 701 w 706"/>
                <a:gd name="T57" fmla="*/ 777 h 952"/>
                <a:gd name="T58" fmla="*/ 674 w 706"/>
                <a:gd name="T59" fmla="*/ 668 h 952"/>
                <a:gd name="T60" fmla="*/ 674 w 706"/>
                <a:gd name="T61" fmla="*/ 529 h 952"/>
                <a:gd name="T62" fmla="*/ 677 w 706"/>
                <a:gd name="T63" fmla="*/ 392 h 952"/>
                <a:gd name="T64" fmla="*/ 652 w 706"/>
                <a:gd name="T65" fmla="*/ 330 h 952"/>
                <a:gd name="T66" fmla="*/ 623 w 706"/>
                <a:gd name="T67" fmla="*/ 273 h 952"/>
                <a:gd name="T68" fmla="*/ 607 w 706"/>
                <a:gd name="T69" fmla="*/ 236 h 952"/>
                <a:gd name="T70" fmla="*/ 585 w 706"/>
                <a:gd name="T71" fmla="*/ 170 h 952"/>
                <a:gd name="T72" fmla="*/ 566 w 706"/>
                <a:gd name="T73" fmla="*/ 118 h 952"/>
                <a:gd name="T74" fmla="*/ 556 w 706"/>
                <a:gd name="T75" fmla="*/ 96 h 952"/>
                <a:gd name="T76" fmla="*/ 535 w 706"/>
                <a:gd name="T77" fmla="*/ 69 h 952"/>
                <a:gd name="T78" fmla="*/ 511 w 706"/>
                <a:gd name="T79" fmla="*/ 58 h 952"/>
                <a:gd name="T80" fmla="*/ 490 w 706"/>
                <a:gd name="T81" fmla="*/ 53 h 952"/>
                <a:gd name="T82" fmla="*/ 479 w 706"/>
                <a:gd name="T83" fmla="*/ 50 h 952"/>
                <a:gd name="T84" fmla="*/ 472 w 706"/>
                <a:gd name="T85" fmla="*/ 0 h 952"/>
                <a:gd name="T86" fmla="*/ 452 w 706"/>
                <a:gd name="T87" fmla="*/ 1 h 952"/>
                <a:gd name="T88" fmla="*/ 414 w 706"/>
                <a:gd name="T89" fmla="*/ 2 h 952"/>
                <a:gd name="T90" fmla="*/ 353 w 706"/>
                <a:gd name="T91" fmla="*/ 10 h 952"/>
                <a:gd name="T92" fmla="*/ 269 w 706"/>
                <a:gd name="T93" fmla="*/ 31 h 952"/>
                <a:gd name="T94" fmla="*/ 225 w 706"/>
                <a:gd name="T95" fmla="*/ 43 h 9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706" h="952">
                  <a:moveTo>
                    <a:pt x="225" y="43"/>
                  </a:moveTo>
                  <a:lnTo>
                    <a:pt x="224" y="46"/>
                  </a:lnTo>
                  <a:lnTo>
                    <a:pt x="222" y="54"/>
                  </a:lnTo>
                  <a:lnTo>
                    <a:pt x="218" y="64"/>
                  </a:lnTo>
                  <a:lnTo>
                    <a:pt x="213" y="77"/>
                  </a:lnTo>
                  <a:lnTo>
                    <a:pt x="207" y="89"/>
                  </a:lnTo>
                  <a:lnTo>
                    <a:pt x="200" y="102"/>
                  </a:lnTo>
                  <a:lnTo>
                    <a:pt x="193" y="113"/>
                  </a:lnTo>
                  <a:lnTo>
                    <a:pt x="185" y="121"/>
                  </a:lnTo>
                  <a:lnTo>
                    <a:pt x="166" y="134"/>
                  </a:lnTo>
                  <a:lnTo>
                    <a:pt x="145" y="153"/>
                  </a:lnTo>
                  <a:lnTo>
                    <a:pt x="122" y="175"/>
                  </a:lnTo>
                  <a:lnTo>
                    <a:pt x="97" y="199"/>
                  </a:lnTo>
                  <a:lnTo>
                    <a:pt x="75" y="224"/>
                  </a:lnTo>
                  <a:lnTo>
                    <a:pt x="57" y="250"/>
                  </a:lnTo>
                  <a:lnTo>
                    <a:pt x="43" y="273"/>
                  </a:lnTo>
                  <a:lnTo>
                    <a:pt x="36" y="294"/>
                  </a:lnTo>
                  <a:lnTo>
                    <a:pt x="33" y="323"/>
                  </a:lnTo>
                  <a:lnTo>
                    <a:pt x="27" y="368"/>
                  </a:lnTo>
                  <a:lnTo>
                    <a:pt x="21" y="421"/>
                  </a:lnTo>
                  <a:lnTo>
                    <a:pt x="14" y="479"/>
                  </a:lnTo>
                  <a:lnTo>
                    <a:pt x="7" y="535"/>
                  </a:lnTo>
                  <a:lnTo>
                    <a:pt x="3" y="585"/>
                  </a:lnTo>
                  <a:lnTo>
                    <a:pt x="0" y="623"/>
                  </a:lnTo>
                  <a:lnTo>
                    <a:pt x="0" y="642"/>
                  </a:lnTo>
                  <a:lnTo>
                    <a:pt x="2" y="652"/>
                  </a:lnTo>
                  <a:lnTo>
                    <a:pt x="4" y="662"/>
                  </a:lnTo>
                  <a:lnTo>
                    <a:pt x="6" y="672"/>
                  </a:lnTo>
                  <a:lnTo>
                    <a:pt x="9" y="681"/>
                  </a:lnTo>
                  <a:lnTo>
                    <a:pt x="13" y="692"/>
                  </a:lnTo>
                  <a:lnTo>
                    <a:pt x="19" y="701"/>
                  </a:lnTo>
                  <a:lnTo>
                    <a:pt x="26" y="709"/>
                  </a:lnTo>
                  <a:lnTo>
                    <a:pt x="36" y="717"/>
                  </a:lnTo>
                  <a:lnTo>
                    <a:pt x="54" y="728"/>
                  </a:lnTo>
                  <a:lnTo>
                    <a:pt x="72" y="734"/>
                  </a:lnTo>
                  <a:lnTo>
                    <a:pt x="89" y="741"/>
                  </a:lnTo>
                  <a:lnTo>
                    <a:pt x="105" y="746"/>
                  </a:lnTo>
                  <a:lnTo>
                    <a:pt x="119" y="753"/>
                  </a:lnTo>
                  <a:lnTo>
                    <a:pt x="130" y="760"/>
                  </a:lnTo>
                  <a:lnTo>
                    <a:pt x="135" y="768"/>
                  </a:lnTo>
                  <a:lnTo>
                    <a:pt x="135" y="779"/>
                  </a:lnTo>
                  <a:lnTo>
                    <a:pt x="135" y="807"/>
                  </a:lnTo>
                  <a:lnTo>
                    <a:pt x="141" y="835"/>
                  </a:lnTo>
                  <a:lnTo>
                    <a:pt x="150" y="856"/>
                  </a:lnTo>
                  <a:lnTo>
                    <a:pt x="158" y="867"/>
                  </a:lnTo>
                  <a:lnTo>
                    <a:pt x="169" y="873"/>
                  </a:lnTo>
                  <a:lnTo>
                    <a:pt x="179" y="881"/>
                  </a:lnTo>
                  <a:lnTo>
                    <a:pt x="190" y="889"/>
                  </a:lnTo>
                  <a:lnTo>
                    <a:pt x="199" y="897"/>
                  </a:lnTo>
                  <a:lnTo>
                    <a:pt x="206" y="905"/>
                  </a:lnTo>
                  <a:lnTo>
                    <a:pt x="211" y="912"/>
                  </a:lnTo>
                  <a:lnTo>
                    <a:pt x="216" y="916"/>
                  </a:lnTo>
                  <a:lnTo>
                    <a:pt x="217" y="918"/>
                  </a:lnTo>
                  <a:lnTo>
                    <a:pt x="217" y="923"/>
                  </a:lnTo>
                  <a:lnTo>
                    <a:pt x="216" y="936"/>
                  </a:lnTo>
                  <a:lnTo>
                    <a:pt x="217" y="947"/>
                  </a:lnTo>
                  <a:lnTo>
                    <a:pt x="222" y="951"/>
                  </a:lnTo>
                  <a:lnTo>
                    <a:pt x="228" y="950"/>
                  </a:lnTo>
                  <a:lnTo>
                    <a:pt x="239" y="946"/>
                  </a:lnTo>
                  <a:lnTo>
                    <a:pt x="256" y="944"/>
                  </a:lnTo>
                  <a:lnTo>
                    <a:pt x="277" y="941"/>
                  </a:lnTo>
                  <a:lnTo>
                    <a:pt x="300" y="938"/>
                  </a:lnTo>
                  <a:lnTo>
                    <a:pt x="324" y="938"/>
                  </a:lnTo>
                  <a:lnTo>
                    <a:pt x="350" y="939"/>
                  </a:lnTo>
                  <a:lnTo>
                    <a:pt x="375" y="944"/>
                  </a:lnTo>
                  <a:lnTo>
                    <a:pt x="389" y="946"/>
                  </a:lnTo>
                  <a:lnTo>
                    <a:pt x="404" y="949"/>
                  </a:lnTo>
                  <a:lnTo>
                    <a:pt x="422" y="951"/>
                  </a:lnTo>
                  <a:lnTo>
                    <a:pt x="442" y="951"/>
                  </a:lnTo>
                  <a:lnTo>
                    <a:pt x="462" y="952"/>
                  </a:lnTo>
                  <a:lnTo>
                    <a:pt x="483" y="952"/>
                  </a:lnTo>
                  <a:lnTo>
                    <a:pt x="504" y="951"/>
                  </a:lnTo>
                  <a:lnTo>
                    <a:pt x="525" y="951"/>
                  </a:lnTo>
                  <a:lnTo>
                    <a:pt x="544" y="950"/>
                  </a:lnTo>
                  <a:lnTo>
                    <a:pt x="564" y="949"/>
                  </a:lnTo>
                  <a:lnTo>
                    <a:pt x="581" y="947"/>
                  </a:lnTo>
                  <a:lnTo>
                    <a:pt x="596" y="946"/>
                  </a:lnTo>
                  <a:lnTo>
                    <a:pt x="609" y="945"/>
                  </a:lnTo>
                  <a:lnTo>
                    <a:pt x="618" y="945"/>
                  </a:lnTo>
                  <a:lnTo>
                    <a:pt x="624" y="944"/>
                  </a:lnTo>
                  <a:lnTo>
                    <a:pt x="626" y="944"/>
                  </a:lnTo>
                  <a:lnTo>
                    <a:pt x="706" y="891"/>
                  </a:lnTo>
                  <a:lnTo>
                    <a:pt x="677" y="846"/>
                  </a:lnTo>
                  <a:lnTo>
                    <a:pt x="680" y="837"/>
                  </a:lnTo>
                  <a:lnTo>
                    <a:pt x="690" y="816"/>
                  </a:lnTo>
                  <a:lnTo>
                    <a:pt x="698" y="793"/>
                  </a:lnTo>
                  <a:lnTo>
                    <a:pt x="701" y="777"/>
                  </a:lnTo>
                  <a:lnTo>
                    <a:pt x="695" y="752"/>
                  </a:lnTo>
                  <a:lnTo>
                    <a:pt x="685" y="708"/>
                  </a:lnTo>
                  <a:lnTo>
                    <a:pt x="674" y="668"/>
                  </a:lnTo>
                  <a:lnTo>
                    <a:pt x="668" y="649"/>
                  </a:lnTo>
                  <a:lnTo>
                    <a:pt x="670" y="612"/>
                  </a:lnTo>
                  <a:lnTo>
                    <a:pt x="674" y="529"/>
                  </a:lnTo>
                  <a:lnTo>
                    <a:pt x="677" y="447"/>
                  </a:lnTo>
                  <a:lnTo>
                    <a:pt x="679" y="405"/>
                  </a:lnTo>
                  <a:lnTo>
                    <a:pt x="677" y="392"/>
                  </a:lnTo>
                  <a:lnTo>
                    <a:pt x="671" y="374"/>
                  </a:lnTo>
                  <a:lnTo>
                    <a:pt x="662" y="353"/>
                  </a:lnTo>
                  <a:lnTo>
                    <a:pt x="652" y="330"/>
                  </a:lnTo>
                  <a:lnTo>
                    <a:pt x="641" y="308"/>
                  </a:lnTo>
                  <a:lnTo>
                    <a:pt x="631" y="288"/>
                  </a:lnTo>
                  <a:lnTo>
                    <a:pt x="623" y="273"/>
                  </a:lnTo>
                  <a:lnTo>
                    <a:pt x="617" y="262"/>
                  </a:lnTo>
                  <a:lnTo>
                    <a:pt x="612" y="252"/>
                  </a:lnTo>
                  <a:lnTo>
                    <a:pt x="607" y="236"/>
                  </a:lnTo>
                  <a:lnTo>
                    <a:pt x="600" y="216"/>
                  </a:lnTo>
                  <a:lnTo>
                    <a:pt x="592" y="193"/>
                  </a:lnTo>
                  <a:lnTo>
                    <a:pt x="585" y="170"/>
                  </a:lnTo>
                  <a:lnTo>
                    <a:pt x="578" y="149"/>
                  </a:lnTo>
                  <a:lnTo>
                    <a:pt x="571" y="131"/>
                  </a:lnTo>
                  <a:lnTo>
                    <a:pt x="566" y="118"/>
                  </a:lnTo>
                  <a:lnTo>
                    <a:pt x="564" y="113"/>
                  </a:lnTo>
                  <a:lnTo>
                    <a:pt x="561" y="104"/>
                  </a:lnTo>
                  <a:lnTo>
                    <a:pt x="556" y="96"/>
                  </a:lnTo>
                  <a:lnTo>
                    <a:pt x="550" y="86"/>
                  </a:lnTo>
                  <a:lnTo>
                    <a:pt x="543" y="77"/>
                  </a:lnTo>
                  <a:lnTo>
                    <a:pt x="535" y="69"/>
                  </a:lnTo>
                  <a:lnTo>
                    <a:pt x="527" y="63"/>
                  </a:lnTo>
                  <a:lnTo>
                    <a:pt x="519" y="60"/>
                  </a:lnTo>
                  <a:lnTo>
                    <a:pt x="511" y="58"/>
                  </a:lnTo>
                  <a:lnTo>
                    <a:pt x="503" y="56"/>
                  </a:lnTo>
                  <a:lnTo>
                    <a:pt x="496" y="55"/>
                  </a:lnTo>
                  <a:lnTo>
                    <a:pt x="490" y="53"/>
                  </a:lnTo>
                  <a:lnTo>
                    <a:pt x="485" y="51"/>
                  </a:lnTo>
                  <a:lnTo>
                    <a:pt x="481" y="51"/>
                  </a:lnTo>
                  <a:lnTo>
                    <a:pt x="479" y="50"/>
                  </a:lnTo>
                  <a:lnTo>
                    <a:pt x="478" y="50"/>
                  </a:lnTo>
                  <a:lnTo>
                    <a:pt x="473" y="0"/>
                  </a:lnTo>
                  <a:lnTo>
                    <a:pt x="472" y="0"/>
                  </a:lnTo>
                  <a:lnTo>
                    <a:pt x="467" y="0"/>
                  </a:lnTo>
                  <a:lnTo>
                    <a:pt x="462" y="0"/>
                  </a:lnTo>
                  <a:lnTo>
                    <a:pt x="452" y="1"/>
                  </a:lnTo>
                  <a:lnTo>
                    <a:pt x="442" y="1"/>
                  </a:lnTo>
                  <a:lnTo>
                    <a:pt x="429" y="2"/>
                  </a:lnTo>
                  <a:lnTo>
                    <a:pt x="414" y="2"/>
                  </a:lnTo>
                  <a:lnTo>
                    <a:pt x="399" y="3"/>
                  </a:lnTo>
                  <a:lnTo>
                    <a:pt x="380" y="5"/>
                  </a:lnTo>
                  <a:lnTo>
                    <a:pt x="353" y="10"/>
                  </a:lnTo>
                  <a:lnTo>
                    <a:pt x="326" y="17"/>
                  </a:lnTo>
                  <a:lnTo>
                    <a:pt x="296" y="24"/>
                  </a:lnTo>
                  <a:lnTo>
                    <a:pt x="269" y="31"/>
                  </a:lnTo>
                  <a:lnTo>
                    <a:pt x="246" y="38"/>
                  </a:lnTo>
                  <a:lnTo>
                    <a:pt x="231" y="42"/>
                  </a:lnTo>
                  <a:lnTo>
                    <a:pt x="225" y="4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2" name="Freeform 93"/>
            <p:cNvSpPr>
              <a:spLocks/>
            </p:cNvSpPr>
            <p:nvPr/>
          </p:nvSpPr>
          <p:spPr bwMode="auto">
            <a:xfrm>
              <a:off x="3562" y="3870"/>
              <a:ext cx="236" cy="118"/>
            </a:xfrm>
            <a:custGeom>
              <a:avLst/>
              <a:gdLst>
                <a:gd name="T0" fmla="*/ 46 w 472"/>
                <a:gd name="T1" fmla="*/ 35 h 235"/>
                <a:gd name="T2" fmla="*/ 32 w 472"/>
                <a:gd name="T3" fmla="*/ 91 h 235"/>
                <a:gd name="T4" fmla="*/ 15 w 472"/>
                <a:gd name="T5" fmla="*/ 163 h 235"/>
                <a:gd name="T6" fmla="*/ 2 w 472"/>
                <a:gd name="T7" fmla="*/ 213 h 235"/>
                <a:gd name="T8" fmla="*/ 2 w 472"/>
                <a:gd name="T9" fmla="*/ 220 h 235"/>
                <a:gd name="T10" fmla="*/ 23 w 472"/>
                <a:gd name="T11" fmla="*/ 213 h 235"/>
                <a:gd name="T12" fmla="*/ 57 w 472"/>
                <a:gd name="T13" fmla="*/ 206 h 235"/>
                <a:gd name="T14" fmla="*/ 100 w 472"/>
                <a:gd name="T15" fmla="*/ 205 h 235"/>
                <a:gd name="T16" fmla="*/ 144 w 472"/>
                <a:gd name="T17" fmla="*/ 215 h 235"/>
                <a:gd name="T18" fmla="*/ 179 w 472"/>
                <a:gd name="T19" fmla="*/ 223 h 235"/>
                <a:gd name="T20" fmla="*/ 212 w 472"/>
                <a:gd name="T21" fmla="*/ 230 h 235"/>
                <a:gd name="T22" fmla="*/ 251 w 472"/>
                <a:gd name="T23" fmla="*/ 234 h 235"/>
                <a:gd name="T24" fmla="*/ 297 w 472"/>
                <a:gd name="T25" fmla="*/ 235 h 235"/>
                <a:gd name="T26" fmla="*/ 333 w 472"/>
                <a:gd name="T27" fmla="*/ 230 h 235"/>
                <a:gd name="T28" fmla="*/ 359 w 472"/>
                <a:gd name="T29" fmla="*/ 219 h 235"/>
                <a:gd name="T30" fmla="*/ 381 w 472"/>
                <a:gd name="T31" fmla="*/ 210 h 235"/>
                <a:gd name="T32" fmla="*/ 406 w 472"/>
                <a:gd name="T33" fmla="*/ 204 h 235"/>
                <a:gd name="T34" fmla="*/ 434 w 472"/>
                <a:gd name="T35" fmla="*/ 203 h 235"/>
                <a:gd name="T36" fmla="*/ 457 w 472"/>
                <a:gd name="T37" fmla="*/ 205 h 235"/>
                <a:gd name="T38" fmla="*/ 470 w 472"/>
                <a:gd name="T39" fmla="*/ 209 h 235"/>
                <a:gd name="T40" fmla="*/ 461 w 472"/>
                <a:gd name="T41" fmla="*/ 0 h 235"/>
                <a:gd name="T42" fmla="*/ 448 w 472"/>
                <a:gd name="T43" fmla="*/ 1 h 235"/>
                <a:gd name="T44" fmla="*/ 420 w 472"/>
                <a:gd name="T45" fmla="*/ 5 h 235"/>
                <a:gd name="T46" fmla="*/ 389 w 472"/>
                <a:gd name="T47" fmla="*/ 10 h 235"/>
                <a:gd name="T48" fmla="*/ 372 w 472"/>
                <a:gd name="T49" fmla="*/ 11 h 235"/>
                <a:gd name="T50" fmla="*/ 356 w 472"/>
                <a:gd name="T51" fmla="*/ 11 h 235"/>
                <a:gd name="T52" fmla="*/ 326 w 472"/>
                <a:gd name="T53" fmla="*/ 10 h 235"/>
                <a:gd name="T54" fmla="*/ 287 w 472"/>
                <a:gd name="T55" fmla="*/ 7 h 235"/>
                <a:gd name="T56" fmla="*/ 245 w 472"/>
                <a:gd name="T57" fmla="*/ 3 h 235"/>
                <a:gd name="T58" fmla="*/ 221 w 472"/>
                <a:gd name="T59" fmla="*/ 1 h 235"/>
                <a:gd name="T60" fmla="*/ 191 w 472"/>
                <a:gd name="T61" fmla="*/ 3 h 235"/>
                <a:gd name="T62" fmla="*/ 159 w 472"/>
                <a:gd name="T63" fmla="*/ 6 h 235"/>
                <a:gd name="T64" fmla="*/ 126 w 472"/>
                <a:gd name="T65" fmla="*/ 10 h 235"/>
                <a:gd name="T66" fmla="*/ 95 w 472"/>
                <a:gd name="T67" fmla="*/ 14 h 235"/>
                <a:gd name="T68" fmla="*/ 71 w 472"/>
                <a:gd name="T69" fmla="*/ 18 h 235"/>
                <a:gd name="T70" fmla="*/ 54 w 472"/>
                <a:gd name="T71" fmla="*/ 21 h 235"/>
                <a:gd name="T72" fmla="*/ 48 w 472"/>
                <a:gd name="T73" fmla="*/ 2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72" h="235">
                  <a:moveTo>
                    <a:pt x="48" y="22"/>
                  </a:moveTo>
                  <a:lnTo>
                    <a:pt x="46" y="35"/>
                  </a:lnTo>
                  <a:lnTo>
                    <a:pt x="40" y="60"/>
                  </a:lnTo>
                  <a:lnTo>
                    <a:pt x="32" y="91"/>
                  </a:lnTo>
                  <a:lnTo>
                    <a:pt x="23" y="127"/>
                  </a:lnTo>
                  <a:lnTo>
                    <a:pt x="15" y="163"/>
                  </a:lnTo>
                  <a:lnTo>
                    <a:pt x="7" y="193"/>
                  </a:lnTo>
                  <a:lnTo>
                    <a:pt x="2" y="213"/>
                  </a:lnTo>
                  <a:lnTo>
                    <a:pt x="0" y="221"/>
                  </a:lnTo>
                  <a:lnTo>
                    <a:pt x="2" y="220"/>
                  </a:lnTo>
                  <a:lnTo>
                    <a:pt x="10" y="218"/>
                  </a:lnTo>
                  <a:lnTo>
                    <a:pt x="23" y="213"/>
                  </a:lnTo>
                  <a:lnTo>
                    <a:pt x="39" y="210"/>
                  </a:lnTo>
                  <a:lnTo>
                    <a:pt x="57" y="206"/>
                  </a:lnTo>
                  <a:lnTo>
                    <a:pt x="78" y="205"/>
                  </a:lnTo>
                  <a:lnTo>
                    <a:pt x="100" y="205"/>
                  </a:lnTo>
                  <a:lnTo>
                    <a:pt x="123" y="209"/>
                  </a:lnTo>
                  <a:lnTo>
                    <a:pt x="144" y="215"/>
                  </a:lnTo>
                  <a:lnTo>
                    <a:pt x="162" y="219"/>
                  </a:lnTo>
                  <a:lnTo>
                    <a:pt x="179" y="223"/>
                  </a:lnTo>
                  <a:lnTo>
                    <a:pt x="196" y="227"/>
                  </a:lnTo>
                  <a:lnTo>
                    <a:pt x="212" y="230"/>
                  </a:lnTo>
                  <a:lnTo>
                    <a:pt x="230" y="232"/>
                  </a:lnTo>
                  <a:lnTo>
                    <a:pt x="251" y="234"/>
                  </a:lnTo>
                  <a:lnTo>
                    <a:pt x="274" y="235"/>
                  </a:lnTo>
                  <a:lnTo>
                    <a:pt x="297" y="235"/>
                  </a:lnTo>
                  <a:lnTo>
                    <a:pt x="317" y="233"/>
                  </a:lnTo>
                  <a:lnTo>
                    <a:pt x="333" y="230"/>
                  </a:lnTo>
                  <a:lnTo>
                    <a:pt x="348" y="224"/>
                  </a:lnTo>
                  <a:lnTo>
                    <a:pt x="359" y="219"/>
                  </a:lnTo>
                  <a:lnTo>
                    <a:pt x="371" y="215"/>
                  </a:lnTo>
                  <a:lnTo>
                    <a:pt x="381" y="210"/>
                  </a:lnTo>
                  <a:lnTo>
                    <a:pt x="391" y="206"/>
                  </a:lnTo>
                  <a:lnTo>
                    <a:pt x="406" y="204"/>
                  </a:lnTo>
                  <a:lnTo>
                    <a:pt x="420" y="203"/>
                  </a:lnTo>
                  <a:lnTo>
                    <a:pt x="434" y="203"/>
                  </a:lnTo>
                  <a:lnTo>
                    <a:pt x="447" y="204"/>
                  </a:lnTo>
                  <a:lnTo>
                    <a:pt x="457" y="205"/>
                  </a:lnTo>
                  <a:lnTo>
                    <a:pt x="465" y="206"/>
                  </a:lnTo>
                  <a:lnTo>
                    <a:pt x="470" y="209"/>
                  </a:lnTo>
                  <a:lnTo>
                    <a:pt x="472" y="209"/>
                  </a:lnTo>
                  <a:lnTo>
                    <a:pt x="461" y="0"/>
                  </a:lnTo>
                  <a:lnTo>
                    <a:pt x="457" y="0"/>
                  </a:lnTo>
                  <a:lnTo>
                    <a:pt x="448" y="1"/>
                  </a:lnTo>
                  <a:lnTo>
                    <a:pt x="435" y="4"/>
                  </a:lnTo>
                  <a:lnTo>
                    <a:pt x="420" y="5"/>
                  </a:lnTo>
                  <a:lnTo>
                    <a:pt x="404" y="7"/>
                  </a:lnTo>
                  <a:lnTo>
                    <a:pt x="389" y="10"/>
                  </a:lnTo>
                  <a:lnTo>
                    <a:pt x="379" y="11"/>
                  </a:lnTo>
                  <a:lnTo>
                    <a:pt x="372" y="11"/>
                  </a:lnTo>
                  <a:lnTo>
                    <a:pt x="366" y="11"/>
                  </a:lnTo>
                  <a:lnTo>
                    <a:pt x="356" y="11"/>
                  </a:lnTo>
                  <a:lnTo>
                    <a:pt x="342" y="11"/>
                  </a:lnTo>
                  <a:lnTo>
                    <a:pt x="326" y="10"/>
                  </a:lnTo>
                  <a:lnTo>
                    <a:pt x="307" y="8"/>
                  </a:lnTo>
                  <a:lnTo>
                    <a:pt x="287" y="7"/>
                  </a:lnTo>
                  <a:lnTo>
                    <a:pt x="266" y="5"/>
                  </a:lnTo>
                  <a:lnTo>
                    <a:pt x="245" y="3"/>
                  </a:lnTo>
                  <a:lnTo>
                    <a:pt x="234" y="1"/>
                  </a:lnTo>
                  <a:lnTo>
                    <a:pt x="221" y="1"/>
                  </a:lnTo>
                  <a:lnTo>
                    <a:pt x="206" y="1"/>
                  </a:lnTo>
                  <a:lnTo>
                    <a:pt x="191" y="3"/>
                  </a:lnTo>
                  <a:lnTo>
                    <a:pt x="175" y="4"/>
                  </a:lnTo>
                  <a:lnTo>
                    <a:pt x="159" y="6"/>
                  </a:lnTo>
                  <a:lnTo>
                    <a:pt x="143" y="7"/>
                  </a:lnTo>
                  <a:lnTo>
                    <a:pt x="126" y="10"/>
                  </a:lnTo>
                  <a:lnTo>
                    <a:pt x="110" y="12"/>
                  </a:lnTo>
                  <a:lnTo>
                    <a:pt x="95" y="14"/>
                  </a:lnTo>
                  <a:lnTo>
                    <a:pt x="83" y="16"/>
                  </a:lnTo>
                  <a:lnTo>
                    <a:pt x="71" y="18"/>
                  </a:lnTo>
                  <a:lnTo>
                    <a:pt x="62" y="20"/>
                  </a:lnTo>
                  <a:lnTo>
                    <a:pt x="54" y="21"/>
                  </a:lnTo>
                  <a:lnTo>
                    <a:pt x="49" y="22"/>
                  </a:lnTo>
                  <a:lnTo>
                    <a:pt x="48" y="22"/>
                  </a:lnTo>
                  <a:close/>
                </a:path>
              </a:pathLst>
            </a:custGeom>
            <a:solidFill>
              <a:srgbClr val="BCA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3" name="Freeform 94"/>
            <p:cNvSpPr>
              <a:spLocks/>
            </p:cNvSpPr>
            <p:nvPr/>
          </p:nvSpPr>
          <p:spPr bwMode="auto">
            <a:xfrm>
              <a:off x="3515" y="3168"/>
              <a:ext cx="186" cy="253"/>
            </a:xfrm>
            <a:custGeom>
              <a:avLst/>
              <a:gdLst>
                <a:gd name="T0" fmla="*/ 349 w 372"/>
                <a:gd name="T1" fmla="*/ 137 h 507"/>
                <a:gd name="T2" fmla="*/ 353 w 372"/>
                <a:gd name="T3" fmla="*/ 132 h 507"/>
                <a:gd name="T4" fmla="*/ 360 w 372"/>
                <a:gd name="T5" fmla="*/ 117 h 507"/>
                <a:gd name="T6" fmla="*/ 368 w 372"/>
                <a:gd name="T7" fmla="*/ 97 h 507"/>
                <a:gd name="T8" fmla="*/ 372 w 372"/>
                <a:gd name="T9" fmla="*/ 76 h 507"/>
                <a:gd name="T10" fmla="*/ 372 w 372"/>
                <a:gd name="T11" fmla="*/ 66 h 507"/>
                <a:gd name="T12" fmla="*/ 369 w 372"/>
                <a:gd name="T13" fmla="*/ 56 h 507"/>
                <a:gd name="T14" fmla="*/ 364 w 372"/>
                <a:gd name="T15" fmla="*/ 45 h 507"/>
                <a:gd name="T16" fmla="*/ 359 w 372"/>
                <a:gd name="T17" fmla="*/ 35 h 507"/>
                <a:gd name="T18" fmla="*/ 350 w 372"/>
                <a:gd name="T19" fmla="*/ 26 h 507"/>
                <a:gd name="T20" fmla="*/ 341 w 372"/>
                <a:gd name="T21" fmla="*/ 18 h 507"/>
                <a:gd name="T22" fmla="*/ 331 w 372"/>
                <a:gd name="T23" fmla="*/ 11 h 507"/>
                <a:gd name="T24" fmla="*/ 320 w 372"/>
                <a:gd name="T25" fmla="*/ 6 h 507"/>
                <a:gd name="T26" fmla="*/ 307 w 372"/>
                <a:gd name="T27" fmla="*/ 3 h 507"/>
                <a:gd name="T28" fmla="*/ 288 w 372"/>
                <a:gd name="T29" fmla="*/ 1 h 507"/>
                <a:gd name="T30" fmla="*/ 266 w 372"/>
                <a:gd name="T31" fmla="*/ 0 h 507"/>
                <a:gd name="T32" fmla="*/ 244 w 372"/>
                <a:gd name="T33" fmla="*/ 0 h 507"/>
                <a:gd name="T34" fmla="*/ 223 w 372"/>
                <a:gd name="T35" fmla="*/ 0 h 507"/>
                <a:gd name="T36" fmla="*/ 203 w 372"/>
                <a:gd name="T37" fmla="*/ 1 h 507"/>
                <a:gd name="T38" fmla="*/ 189 w 372"/>
                <a:gd name="T39" fmla="*/ 3 h 507"/>
                <a:gd name="T40" fmla="*/ 181 w 372"/>
                <a:gd name="T41" fmla="*/ 4 h 507"/>
                <a:gd name="T42" fmla="*/ 167 w 372"/>
                <a:gd name="T43" fmla="*/ 5 h 507"/>
                <a:gd name="T44" fmla="*/ 153 w 372"/>
                <a:gd name="T45" fmla="*/ 6 h 507"/>
                <a:gd name="T46" fmla="*/ 138 w 372"/>
                <a:gd name="T47" fmla="*/ 7 h 507"/>
                <a:gd name="T48" fmla="*/ 121 w 372"/>
                <a:gd name="T49" fmla="*/ 11 h 507"/>
                <a:gd name="T50" fmla="*/ 104 w 372"/>
                <a:gd name="T51" fmla="*/ 19 h 507"/>
                <a:gd name="T52" fmla="*/ 83 w 372"/>
                <a:gd name="T53" fmla="*/ 29 h 507"/>
                <a:gd name="T54" fmla="*/ 61 w 372"/>
                <a:gd name="T55" fmla="*/ 46 h 507"/>
                <a:gd name="T56" fmla="*/ 36 w 372"/>
                <a:gd name="T57" fmla="*/ 71 h 507"/>
                <a:gd name="T58" fmla="*/ 15 w 372"/>
                <a:gd name="T59" fmla="*/ 100 h 507"/>
                <a:gd name="T60" fmla="*/ 4 w 372"/>
                <a:gd name="T61" fmla="*/ 135 h 507"/>
                <a:gd name="T62" fmla="*/ 0 w 372"/>
                <a:gd name="T63" fmla="*/ 172 h 507"/>
                <a:gd name="T64" fmla="*/ 1 w 372"/>
                <a:gd name="T65" fmla="*/ 208 h 507"/>
                <a:gd name="T66" fmla="*/ 6 w 372"/>
                <a:gd name="T67" fmla="*/ 241 h 507"/>
                <a:gd name="T68" fmla="*/ 13 w 372"/>
                <a:gd name="T69" fmla="*/ 270 h 507"/>
                <a:gd name="T70" fmla="*/ 19 w 372"/>
                <a:gd name="T71" fmla="*/ 291 h 507"/>
                <a:gd name="T72" fmla="*/ 21 w 372"/>
                <a:gd name="T73" fmla="*/ 301 h 507"/>
                <a:gd name="T74" fmla="*/ 24 w 372"/>
                <a:gd name="T75" fmla="*/ 314 h 507"/>
                <a:gd name="T76" fmla="*/ 30 w 372"/>
                <a:gd name="T77" fmla="*/ 330 h 507"/>
                <a:gd name="T78" fmla="*/ 35 w 372"/>
                <a:gd name="T79" fmla="*/ 345 h 507"/>
                <a:gd name="T80" fmla="*/ 37 w 372"/>
                <a:gd name="T81" fmla="*/ 350 h 507"/>
                <a:gd name="T82" fmla="*/ 37 w 372"/>
                <a:gd name="T83" fmla="*/ 371 h 507"/>
                <a:gd name="T84" fmla="*/ 36 w 372"/>
                <a:gd name="T85" fmla="*/ 416 h 507"/>
                <a:gd name="T86" fmla="*/ 34 w 372"/>
                <a:gd name="T87" fmla="*/ 464 h 507"/>
                <a:gd name="T88" fmla="*/ 32 w 372"/>
                <a:gd name="T89" fmla="*/ 490 h 507"/>
                <a:gd name="T90" fmla="*/ 35 w 372"/>
                <a:gd name="T91" fmla="*/ 497 h 507"/>
                <a:gd name="T92" fmla="*/ 43 w 372"/>
                <a:gd name="T93" fmla="*/ 501 h 507"/>
                <a:gd name="T94" fmla="*/ 52 w 372"/>
                <a:gd name="T95" fmla="*/ 505 h 507"/>
                <a:gd name="T96" fmla="*/ 61 w 372"/>
                <a:gd name="T97" fmla="*/ 507 h 507"/>
                <a:gd name="T98" fmla="*/ 68 w 372"/>
                <a:gd name="T99" fmla="*/ 507 h 507"/>
                <a:gd name="T100" fmla="*/ 78 w 372"/>
                <a:gd name="T101" fmla="*/ 505 h 507"/>
                <a:gd name="T102" fmla="*/ 91 w 372"/>
                <a:gd name="T103" fmla="*/ 502 h 507"/>
                <a:gd name="T104" fmla="*/ 105 w 372"/>
                <a:gd name="T105" fmla="*/ 498 h 507"/>
                <a:gd name="T106" fmla="*/ 120 w 372"/>
                <a:gd name="T107" fmla="*/ 494 h 507"/>
                <a:gd name="T108" fmla="*/ 131 w 372"/>
                <a:gd name="T109" fmla="*/ 490 h 507"/>
                <a:gd name="T110" fmla="*/ 141 w 372"/>
                <a:gd name="T111" fmla="*/ 486 h 507"/>
                <a:gd name="T112" fmla="*/ 145 w 372"/>
                <a:gd name="T113" fmla="*/ 483 h 507"/>
                <a:gd name="T114" fmla="*/ 149 w 372"/>
                <a:gd name="T115" fmla="*/ 474 h 507"/>
                <a:gd name="T116" fmla="*/ 151 w 372"/>
                <a:gd name="T117" fmla="*/ 459 h 507"/>
                <a:gd name="T118" fmla="*/ 152 w 372"/>
                <a:gd name="T119" fmla="*/ 445 h 507"/>
                <a:gd name="T120" fmla="*/ 152 w 372"/>
                <a:gd name="T121" fmla="*/ 439 h 507"/>
                <a:gd name="T122" fmla="*/ 349 w 372"/>
                <a:gd name="T123" fmla="*/ 137 h 5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2" h="507">
                  <a:moveTo>
                    <a:pt x="349" y="137"/>
                  </a:moveTo>
                  <a:lnTo>
                    <a:pt x="353" y="132"/>
                  </a:lnTo>
                  <a:lnTo>
                    <a:pt x="360" y="117"/>
                  </a:lnTo>
                  <a:lnTo>
                    <a:pt x="368" y="97"/>
                  </a:lnTo>
                  <a:lnTo>
                    <a:pt x="372" y="76"/>
                  </a:lnTo>
                  <a:lnTo>
                    <a:pt x="372" y="66"/>
                  </a:lnTo>
                  <a:lnTo>
                    <a:pt x="369" y="56"/>
                  </a:lnTo>
                  <a:lnTo>
                    <a:pt x="364" y="45"/>
                  </a:lnTo>
                  <a:lnTo>
                    <a:pt x="359" y="35"/>
                  </a:lnTo>
                  <a:lnTo>
                    <a:pt x="350" y="26"/>
                  </a:lnTo>
                  <a:lnTo>
                    <a:pt x="341" y="18"/>
                  </a:lnTo>
                  <a:lnTo>
                    <a:pt x="331" y="11"/>
                  </a:lnTo>
                  <a:lnTo>
                    <a:pt x="320" y="6"/>
                  </a:lnTo>
                  <a:lnTo>
                    <a:pt x="307" y="3"/>
                  </a:lnTo>
                  <a:lnTo>
                    <a:pt x="288" y="1"/>
                  </a:lnTo>
                  <a:lnTo>
                    <a:pt x="266" y="0"/>
                  </a:lnTo>
                  <a:lnTo>
                    <a:pt x="244" y="0"/>
                  </a:lnTo>
                  <a:lnTo>
                    <a:pt x="223" y="0"/>
                  </a:lnTo>
                  <a:lnTo>
                    <a:pt x="203" y="1"/>
                  </a:lnTo>
                  <a:lnTo>
                    <a:pt x="189" y="3"/>
                  </a:lnTo>
                  <a:lnTo>
                    <a:pt x="181" y="4"/>
                  </a:lnTo>
                  <a:lnTo>
                    <a:pt x="167" y="5"/>
                  </a:lnTo>
                  <a:lnTo>
                    <a:pt x="153" y="6"/>
                  </a:lnTo>
                  <a:lnTo>
                    <a:pt x="138" y="7"/>
                  </a:lnTo>
                  <a:lnTo>
                    <a:pt x="121" y="11"/>
                  </a:lnTo>
                  <a:lnTo>
                    <a:pt x="104" y="19"/>
                  </a:lnTo>
                  <a:lnTo>
                    <a:pt x="83" y="29"/>
                  </a:lnTo>
                  <a:lnTo>
                    <a:pt x="61" y="46"/>
                  </a:lnTo>
                  <a:lnTo>
                    <a:pt x="36" y="71"/>
                  </a:lnTo>
                  <a:lnTo>
                    <a:pt x="15" y="100"/>
                  </a:lnTo>
                  <a:lnTo>
                    <a:pt x="4" y="135"/>
                  </a:lnTo>
                  <a:lnTo>
                    <a:pt x="0" y="172"/>
                  </a:lnTo>
                  <a:lnTo>
                    <a:pt x="1" y="208"/>
                  </a:lnTo>
                  <a:lnTo>
                    <a:pt x="6" y="241"/>
                  </a:lnTo>
                  <a:lnTo>
                    <a:pt x="13" y="270"/>
                  </a:lnTo>
                  <a:lnTo>
                    <a:pt x="19" y="291"/>
                  </a:lnTo>
                  <a:lnTo>
                    <a:pt x="21" y="301"/>
                  </a:lnTo>
                  <a:lnTo>
                    <a:pt x="24" y="314"/>
                  </a:lnTo>
                  <a:lnTo>
                    <a:pt x="30" y="330"/>
                  </a:lnTo>
                  <a:lnTo>
                    <a:pt x="35" y="345"/>
                  </a:lnTo>
                  <a:lnTo>
                    <a:pt x="37" y="350"/>
                  </a:lnTo>
                  <a:lnTo>
                    <a:pt x="37" y="371"/>
                  </a:lnTo>
                  <a:lnTo>
                    <a:pt x="36" y="416"/>
                  </a:lnTo>
                  <a:lnTo>
                    <a:pt x="34" y="464"/>
                  </a:lnTo>
                  <a:lnTo>
                    <a:pt x="32" y="490"/>
                  </a:lnTo>
                  <a:lnTo>
                    <a:pt x="35" y="497"/>
                  </a:lnTo>
                  <a:lnTo>
                    <a:pt x="43" y="501"/>
                  </a:lnTo>
                  <a:lnTo>
                    <a:pt x="52" y="505"/>
                  </a:lnTo>
                  <a:lnTo>
                    <a:pt x="61" y="507"/>
                  </a:lnTo>
                  <a:lnTo>
                    <a:pt x="68" y="507"/>
                  </a:lnTo>
                  <a:lnTo>
                    <a:pt x="78" y="505"/>
                  </a:lnTo>
                  <a:lnTo>
                    <a:pt x="91" y="502"/>
                  </a:lnTo>
                  <a:lnTo>
                    <a:pt x="105" y="498"/>
                  </a:lnTo>
                  <a:lnTo>
                    <a:pt x="120" y="494"/>
                  </a:lnTo>
                  <a:lnTo>
                    <a:pt x="131" y="490"/>
                  </a:lnTo>
                  <a:lnTo>
                    <a:pt x="141" y="486"/>
                  </a:lnTo>
                  <a:lnTo>
                    <a:pt x="145" y="483"/>
                  </a:lnTo>
                  <a:lnTo>
                    <a:pt x="149" y="474"/>
                  </a:lnTo>
                  <a:lnTo>
                    <a:pt x="151" y="459"/>
                  </a:lnTo>
                  <a:lnTo>
                    <a:pt x="152" y="445"/>
                  </a:lnTo>
                  <a:lnTo>
                    <a:pt x="152" y="439"/>
                  </a:lnTo>
                  <a:lnTo>
                    <a:pt x="349" y="137"/>
                  </a:lnTo>
                  <a:close/>
                </a:path>
              </a:pathLst>
            </a:custGeom>
            <a:solidFill>
              <a:srgbClr val="F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4" name="Freeform 95"/>
            <p:cNvSpPr>
              <a:spLocks/>
            </p:cNvSpPr>
            <p:nvPr/>
          </p:nvSpPr>
          <p:spPr bwMode="auto">
            <a:xfrm>
              <a:off x="4135" y="3120"/>
              <a:ext cx="254" cy="208"/>
            </a:xfrm>
            <a:custGeom>
              <a:avLst/>
              <a:gdLst>
                <a:gd name="T0" fmla="*/ 5 w 507"/>
                <a:gd name="T1" fmla="*/ 84 h 417"/>
                <a:gd name="T2" fmla="*/ 25 w 507"/>
                <a:gd name="T3" fmla="*/ 144 h 417"/>
                <a:gd name="T4" fmla="*/ 36 w 507"/>
                <a:gd name="T5" fmla="*/ 172 h 417"/>
                <a:gd name="T6" fmla="*/ 48 w 507"/>
                <a:gd name="T7" fmla="*/ 190 h 417"/>
                <a:gd name="T8" fmla="*/ 61 w 507"/>
                <a:gd name="T9" fmla="*/ 207 h 417"/>
                <a:gd name="T10" fmla="*/ 70 w 507"/>
                <a:gd name="T11" fmla="*/ 223 h 417"/>
                <a:gd name="T12" fmla="*/ 68 w 507"/>
                <a:gd name="T13" fmla="*/ 247 h 417"/>
                <a:gd name="T14" fmla="*/ 61 w 507"/>
                <a:gd name="T15" fmla="*/ 285 h 417"/>
                <a:gd name="T16" fmla="*/ 58 w 507"/>
                <a:gd name="T17" fmla="*/ 300 h 417"/>
                <a:gd name="T18" fmla="*/ 51 w 507"/>
                <a:gd name="T19" fmla="*/ 338 h 417"/>
                <a:gd name="T20" fmla="*/ 61 w 507"/>
                <a:gd name="T21" fmla="*/ 351 h 417"/>
                <a:gd name="T22" fmla="*/ 75 w 507"/>
                <a:gd name="T23" fmla="*/ 354 h 417"/>
                <a:gd name="T24" fmla="*/ 89 w 507"/>
                <a:gd name="T25" fmla="*/ 356 h 417"/>
                <a:gd name="T26" fmla="*/ 98 w 507"/>
                <a:gd name="T27" fmla="*/ 357 h 417"/>
                <a:gd name="T28" fmla="*/ 102 w 507"/>
                <a:gd name="T29" fmla="*/ 358 h 417"/>
                <a:gd name="T30" fmla="*/ 114 w 507"/>
                <a:gd name="T31" fmla="*/ 369 h 417"/>
                <a:gd name="T32" fmla="*/ 134 w 507"/>
                <a:gd name="T33" fmla="*/ 384 h 417"/>
                <a:gd name="T34" fmla="*/ 154 w 507"/>
                <a:gd name="T35" fmla="*/ 398 h 417"/>
                <a:gd name="T36" fmla="*/ 170 w 507"/>
                <a:gd name="T37" fmla="*/ 406 h 417"/>
                <a:gd name="T38" fmla="*/ 191 w 507"/>
                <a:gd name="T39" fmla="*/ 412 h 417"/>
                <a:gd name="T40" fmla="*/ 216 w 507"/>
                <a:gd name="T41" fmla="*/ 415 h 417"/>
                <a:gd name="T42" fmla="*/ 237 w 507"/>
                <a:gd name="T43" fmla="*/ 417 h 417"/>
                <a:gd name="T44" fmla="*/ 268 w 507"/>
                <a:gd name="T45" fmla="*/ 410 h 417"/>
                <a:gd name="T46" fmla="*/ 305 w 507"/>
                <a:gd name="T47" fmla="*/ 399 h 417"/>
                <a:gd name="T48" fmla="*/ 329 w 507"/>
                <a:gd name="T49" fmla="*/ 392 h 417"/>
                <a:gd name="T50" fmla="*/ 343 w 507"/>
                <a:gd name="T51" fmla="*/ 388 h 417"/>
                <a:gd name="T52" fmla="*/ 353 w 507"/>
                <a:gd name="T53" fmla="*/ 376 h 417"/>
                <a:gd name="T54" fmla="*/ 371 w 507"/>
                <a:gd name="T55" fmla="*/ 343 h 417"/>
                <a:gd name="T56" fmla="*/ 459 w 507"/>
                <a:gd name="T57" fmla="*/ 259 h 417"/>
                <a:gd name="T58" fmla="*/ 466 w 507"/>
                <a:gd name="T59" fmla="*/ 206 h 417"/>
                <a:gd name="T60" fmla="*/ 457 w 507"/>
                <a:gd name="T61" fmla="*/ 207 h 417"/>
                <a:gd name="T62" fmla="*/ 437 w 507"/>
                <a:gd name="T63" fmla="*/ 212 h 417"/>
                <a:gd name="T64" fmla="*/ 414 w 507"/>
                <a:gd name="T65" fmla="*/ 215 h 417"/>
                <a:gd name="T66" fmla="*/ 399 w 507"/>
                <a:gd name="T67" fmla="*/ 219 h 417"/>
                <a:gd name="T68" fmla="*/ 385 w 507"/>
                <a:gd name="T69" fmla="*/ 216 h 417"/>
                <a:gd name="T70" fmla="*/ 369 w 507"/>
                <a:gd name="T71" fmla="*/ 207 h 417"/>
                <a:gd name="T72" fmla="*/ 354 w 507"/>
                <a:gd name="T73" fmla="*/ 199 h 417"/>
                <a:gd name="T74" fmla="*/ 348 w 507"/>
                <a:gd name="T75" fmla="*/ 194 h 417"/>
                <a:gd name="T76" fmla="*/ 260 w 507"/>
                <a:gd name="T77" fmla="*/ 86 h 417"/>
                <a:gd name="T78" fmla="*/ 232 w 507"/>
                <a:gd name="T79" fmla="*/ 130 h 417"/>
                <a:gd name="T80" fmla="*/ 211 w 507"/>
                <a:gd name="T81" fmla="*/ 134 h 417"/>
                <a:gd name="T82" fmla="*/ 195 w 507"/>
                <a:gd name="T83" fmla="*/ 117 h 417"/>
                <a:gd name="T84" fmla="*/ 184 w 507"/>
                <a:gd name="T85" fmla="*/ 86 h 417"/>
                <a:gd name="T86" fmla="*/ 174 w 507"/>
                <a:gd name="T87" fmla="*/ 64 h 417"/>
                <a:gd name="T88" fmla="*/ 156 w 507"/>
                <a:gd name="T89" fmla="*/ 22 h 417"/>
                <a:gd name="T90" fmla="*/ 150 w 507"/>
                <a:gd name="T91" fmla="*/ 10 h 417"/>
                <a:gd name="T92" fmla="*/ 135 w 507"/>
                <a:gd name="T93" fmla="*/ 0 h 417"/>
                <a:gd name="T94" fmla="*/ 106 w 507"/>
                <a:gd name="T95" fmla="*/ 2 h 417"/>
                <a:gd name="T96" fmla="*/ 81 w 507"/>
                <a:gd name="T97" fmla="*/ 8 h 417"/>
                <a:gd name="T98" fmla="*/ 56 w 507"/>
                <a:gd name="T99" fmla="*/ 15 h 417"/>
                <a:gd name="T100" fmla="*/ 35 w 507"/>
                <a:gd name="T101" fmla="*/ 22 h 417"/>
                <a:gd name="T102" fmla="*/ 20 w 507"/>
                <a:gd name="T103" fmla="*/ 33 h 417"/>
                <a:gd name="T104" fmla="*/ 4 w 507"/>
                <a:gd name="T105" fmla="*/ 62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07" h="417">
                  <a:moveTo>
                    <a:pt x="0" y="68"/>
                  </a:moveTo>
                  <a:lnTo>
                    <a:pt x="5" y="84"/>
                  </a:lnTo>
                  <a:lnTo>
                    <a:pt x="14" y="113"/>
                  </a:lnTo>
                  <a:lnTo>
                    <a:pt x="25" y="144"/>
                  </a:lnTo>
                  <a:lnTo>
                    <a:pt x="31" y="166"/>
                  </a:lnTo>
                  <a:lnTo>
                    <a:pt x="36" y="172"/>
                  </a:lnTo>
                  <a:lnTo>
                    <a:pt x="42" y="181"/>
                  </a:lnTo>
                  <a:lnTo>
                    <a:pt x="48" y="190"/>
                  </a:lnTo>
                  <a:lnTo>
                    <a:pt x="55" y="198"/>
                  </a:lnTo>
                  <a:lnTo>
                    <a:pt x="61" y="207"/>
                  </a:lnTo>
                  <a:lnTo>
                    <a:pt x="67" y="215"/>
                  </a:lnTo>
                  <a:lnTo>
                    <a:pt x="70" y="223"/>
                  </a:lnTo>
                  <a:lnTo>
                    <a:pt x="71" y="230"/>
                  </a:lnTo>
                  <a:lnTo>
                    <a:pt x="68" y="247"/>
                  </a:lnTo>
                  <a:lnTo>
                    <a:pt x="65" y="268"/>
                  </a:lnTo>
                  <a:lnTo>
                    <a:pt x="61" y="285"/>
                  </a:lnTo>
                  <a:lnTo>
                    <a:pt x="60" y="292"/>
                  </a:lnTo>
                  <a:lnTo>
                    <a:pt x="58" y="300"/>
                  </a:lnTo>
                  <a:lnTo>
                    <a:pt x="53" y="319"/>
                  </a:lnTo>
                  <a:lnTo>
                    <a:pt x="51" y="338"/>
                  </a:lnTo>
                  <a:lnTo>
                    <a:pt x="56" y="350"/>
                  </a:lnTo>
                  <a:lnTo>
                    <a:pt x="61" y="351"/>
                  </a:lnTo>
                  <a:lnTo>
                    <a:pt x="68" y="353"/>
                  </a:lnTo>
                  <a:lnTo>
                    <a:pt x="75" y="354"/>
                  </a:lnTo>
                  <a:lnTo>
                    <a:pt x="82" y="354"/>
                  </a:lnTo>
                  <a:lnTo>
                    <a:pt x="89" y="356"/>
                  </a:lnTo>
                  <a:lnTo>
                    <a:pt x="95" y="357"/>
                  </a:lnTo>
                  <a:lnTo>
                    <a:pt x="98" y="357"/>
                  </a:lnTo>
                  <a:lnTo>
                    <a:pt x="99" y="357"/>
                  </a:lnTo>
                  <a:lnTo>
                    <a:pt x="102" y="358"/>
                  </a:lnTo>
                  <a:lnTo>
                    <a:pt x="106" y="362"/>
                  </a:lnTo>
                  <a:lnTo>
                    <a:pt x="114" y="369"/>
                  </a:lnTo>
                  <a:lnTo>
                    <a:pt x="124" y="376"/>
                  </a:lnTo>
                  <a:lnTo>
                    <a:pt x="134" y="384"/>
                  </a:lnTo>
                  <a:lnTo>
                    <a:pt x="144" y="391"/>
                  </a:lnTo>
                  <a:lnTo>
                    <a:pt x="154" y="398"/>
                  </a:lnTo>
                  <a:lnTo>
                    <a:pt x="162" y="403"/>
                  </a:lnTo>
                  <a:lnTo>
                    <a:pt x="170" y="406"/>
                  </a:lnTo>
                  <a:lnTo>
                    <a:pt x="179" y="410"/>
                  </a:lnTo>
                  <a:lnTo>
                    <a:pt x="191" y="412"/>
                  </a:lnTo>
                  <a:lnTo>
                    <a:pt x="203" y="414"/>
                  </a:lnTo>
                  <a:lnTo>
                    <a:pt x="216" y="415"/>
                  </a:lnTo>
                  <a:lnTo>
                    <a:pt x="227" y="417"/>
                  </a:lnTo>
                  <a:lnTo>
                    <a:pt x="237" y="417"/>
                  </a:lnTo>
                  <a:lnTo>
                    <a:pt x="244" y="415"/>
                  </a:lnTo>
                  <a:lnTo>
                    <a:pt x="268" y="410"/>
                  </a:lnTo>
                  <a:lnTo>
                    <a:pt x="287" y="404"/>
                  </a:lnTo>
                  <a:lnTo>
                    <a:pt x="305" y="399"/>
                  </a:lnTo>
                  <a:lnTo>
                    <a:pt x="317" y="396"/>
                  </a:lnTo>
                  <a:lnTo>
                    <a:pt x="329" y="392"/>
                  </a:lnTo>
                  <a:lnTo>
                    <a:pt x="337" y="390"/>
                  </a:lnTo>
                  <a:lnTo>
                    <a:pt x="343" y="388"/>
                  </a:lnTo>
                  <a:lnTo>
                    <a:pt x="346" y="386"/>
                  </a:lnTo>
                  <a:lnTo>
                    <a:pt x="353" y="376"/>
                  </a:lnTo>
                  <a:lnTo>
                    <a:pt x="363" y="359"/>
                  </a:lnTo>
                  <a:lnTo>
                    <a:pt x="371" y="343"/>
                  </a:lnTo>
                  <a:lnTo>
                    <a:pt x="375" y="336"/>
                  </a:lnTo>
                  <a:lnTo>
                    <a:pt x="459" y="259"/>
                  </a:lnTo>
                  <a:lnTo>
                    <a:pt x="507" y="232"/>
                  </a:lnTo>
                  <a:lnTo>
                    <a:pt x="466" y="206"/>
                  </a:lnTo>
                  <a:lnTo>
                    <a:pt x="464" y="206"/>
                  </a:lnTo>
                  <a:lnTo>
                    <a:pt x="457" y="207"/>
                  </a:lnTo>
                  <a:lnTo>
                    <a:pt x="448" y="209"/>
                  </a:lnTo>
                  <a:lnTo>
                    <a:pt x="437" y="212"/>
                  </a:lnTo>
                  <a:lnTo>
                    <a:pt x="426" y="214"/>
                  </a:lnTo>
                  <a:lnTo>
                    <a:pt x="414" y="215"/>
                  </a:lnTo>
                  <a:lnTo>
                    <a:pt x="405" y="217"/>
                  </a:lnTo>
                  <a:lnTo>
                    <a:pt x="399" y="219"/>
                  </a:lnTo>
                  <a:lnTo>
                    <a:pt x="393" y="219"/>
                  </a:lnTo>
                  <a:lnTo>
                    <a:pt x="385" y="216"/>
                  </a:lnTo>
                  <a:lnTo>
                    <a:pt x="377" y="212"/>
                  </a:lnTo>
                  <a:lnTo>
                    <a:pt x="369" y="207"/>
                  </a:lnTo>
                  <a:lnTo>
                    <a:pt x="361" y="202"/>
                  </a:lnTo>
                  <a:lnTo>
                    <a:pt x="354" y="199"/>
                  </a:lnTo>
                  <a:lnTo>
                    <a:pt x="350" y="195"/>
                  </a:lnTo>
                  <a:lnTo>
                    <a:pt x="348" y="194"/>
                  </a:lnTo>
                  <a:lnTo>
                    <a:pt x="306" y="103"/>
                  </a:lnTo>
                  <a:lnTo>
                    <a:pt x="260" y="86"/>
                  </a:lnTo>
                  <a:lnTo>
                    <a:pt x="235" y="128"/>
                  </a:lnTo>
                  <a:lnTo>
                    <a:pt x="232" y="130"/>
                  </a:lnTo>
                  <a:lnTo>
                    <a:pt x="223" y="133"/>
                  </a:lnTo>
                  <a:lnTo>
                    <a:pt x="211" y="134"/>
                  </a:lnTo>
                  <a:lnTo>
                    <a:pt x="202" y="130"/>
                  </a:lnTo>
                  <a:lnTo>
                    <a:pt x="195" y="117"/>
                  </a:lnTo>
                  <a:lnTo>
                    <a:pt x="189" y="101"/>
                  </a:lnTo>
                  <a:lnTo>
                    <a:pt x="184" y="86"/>
                  </a:lnTo>
                  <a:lnTo>
                    <a:pt x="180" y="77"/>
                  </a:lnTo>
                  <a:lnTo>
                    <a:pt x="174" y="64"/>
                  </a:lnTo>
                  <a:lnTo>
                    <a:pt x="165" y="42"/>
                  </a:lnTo>
                  <a:lnTo>
                    <a:pt x="156" y="22"/>
                  </a:lnTo>
                  <a:lnTo>
                    <a:pt x="151" y="12"/>
                  </a:lnTo>
                  <a:lnTo>
                    <a:pt x="150" y="10"/>
                  </a:lnTo>
                  <a:lnTo>
                    <a:pt x="146" y="4"/>
                  </a:lnTo>
                  <a:lnTo>
                    <a:pt x="135" y="0"/>
                  </a:lnTo>
                  <a:lnTo>
                    <a:pt x="118" y="0"/>
                  </a:lnTo>
                  <a:lnTo>
                    <a:pt x="106" y="2"/>
                  </a:lnTo>
                  <a:lnTo>
                    <a:pt x="94" y="5"/>
                  </a:lnTo>
                  <a:lnTo>
                    <a:pt x="81" y="8"/>
                  </a:lnTo>
                  <a:lnTo>
                    <a:pt x="67" y="11"/>
                  </a:lnTo>
                  <a:lnTo>
                    <a:pt x="56" y="15"/>
                  </a:lnTo>
                  <a:lnTo>
                    <a:pt x="44" y="18"/>
                  </a:lnTo>
                  <a:lnTo>
                    <a:pt x="35" y="22"/>
                  </a:lnTo>
                  <a:lnTo>
                    <a:pt x="29" y="24"/>
                  </a:lnTo>
                  <a:lnTo>
                    <a:pt x="20" y="33"/>
                  </a:lnTo>
                  <a:lnTo>
                    <a:pt x="11" y="48"/>
                  </a:lnTo>
                  <a:lnTo>
                    <a:pt x="4" y="62"/>
                  </a:lnTo>
                  <a:lnTo>
                    <a:pt x="0" y="68"/>
                  </a:lnTo>
                  <a:close/>
                </a:path>
              </a:pathLst>
            </a:custGeom>
            <a:solidFill>
              <a:srgbClr val="EFC9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5" name="Freeform 96"/>
            <p:cNvSpPr>
              <a:spLocks/>
            </p:cNvSpPr>
            <p:nvPr/>
          </p:nvSpPr>
          <p:spPr bwMode="auto">
            <a:xfrm>
              <a:off x="3681" y="3233"/>
              <a:ext cx="42" cy="147"/>
            </a:xfrm>
            <a:custGeom>
              <a:avLst/>
              <a:gdLst>
                <a:gd name="T0" fmla="*/ 21 w 85"/>
                <a:gd name="T1" fmla="*/ 0 h 293"/>
                <a:gd name="T2" fmla="*/ 85 w 85"/>
                <a:gd name="T3" fmla="*/ 101 h 293"/>
                <a:gd name="T4" fmla="*/ 84 w 85"/>
                <a:gd name="T5" fmla="*/ 118 h 293"/>
                <a:gd name="T6" fmla="*/ 82 w 85"/>
                <a:gd name="T7" fmla="*/ 155 h 293"/>
                <a:gd name="T8" fmla="*/ 80 w 85"/>
                <a:gd name="T9" fmla="*/ 194 h 293"/>
                <a:gd name="T10" fmla="*/ 77 w 85"/>
                <a:gd name="T11" fmla="*/ 215 h 293"/>
                <a:gd name="T12" fmla="*/ 74 w 85"/>
                <a:gd name="T13" fmla="*/ 232 h 293"/>
                <a:gd name="T14" fmla="*/ 67 w 85"/>
                <a:gd name="T15" fmla="*/ 247 h 293"/>
                <a:gd name="T16" fmla="*/ 58 w 85"/>
                <a:gd name="T17" fmla="*/ 261 h 293"/>
                <a:gd name="T18" fmla="*/ 48 w 85"/>
                <a:gd name="T19" fmla="*/ 273 h 293"/>
                <a:gd name="T20" fmla="*/ 38 w 85"/>
                <a:gd name="T21" fmla="*/ 282 h 293"/>
                <a:gd name="T22" fmla="*/ 30 w 85"/>
                <a:gd name="T23" fmla="*/ 288 h 293"/>
                <a:gd name="T24" fmla="*/ 24 w 85"/>
                <a:gd name="T25" fmla="*/ 292 h 293"/>
                <a:gd name="T26" fmla="*/ 22 w 85"/>
                <a:gd name="T27" fmla="*/ 293 h 293"/>
                <a:gd name="T28" fmla="*/ 0 w 85"/>
                <a:gd name="T29" fmla="*/ 269 h 293"/>
                <a:gd name="T30" fmla="*/ 8 w 85"/>
                <a:gd name="T31" fmla="*/ 61 h 293"/>
                <a:gd name="T32" fmla="*/ 0 w 85"/>
                <a:gd name="T33" fmla="*/ 25 h 293"/>
                <a:gd name="T34" fmla="*/ 21 w 85"/>
                <a:gd name="T35" fmla="*/ 0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293">
                  <a:moveTo>
                    <a:pt x="21" y="0"/>
                  </a:moveTo>
                  <a:lnTo>
                    <a:pt x="85" y="101"/>
                  </a:lnTo>
                  <a:lnTo>
                    <a:pt x="84" y="118"/>
                  </a:lnTo>
                  <a:lnTo>
                    <a:pt x="82" y="155"/>
                  </a:lnTo>
                  <a:lnTo>
                    <a:pt x="80" y="194"/>
                  </a:lnTo>
                  <a:lnTo>
                    <a:pt x="77" y="215"/>
                  </a:lnTo>
                  <a:lnTo>
                    <a:pt x="74" y="232"/>
                  </a:lnTo>
                  <a:lnTo>
                    <a:pt x="67" y="247"/>
                  </a:lnTo>
                  <a:lnTo>
                    <a:pt x="58" y="261"/>
                  </a:lnTo>
                  <a:lnTo>
                    <a:pt x="48" y="273"/>
                  </a:lnTo>
                  <a:lnTo>
                    <a:pt x="38" y="282"/>
                  </a:lnTo>
                  <a:lnTo>
                    <a:pt x="30" y="288"/>
                  </a:lnTo>
                  <a:lnTo>
                    <a:pt x="24" y="292"/>
                  </a:lnTo>
                  <a:lnTo>
                    <a:pt x="22" y="293"/>
                  </a:lnTo>
                  <a:lnTo>
                    <a:pt x="0" y="269"/>
                  </a:lnTo>
                  <a:lnTo>
                    <a:pt x="8" y="61"/>
                  </a:lnTo>
                  <a:lnTo>
                    <a:pt x="0" y="25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F9E2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6" name="Freeform 97"/>
            <p:cNvSpPr>
              <a:spLocks/>
            </p:cNvSpPr>
            <p:nvPr/>
          </p:nvSpPr>
          <p:spPr bwMode="auto">
            <a:xfrm>
              <a:off x="3552" y="3238"/>
              <a:ext cx="145" cy="194"/>
            </a:xfrm>
            <a:custGeom>
              <a:avLst/>
              <a:gdLst>
                <a:gd name="T0" fmla="*/ 116 w 289"/>
                <a:gd name="T1" fmla="*/ 24 h 387"/>
                <a:gd name="T2" fmla="*/ 114 w 289"/>
                <a:gd name="T3" fmla="*/ 29 h 387"/>
                <a:gd name="T4" fmla="*/ 107 w 289"/>
                <a:gd name="T5" fmla="*/ 37 h 387"/>
                <a:gd name="T6" fmla="*/ 98 w 289"/>
                <a:gd name="T7" fmla="*/ 47 h 387"/>
                <a:gd name="T8" fmla="*/ 86 w 289"/>
                <a:gd name="T9" fmla="*/ 59 h 387"/>
                <a:gd name="T10" fmla="*/ 75 w 289"/>
                <a:gd name="T11" fmla="*/ 70 h 387"/>
                <a:gd name="T12" fmla="*/ 66 w 289"/>
                <a:gd name="T13" fmla="*/ 79 h 387"/>
                <a:gd name="T14" fmla="*/ 59 w 289"/>
                <a:gd name="T15" fmla="*/ 86 h 387"/>
                <a:gd name="T16" fmla="*/ 56 w 289"/>
                <a:gd name="T17" fmla="*/ 89 h 387"/>
                <a:gd name="T18" fmla="*/ 25 w 289"/>
                <a:gd name="T19" fmla="*/ 123 h 387"/>
                <a:gd name="T20" fmla="*/ 22 w 289"/>
                <a:gd name="T21" fmla="*/ 123 h 387"/>
                <a:gd name="T22" fmla="*/ 15 w 289"/>
                <a:gd name="T23" fmla="*/ 125 h 387"/>
                <a:gd name="T24" fmla="*/ 8 w 289"/>
                <a:gd name="T25" fmla="*/ 130 h 387"/>
                <a:gd name="T26" fmla="*/ 3 w 289"/>
                <a:gd name="T27" fmla="*/ 137 h 387"/>
                <a:gd name="T28" fmla="*/ 1 w 289"/>
                <a:gd name="T29" fmla="*/ 149 h 387"/>
                <a:gd name="T30" fmla="*/ 0 w 289"/>
                <a:gd name="T31" fmla="*/ 165 h 387"/>
                <a:gd name="T32" fmla="*/ 0 w 289"/>
                <a:gd name="T33" fmla="*/ 181 h 387"/>
                <a:gd name="T34" fmla="*/ 6 w 289"/>
                <a:gd name="T35" fmla="*/ 192 h 387"/>
                <a:gd name="T36" fmla="*/ 12 w 289"/>
                <a:gd name="T37" fmla="*/ 197 h 387"/>
                <a:gd name="T38" fmla="*/ 18 w 289"/>
                <a:gd name="T39" fmla="*/ 201 h 387"/>
                <a:gd name="T40" fmla="*/ 28 w 289"/>
                <a:gd name="T41" fmla="*/ 206 h 387"/>
                <a:gd name="T42" fmla="*/ 37 w 289"/>
                <a:gd name="T43" fmla="*/ 211 h 387"/>
                <a:gd name="T44" fmla="*/ 45 w 289"/>
                <a:gd name="T45" fmla="*/ 215 h 387"/>
                <a:gd name="T46" fmla="*/ 52 w 289"/>
                <a:gd name="T47" fmla="*/ 220 h 387"/>
                <a:gd name="T48" fmla="*/ 56 w 289"/>
                <a:gd name="T49" fmla="*/ 226 h 387"/>
                <a:gd name="T50" fmla="*/ 59 w 289"/>
                <a:gd name="T51" fmla="*/ 230 h 387"/>
                <a:gd name="T52" fmla="*/ 61 w 289"/>
                <a:gd name="T53" fmla="*/ 257 h 387"/>
                <a:gd name="T54" fmla="*/ 68 w 289"/>
                <a:gd name="T55" fmla="*/ 301 h 387"/>
                <a:gd name="T56" fmla="*/ 77 w 289"/>
                <a:gd name="T57" fmla="*/ 343 h 387"/>
                <a:gd name="T58" fmla="*/ 85 w 289"/>
                <a:gd name="T59" fmla="*/ 365 h 387"/>
                <a:gd name="T60" fmla="*/ 89 w 289"/>
                <a:gd name="T61" fmla="*/ 367 h 387"/>
                <a:gd name="T62" fmla="*/ 93 w 289"/>
                <a:gd name="T63" fmla="*/ 371 h 387"/>
                <a:gd name="T64" fmla="*/ 100 w 289"/>
                <a:gd name="T65" fmla="*/ 374 h 387"/>
                <a:gd name="T66" fmla="*/ 107 w 289"/>
                <a:gd name="T67" fmla="*/ 378 h 387"/>
                <a:gd name="T68" fmla="*/ 115 w 289"/>
                <a:gd name="T69" fmla="*/ 380 h 387"/>
                <a:gd name="T70" fmla="*/ 124 w 289"/>
                <a:gd name="T71" fmla="*/ 383 h 387"/>
                <a:gd name="T72" fmla="*/ 136 w 289"/>
                <a:gd name="T73" fmla="*/ 386 h 387"/>
                <a:gd name="T74" fmla="*/ 150 w 289"/>
                <a:gd name="T75" fmla="*/ 387 h 387"/>
                <a:gd name="T76" fmla="*/ 165 w 289"/>
                <a:gd name="T77" fmla="*/ 387 h 387"/>
                <a:gd name="T78" fmla="*/ 181 w 289"/>
                <a:gd name="T79" fmla="*/ 385 h 387"/>
                <a:gd name="T80" fmla="*/ 197 w 289"/>
                <a:gd name="T81" fmla="*/ 382 h 387"/>
                <a:gd name="T82" fmla="*/ 212 w 289"/>
                <a:gd name="T83" fmla="*/ 379 h 387"/>
                <a:gd name="T84" fmla="*/ 225 w 289"/>
                <a:gd name="T85" fmla="*/ 375 h 387"/>
                <a:gd name="T86" fmla="*/ 236 w 289"/>
                <a:gd name="T87" fmla="*/ 373 h 387"/>
                <a:gd name="T88" fmla="*/ 243 w 289"/>
                <a:gd name="T89" fmla="*/ 371 h 387"/>
                <a:gd name="T90" fmla="*/ 245 w 289"/>
                <a:gd name="T91" fmla="*/ 370 h 387"/>
                <a:gd name="T92" fmla="*/ 272 w 289"/>
                <a:gd name="T93" fmla="*/ 348 h 387"/>
                <a:gd name="T94" fmla="*/ 270 w 289"/>
                <a:gd name="T95" fmla="*/ 292 h 387"/>
                <a:gd name="T96" fmla="*/ 281 w 289"/>
                <a:gd name="T97" fmla="*/ 272 h 387"/>
                <a:gd name="T98" fmla="*/ 265 w 289"/>
                <a:gd name="T99" fmla="*/ 233 h 387"/>
                <a:gd name="T100" fmla="*/ 257 w 289"/>
                <a:gd name="T101" fmla="*/ 199 h 387"/>
                <a:gd name="T102" fmla="*/ 279 w 289"/>
                <a:gd name="T103" fmla="*/ 185 h 387"/>
                <a:gd name="T104" fmla="*/ 267 w 289"/>
                <a:gd name="T105" fmla="*/ 146 h 387"/>
                <a:gd name="T106" fmla="*/ 289 w 289"/>
                <a:gd name="T107" fmla="*/ 125 h 387"/>
                <a:gd name="T108" fmla="*/ 267 w 289"/>
                <a:gd name="T109" fmla="*/ 79 h 387"/>
                <a:gd name="T110" fmla="*/ 274 w 289"/>
                <a:gd name="T111" fmla="*/ 37 h 387"/>
                <a:gd name="T112" fmla="*/ 248 w 289"/>
                <a:gd name="T113" fmla="*/ 0 h 387"/>
                <a:gd name="T114" fmla="*/ 190 w 289"/>
                <a:gd name="T115" fmla="*/ 41 h 387"/>
                <a:gd name="T116" fmla="*/ 179 w 289"/>
                <a:gd name="T117" fmla="*/ 8 h 387"/>
                <a:gd name="T118" fmla="*/ 139 w 289"/>
                <a:gd name="T119" fmla="*/ 46 h 387"/>
                <a:gd name="T120" fmla="*/ 116 w 289"/>
                <a:gd name="T121" fmla="*/ 24 h 3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89" h="387">
                  <a:moveTo>
                    <a:pt x="116" y="24"/>
                  </a:moveTo>
                  <a:lnTo>
                    <a:pt x="114" y="29"/>
                  </a:lnTo>
                  <a:lnTo>
                    <a:pt x="107" y="37"/>
                  </a:lnTo>
                  <a:lnTo>
                    <a:pt x="98" y="47"/>
                  </a:lnTo>
                  <a:lnTo>
                    <a:pt x="86" y="59"/>
                  </a:lnTo>
                  <a:lnTo>
                    <a:pt x="75" y="70"/>
                  </a:lnTo>
                  <a:lnTo>
                    <a:pt x="66" y="79"/>
                  </a:lnTo>
                  <a:lnTo>
                    <a:pt x="59" y="86"/>
                  </a:lnTo>
                  <a:lnTo>
                    <a:pt x="56" y="89"/>
                  </a:lnTo>
                  <a:lnTo>
                    <a:pt x="25" y="123"/>
                  </a:lnTo>
                  <a:lnTo>
                    <a:pt x="22" y="123"/>
                  </a:lnTo>
                  <a:lnTo>
                    <a:pt x="15" y="125"/>
                  </a:lnTo>
                  <a:lnTo>
                    <a:pt x="8" y="130"/>
                  </a:lnTo>
                  <a:lnTo>
                    <a:pt x="3" y="137"/>
                  </a:lnTo>
                  <a:lnTo>
                    <a:pt x="1" y="149"/>
                  </a:lnTo>
                  <a:lnTo>
                    <a:pt x="0" y="165"/>
                  </a:lnTo>
                  <a:lnTo>
                    <a:pt x="0" y="181"/>
                  </a:lnTo>
                  <a:lnTo>
                    <a:pt x="6" y="192"/>
                  </a:lnTo>
                  <a:lnTo>
                    <a:pt x="12" y="197"/>
                  </a:lnTo>
                  <a:lnTo>
                    <a:pt x="18" y="201"/>
                  </a:lnTo>
                  <a:lnTo>
                    <a:pt x="28" y="206"/>
                  </a:lnTo>
                  <a:lnTo>
                    <a:pt x="37" y="211"/>
                  </a:lnTo>
                  <a:lnTo>
                    <a:pt x="45" y="215"/>
                  </a:lnTo>
                  <a:lnTo>
                    <a:pt x="52" y="220"/>
                  </a:lnTo>
                  <a:lnTo>
                    <a:pt x="56" y="226"/>
                  </a:lnTo>
                  <a:lnTo>
                    <a:pt x="59" y="230"/>
                  </a:lnTo>
                  <a:lnTo>
                    <a:pt x="61" y="257"/>
                  </a:lnTo>
                  <a:lnTo>
                    <a:pt x="68" y="301"/>
                  </a:lnTo>
                  <a:lnTo>
                    <a:pt x="77" y="343"/>
                  </a:lnTo>
                  <a:lnTo>
                    <a:pt x="85" y="365"/>
                  </a:lnTo>
                  <a:lnTo>
                    <a:pt x="89" y="367"/>
                  </a:lnTo>
                  <a:lnTo>
                    <a:pt x="93" y="371"/>
                  </a:lnTo>
                  <a:lnTo>
                    <a:pt x="100" y="374"/>
                  </a:lnTo>
                  <a:lnTo>
                    <a:pt x="107" y="378"/>
                  </a:lnTo>
                  <a:lnTo>
                    <a:pt x="115" y="380"/>
                  </a:lnTo>
                  <a:lnTo>
                    <a:pt x="124" y="383"/>
                  </a:lnTo>
                  <a:lnTo>
                    <a:pt x="136" y="386"/>
                  </a:lnTo>
                  <a:lnTo>
                    <a:pt x="150" y="387"/>
                  </a:lnTo>
                  <a:lnTo>
                    <a:pt x="165" y="387"/>
                  </a:lnTo>
                  <a:lnTo>
                    <a:pt x="181" y="385"/>
                  </a:lnTo>
                  <a:lnTo>
                    <a:pt x="197" y="382"/>
                  </a:lnTo>
                  <a:lnTo>
                    <a:pt x="212" y="379"/>
                  </a:lnTo>
                  <a:lnTo>
                    <a:pt x="225" y="375"/>
                  </a:lnTo>
                  <a:lnTo>
                    <a:pt x="236" y="373"/>
                  </a:lnTo>
                  <a:lnTo>
                    <a:pt x="243" y="371"/>
                  </a:lnTo>
                  <a:lnTo>
                    <a:pt x="245" y="370"/>
                  </a:lnTo>
                  <a:lnTo>
                    <a:pt x="272" y="348"/>
                  </a:lnTo>
                  <a:lnTo>
                    <a:pt x="270" y="292"/>
                  </a:lnTo>
                  <a:lnTo>
                    <a:pt x="281" y="272"/>
                  </a:lnTo>
                  <a:lnTo>
                    <a:pt x="265" y="233"/>
                  </a:lnTo>
                  <a:lnTo>
                    <a:pt x="257" y="199"/>
                  </a:lnTo>
                  <a:lnTo>
                    <a:pt x="279" y="185"/>
                  </a:lnTo>
                  <a:lnTo>
                    <a:pt x="267" y="146"/>
                  </a:lnTo>
                  <a:lnTo>
                    <a:pt x="289" y="125"/>
                  </a:lnTo>
                  <a:lnTo>
                    <a:pt x="267" y="79"/>
                  </a:lnTo>
                  <a:lnTo>
                    <a:pt x="274" y="37"/>
                  </a:lnTo>
                  <a:lnTo>
                    <a:pt x="248" y="0"/>
                  </a:lnTo>
                  <a:lnTo>
                    <a:pt x="190" y="41"/>
                  </a:lnTo>
                  <a:lnTo>
                    <a:pt x="179" y="8"/>
                  </a:lnTo>
                  <a:lnTo>
                    <a:pt x="139" y="46"/>
                  </a:lnTo>
                  <a:lnTo>
                    <a:pt x="116" y="24"/>
                  </a:lnTo>
                  <a:close/>
                </a:path>
              </a:pathLst>
            </a:custGeom>
            <a:solidFill>
              <a:srgbClr val="F7D6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7" name="Freeform 98"/>
            <p:cNvSpPr>
              <a:spLocks/>
            </p:cNvSpPr>
            <p:nvPr/>
          </p:nvSpPr>
          <p:spPr bwMode="auto">
            <a:xfrm>
              <a:off x="3638" y="3663"/>
              <a:ext cx="214" cy="130"/>
            </a:xfrm>
            <a:custGeom>
              <a:avLst/>
              <a:gdLst>
                <a:gd name="T0" fmla="*/ 6 w 427"/>
                <a:gd name="T1" fmla="*/ 196 h 260"/>
                <a:gd name="T2" fmla="*/ 46 w 427"/>
                <a:gd name="T3" fmla="*/ 189 h 260"/>
                <a:gd name="T4" fmla="*/ 100 w 427"/>
                <a:gd name="T5" fmla="*/ 181 h 260"/>
                <a:gd name="T6" fmla="*/ 145 w 427"/>
                <a:gd name="T7" fmla="*/ 174 h 260"/>
                <a:gd name="T8" fmla="*/ 161 w 427"/>
                <a:gd name="T9" fmla="*/ 174 h 260"/>
                <a:gd name="T10" fmla="*/ 177 w 427"/>
                <a:gd name="T11" fmla="*/ 179 h 260"/>
                <a:gd name="T12" fmla="*/ 196 w 427"/>
                <a:gd name="T13" fmla="*/ 189 h 260"/>
                <a:gd name="T14" fmla="*/ 214 w 427"/>
                <a:gd name="T15" fmla="*/ 199 h 260"/>
                <a:gd name="T16" fmla="*/ 228 w 427"/>
                <a:gd name="T17" fmla="*/ 209 h 260"/>
                <a:gd name="T18" fmla="*/ 247 w 427"/>
                <a:gd name="T19" fmla="*/ 225 h 260"/>
                <a:gd name="T20" fmla="*/ 268 w 427"/>
                <a:gd name="T21" fmla="*/ 243 h 260"/>
                <a:gd name="T22" fmla="*/ 289 w 427"/>
                <a:gd name="T23" fmla="*/ 255 h 260"/>
                <a:gd name="T24" fmla="*/ 308 w 427"/>
                <a:gd name="T25" fmla="*/ 260 h 260"/>
                <a:gd name="T26" fmla="*/ 328 w 427"/>
                <a:gd name="T27" fmla="*/ 260 h 260"/>
                <a:gd name="T28" fmla="*/ 348 w 427"/>
                <a:gd name="T29" fmla="*/ 259 h 260"/>
                <a:gd name="T30" fmla="*/ 363 w 427"/>
                <a:gd name="T31" fmla="*/ 257 h 260"/>
                <a:gd name="T32" fmla="*/ 373 w 427"/>
                <a:gd name="T33" fmla="*/ 257 h 260"/>
                <a:gd name="T34" fmla="*/ 391 w 427"/>
                <a:gd name="T35" fmla="*/ 253 h 260"/>
                <a:gd name="T36" fmla="*/ 411 w 427"/>
                <a:gd name="T37" fmla="*/ 248 h 260"/>
                <a:gd name="T38" fmla="*/ 425 w 427"/>
                <a:gd name="T39" fmla="*/ 245 h 260"/>
                <a:gd name="T40" fmla="*/ 414 w 427"/>
                <a:gd name="T41" fmla="*/ 210 h 260"/>
                <a:gd name="T42" fmla="*/ 416 w 427"/>
                <a:gd name="T43" fmla="*/ 177 h 260"/>
                <a:gd name="T44" fmla="*/ 298 w 427"/>
                <a:gd name="T45" fmla="*/ 120 h 260"/>
                <a:gd name="T46" fmla="*/ 308 w 427"/>
                <a:gd name="T47" fmla="*/ 23 h 260"/>
                <a:gd name="T48" fmla="*/ 248 w 427"/>
                <a:gd name="T49" fmla="*/ 20 h 260"/>
                <a:gd name="T50" fmla="*/ 242 w 427"/>
                <a:gd name="T51" fmla="*/ 25 h 260"/>
                <a:gd name="T52" fmla="*/ 228 w 427"/>
                <a:gd name="T53" fmla="*/ 34 h 260"/>
                <a:gd name="T54" fmla="*/ 214 w 427"/>
                <a:gd name="T55" fmla="*/ 46 h 260"/>
                <a:gd name="T56" fmla="*/ 208 w 427"/>
                <a:gd name="T57" fmla="*/ 55 h 260"/>
                <a:gd name="T58" fmla="*/ 204 w 427"/>
                <a:gd name="T59" fmla="*/ 72 h 260"/>
                <a:gd name="T60" fmla="*/ 188 w 427"/>
                <a:gd name="T61" fmla="*/ 88 h 260"/>
                <a:gd name="T62" fmla="*/ 179 w 427"/>
                <a:gd name="T63" fmla="*/ 94 h 260"/>
                <a:gd name="T64" fmla="*/ 165 w 427"/>
                <a:gd name="T65" fmla="*/ 101 h 260"/>
                <a:gd name="T66" fmla="*/ 149 w 427"/>
                <a:gd name="T67" fmla="*/ 107 h 260"/>
                <a:gd name="T68" fmla="*/ 132 w 427"/>
                <a:gd name="T69" fmla="*/ 111 h 260"/>
                <a:gd name="T70" fmla="*/ 107 w 427"/>
                <a:gd name="T71" fmla="*/ 113 h 260"/>
                <a:gd name="T72" fmla="*/ 70 w 427"/>
                <a:gd name="T73" fmla="*/ 114 h 260"/>
                <a:gd name="T74" fmla="*/ 37 w 427"/>
                <a:gd name="T75" fmla="*/ 113 h 260"/>
                <a:gd name="T76" fmla="*/ 22 w 427"/>
                <a:gd name="T77" fmla="*/ 113 h 260"/>
                <a:gd name="T78" fmla="*/ 0 w 427"/>
                <a:gd name="T79" fmla="*/ 197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27" h="260">
                  <a:moveTo>
                    <a:pt x="0" y="197"/>
                  </a:moveTo>
                  <a:lnTo>
                    <a:pt x="6" y="196"/>
                  </a:lnTo>
                  <a:lnTo>
                    <a:pt x="22" y="193"/>
                  </a:lnTo>
                  <a:lnTo>
                    <a:pt x="46" y="189"/>
                  </a:lnTo>
                  <a:lnTo>
                    <a:pt x="72" y="184"/>
                  </a:lnTo>
                  <a:lnTo>
                    <a:pt x="100" y="181"/>
                  </a:lnTo>
                  <a:lnTo>
                    <a:pt x="126" y="176"/>
                  </a:lnTo>
                  <a:lnTo>
                    <a:pt x="145" y="174"/>
                  </a:lnTo>
                  <a:lnTo>
                    <a:pt x="157" y="172"/>
                  </a:lnTo>
                  <a:lnTo>
                    <a:pt x="161" y="174"/>
                  </a:lnTo>
                  <a:lnTo>
                    <a:pt x="168" y="176"/>
                  </a:lnTo>
                  <a:lnTo>
                    <a:pt x="177" y="179"/>
                  </a:lnTo>
                  <a:lnTo>
                    <a:pt x="187" y="184"/>
                  </a:lnTo>
                  <a:lnTo>
                    <a:pt x="196" y="189"/>
                  </a:lnTo>
                  <a:lnTo>
                    <a:pt x="205" y="194"/>
                  </a:lnTo>
                  <a:lnTo>
                    <a:pt x="214" y="199"/>
                  </a:lnTo>
                  <a:lnTo>
                    <a:pt x="221" y="204"/>
                  </a:lnTo>
                  <a:lnTo>
                    <a:pt x="228" y="209"/>
                  </a:lnTo>
                  <a:lnTo>
                    <a:pt x="237" y="217"/>
                  </a:lnTo>
                  <a:lnTo>
                    <a:pt x="247" y="225"/>
                  </a:lnTo>
                  <a:lnTo>
                    <a:pt x="257" y="235"/>
                  </a:lnTo>
                  <a:lnTo>
                    <a:pt x="268" y="243"/>
                  </a:lnTo>
                  <a:lnTo>
                    <a:pt x="279" y="250"/>
                  </a:lnTo>
                  <a:lnTo>
                    <a:pt x="289" y="255"/>
                  </a:lnTo>
                  <a:lnTo>
                    <a:pt x="298" y="259"/>
                  </a:lnTo>
                  <a:lnTo>
                    <a:pt x="308" y="260"/>
                  </a:lnTo>
                  <a:lnTo>
                    <a:pt x="318" y="260"/>
                  </a:lnTo>
                  <a:lnTo>
                    <a:pt x="328" y="260"/>
                  </a:lnTo>
                  <a:lnTo>
                    <a:pt x="339" y="259"/>
                  </a:lnTo>
                  <a:lnTo>
                    <a:pt x="348" y="259"/>
                  </a:lnTo>
                  <a:lnTo>
                    <a:pt x="356" y="258"/>
                  </a:lnTo>
                  <a:lnTo>
                    <a:pt x="363" y="257"/>
                  </a:lnTo>
                  <a:lnTo>
                    <a:pt x="368" y="257"/>
                  </a:lnTo>
                  <a:lnTo>
                    <a:pt x="373" y="257"/>
                  </a:lnTo>
                  <a:lnTo>
                    <a:pt x="381" y="254"/>
                  </a:lnTo>
                  <a:lnTo>
                    <a:pt x="391" y="253"/>
                  </a:lnTo>
                  <a:lnTo>
                    <a:pt x="401" y="251"/>
                  </a:lnTo>
                  <a:lnTo>
                    <a:pt x="411" y="248"/>
                  </a:lnTo>
                  <a:lnTo>
                    <a:pt x="419" y="247"/>
                  </a:lnTo>
                  <a:lnTo>
                    <a:pt x="425" y="245"/>
                  </a:lnTo>
                  <a:lnTo>
                    <a:pt x="427" y="245"/>
                  </a:lnTo>
                  <a:lnTo>
                    <a:pt x="414" y="210"/>
                  </a:lnTo>
                  <a:lnTo>
                    <a:pt x="423" y="206"/>
                  </a:lnTo>
                  <a:lnTo>
                    <a:pt x="416" y="177"/>
                  </a:lnTo>
                  <a:lnTo>
                    <a:pt x="346" y="166"/>
                  </a:lnTo>
                  <a:lnTo>
                    <a:pt x="298" y="120"/>
                  </a:lnTo>
                  <a:lnTo>
                    <a:pt x="268" y="78"/>
                  </a:lnTo>
                  <a:lnTo>
                    <a:pt x="308" y="23"/>
                  </a:lnTo>
                  <a:lnTo>
                    <a:pt x="283" y="0"/>
                  </a:lnTo>
                  <a:lnTo>
                    <a:pt x="248" y="20"/>
                  </a:lnTo>
                  <a:lnTo>
                    <a:pt x="247" y="22"/>
                  </a:lnTo>
                  <a:lnTo>
                    <a:pt x="242" y="25"/>
                  </a:lnTo>
                  <a:lnTo>
                    <a:pt x="235" y="29"/>
                  </a:lnTo>
                  <a:lnTo>
                    <a:pt x="228" y="34"/>
                  </a:lnTo>
                  <a:lnTo>
                    <a:pt x="221" y="40"/>
                  </a:lnTo>
                  <a:lnTo>
                    <a:pt x="214" y="46"/>
                  </a:lnTo>
                  <a:lnTo>
                    <a:pt x="210" y="50"/>
                  </a:lnTo>
                  <a:lnTo>
                    <a:pt x="208" y="55"/>
                  </a:lnTo>
                  <a:lnTo>
                    <a:pt x="207" y="63"/>
                  </a:lnTo>
                  <a:lnTo>
                    <a:pt x="204" y="72"/>
                  </a:lnTo>
                  <a:lnTo>
                    <a:pt x="197" y="81"/>
                  </a:lnTo>
                  <a:lnTo>
                    <a:pt x="188" y="88"/>
                  </a:lnTo>
                  <a:lnTo>
                    <a:pt x="184" y="91"/>
                  </a:lnTo>
                  <a:lnTo>
                    <a:pt x="179" y="94"/>
                  </a:lnTo>
                  <a:lnTo>
                    <a:pt x="172" y="98"/>
                  </a:lnTo>
                  <a:lnTo>
                    <a:pt x="165" y="101"/>
                  </a:lnTo>
                  <a:lnTo>
                    <a:pt x="157" y="105"/>
                  </a:lnTo>
                  <a:lnTo>
                    <a:pt x="149" y="107"/>
                  </a:lnTo>
                  <a:lnTo>
                    <a:pt x="140" y="109"/>
                  </a:lnTo>
                  <a:lnTo>
                    <a:pt x="132" y="111"/>
                  </a:lnTo>
                  <a:lnTo>
                    <a:pt x="122" y="113"/>
                  </a:lnTo>
                  <a:lnTo>
                    <a:pt x="107" y="113"/>
                  </a:lnTo>
                  <a:lnTo>
                    <a:pt x="89" y="114"/>
                  </a:lnTo>
                  <a:lnTo>
                    <a:pt x="70" y="114"/>
                  </a:lnTo>
                  <a:lnTo>
                    <a:pt x="52" y="113"/>
                  </a:lnTo>
                  <a:lnTo>
                    <a:pt x="37" y="113"/>
                  </a:lnTo>
                  <a:lnTo>
                    <a:pt x="25" y="113"/>
                  </a:lnTo>
                  <a:lnTo>
                    <a:pt x="22" y="113"/>
                  </a:lnTo>
                  <a:lnTo>
                    <a:pt x="6" y="156"/>
                  </a:lnTo>
                  <a:lnTo>
                    <a:pt x="0" y="197"/>
                  </a:lnTo>
                  <a:close/>
                </a:path>
              </a:pathLst>
            </a:custGeom>
            <a:solidFill>
              <a:srgbClr val="F7D6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8" name="Freeform 99"/>
            <p:cNvSpPr>
              <a:spLocks/>
            </p:cNvSpPr>
            <p:nvPr/>
          </p:nvSpPr>
          <p:spPr bwMode="auto">
            <a:xfrm>
              <a:off x="3882" y="3753"/>
              <a:ext cx="197" cy="107"/>
            </a:xfrm>
            <a:custGeom>
              <a:avLst/>
              <a:gdLst>
                <a:gd name="T0" fmla="*/ 329 w 395"/>
                <a:gd name="T1" fmla="*/ 86 h 215"/>
                <a:gd name="T2" fmla="*/ 188 w 395"/>
                <a:gd name="T3" fmla="*/ 8 h 215"/>
                <a:gd name="T4" fmla="*/ 176 w 395"/>
                <a:gd name="T5" fmla="*/ 6 h 215"/>
                <a:gd name="T6" fmla="*/ 147 w 395"/>
                <a:gd name="T7" fmla="*/ 3 h 215"/>
                <a:gd name="T8" fmla="*/ 120 w 395"/>
                <a:gd name="T9" fmla="*/ 0 h 215"/>
                <a:gd name="T10" fmla="*/ 112 w 395"/>
                <a:gd name="T11" fmla="*/ 2 h 215"/>
                <a:gd name="T12" fmla="*/ 121 w 395"/>
                <a:gd name="T13" fmla="*/ 6 h 215"/>
                <a:gd name="T14" fmla="*/ 136 w 395"/>
                <a:gd name="T15" fmla="*/ 13 h 215"/>
                <a:gd name="T16" fmla="*/ 150 w 395"/>
                <a:gd name="T17" fmla="*/ 20 h 215"/>
                <a:gd name="T18" fmla="*/ 156 w 395"/>
                <a:gd name="T19" fmla="*/ 22 h 215"/>
                <a:gd name="T20" fmla="*/ 162 w 395"/>
                <a:gd name="T21" fmla="*/ 28 h 215"/>
                <a:gd name="T22" fmla="*/ 173 w 395"/>
                <a:gd name="T23" fmla="*/ 43 h 215"/>
                <a:gd name="T24" fmla="*/ 185 w 395"/>
                <a:gd name="T25" fmla="*/ 59 h 215"/>
                <a:gd name="T26" fmla="*/ 191 w 395"/>
                <a:gd name="T27" fmla="*/ 73 h 215"/>
                <a:gd name="T28" fmla="*/ 178 w 395"/>
                <a:gd name="T29" fmla="*/ 84 h 215"/>
                <a:gd name="T30" fmla="*/ 151 w 395"/>
                <a:gd name="T31" fmla="*/ 98 h 215"/>
                <a:gd name="T32" fmla="*/ 124 w 395"/>
                <a:gd name="T33" fmla="*/ 111 h 215"/>
                <a:gd name="T34" fmla="*/ 111 w 395"/>
                <a:gd name="T35" fmla="*/ 116 h 215"/>
                <a:gd name="T36" fmla="*/ 94 w 395"/>
                <a:gd name="T37" fmla="*/ 114 h 215"/>
                <a:gd name="T38" fmla="*/ 55 w 395"/>
                <a:gd name="T39" fmla="*/ 113 h 215"/>
                <a:gd name="T40" fmla="*/ 17 w 395"/>
                <a:gd name="T41" fmla="*/ 112 h 215"/>
                <a:gd name="T42" fmla="*/ 0 w 395"/>
                <a:gd name="T43" fmla="*/ 116 h 215"/>
                <a:gd name="T44" fmla="*/ 6 w 395"/>
                <a:gd name="T45" fmla="*/ 124 h 215"/>
                <a:gd name="T46" fmla="*/ 21 w 395"/>
                <a:gd name="T47" fmla="*/ 136 h 215"/>
                <a:gd name="T48" fmla="*/ 40 w 395"/>
                <a:gd name="T49" fmla="*/ 149 h 215"/>
                <a:gd name="T50" fmla="*/ 63 w 395"/>
                <a:gd name="T51" fmla="*/ 157 h 215"/>
                <a:gd name="T52" fmla="*/ 94 w 395"/>
                <a:gd name="T53" fmla="*/ 160 h 215"/>
                <a:gd name="T54" fmla="*/ 132 w 395"/>
                <a:gd name="T55" fmla="*/ 164 h 215"/>
                <a:gd name="T56" fmla="*/ 164 w 395"/>
                <a:gd name="T57" fmla="*/ 170 h 215"/>
                <a:gd name="T58" fmla="*/ 180 w 395"/>
                <a:gd name="T59" fmla="*/ 175 h 215"/>
                <a:gd name="T60" fmla="*/ 187 w 395"/>
                <a:gd name="T61" fmla="*/ 185 h 215"/>
                <a:gd name="T62" fmla="*/ 200 w 395"/>
                <a:gd name="T63" fmla="*/ 195 h 215"/>
                <a:gd name="T64" fmla="*/ 215 w 395"/>
                <a:gd name="T65" fmla="*/ 204 h 215"/>
                <a:gd name="T66" fmla="*/ 229 w 395"/>
                <a:gd name="T67" fmla="*/ 211 h 215"/>
                <a:gd name="T68" fmla="*/ 241 w 395"/>
                <a:gd name="T69" fmla="*/ 215 h 215"/>
                <a:gd name="T70" fmla="*/ 257 w 395"/>
                <a:gd name="T71" fmla="*/ 215 h 215"/>
                <a:gd name="T72" fmla="*/ 276 w 395"/>
                <a:gd name="T73" fmla="*/ 212 h 215"/>
                <a:gd name="T74" fmla="*/ 298 w 395"/>
                <a:gd name="T75" fmla="*/ 209 h 215"/>
                <a:gd name="T76" fmla="*/ 327 w 395"/>
                <a:gd name="T77" fmla="*/ 202 h 215"/>
                <a:gd name="T78" fmla="*/ 358 w 395"/>
                <a:gd name="T79" fmla="*/ 192 h 215"/>
                <a:gd name="T80" fmla="*/ 384 w 395"/>
                <a:gd name="T81" fmla="*/ 182 h 215"/>
                <a:gd name="T82" fmla="*/ 395 w 395"/>
                <a:gd name="T83" fmla="*/ 178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95" h="215">
                  <a:moveTo>
                    <a:pt x="373" y="84"/>
                  </a:moveTo>
                  <a:lnTo>
                    <a:pt x="329" y="86"/>
                  </a:lnTo>
                  <a:lnTo>
                    <a:pt x="245" y="15"/>
                  </a:lnTo>
                  <a:lnTo>
                    <a:pt x="188" y="8"/>
                  </a:lnTo>
                  <a:lnTo>
                    <a:pt x="185" y="8"/>
                  </a:lnTo>
                  <a:lnTo>
                    <a:pt x="176" y="6"/>
                  </a:lnTo>
                  <a:lnTo>
                    <a:pt x="162" y="5"/>
                  </a:lnTo>
                  <a:lnTo>
                    <a:pt x="147" y="3"/>
                  </a:lnTo>
                  <a:lnTo>
                    <a:pt x="133" y="2"/>
                  </a:lnTo>
                  <a:lnTo>
                    <a:pt x="120" y="0"/>
                  </a:lnTo>
                  <a:lnTo>
                    <a:pt x="113" y="0"/>
                  </a:lnTo>
                  <a:lnTo>
                    <a:pt x="112" y="2"/>
                  </a:lnTo>
                  <a:lnTo>
                    <a:pt x="116" y="4"/>
                  </a:lnTo>
                  <a:lnTo>
                    <a:pt x="121" y="6"/>
                  </a:lnTo>
                  <a:lnTo>
                    <a:pt x="129" y="10"/>
                  </a:lnTo>
                  <a:lnTo>
                    <a:pt x="136" y="13"/>
                  </a:lnTo>
                  <a:lnTo>
                    <a:pt x="144" y="17"/>
                  </a:lnTo>
                  <a:lnTo>
                    <a:pt x="150" y="20"/>
                  </a:lnTo>
                  <a:lnTo>
                    <a:pt x="155" y="21"/>
                  </a:lnTo>
                  <a:lnTo>
                    <a:pt x="156" y="22"/>
                  </a:lnTo>
                  <a:lnTo>
                    <a:pt x="157" y="23"/>
                  </a:lnTo>
                  <a:lnTo>
                    <a:pt x="162" y="28"/>
                  </a:lnTo>
                  <a:lnTo>
                    <a:pt x="166" y="35"/>
                  </a:lnTo>
                  <a:lnTo>
                    <a:pt x="173" y="43"/>
                  </a:lnTo>
                  <a:lnTo>
                    <a:pt x="180" y="51"/>
                  </a:lnTo>
                  <a:lnTo>
                    <a:pt x="185" y="59"/>
                  </a:lnTo>
                  <a:lnTo>
                    <a:pt x="189" y="67"/>
                  </a:lnTo>
                  <a:lnTo>
                    <a:pt x="191" y="73"/>
                  </a:lnTo>
                  <a:lnTo>
                    <a:pt x="187" y="78"/>
                  </a:lnTo>
                  <a:lnTo>
                    <a:pt x="178" y="84"/>
                  </a:lnTo>
                  <a:lnTo>
                    <a:pt x="165" y="91"/>
                  </a:lnTo>
                  <a:lnTo>
                    <a:pt x="151" y="98"/>
                  </a:lnTo>
                  <a:lnTo>
                    <a:pt x="136" y="105"/>
                  </a:lnTo>
                  <a:lnTo>
                    <a:pt x="124" y="111"/>
                  </a:lnTo>
                  <a:lnTo>
                    <a:pt x="114" y="114"/>
                  </a:lnTo>
                  <a:lnTo>
                    <a:pt x="111" y="116"/>
                  </a:lnTo>
                  <a:lnTo>
                    <a:pt x="106" y="116"/>
                  </a:lnTo>
                  <a:lnTo>
                    <a:pt x="94" y="114"/>
                  </a:lnTo>
                  <a:lnTo>
                    <a:pt x="75" y="113"/>
                  </a:lnTo>
                  <a:lnTo>
                    <a:pt x="55" y="113"/>
                  </a:lnTo>
                  <a:lnTo>
                    <a:pt x="34" y="112"/>
                  </a:lnTo>
                  <a:lnTo>
                    <a:pt x="17" y="112"/>
                  </a:lnTo>
                  <a:lnTo>
                    <a:pt x="5" y="113"/>
                  </a:lnTo>
                  <a:lnTo>
                    <a:pt x="0" y="116"/>
                  </a:lnTo>
                  <a:lnTo>
                    <a:pt x="3" y="119"/>
                  </a:lnTo>
                  <a:lnTo>
                    <a:pt x="6" y="124"/>
                  </a:lnTo>
                  <a:lnTo>
                    <a:pt x="13" y="131"/>
                  </a:lnTo>
                  <a:lnTo>
                    <a:pt x="21" y="136"/>
                  </a:lnTo>
                  <a:lnTo>
                    <a:pt x="30" y="143"/>
                  </a:lnTo>
                  <a:lnTo>
                    <a:pt x="40" y="149"/>
                  </a:lnTo>
                  <a:lnTo>
                    <a:pt x="51" y="154"/>
                  </a:lnTo>
                  <a:lnTo>
                    <a:pt x="63" y="157"/>
                  </a:lnTo>
                  <a:lnTo>
                    <a:pt x="76" y="159"/>
                  </a:lnTo>
                  <a:lnTo>
                    <a:pt x="94" y="160"/>
                  </a:lnTo>
                  <a:lnTo>
                    <a:pt x="112" y="163"/>
                  </a:lnTo>
                  <a:lnTo>
                    <a:pt x="132" y="164"/>
                  </a:lnTo>
                  <a:lnTo>
                    <a:pt x="149" y="166"/>
                  </a:lnTo>
                  <a:lnTo>
                    <a:pt x="164" y="170"/>
                  </a:lnTo>
                  <a:lnTo>
                    <a:pt x="176" y="172"/>
                  </a:lnTo>
                  <a:lnTo>
                    <a:pt x="180" y="175"/>
                  </a:lnTo>
                  <a:lnTo>
                    <a:pt x="182" y="180"/>
                  </a:lnTo>
                  <a:lnTo>
                    <a:pt x="187" y="185"/>
                  </a:lnTo>
                  <a:lnTo>
                    <a:pt x="193" y="189"/>
                  </a:lnTo>
                  <a:lnTo>
                    <a:pt x="200" y="195"/>
                  </a:lnTo>
                  <a:lnTo>
                    <a:pt x="207" y="200"/>
                  </a:lnTo>
                  <a:lnTo>
                    <a:pt x="215" y="204"/>
                  </a:lnTo>
                  <a:lnTo>
                    <a:pt x="222" y="208"/>
                  </a:lnTo>
                  <a:lnTo>
                    <a:pt x="229" y="211"/>
                  </a:lnTo>
                  <a:lnTo>
                    <a:pt x="234" y="213"/>
                  </a:lnTo>
                  <a:lnTo>
                    <a:pt x="241" y="215"/>
                  </a:lnTo>
                  <a:lnTo>
                    <a:pt x="249" y="215"/>
                  </a:lnTo>
                  <a:lnTo>
                    <a:pt x="257" y="215"/>
                  </a:lnTo>
                  <a:lnTo>
                    <a:pt x="267" y="213"/>
                  </a:lnTo>
                  <a:lnTo>
                    <a:pt x="276" y="212"/>
                  </a:lnTo>
                  <a:lnTo>
                    <a:pt x="286" y="211"/>
                  </a:lnTo>
                  <a:lnTo>
                    <a:pt x="298" y="209"/>
                  </a:lnTo>
                  <a:lnTo>
                    <a:pt x="310" y="207"/>
                  </a:lnTo>
                  <a:lnTo>
                    <a:pt x="327" y="202"/>
                  </a:lnTo>
                  <a:lnTo>
                    <a:pt x="342" y="197"/>
                  </a:lnTo>
                  <a:lnTo>
                    <a:pt x="358" y="192"/>
                  </a:lnTo>
                  <a:lnTo>
                    <a:pt x="373" y="186"/>
                  </a:lnTo>
                  <a:lnTo>
                    <a:pt x="384" y="182"/>
                  </a:lnTo>
                  <a:lnTo>
                    <a:pt x="391" y="179"/>
                  </a:lnTo>
                  <a:lnTo>
                    <a:pt x="395" y="178"/>
                  </a:lnTo>
                  <a:lnTo>
                    <a:pt x="373" y="84"/>
                  </a:lnTo>
                  <a:close/>
                </a:path>
              </a:pathLst>
            </a:custGeom>
            <a:solidFill>
              <a:srgbClr val="EFC9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9" name="Freeform 100"/>
            <p:cNvSpPr>
              <a:spLocks/>
            </p:cNvSpPr>
            <p:nvPr/>
          </p:nvSpPr>
          <p:spPr bwMode="auto">
            <a:xfrm>
              <a:off x="3476" y="3318"/>
              <a:ext cx="80" cy="71"/>
            </a:xfrm>
            <a:custGeom>
              <a:avLst/>
              <a:gdLst>
                <a:gd name="T0" fmla="*/ 131 w 160"/>
                <a:gd name="T1" fmla="*/ 14 h 142"/>
                <a:gd name="T2" fmla="*/ 127 w 160"/>
                <a:gd name="T3" fmla="*/ 13 h 142"/>
                <a:gd name="T4" fmla="*/ 114 w 160"/>
                <a:gd name="T5" fmla="*/ 10 h 142"/>
                <a:gd name="T6" fmla="*/ 96 w 160"/>
                <a:gd name="T7" fmla="*/ 8 h 142"/>
                <a:gd name="T8" fmla="*/ 74 w 160"/>
                <a:gd name="T9" fmla="*/ 4 h 142"/>
                <a:gd name="T10" fmla="*/ 52 w 160"/>
                <a:gd name="T11" fmla="*/ 2 h 142"/>
                <a:gd name="T12" fmla="*/ 31 w 160"/>
                <a:gd name="T13" fmla="*/ 1 h 142"/>
                <a:gd name="T14" fmla="*/ 15 w 160"/>
                <a:gd name="T15" fmla="*/ 0 h 142"/>
                <a:gd name="T16" fmla="*/ 4 w 160"/>
                <a:gd name="T17" fmla="*/ 2 h 142"/>
                <a:gd name="T18" fmla="*/ 0 w 160"/>
                <a:gd name="T19" fmla="*/ 7 h 142"/>
                <a:gd name="T20" fmla="*/ 0 w 160"/>
                <a:gd name="T21" fmla="*/ 15 h 142"/>
                <a:gd name="T22" fmla="*/ 3 w 160"/>
                <a:gd name="T23" fmla="*/ 25 h 142"/>
                <a:gd name="T24" fmla="*/ 8 w 160"/>
                <a:gd name="T25" fmla="*/ 37 h 142"/>
                <a:gd name="T26" fmla="*/ 14 w 160"/>
                <a:gd name="T27" fmla="*/ 47 h 142"/>
                <a:gd name="T28" fmla="*/ 19 w 160"/>
                <a:gd name="T29" fmla="*/ 56 h 142"/>
                <a:gd name="T30" fmla="*/ 24 w 160"/>
                <a:gd name="T31" fmla="*/ 62 h 142"/>
                <a:gd name="T32" fmla="*/ 25 w 160"/>
                <a:gd name="T33" fmla="*/ 64 h 142"/>
                <a:gd name="T34" fmla="*/ 23 w 160"/>
                <a:gd name="T35" fmla="*/ 74 h 142"/>
                <a:gd name="T36" fmla="*/ 19 w 160"/>
                <a:gd name="T37" fmla="*/ 95 h 142"/>
                <a:gd name="T38" fmla="*/ 22 w 160"/>
                <a:gd name="T39" fmla="*/ 121 h 142"/>
                <a:gd name="T40" fmla="*/ 33 w 160"/>
                <a:gd name="T41" fmla="*/ 138 h 142"/>
                <a:gd name="T42" fmla="*/ 43 w 160"/>
                <a:gd name="T43" fmla="*/ 142 h 142"/>
                <a:gd name="T44" fmla="*/ 53 w 160"/>
                <a:gd name="T45" fmla="*/ 140 h 142"/>
                <a:gd name="T46" fmla="*/ 62 w 160"/>
                <a:gd name="T47" fmla="*/ 135 h 142"/>
                <a:gd name="T48" fmla="*/ 70 w 160"/>
                <a:gd name="T49" fmla="*/ 128 h 142"/>
                <a:gd name="T50" fmla="*/ 78 w 160"/>
                <a:gd name="T51" fmla="*/ 121 h 142"/>
                <a:gd name="T52" fmla="*/ 84 w 160"/>
                <a:gd name="T53" fmla="*/ 113 h 142"/>
                <a:gd name="T54" fmla="*/ 87 w 160"/>
                <a:gd name="T55" fmla="*/ 108 h 142"/>
                <a:gd name="T56" fmla="*/ 89 w 160"/>
                <a:gd name="T57" fmla="*/ 106 h 142"/>
                <a:gd name="T58" fmla="*/ 107 w 160"/>
                <a:gd name="T59" fmla="*/ 42 h 142"/>
                <a:gd name="T60" fmla="*/ 160 w 160"/>
                <a:gd name="T61" fmla="*/ 29 h 142"/>
                <a:gd name="T62" fmla="*/ 131 w 160"/>
                <a:gd name="T63" fmla="*/ 14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0" h="142">
                  <a:moveTo>
                    <a:pt x="131" y="14"/>
                  </a:moveTo>
                  <a:lnTo>
                    <a:pt x="127" y="13"/>
                  </a:lnTo>
                  <a:lnTo>
                    <a:pt x="114" y="10"/>
                  </a:lnTo>
                  <a:lnTo>
                    <a:pt x="96" y="8"/>
                  </a:lnTo>
                  <a:lnTo>
                    <a:pt x="74" y="4"/>
                  </a:lnTo>
                  <a:lnTo>
                    <a:pt x="52" y="2"/>
                  </a:lnTo>
                  <a:lnTo>
                    <a:pt x="31" y="1"/>
                  </a:lnTo>
                  <a:lnTo>
                    <a:pt x="15" y="0"/>
                  </a:lnTo>
                  <a:lnTo>
                    <a:pt x="4" y="2"/>
                  </a:lnTo>
                  <a:lnTo>
                    <a:pt x="0" y="7"/>
                  </a:lnTo>
                  <a:lnTo>
                    <a:pt x="0" y="15"/>
                  </a:lnTo>
                  <a:lnTo>
                    <a:pt x="3" y="25"/>
                  </a:lnTo>
                  <a:lnTo>
                    <a:pt x="8" y="37"/>
                  </a:lnTo>
                  <a:lnTo>
                    <a:pt x="14" y="47"/>
                  </a:lnTo>
                  <a:lnTo>
                    <a:pt x="19" y="56"/>
                  </a:lnTo>
                  <a:lnTo>
                    <a:pt x="24" y="62"/>
                  </a:lnTo>
                  <a:lnTo>
                    <a:pt x="25" y="64"/>
                  </a:lnTo>
                  <a:lnTo>
                    <a:pt x="23" y="74"/>
                  </a:lnTo>
                  <a:lnTo>
                    <a:pt x="19" y="95"/>
                  </a:lnTo>
                  <a:lnTo>
                    <a:pt x="22" y="121"/>
                  </a:lnTo>
                  <a:lnTo>
                    <a:pt x="33" y="138"/>
                  </a:lnTo>
                  <a:lnTo>
                    <a:pt x="43" y="142"/>
                  </a:lnTo>
                  <a:lnTo>
                    <a:pt x="53" y="140"/>
                  </a:lnTo>
                  <a:lnTo>
                    <a:pt x="62" y="135"/>
                  </a:lnTo>
                  <a:lnTo>
                    <a:pt x="70" y="128"/>
                  </a:lnTo>
                  <a:lnTo>
                    <a:pt x="78" y="121"/>
                  </a:lnTo>
                  <a:lnTo>
                    <a:pt x="84" y="113"/>
                  </a:lnTo>
                  <a:lnTo>
                    <a:pt x="87" y="108"/>
                  </a:lnTo>
                  <a:lnTo>
                    <a:pt x="89" y="106"/>
                  </a:lnTo>
                  <a:lnTo>
                    <a:pt x="107" y="42"/>
                  </a:lnTo>
                  <a:lnTo>
                    <a:pt x="160" y="29"/>
                  </a:lnTo>
                  <a:lnTo>
                    <a:pt x="131" y="14"/>
                  </a:lnTo>
                  <a:close/>
                </a:path>
              </a:pathLst>
            </a:custGeom>
            <a:solidFill>
              <a:srgbClr val="FFC6F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0" name="Freeform 101"/>
            <p:cNvSpPr>
              <a:spLocks/>
            </p:cNvSpPr>
            <p:nvPr/>
          </p:nvSpPr>
          <p:spPr bwMode="auto">
            <a:xfrm>
              <a:off x="4012" y="3621"/>
              <a:ext cx="49" cy="99"/>
            </a:xfrm>
            <a:custGeom>
              <a:avLst/>
              <a:gdLst>
                <a:gd name="T0" fmla="*/ 50 w 98"/>
                <a:gd name="T1" fmla="*/ 0 h 199"/>
                <a:gd name="T2" fmla="*/ 98 w 98"/>
                <a:gd name="T3" fmla="*/ 39 h 199"/>
                <a:gd name="T4" fmla="*/ 97 w 98"/>
                <a:gd name="T5" fmla="*/ 43 h 199"/>
                <a:gd name="T6" fmla="*/ 93 w 98"/>
                <a:gd name="T7" fmla="*/ 55 h 199"/>
                <a:gd name="T8" fmla="*/ 88 w 98"/>
                <a:gd name="T9" fmla="*/ 68 h 199"/>
                <a:gd name="T10" fmla="*/ 86 w 98"/>
                <a:gd name="T11" fmla="*/ 79 h 199"/>
                <a:gd name="T12" fmla="*/ 85 w 98"/>
                <a:gd name="T13" fmla="*/ 91 h 199"/>
                <a:gd name="T14" fmla="*/ 84 w 98"/>
                <a:gd name="T15" fmla="*/ 103 h 199"/>
                <a:gd name="T16" fmla="*/ 84 w 98"/>
                <a:gd name="T17" fmla="*/ 115 h 199"/>
                <a:gd name="T18" fmla="*/ 84 w 98"/>
                <a:gd name="T19" fmla="*/ 119 h 199"/>
                <a:gd name="T20" fmla="*/ 86 w 98"/>
                <a:gd name="T21" fmla="*/ 161 h 199"/>
                <a:gd name="T22" fmla="*/ 73 w 98"/>
                <a:gd name="T23" fmla="*/ 197 h 199"/>
                <a:gd name="T24" fmla="*/ 22 w 98"/>
                <a:gd name="T25" fmla="*/ 199 h 199"/>
                <a:gd name="T26" fmla="*/ 26 w 98"/>
                <a:gd name="T27" fmla="*/ 175 h 199"/>
                <a:gd name="T28" fmla="*/ 25 w 98"/>
                <a:gd name="T29" fmla="*/ 175 h 199"/>
                <a:gd name="T30" fmla="*/ 20 w 98"/>
                <a:gd name="T31" fmla="*/ 172 h 199"/>
                <a:gd name="T32" fmla="*/ 16 w 98"/>
                <a:gd name="T33" fmla="*/ 171 h 199"/>
                <a:gd name="T34" fmla="*/ 10 w 98"/>
                <a:gd name="T35" fmla="*/ 168 h 199"/>
                <a:gd name="T36" fmla="*/ 4 w 98"/>
                <a:gd name="T37" fmla="*/ 165 h 199"/>
                <a:gd name="T38" fmla="*/ 1 w 98"/>
                <a:gd name="T39" fmla="*/ 162 h 199"/>
                <a:gd name="T40" fmla="*/ 0 w 98"/>
                <a:gd name="T41" fmla="*/ 159 h 199"/>
                <a:gd name="T42" fmla="*/ 2 w 98"/>
                <a:gd name="T43" fmla="*/ 156 h 199"/>
                <a:gd name="T44" fmla="*/ 7 w 98"/>
                <a:gd name="T45" fmla="*/ 153 h 199"/>
                <a:gd name="T46" fmla="*/ 11 w 98"/>
                <a:gd name="T47" fmla="*/ 149 h 199"/>
                <a:gd name="T48" fmla="*/ 16 w 98"/>
                <a:gd name="T49" fmla="*/ 145 h 199"/>
                <a:gd name="T50" fmla="*/ 22 w 98"/>
                <a:gd name="T51" fmla="*/ 140 h 199"/>
                <a:gd name="T52" fmla="*/ 26 w 98"/>
                <a:gd name="T53" fmla="*/ 137 h 199"/>
                <a:gd name="T54" fmla="*/ 31 w 98"/>
                <a:gd name="T55" fmla="*/ 133 h 199"/>
                <a:gd name="T56" fmla="*/ 35 w 98"/>
                <a:gd name="T57" fmla="*/ 130 h 199"/>
                <a:gd name="T58" fmla="*/ 39 w 98"/>
                <a:gd name="T59" fmla="*/ 129 h 199"/>
                <a:gd name="T60" fmla="*/ 47 w 98"/>
                <a:gd name="T61" fmla="*/ 123 h 199"/>
                <a:gd name="T62" fmla="*/ 53 w 98"/>
                <a:gd name="T63" fmla="*/ 114 h 199"/>
                <a:gd name="T64" fmla="*/ 57 w 98"/>
                <a:gd name="T65" fmla="*/ 104 h 199"/>
                <a:gd name="T66" fmla="*/ 60 w 98"/>
                <a:gd name="T67" fmla="*/ 101 h 199"/>
                <a:gd name="T68" fmla="*/ 33 w 98"/>
                <a:gd name="T69" fmla="*/ 101 h 199"/>
                <a:gd name="T70" fmla="*/ 29 w 98"/>
                <a:gd name="T71" fmla="*/ 79 h 199"/>
                <a:gd name="T72" fmla="*/ 73 w 98"/>
                <a:gd name="T73" fmla="*/ 43 h 199"/>
                <a:gd name="T74" fmla="*/ 50 w 98"/>
                <a:gd name="T75" fmla="*/ 0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98" h="199">
                  <a:moveTo>
                    <a:pt x="50" y="0"/>
                  </a:moveTo>
                  <a:lnTo>
                    <a:pt x="98" y="39"/>
                  </a:lnTo>
                  <a:lnTo>
                    <a:pt x="97" y="43"/>
                  </a:lnTo>
                  <a:lnTo>
                    <a:pt x="93" y="55"/>
                  </a:lnTo>
                  <a:lnTo>
                    <a:pt x="88" y="68"/>
                  </a:lnTo>
                  <a:lnTo>
                    <a:pt x="86" y="79"/>
                  </a:lnTo>
                  <a:lnTo>
                    <a:pt x="85" y="91"/>
                  </a:lnTo>
                  <a:lnTo>
                    <a:pt x="84" y="103"/>
                  </a:lnTo>
                  <a:lnTo>
                    <a:pt x="84" y="115"/>
                  </a:lnTo>
                  <a:lnTo>
                    <a:pt x="84" y="119"/>
                  </a:lnTo>
                  <a:lnTo>
                    <a:pt x="86" y="161"/>
                  </a:lnTo>
                  <a:lnTo>
                    <a:pt x="73" y="197"/>
                  </a:lnTo>
                  <a:lnTo>
                    <a:pt x="22" y="199"/>
                  </a:lnTo>
                  <a:lnTo>
                    <a:pt x="26" y="175"/>
                  </a:lnTo>
                  <a:lnTo>
                    <a:pt x="25" y="175"/>
                  </a:lnTo>
                  <a:lnTo>
                    <a:pt x="20" y="172"/>
                  </a:lnTo>
                  <a:lnTo>
                    <a:pt x="16" y="171"/>
                  </a:lnTo>
                  <a:lnTo>
                    <a:pt x="10" y="168"/>
                  </a:lnTo>
                  <a:lnTo>
                    <a:pt x="4" y="165"/>
                  </a:lnTo>
                  <a:lnTo>
                    <a:pt x="1" y="162"/>
                  </a:lnTo>
                  <a:lnTo>
                    <a:pt x="0" y="159"/>
                  </a:lnTo>
                  <a:lnTo>
                    <a:pt x="2" y="156"/>
                  </a:lnTo>
                  <a:lnTo>
                    <a:pt x="7" y="153"/>
                  </a:lnTo>
                  <a:lnTo>
                    <a:pt x="11" y="149"/>
                  </a:lnTo>
                  <a:lnTo>
                    <a:pt x="16" y="145"/>
                  </a:lnTo>
                  <a:lnTo>
                    <a:pt x="22" y="140"/>
                  </a:lnTo>
                  <a:lnTo>
                    <a:pt x="26" y="137"/>
                  </a:lnTo>
                  <a:lnTo>
                    <a:pt x="31" y="133"/>
                  </a:lnTo>
                  <a:lnTo>
                    <a:pt x="35" y="130"/>
                  </a:lnTo>
                  <a:lnTo>
                    <a:pt x="39" y="129"/>
                  </a:lnTo>
                  <a:lnTo>
                    <a:pt x="47" y="123"/>
                  </a:lnTo>
                  <a:lnTo>
                    <a:pt x="53" y="114"/>
                  </a:lnTo>
                  <a:lnTo>
                    <a:pt x="57" y="104"/>
                  </a:lnTo>
                  <a:lnTo>
                    <a:pt x="60" y="101"/>
                  </a:lnTo>
                  <a:lnTo>
                    <a:pt x="33" y="101"/>
                  </a:lnTo>
                  <a:lnTo>
                    <a:pt x="29" y="79"/>
                  </a:lnTo>
                  <a:lnTo>
                    <a:pt x="73" y="43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7D6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6" name="Freeform 107"/>
            <p:cNvSpPr>
              <a:spLocks/>
            </p:cNvSpPr>
            <p:nvPr/>
          </p:nvSpPr>
          <p:spPr bwMode="auto">
            <a:xfrm>
              <a:off x="4296" y="3248"/>
              <a:ext cx="138" cy="148"/>
            </a:xfrm>
            <a:custGeom>
              <a:avLst/>
              <a:gdLst>
                <a:gd name="T0" fmla="*/ 277 w 277"/>
                <a:gd name="T1" fmla="*/ 53 h 294"/>
                <a:gd name="T2" fmla="*/ 217 w 277"/>
                <a:gd name="T3" fmla="*/ 0 h 294"/>
                <a:gd name="T4" fmla="*/ 214 w 277"/>
                <a:gd name="T5" fmla="*/ 1 h 294"/>
                <a:gd name="T6" fmla="*/ 207 w 277"/>
                <a:gd name="T7" fmla="*/ 5 h 294"/>
                <a:gd name="T8" fmla="*/ 198 w 277"/>
                <a:gd name="T9" fmla="*/ 11 h 294"/>
                <a:gd name="T10" fmla="*/ 187 w 277"/>
                <a:gd name="T11" fmla="*/ 18 h 294"/>
                <a:gd name="T12" fmla="*/ 175 w 277"/>
                <a:gd name="T13" fmla="*/ 25 h 294"/>
                <a:gd name="T14" fmla="*/ 165 w 277"/>
                <a:gd name="T15" fmla="*/ 32 h 294"/>
                <a:gd name="T16" fmla="*/ 155 w 277"/>
                <a:gd name="T17" fmla="*/ 38 h 294"/>
                <a:gd name="T18" fmla="*/ 151 w 277"/>
                <a:gd name="T19" fmla="*/ 41 h 294"/>
                <a:gd name="T20" fmla="*/ 147 w 277"/>
                <a:gd name="T21" fmla="*/ 46 h 294"/>
                <a:gd name="T22" fmla="*/ 141 w 277"/>
                <a:gd name="T23" fmla="*/ 51 h 294"/>
                <a:gd name="T24" fmla="*/ 132 w 277"/>
                <a:gd name="T25" fmla="*/ 59 h 294"/>
                <a:gd name="T26" fmla="*/ 122 w 277"/>
                <a:gd name="T27" fmla="*/ 69 h 294"/>
                <a:gd name="T28" fmla="*/ 112 w 277"/>
                <a:gd name="T29" fmla="*/ 79 h 294"/>
                <a:gd name="T30" fmla="*/ 101 w 277"/>
                <a:gd name="T31" fmla="*/ 91 h 294"/>
                <a:gd name="T32" fmla="*/ 90 w 277"/>
                <a:gd name="T33" fmla="*/ 101 h 294"/>
                <a:gd name="T34" fmla="*/ 79 w 277"/>
                <a:gd name="T35" fmla="*/ 112 h 294"/>
                <a:gd name="T36" fmla="*/ 69 w 277"/>
                <a:gd name="T37" fmla="*/ 126 h 294"/>
                <a:gd name="T38" fmla="*/ 56 w 277"/>
                <a:gd name="T39" fmla="*/ 146 h 294"/>
                <a:gd name="T40" fmla="*/ 44 w 277"/>
                <a:gd name="T41" fmla="*/ 168 h 294"/>
                <a:gd name="T42" fmla="*/ 32 w 277"/>
                <a:gd name="T43" fmla="*/ 192 h 294"/>
                <a:gd name="T44" fmla="*/ 21 w 277"/>
                <a:gd name="T45" fmla="*/ 215 h 294"/>
                <a:gd name="T46" fmla="*/ 11 w 277"/>
                <a:gd name="T47" fmla="*/ 236 h 294"/>
                <a:gd name="T48" fmla="*/ 6 w 277"/>
                <a:gd name="T49" fmla="*/ 252 h 294"/>
                <a:gd name="T50" fmla="*/ 2 w 277"/>
                <a:gd name="T51" fmla="*/ 261 h 294"/>
                <a:gd name="T52" fmla="*/ 0 w 277"/>
                <a:gd name="T53" fmla="*/ 274 h 294"/>
                <a:gd name="T54" fmla="*/ 0 w 277"/>
                <a:gd name="T55" fmla="*/ 286 h 294"/>
                <a:gd name="T56" fmla="*/ 1 w 277"/>
                <a:gd name="T57" fmla="*/ 294 h 294"/>
                <a:gd name="T58" fmla="*/ 7 w 277"/>
                <a:gd name="T59" fmla="*/ 292 h 294"/>
                <a:gd name="T60" fmla="*/ 15 w 277"/>
                <a:gd name="T61" fmla="*/ 284 h 294"/>
                <a:gd name="T62" fmla="*/ 28 w 277"/>
                <a:gd name="T63" fmla="*/ 269 h 294"/>
                <a:gd name="T64" fmla="*/ 45 w 277"/>
                <a:gd name="T65" fmla="*/ 248 h 294"/>
                <a:gd name="T66" fmla="*/ 66 w 277"/>
                <a:gd name="T67" fmla="*/ 225 h 294"/>
                <a:gd name="T68" fmla="*/ 86 w 277"/>
                <a:gd name="T69" fmla="*/ 201 h 294"/>
                <a:gd name="T70" fmla="*/ 109 w 277"/>
                <a:gd name="T71" fmla="*/ 178 h 294"/>
                <a:gd name="T72" fmla="*/ 131 w 277"/>
                <a:gd name="T73" fmla="*/ 157 h 294"/>
                <a:gd name="T74" fmla="*/ 151 w 277"/>
                <a:gd name="T75" fmla="*/ 141 h 294"/>
                <a:gd name="T76" fmla="*/ 170 w 277"/>
                <a:gd name="T77" fmla="*/ 127 h 294"/>
                <a:gd name="T78" fmla="*/ 192 w 277"/>
                <a:gd name="T79" fmla="*/ 112 h 294"/>
                <a:gd name="T80" fmla="*/ 213 w 277"/>
                <a:gd name="T81" fmla="*/ 97 h 294"/>
                <a:gd name="T82" fmla="*/ 233 w 277"/>
                <a:gd name="T83" fmla="*/ 84 h 294"/>
                <a:gd name="T84" fmla="*/ 250 w 277"/>
                <a:gd name="T85" fmla="*/ 71 h 294"/>
                <a:gd name="T86" fmla="*/ 264 w 277"/>
                <a:gd name="T87" fmla="*/ 62 h 294"/>
                <a:gd name="T88" fmla="*/ 273 w 277"/>
                <a:gd name="T89" fmla="*/ 55 h 294"/>
                <a:gd name="T90" fmla="*/ 277 w 277"/>
                <a:gd name="T91" fmla="*/ 53 h 2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77" h="294">
                  <a:moveTo>
                    <a:pt x="277" y="53"/>
                  </a:moveTo>
                  <a:lnTo>
                    <a:pt x="217" y="0"/>
                  </a:lnTo>
                  <a:lnTo>
                    <a:pt x="214" y="1"/>
                  </a:lnTo>
                  <a:lnTo>
                    <a:pt x="207" y="5"/>
                  </a:lnTo>
                  <a:lnTo>
                    <a:pt x="198" y="11"/>
                  </a:lnTo>
                  <a:lnTo>
                    <a:pt x="187" y="18"/>
                  </a:lnTo>
                  <a:lnTo>
                    <a:pt x="175" y="25"/>
                  </a:lnTo>
                  <a:lnTo>
                    <a:pt x="165" y="32"/>
                  </a:lnTo>
                  <a:lnTo>
                    <a:pt x="155" y="38"/>
                  </a:lnTo>
                  <a:lnTo>
                    <a:pt x="151" y="41"/>
                  </a:lnTo>
                  <a:lnTo>
                    <a:pt x="147" y="46"/>
                  </a:lnTo>
                  <a:lnTo>
                    <a:pt x="141" y="51"/>
                  </a:lnTo>
                  <a:lnTo>
                    <a:pt x="132" y="59"/>
                  </a:lnTo>
                  <a:lnTo>
                    <a:pt x="122" y="69"/>
                  </a:lnTo>
                  <a:lnTo>
                    <a:pt x="112" y="79"/>
                  </a:lnTo>
                  <a:lnTo>
                    <a:pt x="101" y="91"/>
                  </a:lnTo>
                  <a:lnTo>
                    <a:pt x="90" y="101"/>
                  </a:lnTo>
                  <a:lnTo>
                    <a:pt x="79" y="112"/>
                  </a:lnTo>
                  <a:lnTo>
                    <a:pt x="69" y="126"/>
                  </a:lnTo>
                  <a:lnTo>
                    <a:pt x="56" y="146"/>
                  </a:lnTo>
                  <a:lnTo>
                    <a:pt x="44" y="168"/>
                  </a:lnTo>
                  <a:lnTo>
                    <a:pt x="32" y="192"/>
                  </a:lnTo>
                  <a:lnTo>
                    <a:pt x="21" y="215"/>
                  </a:lnTo>
                  <a:lnTo>
                    <a:pt x="11" y="236"/>
                  </a:lnTo>
                  <a:lnTo>
                    <a:pt x="6" y="252"/>
                  </a:lnTo>
                  <a:lnTo>
                    <a:pt x="2" y="261"/>
                  </a:lnTo>
                  <a:lnTo>
                    <a:pt x="0" y="274"/>
                  </a:lnTo>
                  <a:lnTo>
                    <a:pt x="0" y="286"/>
                  </a:lnTo>
                  <a:lnTo>
                    <a:pt x="1" y="294"/>
                  </a:lnTo>
                  <a:lnTo>
                    <a:pt x="7" y="292"/>
                  </a:lnTo>
                  <a:lnTo>
                    <a:pt x="15" y="284"/>
                  </a:lnTo>
                  <a:lnTo>
                    <a:pt x="28" y="269"/>
                  </a:lnTo>
                  <a:lnTo>
                    <a:pt x="45" y="248"/>
                  </a:lnTo>
                  <a:lnTo>
                    <a:pt x="66" y="225"/>
                  </a:lnTo>
                  <a:lnTo>
                    <a:pt x="86" y="201"/>
                  </a:lnTo>
                  <a:lnTo>
                    <a:pt x="109" y="178"/>
                  </a:lnTo>
                  <a:lnTo>
                    <a:pt x="131" y="157"/>
                  </a:lnTo>
                  <a:lnTo>
                    <a:pt x="151" y="141"/>
                  </a:lnTo>
                  <a:lnTo>
                    <a:pt x="170" y="127"/>
                  </a:lnTo>
                  <a:lnTo>
                    <a:pt x="192" y="112"/>
                  </a:lnTo>
                  <a:lnTo>
                    <a:pt x="213" y="97"/>
                  </a:lnTo>
                  <a:lnTo>
                    <a:pt x="233" y="84"/>
                  </a:lnTo>
                  <a:lnTo>
                    <a:pt x="250" y="71"/>
                  </a:lnTo>
                  <a:lnTo>
                    <a:pt x="264" y="62"/>
                  </a:lnTo>
                  <a:lnTo>
                    <a:pt x="273" y="55"/>
                  </a:lnTo>
                  <a:lnTo>
                    <a:pt x="277" y="5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7" name="Freeform 108"/>
            <p:cNvSpPr>
              <a:spLocks/>
            </p:cNvSpPr>
            <p:nvPr/>
          </p:nvSpPr>
          <p:spPr bwMode="auto">
            <a:xfrm>
              <a:off x="4108" y="3048"/>
              <a:ext cx="160" cy="109"/>
            </a:xfrm>
            <a:custGeom>
              <a:avLst/>
              <a:gdLst>
                <a:gd name="T0" fmla="*/ 316 w 319"/>
                <a:gd name="T1" fmla="*/ 4 h 217"/>
                <a:gd name="T2" fmla="*/ 295 w 319"/>
                <a:gd name="T3" fmla="*/ 7 h 217"/>
                <a:gd name="T4" fmla="*/ 258 w 319"/>
                <a:gd name="T5" fmla="*/ 10 h 217"/>
                <a:gd name="T6" fmla="*/ 212 w 319"/>
                <a:gd name="T7" fmla="*/ 17 h 217"/>
                <a:gd name="T8" fmla="*/ 163 w 319"/>
                <a:gd name="T9" fmla="*/ 27 h 217"/>
                <a:gd name="T10" fmla="*/ 117 w 319"/>
                <a:gd name="T11" fmla="*/ 41 h 217"/>
                <a:gd name="T12" fmla="*/ 79 w 319"/>
                <a:gd name="T13" fmla="*/ 61 h 217"/>
                <a:gd name="T14" fmla="*/ 56 w 319"/>
                <a:gd name="T15" fmla="*/ 85 h 217"/>
                <a:gd name="T16" fmla="*/ 54 w 319"/>
                <a:gd name="T17" fmla="*/ 101 h 217"/>
                <a:gd name="T18" fmla="*/ 66 w 319"/>
                <a:gd name="T19" fmla="*/ 105 h 217"/>
                <a:gd name="T20" fmla="*/ 45 w 319"/>
                <a:gd name="T21" fmla="*/ 113 h 217"/>
                <a:gd name="T22" fmla="*/ 22 w 319"/>
                <a:gd name="T23" fmla="*/ 137 h 217"/>
                <a:gd name="T24" fmla="*/ 21 w 319"/>
                <a:gd name="T25" fmla="*/ 163 h 217"/>
                <a:gd name="T26" fmla="*/ 28 w 319"/>
                <a:gd name="T27" fmla="*/ 185 h 217"/>
                <a:gd name="T28" fmla="*/ 47 w 319"/>
                <a:gd name="T29" fmla="*/ 179 h 217"/>
                <a:gd name="T30" fmla="*/ 91 w 319"/>
                <a:gd name="T31" fmla="*/ 160 h 217"/>
                <a:gd name="T32" fmla="*/ 136 w 319"/>
                <a:gd name="T33" fmla="*/ 149 h 217"/>
                <a:gd name="T34" fmla="*/ 167 w 319"/>
                <a:gd name="T35" fmla="*/ 146 h 217"/>
                <a:gd name="T36" fmla="*/ 155 w 319"/>
                <a:gd name="T37" fmla="*/ 156 h 217"/>
                <a:gd name="T38" fmla="*/ 118 w 319"/>
                <a:gd name="T39" fmla="*/ 171 h 217"/>
                <a:gd name="T40" fmla="*/ 80 w 319"/>
                <a:gd name="T41" fmla="*/ 186 h 217"/>
                <a:gd name="T42" fmla="*/ 47 w 319"/>
                <a:gd name="T43" fmla="*/ 205 h 217"/>
                <a:gd name="T44" fmla="*/ 22 w 319"/>
                <a:gd name="T45" fmla="*/ 215 h 217"/>
                <a:gd name="T46" fmla="*/ 7 w 319"/>
                <a:gd name="T47" fmla="*/ 185 h 217"/>
                <a:gd name="T48" fmla="*/ 2 w 319"/>
                <a:gd name="T49" fmla="*/ 138 h 217"/>
                <a:gd name="T50" fmla="*/ 12 w 319"/>
                <a:gd name="T51" fmla="*/ 100 h 217"/>
                <a:gd name="T52" fmla="*/ 31 w 319"/>
                <a:gd name="T53" fmla="*/ 65 h 217"/>
                <a:gd name="T54" fmla="*/ 65 w 319"/>
                <a:gd name="T55" fmla="*/ 39 h 217"/>
                <a:gd name="T56" fmla="*/ 102 w 319"/>
                <a:gd name="T57" fmla="*/ 23 h 217"/>
                <a:gd name="T58" fmla="*/ 129 w 319"/>
                <a:gd name="T59" fmla="*/ 14 h 217"/>
                <a:gd name="T60" fmla="*/ 157 w 319"/>
                <a:gd name="T61" fmla="*/ 7 h 217"/>
                <a:gd name="T62" fmla="*/ 186 w 319"/>
                <a:gd name="T63" fmla="*/ 3 h 217"/>
                <a:gd name="T64" fmla="*/ 216 w 319"/>
                <a:gd name="T65" fmla="*/ 0 h 217"/>
                <a:gd name="T66" fmla="*/ 245 w 319"/>
                <a:gd name="T67" fmla="*/ 0 h 217"/>
                <a:gd name="T68" fmla="*/ 274 w 319"/>
                <a:gd name="T69" fmla="*/ 0 h 217"/>
                <a:gd name="T70" fmla="*/ 304 w 319"/>
                <a:gd name="T71" fmla="*/ 2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19" h="217">
                  <a:moveTo>
                    <a:pt x="319" y="4"/>
                  </a:moveTo>
                  <a:lnTo>
                    <a:pt x="316" y="4"/>
                  </a:lnTo>
                  <a:lnTo>
                    <a:pt x="308" y="6"/>
                  </a:lnTo>
                  <a:lnTo>
                    <a:pt x="295" y="7"/>
                  </a:lnTo>
                  <a:lnTo>
                    <a:pt x="278" y="8"/>
                  </a:lnTo>
                  <a:lnTo>
                    <a:pt x="258" y="10"/>
                  </a:lnTo>
                  <a:lnTo>
                    <a:pt x="236" y="14"/>
                  </a:lnTo>
                  <a:lnTo>
                    <a:pt x="212" y="17"/>
                  </a:lnTo>
                  <a:lnTo>
                    <a:pt x="188" y="22"/>
                  </a:lnTo>
                  <a:lnTo>
                    <a:pt x="163" y="27"/>
                  </a:lnTo>
                  <a:lnTo>
                    <a:pt x="140" y="34"/>
                  </a:lnTo>
                  <a:lnTo>
                    <a:pt x="117" y="41"/>
                  </a:lnTo>
                  <a:lnTo>
                    <a:pt x="96" y="50"/>
                  </a:lnTo>
                  <a:lnTo>
                    <a:pt x="79" y="61"/>
                  </a:lnTo>
                  <a:lnTo>
                    <a:pt x="65" y="72"/>
                  </a:lnTo>
                  <a:lnTo>
                    <a:pt x="56" y="85"/>
                  </a:lnTo>
                  <a:lnTo>
                    <a:pt x="52" y="99"/>
                  </a:lnTo>
                  <a:lnTo>
                    <a:pt x="54" y="101"/>
                  </a:lnTo>
                  <a:lnTo>
                    <a:pt x="60" y="103"/>
                  </a:lnTo>
                  <a:lnTo>
                    <a:pt x="66" y="105"/>
                  </a:lnTo>
                  <a:lnTo>
                    <a:pt x="68" y="105"/>
                  </a:lnTo>
                  <a:lnTo>
                    <a:pt x="45" y="113"/>
                  </a:lnTo>
                  <a:lnTo>
                    <a:pt x="30" y="124"/>
                  </a:lnTo>
                  <a:lnTo>
                    <a:pt x="22" y="137"/>
                  </a:lnTo>
                  <a:lnTo>
                    <a:pt x="20" y="149"/>
                  </a:lnTo>
                  <a:lnTo>
                    <a:pt x="21" y="163"/>
                  </a:lnTo>
                  <a:lnTo>
                    <a:pt x="24" y="175"/>
                  </a:lnTo>
                  <a:lnTo>
                    <a:pt x="28" y="185"/>
                  </a:lnTo>
                  <a:lnTo>
                    <a:pt x="30" y="192"/>
                  </a:lnTo>
                  <a:lnTo>
                    <a:pt x="47" y="179"/>
                  </a:lnTo>
                  <a:lnTo>
                    <a:pt x="68" y="169"/>
                  </a:lnTo>
                  <a:lnTo>
                    <a:pt x="91" y="160"/>
                  </a:lnTo>
                  <a:lnTo>
                    <a:pt x="115" y="154"/>
                  </a:lnTo>
                  <a:lnTo>
                    <a:pt x="136" y="149"/>
                  </a:lnTo>
                  <a:lnTo>
                    <a:pt x="155" y="146"/>
                  </a:lnTo>
                  <a:lnTo>
                    <a:pt x="167" y="146"/>
                  </a:lnTo>
                  <a:lnTo>
                    <a:pt x="172" y="147"/>
                  </a:lnTo>
                  <a:lnTo>
                    <a:pt x="155" y="156"/>
                  </a:lnTo>
                  <a:lnTo>
                    <a:pt x="136" y="164"/>
                  </a:lnTo>
                  <a:lnTo>
                    <a:pt x="118" y="171"/>
                  </a:lnTo>
                  <a:lnTo>
                    <a:pt x="98" y="178"/>
                  </a:lnTo>
                  <a:lnTo>
                    <a:pt x="80" y="186"/>
                  </a:lnTo>
                  <a:lnTo>
                    <a:pt x="64" y="194"/>
                  </a:lnTo>
                  <a:lnTo>
                    <a:pt x="47" y="205"/>
                  </a:lnTo>
                  <a:lnTo>
                    <a:pt x="34" y="217"/>
                  </a:lnTo>
                  <a:lnTo>
                    <a:pt x="22" y="215"/>
                  </a:lnTo>
                  <a:lnTo>
                    <a:pt x="14" y="204"/>
                  </a:lnTo>
                  <a:lnTo>
                    <a:pt x="7" y="185"/>
                  </a:lnTo>
                  <a:lnTo>
                    <a:pt x="0" y="160"/>
                  </a:lnTo>
                  <a:lnTo>
                    <a:pt x="2" y="138"/>
                  </a:lnTo>
                  <a:lnTo>
                    <a:pt x="6" y="118"/>
                  </a:lnTo>
                  <a:lnTo>
                    <a:pt x="12" y="100"/>
                  </a:lnTo>
                  <a:lnTo>
                    <a:pt x="20" y="82"/>
                  </a:lnTo>
                  <a:lnTo>
                    <a:pt x="31" y="65"/>
                  </a:lnTo>
                  <a:lnTo>
                    <a:pt x="46" y="52"/>
                  </a:lnTo>
                  <a:lnTo>
                    <a:pt x="65" y="39"/>
                  </a:lnTo>
                  <a:lnTo>
                    <a:pt x="88" y="27"/>
                  </a:lnTo>
                  <a:lnTo>
                    <a:pt x="102" y="23"/>
                  </a:lnTo>
                  <a:lnTo>
                    <a:pt x="115" y="18"/>
                  </a:lnTo>
                  <a:lnTo>
                    <a:pt x="129" y="14"/>
                  </a:lnTo>
                  <a:lnTo>
                    <a:pt x="143" y="10"/>
                  </a:lnTo>
                  <a:lnTo>
                    <a:pt x="157" y="7"/>
                  </a:lnTo>
                  <a:lnTo>
                    <a:pt x="172" y="4"/>
                  </a:lnTo>
                  <a:lnTo>
                    <a:pt x="186" y="3"/>
                  </a:lnTo>
                  <a:lnTo>
                    <a:pt x="201" y="1"/>
                  </a:lnTo>
                  <a:lnTo>
                    <a:pt x="216" y="0"/>
                  </a:lnTo>
                  <a:lnTo>
                    <a:pt x="230" y="0"/>
                  </a:lnTo>
                  <a:lnTo>
                    <a:pt x="245" y="0"/>
                  </a:lnTo>
                  <a:lnTo>
                    <a:pt x="260" y="0"/>
                  </a:lnTo>
                  <a:lnTo>
                    <a:pt x="274" y="0"/>
                  </a:lnTo>
                  <a:lnTo>
                    <a:pt x="289" y="1"/>
                  </a:lnTo>
                  <a:lnTo>
                    <a:pt x="304" y="2"/>
                  </a:lnTo>
                  <a:lnTo>
                    <a:pt x="319" y="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8" name="Freeform 109"/>
            <p:cNvSpPr>
              <a:spLocks/>
            </p:cNvSpPr>
            <p:nvPr/>
          </p:nvSpPr>
          <p:spPr bwMode="auto">
            <a:xfrm>
              <a:off x="4283" y="3055"/>
              <a:ext cx="99" cy="148"/>
            </a:xfrm>
            <a:custGeom>
              <a:avLst/>
              <a:gdLst>
                <a:gd name="T0" fmla="*/ 159 w 200"/>
                <a:gd name="T1" fmla="*/ 78 h 296"/>
                <a:gd name="T2" fmla="*/ 171 w 200"/>
                <a:gd name="T3" fmla="*/ 103 h 296"/>
                <a:gd name="T4" fmla="*/ 180 w 200"/>
                <a:gd name="T5" fmla="*/ 130 h 296"/>
                <a:gd name="T6" fmla="*/ 188 w 200"/>
                <a:gd name="T7" fmla="*/ 156 h 296"/>
                <a:gd name="T8" fmla="*/ 194 w 200"/>
                <a:gd name="T9" fmla="*/ 184 h 296"/>
                <a:gd name="T10" fmla="*/ 197 w 200"/>
                <a:gd name="T11" fmla="*/ 212 h 296"/>
                <a:gd name="T12" fmla="*/ 200 w 200"/>
                <a:gd name="T13" fmla="*/ 240 h 296"/>
                <a:gd name="T14" fmla="*/ 199 w 200"/>
                <a:gd name="T15" fmla="*/ 268 h 296"/>
                <a:gd name="T16" fmla="*/ 196 w 200"/>
                <a:gd name="T17" fmla="*/ 296 h 296"/>
                <a:gd name="T18" fmla="*/ 194 w 200"/>
                <a:gd name="T19" fmla="*/ 289 h 296"/>
                <a:gd name="T20" fmla="*/ 191 w 200"/>
                <a:gd name="T21" fmla="*/ 270 h 296"/>
                <a:gd name="T22" fmla="*/ 184 w 200"/>
                <a:gd name="T23" fmla="*/ 244 h 296"/>
                <a:gd name="T24" fmla="*/ 177 w 200"/>
                <a:gd name="T25" fmla="*/ 210 h 296"/>
                <a:gd name="T26" fmla="*/ 166 w 200"/>
                <a:gd name="T27" fmla="*/ 175 h 296"/>
                <a:gd name="T28" fmla="*/ 156 w 200"/>
                <a:gd name="T29" fmla="*/ 138 h 296"/>
                <a:gd name="T30" fmla="*/ 142 w 200"/>
                <a:gd name="T31" fmla="*/ 103 h 296"/>
                <a:gd name="T32" fmla="*/ 127 w 200"/>
                <a:gd name="T33" fmla="*/ 73 h 296"/>
                <a:gd name="T34" fmla="*/ 112 w 200"/>
                <a:gd name="T35" fmla="*/ 56 h 296"/>
                <a:gd name="T36" fmla="*/ 93 w 200"/>
                <a:gd name="T37" fmla="*/ 41 h 296"/>
                <a:gd name="T38" fmla="*/ 72 w 200"/>
                <a:gd name="T39" fmla="*/ 29 h 296"/>
                <a:gd name="T40" fmla="*/ 51 w 200"/>
                <a:gd name="T41" fmla="*/ 19 h 296"/>
                <a:gd name="T42" fmla="*/ 32 w 200"/>
                <a:gd name="T43" fmla="*/ 12 h 296"/>
                <a:gd name="T44" fmla="*/ 15 w 200"/>
                <a:gd name="T45" fmla="*/ 7 h 296"/>
                <a:gd name="T46" fmla="*/ 4 w 200"/>
                <a:gd name="T47" fmla="*/ 4 h 296"/>
                <a:gd name="T48" fmla="*/ 0 w 200"/>
                <a:gd name="T49" fmla="*/ 3 h 296"/>
                <a:gd name="T50" fmla="*/ 7 w 200"/>
                <a:gd name="T51" fmla="*/ 1 h 296"/>
                <a:gd name="T52" fmla="*/ 15 w 200"/>
                <a:gd name="T53" fmla="*/ 0 h 296"/>
                <a:gd name="T54" fmla="*/ 23 w 200"/>
                <a:gd name="T55" fmla="*/ 0 h 296"/>
                <a:gd name="T56" fmla="*/ 32 w 200"/>
                <a:gd name="T57" fmla="*/ 0 h 296"/>
                <a:gd name="T58" fmla="*/ 40 w 200"/>
                <a:gd name="T59" fmla="*/ 0 h 296"/>
                <a:gd name="T60" fmla="*/ 48 w 200"/>
                <a:gd name="T61" fmla="*/ 1 h 296"/>
                <a:gd name="T62" fmla="*/ 56 w 200"/>
                <a:gd name="T63" fmla="*/ 2 h 296"/>
                <a:gd name="T64" fmla="*/ 64 w 200"/>
                <a:gd name="T65" fmla="*/ 3 h 296"/>
                <a:gd name="T66" fmla="*/ 79 w 200"/>
                <a:gd name="T67" fmla="*/ 8 h 296"/>
                <a:gd name="T68" fmla="*/ 93 w 200"/>
                <a:gd name="T69" fmla="*/ 14 h 296"/>
                <a:gd name="T70" fmla="*/ 106 w 200"/>
                <a:gd name="T71" fmla="*/ 22 h 296"/>
                <a:gd name="T72" fmla="*/ 119 w 200"/>
                <a:gd name="T73" fmla="*/ 31 h 296"/>
                <a:gd name="T74" fmla="*/ 131 w 200"/>
                <a:gd name="T75" fmla="*/ 41 h 296"/>
                <a:gd name="T76" fmla="*/ 141 w 200"/>
                <a:gd name="T77" fmla="*/ 53 h 296"/>
                <a:gd name="T78" fmla="*/ 151 w 200"/>
                <a:gd name="T79" fmla="*/ 64 h 296"/>
                <a:gd name="T80" fmla="*/ 159 w 200"/>
                <a:gd name="T81" fmla="*/ 78 h 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00" h="296">
                  <a:moveTo>
                    <a:pt x="159" y="78"/>
                  </a:moveTo>
                  <a:lnTo>
                    <a:pt x="171" y="103"/>
                  </a:lnTo>
                  <a:lnTo>
                    <a:pt x="180" y="130"/>
                  </a:lnTo>
                  <a:lnTo>
                    <a:pt x="188" y="156"/>
                  </a:lnTo>
                  <a:lnTo>
                    <a:pt x="194" y="184"/>
                  </a:lnTo>
                  <a:lnTo>
                    <a:pt x="197" y="212"/>
                  </a:lnTo>
                  <a:lnTo>
                    <a:pt x="200" y="240"/>
                  </a:lnTo>
                  <a:lnTo>
                    <a:pt x="199" y="268"/>
                  </a:lnTo>
                  <a:lnTo>
                    <a:pt x="196" y="296"/>
                  </a:lnTo>
                  <a:lnTo>
                    <a:pt x="194" y="289"/>
                  </a:lnTo>
                  <a:lnTo>
                    <a:pt x="191" y="270"/>
                  </a:lnTo>
                  <a:lnTo>
                    <a:pt x="184" y="244"/>
                  </a:lnTo>
                  <a:lnTo>
                    <a:pt x="177" y="210"/>
                  </a:lnTo>
                  <a:lnTo>
                    <a:pt x="166" y="175"/>
                  </a:lnTo>
                  <a:lnTo>
                    <a:pt x="156" y="138"/>
                  </a:lnTo>
                  <a:lnTo>
                    <a:pt x="142" y="103"/>
                  </a:lnTo>
                  <a:lnTo>
                    <a:pt x="127" y="73"/>
                  </a:lnTo>
                  <a:lnTo>
                    <a:pt x="112" y="56"/>
                  </a:lnTo>
                  <a:lnTo>
                    <a:pt x="93" y="41"/>
                  </a:lnTo>
                  <a:lnTo>
                    <a:pt x="72" y="29"/>
                  </a:lnTo>
                  <a:lnTo>
                    <a:pt x="51" y="19"/>
                  </a:lnTo>
                  <a:lnTo>
                    <a:pt x="32" y="12"/>
                  </a:lnTo>
                  <a:lnTo>
                    <a:pt x="15" y="7"/>
                  </a:lnTo>
                  <a:lnTo>
                    <a:pt x="4" y="4"/>
                  </a:lnTo>
                  <a:lnTo>
                    <a:pt x="0" y="3"/>
                  </a:lnTo>
                  <a:lnTo>
                    <a:pt x="7" y="1"/>
                  </a:lnTo>
                  <a:lnTo>
                    <a:pt x="15" y="0"/>
                  </a:lnTo>
                  <a:lnTo>
                    <a:pt x="23" y="0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8" y="1"/>
                  </a:lnTo>
                  <a:lnTo>
                    <a:pt x="56" y="2"/>
                  </a:lnTo>
                  <a:lnTo>
                    <a:pt x="64" y="3"/>
                  </a:lnTo>
                  <a:lnTo>
                    <a:pt x="79" y="8"/>
                  </a:lnTo>
                  <a:lnTo>
                    <a:pt x="93" y="14"/>
                  </a:lnTo>
                  <a:lnTo>
                    <a:pt x="106" y="22"/>
                  </a:lnTo>
                  <a:lnTo>
                    <a:pt x="119" y="31"/>
                  </a:lnTo>
                  <a:lnTo>
                    <a:pt x="131" y="41"/>
                  </a:lnTo>
                  <a:lnTo>
                    <a:pt x="141" y="53"/>
                  </a:lnTo>
                  <a:lnTo>
                    <a:pt x="151" y="64"/>
                  </a:lnTo>
                  <a:lnTo>
                    <a:pt x="159" y="78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9" name="Freeform 110"/>
            <p:cNvSpPr>
              <a:spLocks/>
            </p:cNvSpPr>
            <p:nvPr/>
          </p:nvSpPr>
          <p:spPr bwMode="auto">
            <a:xfrm>
              <a:off x="4205" y="3061"/>
              <a:ext cx="66" cy="49"/>
            </a:xfrm>
            <a:custGeom>
              <a:avLst/>
              <a:gdLst>
                <a:gd name="T0" fmla="*/ 132 w 132"/>
                <a:gd name="T1" fmla="*/ 1 h 98"/>
                <a:gd name="T2" fmla="*/ 120 w 132"/>
                <a:gd name="T3" fmla="*/ 6 h 98"/>
                <a:gd name="T4" fmla="*/ 106 w 132"/>
                <a:gd name="T5" fmla="*/ 11 h 98"/>
                <a:gd name="T6" fmla="*/ 92 w 132"/>
                <a:gd name="T7" fmla="*/ 18 h 98"/>
                <a:gd name="T8" fmla="*/ 79 w 132"/>
                <a:gd name="T9" fmla="*/ 26 h 98"/>
                <a:gd name="T10" fmla="*/ 66 w 132"/>
                <a:gd name="T11" fmla="*/ 35 h 98"/>
                <a:gd name="T12" fmla="*/ 53 w 132"/>
                <a:gd name="T13" fmla="*/ 44 h 98"/>
                <a:gd name="T14" fmla="*/ 42 w 132"/>
                <a:gd name="T15" fmla="*/ 54 h 98"/>
                <a:gd name="T16" fmla="*/ 32 w 132"/>
                <a:gd name="T17" fmla="*/ 66 h 98"/>
                <a:gd name="T18" fmla="*/ 23 w 132"/>
                <a:gd name="T19" fmla="*/ 74 h 98"/>
                <a:gd name="T20" fmla="*/ 16 w 132"/>
                <a:gd name="T21" fmla="*/ 84 h 98"/>
                <a:gd name="T22" fmla="*/ 9 w 132"/>
                <a:gd name="T23" fmla="*/ 92 h 98"/>
                <a:gd name="T24" fmla="*/ 0 w 132"/>
                <a:gd name="T25" fmla="*/ 98 h 98"/>
                <a:gd name="T26" fmla="*/ 0 w 132"/>
                <a:gd name="T27" fmla="*/ 88 h 98"/>
                <a:gd name="T28" fmla="*/ 1 w 132"/>
                <a:gd name="T29" fmla="*/ 77 h 98"/>
                <a:gd name="T30" fmla="*/ 4 w 132"/>
                <a:gd name="T31" fmla="*/ 68 h 98"/>
                <a:gd name="T32" fmla="*/ 10 w 132"/>
                <a:gd name="T33" fmla="*/ 59 h 98"/>
                <a:gd name="T34" fmla="*/ 17 w 132"/>
                <a:gd name="T35" fmla="*/ 50 h 98"/>
                <a:gd name="T36" fmla="*/ 25 w 132"/>
                <a:gd name="T37" fmla="*/ 42 h 98"/>
                <a:gd name="T38" fmla="*/ 33 w 132"/>
                <a:gd name="T39" fmla="*/ 34 h 98"/>
                <a:gd name="T40" fmla="*/ 42 w 132"/>
                <a:gd name="T41" fmla="*/ 27 h 98"/>
                <a:gd name="T42" fmla="*/ 52 w 132"/>
                <a:gd name="T43" fmla="*/ 22 h 98"/>
                <a:gd name="T44" fmla="*/ 63 w 132"/>
                <a:gd name="T45" fmla="*/ 18 h 98"/>
                <a:gd name="T46" fmla="*/ 75 w 132"/>
                <a:gd name="T47" fmla="*/ 13 h 98"/>
                <a:gd name="T48" fmla="*/ 86 w 132"/>
                <a:gd name="T49" fmla="*/ 8 h 98"/>
                <a:gd name="T50" fmla="*/ 99 w 132"/>
                <a:gd name="T51" fmla="*/ 5 h 98"/>
                <a:gd name="T52" fmla="*/ 110 w 132"/>
                <a:gd name="T53" fmla="*/ 1 h 98"/>
                <a:gd name="T54" fmla="*/ 122 w 132"/>
                <a:gd name="T55" fmla="*/ 0 h 98"/>
                <a:gd name="T56" fmla="*/ 132 w 132"/>
                <a:gd name="T57" fmla="*/ 1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32" h="98">
                  <a:moveTo>
                    <a:pt x="132" y="1"/>
                  </a:moveTo>
                  <a:lnTo>
                    <a:pt x="120" y="6"/>
                  </a:lnTo>
                  <a:lnTo>
                    <a:pt x="106" y="11"/>
                  </a:lnTo>
                  <a:lnTo>
                    <a:pt x="92" y="18"/>
                  </a:lnTo>
                  <a:lnTo>
                    <a:pt x="79" y="26"/>
                  </a:lnTo>
                  <a:lnTo>
                    <a:pt x="66" y="35"/>
                  </a:lnTo>
                  <a:lnTo>
                    <a:pt x="53" y="44"/>
                  </a:lnTo>
                  <a:lnTo>
                    <a:pt x="42" y="54"/>
                  </a:lnTo>
                  <a:lnTo>
                    <a:pt x="32" y="66"/>
                  </a:lnTo>
                  <a:lnTo>
                    <a:pt x="23" y="74"/>
                  </a:lnTo>
                  <a:lnTo>
                    <a:pt x="16" y="84"/>
                  </a:lnTo>
                  <a:lnTo>
                    <a:pt x="9" y="92"/>
                  </a:lnTo>
                  <a:lnTo>
                    <a:pt x="0" y="98"/>
                  </a:lnTo>
                  <a:lnTo>
                    <a:pt x="0" y="88"/>
                  </a:lnTo>
                  <a:lnTo>
                    <a:pt x="1" y="77"/>
                  </a:lnTo>
                  <a:lnTo>
                    <a:pt x="4" y="68"/>
                  </a:lnTo>
                  <a:lnTo>
                    <a:pt x="10" y="59"/>
                  </a:lnTo>
                  <a:lnTo>
                    <a:pt x="17" y="50"/>
                  </a:lnTo>
                  <a:lnTo>
                    <a:pt x="25" y="42"/>
                  </a:lnTo>
                  <a:lnTo>
                    <a:pt x="33" y="34"/>
                  </a:lnTo>
                  <a:lnTo>
                    <a:pt x="42" y="27"/>
                  </a:lnTo>
                  <a:lnTo>
                    <a:pt x="52" y="22"/>
                  </a:lnTo>
                  <a:lnTo>
                    <a:pt x="63" y="18"/>
                  </a:lnTo>
                  <a:lnTo>
                    <a:pt x="75" y="13"/>
                  </a:lnTo>
                  <a:lnTo>
                    <a:pt x="86" y="8"/>
                  </a:lnTo>
                  <a:lnTo>
                    <a:pt x="99" y="5"/>
                  </a:lnTo>
                  <a:lnTo>
                    <a:pt x="110" y="1"/>
                  </a:lnTo>
                  <a:lnTo>
                    <a:pt x="122" y="0"/>
                  </a:lnTo>
                  <a:lnTo>
                    <a:pt x="132" y="1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90" name="Freeform 111"/>
            <p:cNvSpPr>
              <a:spLocks/>
            </p:cNvSpPr>
            <p:nvPr/>
          </p:nvSpPr>
          <p:spPr bwMode="auto">
            <a:xfrm>
              <a:off x="4202" y="3120"/>
              <a:ext cx="47" cy="75"/>
            </a:xfrm>
            <a:custGeom>
              <a:avLst/>
              <a:gdLst>
                <a:gd name="T0" fmla="*/ 58 w 93"/>
                <a:gd name="T1" fmla="*/ 61 h 151"/>
                <a:gd name="T2" fmla="*/ 55 w 93"/>
                <a:gd name="T3" fmla="*/ 75 h 151"/>
                <a:gd name="T4" fmla="*/ 55 w 93"/>
                <a:gd name="T5" fmla="*/ 87 h 151"/>
                <a:gd name="T6" fmla="*/ 59 w 93"/>
                <a:gd name="T7" fmla="*/ 100 h 151"/>
                <a:gd name="T8" fmla="*/ 63 w 93"/>
                <a:gd name="T9" fmla="*/ 110 h 151"/>
                <a:gd name="T10" fmla="*/ 70 w 93"/>
                <a:gd name="T11" fmla="*/ 121 h 151"/>
                <a:gd name="T12" fmla="*/ 78 w 93"/>
                <a:gd name="T13" fmla="*/ 131 h 151"/>
                <a:gd name="T14" fmla="*/ 85 w 93"/>
                <a:gd name="T15" fmla="*/ 140 h 151"/>
                <a:gd name="T16" fmla="*/ 93 w 93"/>
                <a:gd name="T17" fmla="*/ 151 h 151"/>
                <a:gd name="T18" fmla="*/ 85 w 93"/>
                <a:gd name="T19" fmla="*/ 151 h 151"/>
                <a:gd name="T20" fmla="*/ 76 w 93"/>
                <a:gd name="T21" fmla="*/ 148 h 151"/>
                <a:gd name="T22" fmla="*/ 68 w 93"/>
                <a:gd name="T23" fmla="*/ 145 h 151"/>
                <a:gd name="T24" fmla="*/ 59 w 93"/>
                <a:gd name="T25" fmla="*/ 139 h 151"/>
                <a:gd name="T26" fmla="*/ 51 w 93"/>
                <a:gd name="T27" fmla="*/ 134 h 151"/>
                <a:gd name="T28" fmla="*/ 44 w 93"/>
                <a:gd name="T29" fmla="*/ 128 h 151"/>
                <a:gd name="T30" fmla="*/ 38 w 93"/>
                <a:gd name="T31" fmla="*/ 122 h 151"/>
                <a:gd name="T32" fmla="*/ 35 w 93"/>
                <a:gd name="T33" fmla="*/ 115 h 151"/>
                <a:gd name="T34" fmla="*/ 37 w 93"/>
                <a:gd name="T35" fmla="*/ 90 h 151"/>
                <a:gd name="T36" fmla="*/ 35 w 93"/>
                <a:gd name="T37" fmla="*/ 67 h 151"/>
                <a:gd name="T38" fmla="*/ 29 w 93"/>
                <a:gd name="T39" fmla="*/ 47 h 151"/>
                <a:gd name="T40" fmla="*/ 22 w 93"/>
                <a:gd name="T41" fmla="*/ 31 h 151"/>
                <a:gd name="T42" fmla="*/ 14 w 93"/>
                <a:gd name="T43" fmla="*/ 17 h 151"/>
                <a:gd name="T44" fmla="*/ 7 w 93"/>
                <a:gd name="T45" fmla="*/ 8 h 151"/>
                <a:gd name="T46" fmla="*/ 2 w 93"/>
                <a:gd name="T47" fmla="*/ 2 h 151"/>
                <a:gd name="T48" fmla="*/ 0 w 93"/>
                <a:gd name="T49" fmla="*/ 0 h 151"/>
                <a:gd name="T50" fmla="*/ 10 w 93"/>
                <a:gd name="T51" fmla="*/ 3 h 151"/>
                <a:gd name="T52" fmla="*/ 20 w 93"/>
                <a:gd name="T53" fmla="*/ 8 h 151"/>
                <a:gd name="T54" fmla="*/ 29 w 93"/>
                <a:gd name="T55" fmla="*/ 15 h 151"/>
                <a:gd name="T56" fmla="*/ 38 w 93"/>
                <a:gd name="T57" fmla="*/ 22 h 151"/>
                <a:gd name="T58" fmla="*/ 45 w 93"/>
                <a:gd name="T59" fmla="*/ 31 h 151"/>
                <a:gd name="T60" fmla="*/ 51 w 93"/>
                <a:gd name="T61" fmla="*/ 40 h 151"/>
                <a:gd name="T62" fmla="*/ 55 w 93"/>
                <a:gd name="T63" fmla="*/ 50 h 151"/>
                <a:gd name="T64" fmla="*/ 58 w 93"/>
                <a:gd name="T65" fmla="*/ 61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3" h="151">
                  <a:moveTo>
                    <a:pt x="58" y="61"/>
                  </a:moveTo>
                  <a:lnTo>
                    <a:pt x="55" y="75"/>
                  </a:lnTo>
                  <a:lnTo>
                    <a:pt x="55" y="87"/>
                  </a:lnTo>
                  <a:lnTo>
                    <a:pt x="59" y="100"/>
                  </a:lnTo>
                  <a:lnTo>
                    <a:pt x="63" y="110"/>
                  </a:lnTo>
                  <a:lnTo>
                    <a:pt x="70" y="121"/>
                  </a:lnTo>
                  <a:lnTo>
                    <a:pt x="78" y="131"/>
                  </a:lnTo>
                  <a:lnTo>
                    <a:pt x="85" y="140"/>
                  </a:lnTo>
                  <a:lnTo>
                    <a:pt x="93" y="151"/>
                  </a:lnTo>
                  <a:lnTo>
                    <a:pt x="85" y="151"/>
                  </a:lnTo>
                  <a:lnTo>
                    <a:pt x="76" y="148"/>
                  </a:lnTo>
                  <a:lnTo>
                    <a:pt x="68" y="145"/>
                  </a:lnTo>
                  <a:lnTo>
                    <a:pt x="59" y="139"/>
                  </a:lnTo>
                  <a:lnTo>
                    <a:pt x="51" y="134"/>
                  </a:lnTo>
                  <a:lnTo>
                    <a:pt x="44" y="128"/>
                  </a:lnTo>
                  <a:lnTo>
                    <a:pt x="38" y="122"/>
                  </a:lnTo>
                  <a:lnTo>
                    <a:pt x="35" y="115"/>
                  </a:lnTo>
                  <a:lnTo>
                    <a:pt x="37" y="90"/>
                  </a:lnTo>
                  <a:lnTo>
                    <a:pt x="35" y="67"/>
                  </a:lnTo>
                  <a:lnTo>
                    <a:pt x="29" y="47"/>
                  </a:lnTo>
                  <a:lnTo>
                    <a:pt x="22" y="31"/>
                  </a:lnTo>
                  <a:lnTo>
                    <a:pt x="14" y="17"/>
                  </a:lnTo>
                  <a:lnTo>
                    <a:pt x="7" y="8"/>
                  </a:lnTo>
                  <a:lnTo>
                    <a:pt x="2" y="2"/>
                  </a:lnTo>
                  <a:lnTo>
                    <a:pt x="0" y="0"/>
                  </a:lnTo>
                  <a:lnTo>
                    <a:pt x="10" y="3"/>
                  </a:lnTo>
                  <a:lnTo>
                    <a:pt x="20" y="8"/>
                  </a:lnTo>
                  <a:lnTo>
                    <a:pt x="29" y="15"/>
                  </a:lnTo>
                  <a:lnTo>
                    <a:pt x="38" y="22"/>
                  </a:lnTo>
                  <a:lnTo>
                    <a:pt x="45" y="31"/>
                  </a:lnTo>
                  <a:lnTo>
                    <a:pt x="51" y="40"/>
                  </a:lnTo>
                  <a:lnTo>
                    <a:pt x="55" y="50"/>
                  </a:lnTo>
                  <a:lnTo>
                    <a:pt x="58" y="61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3" name="Freeform 112"/>
            <p:cNvSpPr>
              <a:spLocks/>
            </p:cNvSpPr>
            <p:nvPr/>
          </p:nvSpPr>
          <p:spPr bwMode="auto">
            <a:xfrm>
              <a:off x="3596" y="3152"/>
              <a:ext cx="122" cy="86"/>
            </a:xfrm>
            <a:custGeom>
              <a:avLst/>
              <a:gdLst>
                <a:gd name="T0" fmla="*/ 154 w 244"/>
                <a:gd name="T1" fmla="*/ 5 h 173"/>
                <a:gd name="T2" fmla="*/ 166 w 244"/>
                <a:gd name="T3" fmla="*/ 10 h 173"/>
                <a:gd name="T4" fmla="*/ 178 w 244"/>
                <a:gd name="T5" fmla="*/ 17 h 173"/>
                <a:gd name="T6" fmla="*/ 192 w 244"/>
                <a:gd name="T7" fmla="*/ 25 h 173"/>
                <a:gd name="T8" fmla="*/ 205 w 244"/>
                <a:gd name="T9" fmla="*/ 36 h 173"/>
                <a:gd name="T10" fmla="*/ 217 w 244"/>
                <a:gd name="T11" fmla="*/ 47 h 173"/>
                <a:gd name="T12" fmla="*/ 228 w 244"/>
                <a:gd name="T13" fmla="*/ 60 h 173"/>
                <a:gd name="T14" fmla="*/ 237 w 244"/>
                <a:gd name="T15" fmla="*/ 73 h 173"/>
                <a:gd name="T16" fmla="*/ 243 w 244"/>
                <a:gd name="T17" fmla="*/ 88 h 173"/>
                <a:gd name="T18" fmla="*/ 244 w 244"/>
                <a:gd name="T19" fmla="*/ 94 h 173"/>
                <a:gd name="T20" fmla="*/ 242 w 244"/>
                <a:gd name="T21" fmla="*/ 105 h 173"/>
                <a:gd name="T22" fmla="*/ 239 w 244"/>
                <a:gd name="T23" fmla="*/ 118 h 173"/>
                <a:gd name="T24" fmla="*/ 235 w 244"/>
                <a:gd name="T25" fmla="*/ 130 h 173"/>
                <a:gd name="T26" fmla="*/ 229 w 244"/>
                <a:gd name="T27" fmla="*/ 143 h 173"/>
                <a:gd name="T28" fmla="*/ 222 w 244"/>
                <a:gd name="T29" fmla="*/ 156 h 173"/>
                <a:gd name="T30" fmla="*/ 214 w 244"/>
                <a:gd name="T31" fmla="*/ 166 h 173"/>
                <a:gd name="T32" fmla="*/ 206 w 244"/>
                <a:gd name="T33" fmla="*/ 173 h 173"/>
                <a:gd name="T34" fmla="*/ 205 w 244"/>
                <a:gd name="T35" fmla="*/ 164 h 173"/>
                <a:gd name="T36" fmla="*/ 207 w 244"/>
                <a:gd name="T37" fmla="*/ 153 h 173"/>
                <a:gd name="T38" fmla="*/ 212 w 244"/>
                <a:gd name="T39" fmla="*/ 144 h 173"/>
                <a:gd name="T40" fmla="*/ 215 w 244"/>
                <a:gd name="T41" fmla="*/ 134 h 173"/>
                <a:gd name="T42" fmla="*/ 219 w 244"/>
                <a:gd name="T43" fmla="*/ 111 h 173"/>
                <a:gd name="T44" fmla="*/ 217 w 244"/>
                <a:gd name="T45" fmla="*/ 91 h 173"/>
                <a:gd name="T46" fmla="*/ 212 w 244"/>
                <a:gd name="T47" fmla="*/ 74 h 173"/>
                <a:gd name="T48" fmla="*/ 201 w 244"/>
                <a:gd name="T49" fmla="*/ 59 h 173"/>
                <a:gd name="T50" fmla="*/ 189 w 244"/>
                <a:gd name="T51" fmla="*/ 47 h 173"/>
                <a:gd name="T52" fmla="*/ 174 w 244"/>
                <a:gd name="T53" fmla="*/ 37 h 173"/>
                <a:gd name="T54" fmla="*/ 157 w 244"/>
                <a:gd name="T55" fmla="*/ 30 h 173"/>
                <a:gd name="T56" fmla="*/ 141 w 244"/>
                <a:gd name="T57" fmla="*/ 24 h 173"/>
                <a:gd name="T58" fmla="*/ 131 w 244"/>
                <a:gd name="T59" fmla="*/ 22 h 173"/>
                <a:gd name="T60" fmla="*/ 117 w 244"/>
                <a:gd name="T61" fmla="*/ 21 h 173"/>
                <a:gd name="T62" fmla="*/ 101 w 244"/>
                <a:gd name="T63" fmla="*/ 20 h 173"/>
                <a:gd name="T64" fmla="*/ 83 w 244"/>
                <a:gd name="T65" fmla="*/ 20 h 173"/>
                <a:gd name="T66" fmla="*/ 63 w 244"/>
                <a:gd name="T67" fmla="*/ 21 h 173"/>
                <a:gd name="T68" fmla="*/ 42 w 244"/>
                <a:gd name="T69" fmla="*/ 24 h 173"/>
                <a:gd name="T70" fmla="*/ 20 w 244"/>
                <a:gd name="T71" fmla="*/ 28 h 173"/>
                <a:gd name="T72" fmla="*/ 0 w 244"/>
                <a:gd name="T73" fmla="*/ 33 h 173"/>
                <a:gd name="T74" fmla="*/ 15 w 244"/>
                <a:gd name="T75" fmla="*/ 20 h 173"/>
                <a:gd name="T76" fmla="*/ 33 w 244"/>
                <a:gd name="T77" fmla="*/ 9 h 173"/>
                <a:gd name="T78" fmla="*/ 53 w 244"/>
                <a:gd name="T79" fmla="*/ 4 h 173"/>
                <a:gd name="T80" fmla="*/ 72 w 244"/>
                <a:gd name="T81" fmla="*/ 0 h 173"/>
                <a:gd name="T82" fmla="*/ 93 w 244"/>
                <a:gd name="T83" fmla="*/ 0 h 173"/>
                <a:gd name="T84" fmla="*/ 115 w 244"/>
                <a:gd name="T85" fmla="*/ 1 h 173"/>
                <a:gd name="T86" fmla="*/ 134 w 244"/>
                <a:gd name="T87" fmla="*/ 2 h 173"/>
                <a:gd name="T88" fmla="*/ 154 w 244"/>
                <a:gd name="T89" fmla="*/ 5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44" h="173">
                  <a:moveTo>
                    <a:pt x="154" y="5"/>
                  </a:moveTo>
                  <a:lnTo>
                    <a:pt x="166" y="10"/>
                  </a:lnTo>
                  <a:lnTo>
                    <a:pt x="178" y="17"/>
                  </a:lnTo>
                  <a:lnTo>
                    <a:pt x="192" y="25"/>
                  </a:lnTo>
                  <a:lnTo>
                    <a:pt x="205" y="36"/>
                  </a:lnTo>
                  <a:lnTo>
                    <a:pt x="217" y="47"/>
                  </a:lnTo>
                  <a:lnTo>
                    <a:pt x="228" y="60"/>
                  </a:lnTo>
                  <a:lnTo>
                    <a:pt x="237" y="73"/>
                  </a:lnTo>
                  <a:lnTo>
                    <a:pt x="243" y="88"/>
                  </a:lnTo>
                  <a:lnTo>
                    <a:pt x="244" y="94"/>
                  </a:lnTo>
                  <a:lnTo>
                    <a:pt x="242" y="105"/>
                  </a:lnTo>
                  <a:lnTo>
                    <a:pt x="239" y="118"/>
                  </a:lnTo>
                  <a:lnTo>
                    <a:pt x="235" y="130"/>
                  </a:lnTo>
                  <a:lnTo>
                    <a:pt x="229" y="143"/>
                  </a:lnTo>
                  <a:lnTo>
                    <a:pt x="222" y="156"/>
                  </a:lnTo>
                  <a:lnTo>
                    <a:pt x="214" y="166"/>
                  </a:lnTo>
                  <a:lnTo>
                    <a:pt x="206" y="173"/>
                  </a:lnTo>
                  <a:lnTo>
                    <a:pt x="205" y="164"/>
                  </a:lnTo>
                  <a:lnTo>
                    <a:pt x="207" y="153"/>
                  </a:lnTo>
                  <a:lnTo>
                    <a:pt x="212" y="144"/>
                  </a:lnTo>
                  <a:lnTo>
                    <a:pt x="215" y="134"/>
                  </a:lnTo>
                  <a:lnTo>
                    <a:pt x="219" y="111"/>
                  </a:lnTo>
                  <a:lnTo>
                    <a:pt x="217" y="91"/>
                  </a:lnTo>
                  <a:lnTo>
                    <a:pt x="212" y="74"/>
                  </a:lnTo>
                  <a:lnTo>
                    <a:pt x="201" y="59"/>
                  </a:lnTo>
                  <a:lnTo>
                    <a:pt x="189" y="47"/>
                  </a:lnTo>
                  <a:lnTo>
                    <a:pt x="174" y="37"/>
                  </a:lnTo>
                  <a:lnTo>
                    <a:pt x="157" y="30"/>
                  </a:lnTo>
                  <a:lnTo>
                    <a:pt x="141" y="24"/>
                  </a:lnTo>
                  <a:lnTo>
                    <a:pt x="131" y="22"/>
                  </a:lnTo>
                  <a:lnTo>
                    <a:pt x="117" y="21"/>
                  </a:lnTo>
                  <a:lnTo>
                    <a:pt x="101" y="20"/>
                  </a:lnTo>
                  <a:lnTo>
                    <a:pt x="83" y="20"/>
                  </a:lnTo>
                  <a:lnTo>
                    <a:pt x="63" y="21"/>
                  </a:lnTo>
                  <a:lnTo>
                    <a:pt x="42" y="24"/>
                  </a:lnTo>
                  <a:lnTo>
                    <a:pt x="20" y="28"/>
                  </a:lnTo>
                  <a:lnTo>
                    <a:pt x="0" y="33"/>
                  </a:lnTo>
                  <a:lnTo>
                    <a:pt x="15" y="20"/>
                  </a:lnTo>
                  <a:lnTo>
                    <a:pt x="33" y="9"/>
                  </a:lnTo>
                  <a:lnTo>
                    <a:pt x="53" y="4"/>
                  </a:lnTo>
                  <a:lnTo>
                    <a:pt x="72" y="0"/>
                  </a:lnTo>
                  <a:lnTo>
                    <a:pt x="93" y="0"/>
                  </a:lnTo>
                  <a:lnTo>
                    <a:pt x="115" y="1"/>
                  </a:lnTo>
                  <a:lnTo>
                    <a:pt x="134" y="2"/>
                  </a:lnTo>
                  <a:lnTo>
                    <a:pt x="154" y="5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4" name="Freeform 113"/>
            <p:cNvSpPr>
              <a:spLocks/>
            </p:cNvSpPr>
            <p:nvPr/>
          </p:nvSpPr>
          <p:spPr bwMode="auto">
            <a:xfrm>
              <a:off x="3497" y="3164"/>
              <a:ext cx="91" cy="159"/>
            </a:xfrm>
            <a:custGeom>
              <a:avLst/>
              <a:gdLst>
                <a:gd name="T0" fmla="*/ 182 w 182"/>
                <a:gd name="T1" fmla="*/ 4 h 319"/>
                <a:gd name="T2" fmla="*/ 180 w 182"/>
                <a:gd name="T3" fmla="*/ 7 h 319"/>
                <a:gd name="T4" fmla="*/ 177 w 182"/>
                <a:gd name="T5" fmla="*/ 9 h 319"/>
                <a:gd name="T6" fmla="*/ 172 w 182"/>
                <a:gd name="T7" fmla="*/ 11 h 319"/>
                <a:gd name="T8" fmla="*/ 166 w 182"/>
                <a:gd name="T9" fmla="*/ 9 h 319"/>
                <a:gd name="T10" fmla="*/ 162 w 182"/>
                <a:gd name="T11" fmla="*/ 9 h 319"/>
                <a:gd name="T12" fmla="*/ 156 w 182"/>
                <a:gd name="T13" fmla="*/ 9 h 319"/>
                <a:gd name="T14" fmla="*/ 151 w 182"/>
                <a:gd name="T15" fmla="*/ 11 h 319"/>
                <a:gd name="T16" fmla="*/ 147 w 182"/>
                <a:gd name="T17" fmla="*/ 13 h 319"/>
                <a:gd name="T18" fmla="*/ 127 w 182"/>
                <a:gd name="T19" fmla="*/ 20 h 319"/>
                <a:gd name="T20" fmla="*/ 109 w 182"/>
                <a:gd name="T21" fmla="*/ 29 h 319"/>
                <a:gd name="T22" fmla="*/ 91 w 182"/>
                <a:gd name="T23" fmla="*/ 42 h 319"/>
                <a:gd name="T24" fmla="*/ 75 w 182"/>
                <a:gd name="T25" fmla="*/ 57 h 319"/>
                <a:gd name="T26" fmla="*/ 61 w 182"/>
                <a:gd name="T27" fmla="*/ 73 h 319"/>
                <a:gd name="T28" fmla="*/ 49 w 182"/>
                <a:gd name="T29" fmla="*/ 91 h 319"/>
                <a:gd name="T30" fmla="*/ 40 w 182"/>
                <a:gd name="T31" fmla="*/ 110 h 319"/>
                <a:gd name="T32" fmla="*/ 34 w 182"/>
                <a:gd name="T33" fmla="*/ 129 h 319"/>
                <a:gd name="T34" fmla="*/ 28 w 182"/>
                <a:gd name="T35" fmla="*/ 155 h 319"/>
                <a:gd name="T36" fmla="*/ 27 w 182"/>
                <a:gd name="T37" fmla="*/ 180 h 319"/>
                <a:gd name="T38" fmla="*/ 28 w 182"/>
                <a:gd name="T39" fmla="*/ 205 h 319"/>
                <a:gd name="T40" fmla="*/ 33 w 182"/>
                <a:gd name="T41" fmla="*/ 229 h 319"/>
                <a:gd name="T42" fmla="*/ 41 w 182"/>
                <a:gd name="T43" fmla="*/ 254 h 319"/>
                <a:gd name="T44" fmla="*/ 50 w 182"/>
                <a:gd name="T45" fmla="*/ 275 h 319"/>
                <a:gd name="T46" fmla="*/ 60 w 182"/>
                <a:gd name="T47" fmla="*/ 299 h 319"/>
                <a:gd name="T48" fmla="*/ 73 w 182"/>
                <a:gd name="T49" fmla="*/ 319 h 319"/>
                <a:gd name="T50" fmla="*/ 64 w 182"/>
                <a:gd name="T51" fmla="*/ 316 h 319"/>
                <a:gd name="T52" fmla="*/ 53 w 182"/>
                <a:gd name="T53" fmla="*/ 305 h 319"/>
                <a:gd name="T54" fmla="*/ 41 w 182"/>
                <a:gd name="T55" fmla="*/ 289 h 319"/>
                <a:gd name="T56" fmla="*/ 28 w 182"/>
                <a:gd name="T57" fmla="*/ 270 h 319"/>
                <a:gd name="T58" fmla="*/ 16 w 182"/>
                <a:gd name="T59" fmla="*/ 248 h 319"/>
                <a:gd name="T60" fmla="*/ 7 w 182"/>
                <a:gd name="T61" fmla="*/ 224 h 319"/>
                <a:gd name="T62" fmla="*/ 2 w 182"/>
                <a:gd name="T63" fmla="*/ 201 h 319"/>
                <a:gd name="T64" fmla="*/ 0 w 182"/>
                <a:gd name="T65" fmla="*/ 179 h 319"/>
                <a:gd name="T66" fmla="*/ 3 w 182"/>
                <a:gd name="T67" fmla="*/ 149 h 319"/>
                <a:gd name="T68" fmla="*/ 7 w 182"/>
                <a:gd name="T69" fmla="*/ 125 h 319"/>
                <a:gd name="T70" fmla="*/ 14 w 182"/>
                <a:gd name="T71" fmla="*/ 103 h 319"/>
                <a:gd name="T72" fmla="*/ 23 w 182"/>
                <a:gd name="T73" fmla="*/ 84 h 319"/>
                <a:gd name="T74" fmla="*/ 36 w 182"/>
                <a:gd name="T75" fmla="*/ 67 h 319"/>
                <a:gd name="T76" fmla="*/ 51 w 182"/>
                <a:gd name="T77" fmla="*/ 51 h 319"/>
                <a:gd name="T78" fmla="*/ 71 w 182"/>
                <a:gd name="T79" fmla="*/ 35 h 319"/>
                <a:gd name="T80" fmla="*/ 94 w 182"/>
                <a:gd name="T81" fmla="*/ 19 h 319"/>
                <a:gd name="T82" fmla="*/ 103 w 182"/>
                <a:gd name="T83" fmla="*/ 14 h 319"/>
                <a:gd name="T84" fmla="*/ 113 w 182"/>
                <a:gd name="T85" fmla="*/ 11 h 319"/>
                <a:gd name="T86" fmla="*/ 125 w 182"/>
                <a:gd name="T87" fmla="*/ 7 h 319"/>
                <a:gd name="T88" fmla="*/ 136 w 182"/>
                <a:gd name="T89" fmla="*/ 4 h 319"/>
                <a:gd name="T90" fmla="*/ 148 w 182"/>
                <a:gd name="T91" fmla="*/ 1 h 319"/>
                <a:gd name="T92" fmla="*/ 159 w 182"/>
                <a:gd name="T93" fmla="*/ 0 h 319"/>
                <a:gd name="T94" fmla="*/ 171 w 182"/>
                <a:gd name="T95" fmla="*/ 1 h 319"/>
                <a:gd name="T96" fmla="*/ 182 w 182"/>
                <a:gd name="T97" fmla="*/ 4 h 3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82" h="319">
                  <a:moveTo>
                    <a:pt x="182" y="4"/>
                  </a:moveTo>
                  <a:lnTo>
                    <a:pt x="180" y="7"/>
                  </a:lnTo>
                  <a:lnTo>
                    <a:pt x="177" y="9"/>
                  </a:lnTo>
                  <a:lnTo>
                    <a:pt x="172" y="11"/>
                  </a:lnTo>
                  <a:lnTo>
                    <a:pt x="166" y="9"/>
                  </a:lnTo>
                  <a:lnTo>
                    <a:pt x="162" y="9"/>
                  </a:lnTo>
                  <a:lnTo>
                    <a:pt x="156" y="9"/>
                  </a:lnTo>
                  <a:lnTo>
                    <a:pt x="151" y="11"/>
                  </a:lnTo>
                  <a:lnTo>
                    <a:pt x="147" y="13"/>
                  </a:lnTo>
                  <a:lnTo>
                    <a:pt x="127" y="20"/>
                  </a:lnTo>
                  <a:lnTo>
                    <a:pt x="109" y="29"/>
                  </a:lnTo>
                  <a:lnTo>
                    <a:pt x="91" y="42"/>
                  </a:lnTo>
                  <a:lnTo>
                    <a:pt x="75" y="57"/>
                  </a:lnTo>
                  <a:lnTo>
                    <a:pt x="61" y="73"/>
                  </a:lnTo>
                  <a:lnTo>
                    <a:pt x="49" y="91"/>
                  </a:lnTo>
                  <a:lnTo>
                    <a:pt x="40" y="110"/>
                  </a:lnTo>
                  <a:lnTo>
                    <a:pt x="34" y="129"/>
                  </a:lnTo>
                  <a:lnTo>
                    <a:pt x="28" y="155"/>
                  </a:lnTo>
                  <a:lnTo>
                    <a:pt x="27" y="180"/>
                  </a:lnTo>
                  <a:lnTo>
                    <a:pt x="28" y="205"/>
                  </a:lnTo>
                  <a:lnTo>
                    <a:pt x="33" y="229"/>
                  </a:lnTo>
                  <a:lnTo>
                    <a:pt x="41" y="254"/>
                  </a:lnTo>
                  <a:lnTo>
                    <a:pt x="50" y="275"/>
                  </a:lnTo>
                  <a:lnTo>
                    <a:pt x="60" y="299"/>
                  </a:lnTo>
                  <a:lnTo>
                    <a:pt x="73" y="319"/>
                  </a:lnTo>
                  <a:lnTo>
                    <a:pt x="64" y="316"/>
                  </a:lnTo>
                  <a:lnTo>
                    <a:pt x="53" y="305"/>
                  </a:lnTo>
                  <a:lnTo>
                    <a:pt x="41" y="289"/>
                  </a:lnTo>
                  <a:lnTo>
                    <a:pt x="28" y="270"/>
                  </a:lnTo>
                  <a:lnTo>
                    <a:pt x="16" y="248"/>
                  </a:lnTo>
                  <a:lnTo>
                    <a:pt x="7" y="224"/>
                  </a:lnTo>
                  <a:lnTo>
                    <a:pt x="2" y="201"/>
                  </a:lnTo>
                  <a:lnTo>
                    <a:pt x="0" y="179"/>
                  </a:lnTo>
                  <a:lnTo>
                    <a:pt x="3" y="149"/>
                  </a:lnTo>
                  <a:lnTo>
                    <a:pt x="7" y="125"/>
                  </a:lnTo>
                  <a:lnTo>
                    <a:pt x="14" y="103"/>
                  </a:lnTo>
                  <a:lnTo>
                    <a:pt x="23" y="84"/>
                  </a:lnTo>
                  <a:lnTo>
                    <a:pt x="36" y="67"/>
                  </a:lnTo>
                  <a:lnTo>
                    <a:pt x="51" y="51"/>
                  </a:lnTo>
                  <a:lnTo>
                    <a:pt x="71" y="35"/>
                  </a:lnTo>
                  <a:lnTo>
                    <a:pt x="94" y="19"/>
                  </a:lnTo>
                  <a:lnTo>
                    <a:pt x="103" y="14"/>
                  </a:lnTo>
                  <a:lnTo>
                    <a:pt x="113" y="11"/>
                  </a:lnTo>
                  <a:lnTo>
                    <a:pt x="125" y="7"/>
                  </a:lnTo>
                  <a:lnTo>
                    <a:pt x="136" y="4"/>
                  </a:lnTo>
                  <a:lnTo>
                    <a:pt x="148" y="1"/>
                  </a:lnTo>
                  <a:lnTo>
                    <a:pt x="159" y="0"/>
                  </a:lnTo>
                  <a:lnTo>
                    <a:pt x="171" y="1"/>
                  </a:lnTo>
                  <a:lnTo>
                    <a:pt x="182" y="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5" name="Freeform 114"/>
            <p:cNvSpPr>
              <a:spLocks/>
            </p:cNvSpPr>
            <p:nvPr/>
          </p:nvSpPr>
          <p:spPr bwMode="auto">
            <a:xfrm>
              <a:off x="4247" y="3160"/>
              <a:ext cx="60" cy="58"/>
            </a:xfrm>
            <a:custGeom>
              <a:avLst/>
              <a:gdLst>
                <a:gd name="T0" fmla="*/ 119 w 120"/>
                <a:gd name="T1" fmla="*/ 116 h 116"/>
                <a:gd name="T2" fmla="*/ 118 w 120"/>
                <a:gd name="T3" fmla="*/ 113 h 116"/>
                <a:gd name="T4" fmla="*/ 115 w 120"/>
                <a:gd name="T5" fmla="*/ 103 h 116"/>
                <a:gd name="T6" fmla="*/ 111 w 120"/>
                <a:gd name="T7" fmla="*/ 89 h 116"/>
                <a:gd name="T8" fmla="*/ 105 w 120"/>
                <a:gd name="T9" fmla="*/ 72 h 116"/>
                <a:gd name="T10" fmla="*/ 94 w 120"/>
                <a:gd name="T11" fmla="*/ 54 h 116"/>
                <a:gd name="T12" fmla="*/ 83 w 120"/>
                <a:gd name="T13" fmla="*/ 38 h 116"/>
                <a:gd name="T14" fmla="*/ 67 w 120"/>
                <a:gd name="T15" fmla="*/ 27 h 116"/>
                <a:gd name="T16" fmla="*/ 48 w 120"/>
                <a:gd name="T17" fmla="*/ 20 h 116"/>
                <a:gd name="T18" fmla="*/ 39 w 120"/>
                <a:gd name="T19" fmla="*/ 20 h 116"/>
                <a:gd name="T20" fmla="*/ 32 w 120"/>
                <a:gd name="T21" fmla="*/ 23 h 116"/>
                <a:gd name="T22" fmla="*/ 28 w 120"/>
                <a:gd name="T23" fmla="*/ 29 h 116"/>
                <a:gd name="T24" fmla="*/ 23 w 120"/>
                <a:gd name="T25" fmla="*/ 36 h 116"/>
                <a:gd name="T26" fmla="*/ 23 w 120"/>
                <a:gd name="T27" fmla="*/ 46 h 116"/>
                <a:gd name="T28" fmla="*/ 24 w 120"/>
                <a:gd name="T29" fmla="*/ 57 h 116"/>
                <a:gd name="T30" fmla="*/ 24 w 120"/>
                <a:gd name="T31" fmla="*/ 66 h 116"/>
                <a:gd name="T32" fmla="*/ 23 w 120"/>
                <a:gd name="T33" fmla="*/ 75 h 116"/>
                <a:gd name="T34" fmla="*/ 15 w 120"/>
                <a:gd name="T35" fmla="*/ 67 h 116"/>
                <a:gd name="T36" fmla="*/ 7 w 120"/>
                <a:gd name="T37" fmla="*/ 59 h 116"/>
                <a:gd name="T38" fmla="*/ 1 w 120"/>
                <a:gd name="T39" fmla="*/ 49 h 116"/>
                <a:gd name="T40" fmla="*/ 0 w 120"/>
                <a:gd name="T41" fmla="*/ 36 h 116"/>
                <a:gd name="T42" fmla="*/ 2 w 120"/>
                <a:gd name="T43" fmla="*/ 29 h 116"/>
                <a:gd name="T44" fmla="*/ 5 w 120"/>
                <a:gd name="T45" fmla="*/ 23 h 116"/>
                <a:gd name="T46" fmla="*/ 8 w 120"/>
                <a:gd name="T47" fmla="*/ 19 h 116"/>
                <a:gd name="T48" fmla="*/ 11 w 120"/>
                <a:gd name="T49" fmla="*/ 14 h 116"/>
                <a:gd name="T50" fmla="*/ 16 w 120"/>
                <a:gd name="T51" fmla="*/ 9 h 116"/>
                <a:gd name="T52" fmla="*/ 23 w 120"/>
                <a:gd name="T53" fmla="*/ 6 h 116"/>
                <a:gd name="T54" fmla="*/ 31 w 120"/>
                <a:gd name="T55" fmla="*/ 4 h 116"/>
                <a:gd name="T56" fmla="*/ 40 w 120"/>
                <a:gd name="T57" fmla="*/ 0 h 116"/>
                <a:gd name="T58" fmla="*/ 66 w 120"/>
                <a:gd name="T59" fmla="*/ 4 h 116"/>
                <a:gd name="T60" fmla="*/ 85 w 120"/>
                <a:gd name="T61" fmla="*/ 15 h 116"/>
                <a:gd name="T62" fmla="*/ 100 w 120"/>
                <a:gd name="T63" fmla="*/ 30 h 116"/>
                <a:gd name="T64" fmla="*/ 111 w 120"/>
                <a:gd name="T65" fmla="*/ 50 h 116"/>
                <a:gd name="T66" fmla="*/ 116 w 120"/>
                <a:gd name="T67" fmla="*/ 69 h 116"/>
                <a:gd name="T68" fmla="*/ 120 w 120"/>
                <a:gd name="T69" fmla="*/ 88 h 116"/>
                <a:gd name="T70" fmla="*/ 120 w 120"/>
                <a:gd name="T71" fmla="*/ 105 h 116"/>
                <a:gd name="T72" fmla="*/ 119 w 120"/>
                <a:gd name="T73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20" h="116">
                  <a:moveTo>
                    <a:pt x="119" y="116"/>
                  </a:moveTo>
                  <a:lnTo>
                    <a:pt x="118" y="113"/>
                  </a:lnTo>
                  <a:lnTo>
                    <a:pt x="115" y="103"/>
                  </a:lnTo>
                  <a:lnTo>
                    <a:pt x="111" y="89"/>
                  </a:lnTo>
                  <a:lnTo>
                    <a:pt x="105" y="72"/>
                  </a:lnTo>
                  <a:lnTo>
                    <a:pt x="94" y="54"/>
                  </a:lnTo>
                  <a:lnTo>
                    <a:pt x="83" y="38"/>
                  </a:lnTo>
                  <a:lnTo>
                    <a:pt x="67" y="27"/>
                  </a:lnTo>
                  <a:lnTo>
                    <a:pt x="48" y="20"/>
                  </a:lnTo>
                  <a:lnTo>
                    <a:pt x="39" y="20"/>
                  </a:lnTo>
                  <a:lnTo>
                    <a:pt x="32" y="23"/>
                  </a:lnTo>
                  <a:lnTo>
                    <a:pt x="28" y="29"/>
                  </a:lnTo>
                  <a:lnTo>
                    <a:pt x="23" y="36"/>
                  </a:lnTo>
                  <a:lnTo>
                    <a:pt x="23" y="46"/>
                  </a:lnTo>
                  <a:lnTo>
                    <a:pt x="24" y="57"/>
                  </a:lnTo>
                  <a:lnTo>
                    <a:pt x="24" y="66"/>
                  </a:lnTo>
                  <a:lnTo>
                    <a:pt x="23" y="75"/>
                  </a:lnTo>
                  <a:lnTo>
                    <a:pt x="15" y="67"/>
                  </a:lnTo>
                  <a:lnTo>
                    <a:pt x="7" y="59"/>
                  </a:lnTo>
                  <a:lnTo>
                    <a:pt x="1" y="49"/>
                  </a:lnTo>
                  <a:lnTo>
                    <a:pt x="0" y="36"/>
                  </a:lnTo>
                  <a:lnTo>
                    <a:pt x="2" y="29"/>
                  </a:lnTo>
                  <a:lnTo>
                    <a:pt x="5" y="23"/>
                  </a:lnTo>
                  <a:lnTo>
                    <a:pt x="8" y="19"/>
                  </a:lnTo>
                  <a:lnTo>
                    <a:pt x="11" y="14"/>
                  </a:lnTo>
                  <a:lnTo>
                    <a:pt x="16" y="9"/>
                  </a:lnTo>
                  <a:lnTo>
                    <a:pt x="23" y="6"/>
                  </a:lnTo>
                  <a:lnTo>
                    <a:pt x="31" y="4"/>
                  </a:lnTo>
                  <a:lnTo>
                    <a:pt x="40" y="0"/>
                  </a:lnTo>
                  <a:lnTo>
                    <a:pt x="66" y="4"/>
                  </a:lnTo>
                  <a:lnTo>
                    <a:pt x="85" y="15"/>
                  </a:lnTo>
                  <a:lnTo>
                    <a:pt x="100" y="30"/>
                  </a:lnTo>
                  <a:lnTo>
                    <a:pt x="111" y="50"/>
                  </a:lnTo>
                  <a:lnTo>
                    <a:pt x="116" y="69"/>
                  </a:lnTo>
                  <a:lnTo>
                    <a:pt x="120" y="88"/>
                  </a:lnTo>
                  <a:lnTo>
                    <a:pt x="120" y="105"/>
                  </a:lnTo>
                  <a:lnTo>
                    <a:pt x="119" y="116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6" name="Freeform 115"/>
            <p:cNvSpPr>
              <a:spLocks/>
            </p:cNvSpPr>
            <p:nvPr/>
          </p:nvSpPr>
          <p:spPr bwMode="auto">
            <a:xfrm>
              <a:off x="4127" y="3168"/>
              <a:ext cx="157" cy="176"/>
            </a:xfrm>
            <a:custGeom>
              <a:avLst/>
              <a:gdLst>
                <a:gd name="T0" fmla="*/ 97 w 314"/>
                <a:gd name="T1" fmla="*/ 104 h 352"/>
                <a:gd name="T2" fmla="*/ 121 w 314"/>
                <a:gd name="T3" fmla="*/ 86 h 352"/>
                <a:gd name="T4" fmla="*/ 148 w 314"/>
                <a:gd name="T5" fmla="*/ 68 h 352"/>
                <a:gd name="T6" fmla="*/ 174 w 314"/>
                <a:gd name="T7" fmla="*/ 53 h 352"/>
                <a:gd name="T8" fmla="*/ 185 w 314"/>
                <a:gd name="T9" fmla="*/ 52 h 352"/>
                <a:gd name="T10" fmla="*/ 166 w 314"/>
                <a:gd name="T11" fmla="*/ 71 h 352"/>
                <a:gd name="T12" fmla="*/ 135 w 314"/>
                <a:gd name="T13" fmla="*/ 97 h 352"/>
                <a:gd name="T14" fmla="*/ 103 w 314"/>
                <a:gd name="T15" fmla="*/ 123 h 352"/>
                <a:gd name="T16" fmla="*/ 87 w 314"/>
                <a:gd name="T17" fmla="*/ 147 h 352"/>
                <a:gd name="T18" fmla="*/ 89 w 314"/>
                <a:gd name="T19" fmla="*/ 174 h 352"/>
                <a:gd name="T20" fmla="*/ 99 w 314"/>
                <a:gd name="T21" fmla="*/ 201 h 352"/>
                <a:gd name="T22" fmla="*/ 113 w 314"/>
                <a:gd name="T23" fmla="*/ 226 h 352"/>
                <a:gd name="T24" fmla="*/ 135 w 314"/>
                <a:gd name="T25" fmla="*/ 256 h 352"/>
                <a:gd name="T26" fmla="*/ 167 w 314"/>
                <a:gd name="T27" fmla="*/ 292 h 352"/>
                <a:gd name="T28" fmla="*/ 204 w 314"/>
                <a:gd name="T29" fmla="*/ 319 h 352"/>
                <a:gd name="T30" fmla="*/ 248 w 314"/>
                <a:gd name="T31" fmla="*/ 330 h 352"/>
                <a:gd name="T32" fmla="*/ 278 w 314"/>
                <a:gd name="T33" fmla="*/ 323 h 352"/>
                <a:gd name="T34" fmla="*/ 292 w 314"/>
                <a:gd name="T35" fmla="*/ 319 h 352"/>
                <a:gd name="T36" fmla="*/ 306 w 314"/>
                <a:gd name="T37" fmla="*/ 318 h 352"/>
                <a:gd name="T38" fmla="*/ 314 w 314"/>
                <a:gd name="T39" fmla="*/ 321 h 352"/>
                <a:gd name="T40" fmla="*/ 306 w 314"/>
                <a:gd name="T41" fmla="*/ 330 h 352"/>
                <a:gd name="T42" fmla="*/ 291 w 314"/>
                <a:gd name="T43" fmla="*/ 340 h 352"/>
                <a:gd name="T44" fmla="*/ 272 w 314"/>
                <a:gd name="T45" fmla="*/ 347 h 352"/>
                <a:gd name="T46" fmla="*/ 254 w 314"/>
                <a:gd name="T47" fmla="*/ 352 h 352"/>
                <a:gd name="T48" fmla="*/ 220 w 314"/>
                <a:gd name="T49" fmla="*/ 346 h 352"/>
                <a:gd name="T50" fmla="*/ 178 w 314"/>
                <a:gd name="T51" fmla="*/ 326 h 352"/>
                <a:gd name="T52" fmla="*/ 137 w 314"/>
                <a:gd name="T53" fmla="*/ 294 h 352"/>
                <a:gd name="T54" fmla="*/ 97 w 314"/>
                <a:gd name="T55" fmla="*/ 246 h 352"/>
                <a:gd name="T56" fmla="*/ 73 w 314"/>
                <a:gd name="T57" fmla="*/ 223 h 352"/>
                <a:gd name="T58" fmla="*/ 74 w 314"/>
                <a:gd name="T59" fmla="*/ 243 h 352"/>
                <a:gd name="T60" fmla="*/ 77 w 314"/>
                <a:gd name="T61" fmla="*/ 255 h 352"/>
                <a:gd name="T62" fmla="*/ 87 w 314"/>
                <a:gd name="T63" fmla="*/ 265 h 352"/>
                <a:gd name="T64" fmla="*/ 82 w 314"/>
                <a:gd name="T65" fmla="*/ 269 h 352"/>
                <a:gd name="T66" fmla="*/ 67 w 314"/>
                <a:gd name="T67" fmla="*/ 268 h 352"/>
                <a:gd name="T68" fmla="*/ 58 w 314"/>
                <a:gd name="T69" fmla="*/ 234 h 352"/>
                <a:gd name="T70" fmla="*/ 67 w 314"/>
                <a:gd name="T71" fmla="*/ 169 h 352"/>
                <a:gd name="T72" fmla="*/ 64 w 314"/>
                <a:gd name="T73" fmla="*/ 149 h 352"/>
                <a:gd name="T74" fmla="*/ 54 w 314"/>
                <a:gd name="T75" fmla="*/ 150 h 352"/>
                <a:gd name="T76" fmla="*/ 45 w 314"/>
                <a:gd name="T77" fmla="*/ 155 h 352"/>
                <a:gd name="T78" fmla="*/ 35 w 314"/>
                <a:gd name="T79" fmla="*/ 159 h 352"/>
                <a:gd name="T80" fmla="*/ 32 w 314"/>
                <a:gd name="T81" fmla="*/ 151 h 352"/>
                <a:gd name="T82" fmla="*/ 49 w 314"/>
                <a:gd name="T83" fmla="*/ 136 h 352"/>
                <a:gd name="T84" fmla="*/ 44 w 314"/>
                <a:gd name="T85" fmla="*/ 118 h 352"/>
                <a:gd name="T86" fmla="*/ 21 w 314"/>
                <a:gd name="T87" fmla="*/ 81 h 352"/>
                <a:gd name="T88" fmla="*/ 4 w 314"/>
                <a:gd name="T89" fmla="*/ 37 h 352"/>
                <a:gd name="T90" fmla="*/ 0 w 314"/>
                <a:gd name="T91" fmla="*/ 6 h 352"/>
                <a:gd name="T92" fmla="*/ 7 w 314"/>
                <a:gd name="T93" fmla="*/ 5 h 352"/>
                <a:gd name="T94" fmla="*/ 16 w 314"/>
                <a:gd name="T95" fmla="*/ 34 h 352"/>
                <a:gd name="T96" fmla="*/ 36 w 314"/>
                <a:gd name="T97" fmla="*/ 74 h 352"/>
                <a:gd name="T98" fmla="*/ 66 w 314"/>
                <a:gd name="T99" fmla="*/ 106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14" h="352">
                  <a:moveTo>
                    <a:pt x="86" y="113"/>
                  </a:moveTo>
                  <a:lnTo>
                    <a:pt x="97" y="104"/>
                  </a:lnTo>
                  <a:lnTo>
                    <a:pt x="109" y="95"/>
                  </a:lnTo>
                  <a:lnTo>
                    <a:pt x="121" y="86"/>
                  </a:lnTo>
                  <a:lnTo>
                    <a:pt x="135" y="76"/>
                  </a:lnTo>
                  <a:lnTo>
                    <a:pt x="148" y="68"/>
                  </a:lnTo>
                  <a:lnTo>
                    <a:pt x="162" y="60"/>
                  </a:lnTo>
                  <a:lnTo>
                    <a:pt x="174" y="53"/>
                  </a:lnTo>
                  <a:lnTo>
                    <a:pt x="187" y="48"/>
                  </a:lnTo>
                  <a:lnTo>
                    <a:pt x="185" y="52"/>
                  </a:lnTo>
                  <a:lnTo>
                    <a:pt x="178" y="59"/>
                  </a:lnTo>
                  <a:lnTo>
                    <a:pt x="166" y="71"/>
                  </a:lnTo>
                  <a:lnTo>
                    <a:pt x="151" y="83"/>
                  </a:lnTo>
                  <a:lnTo>
                    <a:pt x="135" y="97"/>
                  </a:lnTo>
                  <a:lnTo>
                    <a:pt x="118" y="110"/>
                  </a:lnTo>
                  <a:lnTo>
                    <a:pt x="103" y="123"/>
                  </a:lnTo>
                  <a:lnTo>
                    <a:pt x="89" y="132"/>
                  </a:lnTo>
                  <a:lnTo>
                    <a:pt x="87" y="147"/>
                  </a:lnTo>
                  <a:lnTo>
                    <a:pt x="87" y="161"/>
                  </a:lnTo>
                  <a:lnTo>
                    <a:pt x="89" y="174"/>
                  </a:lnTo>
                  <a:lnTo>
                    <a:pt x="94" y="188"/>
                  </a:lnTo>
                  <a:lnTo>
                    <a:pt x="99" y="201"/>
                  </a:lnTo>
                  <a:lnTo>
                    <a:pt x="106" y="215"/>
                  </a:lnTo>
                  <a:lnTo>
                    <a:pt x="113" y="226"/>
                  </a:lnTo>
                  <a:lnTo>
                    <a:pt x="121" y="239"/>
                  </a:lnTo>
                  <a:lnTo>
                    <a:pt x="135" y="256"/>
                  </a:lnTo>
                  <a:lnTo>
                    <a:pt x="151" y="275"/>
                  </a:lnTo>
                  <a:lnTo>
                    <a:pt x="167" y="292"/>
                  </a:lnTo>
                  <a:lnTo>
                    <a:pt x="185" y="307"/>
                  </a:lnTo>
                  <a:lnTo>
                    <a:pt x="204" y="319"/>
                  </a:lnTo>
                  <a:lnTo>
                    <a:pt x="225" y="328"/>
                  </a:lnTo>
                  <a:lnTo>
                    <a:pt x="248" y="330"/>
                  </a:lnTo>
                  <a:lnTo>
                    <a:pt x="272" y="325"/>
                  </a:lnTo>
                  <a:lnTo>
                    <a:pt x="278" y="323"/>
                  </a:lnTo>
                  <a:lnTo>
                    <a:pt x="284" y="322"/>
                  </a:lnTo>
                  <a:lnTo>
                    <a:pt x="292" y="319"/>
                  </a:lnTo>
                  <a:lnTo>
                    <a:pt x="299" y="318"/>
                  </a:lnTo>
                  <a:lnTo>
                    <a:pt x="306" y="318"/>
                  </a:lnTo>
                  <a:lnTo>
                    <a:pt x="310" y="319"/>
                  </a:lnTo>
                  <a:lnTo>
                    <a:pt x="314" y="321"/>
                  </a:lnTo>
                  <a:lnTo>
                    <a:pt x="314" y="323"/>
                  </a:lnTo>
                  <a:lnTo>
                    <a:pt x="306" y="330"/>
                  </a:lnTo>
                  <a:lnTo>
                    <a:pt x="299" y="336"/>
                  </a:lnTo>
                  <a:lnTo>
                    <a:pt x="291" y="340"/>
                  </a:lnTo>
                  <a:lnTo>
                    <a:pt x="281" y="344"/>
                  </a:lnTo>
                  <a:lnTo>
                    <a:pt x="272" y="347"/>
                  </a:lnTo>
                  <a:lnTo>
                    <a:pt x="263" y="349"/>
                  </a:lnTo>
                  <a:lnTo>
                    <a:pt x="254" y="352"/>
                  </a:lnTo>
                  <a:lnTo>
                    <a:pt x="243" y="352"/>
                  </a:lnTo>
                  <a:lnTo>
                    <a:pt x="220" y="346"/>
                  </a:lnTo>
                  <a:lnTo>
                    <a:pt x="198" y="338"/>
                  </a:lnTo>
                  <a:lnTo>
                    <a:pt x="178" y="326"/>
                  </a:lnTo>
                  <a:lnTo>
                    <a:pt x="157" y="311"/>
                  </a:lnTo>
                  <a:lnTo>
                    <a:pt x="137" y="294"/>
                  </a:lnTo>
                  <a:lnTo>
                    <a:pt x="117" y="272"/>
                  </a:lnTo>
                  <a:lnTo>
                    <a:pt x="97" y="246"/>
                  </a:lnTo>
                  <a:lnTo>
                    <a:pt x="75" y="216"/>
                  </a:lnTo>
                  <a:lnTo>
                    <a:pt x="73" y="223"/>
                  </a:lnTo>
                  <a:lnTo>
                    <a:pt x="73" y="233"/>
                  </a:lnTo>
                  <a:lnTo>
                    <a:pt x="74" y="243"/>
                  </a:lnTo>
                  <a:lnTo>
                    <a:pt x="73" y="252"/>
                  </a:lnTo>
                  <a:lnTo>
                    <a:pt x="77" y="255"/>
                  </a:lnTo>
                  <a:lnTo>
                    <a:pt x="83" y="261"/>
                  </a:lnTo>
                  <a:lnTo>
                    <a:pt x="87" y="265"/>
                  </a:lnTo>
                  <a:lnTo>
                    <a:pt x="89" y="268"/>
                  </a:lnTo>
                  <a:lnTo>
                    <a:pt x="82" y="269"/>
                  </a:lnTo>
                  <a:lnTo>
                    <a:pt x="75" y="269"/>
                  </a:lnTo>
                  <a:lnTo>
                    <a:pt x="67" y="268"/>
                  </a:lnTo>
                  <a:lnTo>
                    <a:pt x="58" y="260"/>
                  </a:lnTo>
                  <a:lnTo>
                    <a:pt x="58" y="234"/>
                  </a:lnTo>
                  <a:lnTo>
                    <a:pt x="62" y="200"/>
                  </a:lnTo>
                  <a:lnTo>
                    <a:pt x="67" y="169"/>
                  </a:lnTo>
                  <a:lnTo>
                    <a:pt x="69" y="151"/>
                  </a:lnTo>
                  <a:lnTo>
                    <a:pt x="64" y="149"/>
                  </a:lnTo>
                  <a:lnTo>
                    <a:pt x="59" y="149"/>
                  </a:lnTo>
                  <a:lnTo>
                    <a:pt x="54" y="150"/>
                  </a:lnTo>
                  <a:lnTo>
                    <a:pt x="50" y="151"/>
                  </a:lnTo>
                  <a:lnTo>
                    <a:pt x="45" y="155"/>
                  </a:lnTo>
                  <a:lnTo>
                    <a:pt x="41" y="157"/>
                  </a:lnTo>
                  <a:lnTo>
                    <a:pt x="35" y="159"/>
                  </a:lnTo>
                  <a:lnTo>
                    <a:pt x="30" y="162"/>
                  </a:lnTo>
                  <a:lnTo>
                    <a:pt x="32" y="151"/>
                  </a:lnTo>
                  <a:lnTo>
                    <a:pt x="39" y="143"/>
                  </a:lnTo>
                  <a:lnTo>
                    <a:pt x="49" y="136"/>
                  </a:lnTo>
                  <a:lnTo>
                    <a:pt x="57" y="129"/>
                  </a:lnTo>
                  <a:lnTo>
                    <a:pt x="44" y="118"/>
                  </a:lnTo>
                  <a:lnTo>
                    <a:pt x="32" y="102"/>
                  </a:lnTo>
                  <a:lnTo>
                    <a:pt x="21" y="81"/>
                  </a:lnTo>
                  <a:lnTo>
                    <a:pt x="11" y="59"/>
                  </a:lnTo>
                  <a:lnTo>
                    <a:pt x="4" y="37"/>
                  </a:lnTo>
                  <a:lnTo>
                    <a:pt x="0" y="19"/>
                  </a:lnTo>
                  <a:lnTo>
                    <a:pt x="0" y="6"/>
                  </a:lnTo>
                  <a:lnTo>
                    <a:pt x="5" y="0"/>
                  </a:lnTo>
                  <a:lnTo>
                    <a:pt x="7" y="5"/>
                  </a:lnTo>
                  <a:lnTo>
                    <a:pt x="11" y="17"/>
                  </a:lnTo>
                  <a:lnTo>
                    <a:pt x="16" y="34"/>
                  </a:lnTo>
                  <a:lnTo>
                    <a:pt x="26" y="53"/>
                  </a:lnTo>
                  <a:lnTo>
                    <a:pt x="36" y="74"/>
                  </a:lnTo>
                  <a:lnTo>
                    <a:pt x="50" y="93"/>
                  </a:lnTo>
                  <a:lnTo>
                    <a:pt x="66" y="106"/>
                  </a:lnTo>
                  <a:lnTo>
                    <a:pt x="86" y="113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7" name="Freeform 116"/>
            <p:cNvSpPr>
              <a:spLocks/>
            </p:cNvSpPr>
            <p:nvPr/>
          </p:nvSpPr>
          <p:spPr bwMode="auto">
            <a:xfrm>
              <a:off x="3567" y="3217"/>
              <a:ext cx="124" cy="69"/>
            </a:xfrm>
            <a:custGeom>
              <a:avLst/>
              <a:gdLst>
                <a:gd name="T0" fmla="*/ 112 w 248"/>
                <a:gd name="T1" fmla="*/ 84 h 140"/>
                <a:gd name="T2" fmla="*/ 127 w 248"/>
                <a:gd name="T3" fmla="*/ 70 h 140"/>
                <a:gd name="T4" fmla="*/ 141 w 248"/>
                <a:gd name="T5" fmla="*/ 52 h 140"/>
                <a:gd name="T6" fmla="*/ 151 w 248"/>
                <a:gd name="T7" fmla="*/ 29 h 140"/>
                <a:gd name="T8" fmla="*/ 162 w 248"/>
                <a:gd name="T9" fmla="*/ 22 h 140"/>
                <a:gd name="T10" fmla="*/ 167 w 248"/>
                <a:gd name="T11" fmla="*/ 58 h 140"/>
                <a:gd name="T12" fmla="*/ 180 w 248"/>
                <a:gd name="T13" fmla="*/ 70 h 140"/>
                <a:gd name="T14" fmla="*/ 199 w 248"/>
                <a:gd name="T15" fmla="*/ 60 h 140"/>
                <a:gd name="T16" fmla="*/ 220 w 248"/>
                <a:gd name="T17" fmla="*/ 45 h 140"/>
                <a:gd name="T18" fmla="*/ 240 w 248"/>
                <a:gd name="T19" fmla="*/ 35 h 140"/>
                <a:gd name="T20" fmla="*/ 240 w 248"/>
                <a:gd name="T21" fmla="*/ 47 h 140"/>
                <a:gd name="T22" fmla="*/ 218 w 248"/>
                <a:gd name="T23" fmla="*/ 66 h 140"/>
                <a:gd name="T24" fmla="*/ 192 w 248"/>
                <a:gd name="T25" fmla="*/ 80 h 140"/>
                <a:gd name="T26" fmla="*/ 168 w 248"/>
                <a:gd name="T27" fmla="*/ 89 h 140"/>
                <a:gd name="T28" fmla="*/ 154 w 248"/>
                <a:gd name="T29" fmla="*/ 85 h 140"/>
                <a:gd name="T30" fmla="*/ 153 w 248"/>
                <a:gd name="T31" fmla="*/ 77 h 140"/>
                <a:gd name="T32" fmla="*/ 142 w 248"/>
                <a:gd name="T33" fmla="*/ 81 h 140"/>
                <a:gd name="T34" fmla="*/ 121 w 248"/>
                <a:gd name="T35" fmla="*/ 98 h 140"/>
                <a:gd name="T36" fmla="*/ 100 w 248"/>
                <a:gd name="T37" fmla="*/ 113 h 140"/>
                <a:gd name="T38" fmla="*/ 79 w 248"/>
                <a:gd name="T39" fmla="*/ 120 h 140"/>
                <a:gd name="T40" fmla="*/ 77 w 248"/>
                <a:gd name="T41" fmla="*/ 105 h 140"/>
                <a:gd name="T42" fmla="*/ 91 w 248"/>
                <a:gd name="T43" fmla="*/ 76 h 140"/>
                <a:gd name="T44" fmla="*/ 85 w 248"/>
                <a:gd name="T45" fmla="*/ 74 h 140"/>
                <a:gd name="T46" fmla="*/ 65 w 248"/>
                <a:gd name="T47" fmla="*/ 100 h 140"/>
                <a:gd name="T48" fmla="*/ 40 w 248"/>
                <a:gd name="T49" fmla="*/ 123 h 140"/>
                <a:gd name="T50" fmla="*/ 14 w 248"/>
                <a:gd name="T51" fmla="*/ 137 h 140"/>
                <a:gd name="T52" fmla="*/ 16 w 248"/>
                <a:gd name="T53" fmla="*/ 127 h 140"/>
                <a:gd name="T54" fmla="*/ 47 w 248"/>
                <a:gd name="T55" fmla="*/ 97 h 140"/>
                <a:gd name="T56" fmla="*/ 73 w 248"/>
                <a:gd name="T57" fmla="*/ 61 h 140"/>
                <a:gd name="T58" fmla="*/ 90 w 248"/>
                <a:gd name="T59" fmla="*/ 21 h 140"/>
                <a:gd name="T60" fmla="*/ 101 w 248"/>
                <a:gd name="T61" fmla="*/ 14 h 140"/>
                <a:gd name="T62" fmla="*/ 103 w 248"/>
                <a:gd name="T63" fmla="*/ 69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48" h="140">
                  <a:moveTo>
                    <a:pt x="105" y="88"/>
                  </a:moveTo>
                  <a:lnTo>
                    <a:pt x="112" y="84"/>
                  </a:lnTo>
                  <a:lnTo>
                    <a:pt x="119" y="79"/>
                  </a:lnTo>
                  <a:lnTo>
                    <a:pt x="127" y="70"/>
                  </a:lnTo>
                  <a:lnTo>
                    <a:pt x="134" y="62"/>
                  </a:lnTo>
                  <a:lnTo>
                    <a:pt x="141" y="52"/>
                  </a:lnTo>
                  <a:lnTo>
                    <a:pt x="146" y="42"/>
                  </a:lnTo>
                  <a:lnTo>
                    <a:pt x="151" y="29"/>
                  </a:lnTo>
                  <a:lnTo>
                    <a:pt x="154" y="16"/>
                  </a:lnTo>
                  <a:lnTo>
                    <a:pt x="162" y="22"/>
                  </a:lnTo>
                  <a:lnTo>
                    <a:pt x="165" y="38"/>
                  </a:lnTo>
                  <a:lnTo>
                    <a:pt x="167" y="58"/>
                  </a:lnTo>
                  <a:lnTo>
                    <a:pt x="171" y="72"/>
                  </a:lnTo>
                  <a:lnTo>
                    <a:pt x="180" y="70"/>
                  </a:lnTo>
                  <a:lnTo>
                    <a:pt x="189" y="67"/>
                  </a:lnTo>
                  <a:lnTo>
                    <a:pt x="199" y="60"/>
                  </a:lnTo>
                  <a:lnTo>
                    <a:pt x="210" y="52"/>
                  </a:lnTo>
                  <a:lnTo>
                    <a:pt x="220" y="45"/>
                  </a:lnTo>
                  <a:lnTo>
                    <a:pt x="230" y="38"/>
                  </a:lnTo>
                  <a:lnTo>
                    <a:pt x="240" y="35"/>
                  </a:lnTo>
                  <a:lnTo>
                    <a:pt x="248" y="35"/>
                  </a:lnTo>
                  <a:lnTo>
                    <a:pt x="240" y="47"/>
                  </a:lnTo>
                  <a:lnTo>
                    <a:pt x="229" y="58"/>
                  </a:lnTo>
                  <a:lnTo>
                    <a:pt x="218" y="66"/>
                  </a:lnTo>
                  <a:lnTo>
                    <a:pt x="205" y="74"/>
                  </a:lnTo>
                  <a:lnTo>
                    <a:pt x="192" y="80"/>
                  </a:lnTo>
                  <a:lnTo>
                    <a:pt x="181" y="84"/>
                  </a:lnTo>
                  <a:lnTo>
                    <a:pt x="168" y="89"/>
                  </a:lnTo>
                  <a:lnTo>
                    <a:pt x="158" y="91"/>
                  </a:lnTo>
                  <a:lnTo>
                    <a:pt x="154" y="85"/>
                  </a:lnTo>
                  <a:lnTo>
                    <a:pt x="154" y="81"/>
                  </a:lnTo>
                  <a:lnTo>
                    <a:pt x="153" y="77"/>
                  </a:lnTo>
                  <a:lnTo>
                    <a:pt x="151" y="72"/>
                  </a:lnTo>
                  <a:lnTo>
                    <a:pt x="142" y="81"/>
                  </a:lnTo>
                  <a:lnTo>
                    <a:pt x="131" y="90"/>
                  </a:lnTo>
                  <a:lnTo>
                    <a:pt x="121" y="98"/>
                  </a:lnTo>
                  <a:lnTo>
                    <a:pt x="111" y="106"/>
                  </a:lnTo>
                  <a:lnTo>
                    <a:pt x="100" y="113"/>
                  </a:lnTo>
                  <a:lnTo>
                    <a:pt x="90" y="118"/>
                  </a:lnTo>
                  <a:lnTo>
                    <a:pt x="79" y="120"/>
                  </a:lnTo>
                  <a:lnTo>
                    <a:pt x="70" y="120"/>
                  </a:lnTo>
                  <a:lnTo>
                    <a:pt x="77" y="105"/>
                  </a:lnTo>
                  <a:lnTo>
                    <a:pt x="85" y="90"/>
                  </a:lnTo>
                  <a:lnTo>
                    <a:pt x="91" y="76"/>
                  </a:lnTo>
                  <a:lnTo>
                    <a:pt x="93" y="61"/>
                  </a:lnTo>
                  <a:lnTo>
                    <a:pt x="85" y="74"/>
                  </a:lnTo>
                  <a:lnTo>
                    <a:pt x="75" y="87"/>
                  </a:lnTo>
                  <a:lnTo>
                    <a:pt x="65" y="100"/>
                  </a:lnTo>
                  <a:lnTo>
                    <a:pt x="53" y="112"/>
                  </a:lnTo>
                  <a:lnTo>
                    <a:pt x="40" y="123"/>
                  </a:lnTo>
                  <a:lnTo>
                    <a:pt x="28" y="131"/>
                  </a:lnTo>
                  <a:lnTo>
                    <a:pt x="14" y="137"/>
                  </a:lnTo>
                  <a:lnTo>
                    <a:pt x="0" y="140"/>
                  </a:lnTo>
                  <a:lnTo>
                    <a:pt x="16" y="127"/>
                  </a:lnTo>
                  <a:lnTo>
                    <a:pt x="32" y="113"/>
                  </a:lnTo>
                  <a:lnTo>
                    <a:pt x="47" y="97"/>
                  </a:lnTo>
                  <a:lnTo>
                    <a:pt x="61" y="80"/>
                  </a:lnTo>
                  <a:lnTo>
                    <a:pt x="73" y="61"/>
                  </a:lnTo>
                  <a:lnTo>
                    <a:pt x="83" y="42"/>
                  </a:lnTo>
                  <a:lnTo>
                    <a:pt x="90" y="21"/>
                  </a:lnTo>
                  <a:lnTo>
                    <a:pt x="93" y="0"/>
                  </a:lnTo>
                  <a:lnTo>
                    <a:pt x="101" y="14"/>
                  </a:lnTo>
                  <a:lnTo>
                    <a:pt x="103" y="41"/>
                  </a:lnTo>
                  <a:lnTo>
                    <a:pt x="103" y="69"/>
                  </a:lnTo>
                  <a:lnTo>
                    <a:pt x="105" y="88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8" name="Freeform 117"/>
            <p:cNvSpPr>
              <a:spLocks/>
            </p:cNvSpPr>
            <p:nvPr/>
          </p:nvSpPr>
          <p:spPr bwMode="auto">
            <a:xfrm>
              <a:off x="4316" y="3211"/>
              <a:ext cx="68" cy="24"/>
            </a:xfrm>
            <a:custGeom>
              <a:avLst/>
              <a:gdLst>
                <a:gd name="T0" fmla="*/ 136 w 136"/>
                <a:gd name="T1" fmla="*/ 1 h 48"/>
                <a:gd name="T2" fmla="*/ 134 w 136"/>
                <a:gd name="T3" fmla="*/ 4 h 48"/>
                <a:gd name="T4" fmla="*/ 128 w 136"/>
                <a:gd name="T5" fmla="*/ 7 h 48"/>
                <a:gd name="T6" fmla="*/ 119 w 136"/>
                <a:gd name="T7" fmla="*/ 10 h 48"/>
                <a:gd name="T8" fmla="*/ 111 w 136"/>
                <a:gd name="T9" fmla="*/ 13 h 48"/>
                <a:gd name="T10" fmla="*/ 103 w 136"/>
                <a:gd name="T11" fmla="*/ 18 h 48"/>
                <a:gd name="T12" fmla="*/ 97 w 136"/>
                <a:gd name="T13" fmla="*/ 24 h 48"/>
                <a:gd name="T14" fmla="*/ 95 w 136"/>
                <a:gd name="T15" fmla="*/ 32 h 48"/>
                <a:gd name="T16" fmla="*/ 99 w 136"/>
                <a:gd name="T17" fmla="*/ 41 h 48"/>
                <a:gd name="T18" fmla="*/ 86 w 136"/>
                <a:gd name="T19" fmla="*/ 46 h 48"/>
                <a:gd name="T20" fmla="*/ 71 w 136"/>
                <a:gd name="T21" fmla="*/ 48 h 48"/>
                <a:gd name="T22" fmla="*/ 53 w 136"/>
                <a:gd name="T23" fmla="*/ 48 h 48"/>
                <a:gd name="T24" fmla="*/ 38 w 136"/>
                <a:gd name="T25" fmla="*/ 47 h 48"/>
                <a:gd name="T26" fmla="*/ 23 w 136"/>
                <a:gd name="T27" fmla="*/ 43 h 48"/>
                <a:gd name="T28" fmla="*/ 12 w 136"/>
                <a:gd name="T29" fmla="*/ 38 h 48"/>
                <a:gd name="T30" fmla="*/ 4 w 136"/>
                <a:gd name="T31" fmla="*/ 31 h 48"/>
                <a:gd name="T32" fmla="*/ 0 w 136"/>
                <a:gd name="T33" fmla="*/ 20 h 48"/>
                <a:gd name="T34" fmla="*/ 3 w 136"/>
                <a:gd name="T35" fmla="*/ 22 h 48"/>
                <a:gd name="T36" fmla="*/ 8 w 136"/>
                <a:gd name="T37" fmla="*/ 24 h 48"/>
                <a:gd name="T38" fmla="*/ 18 w 136"/>
                <a:gd name="T39" fmla="*/ 26 h 48"/>
                <a:gd name="T40" fmla="*/ 29 w 136"/>
                <a:gd name="T41" fmla="*/ 30 h 48"/>
                <a:gd name="T42" fmla="*/ 42 w 136"/>
                <a:gd name="T43" fmla="*/ 32 h 48"/>
                <a:gd name="T44" fmla="*/ 54 w 136"/>
                <a:gd name="T45" fmla="*/ 32 h 48"/>
                <a:gd name="T46" fmla="*/ 67 w 136"/>
                <a:gd name="T47" fmla="*/ 30 h 48"/>
                <a:gd name="T48" fmla="*/ 77 w 136"/>
                <a:gd name="T49" fmla="*/ 24 h 48"/>
                <a:gd name="T50" fmla="*/ 80 w 136"/>
                <a:gd name="T51" fmla="*/ 13 h 48"/>
                <a:gd name="T52" fmla="*/ 87 w 136"/>
                <a:gd name="T53" fmla="*/ 7 h 48"/>
                <a:gd name="T54" fmla="*/ 95 w 136"/>
                <a:gd name="T55" fmla="*/ 3 h 48"/>
                <a:gd name="T56" fmla="*/ 105 w 136"/>
                <a:gd name="T57" fmla="*/ 1 h 48"/>
                <a:gd name="T58" fmla="*/ 117 w 136"/>
                <a:gd name="T59" fmla="*/ 0 h 48"/>
                <a:gd name="T60" fmla="*/ 126 w 136"/>
                <a:gd name="T61" fmla="*/ 1 h 48"/>
                <a:gd name="T62" fmla="*/ 133 w 136"/>
                <a:gd name="T63" fmla="*/ 1 h 48"/>
                <a:gd name="T64" fmla="*/ 136 w 136"/>
                <a:gd name="T65" fmla="*/ 1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6" h="48">
                  <a:moveTo>
                    <a:pt x="136" y="1"/>
                  </a:moveTo>
                  <a:lnTo>
                    <a:pt x="134" y="4"/>
                  </a:lnTo>
                  <a:lnTo>
                    <a:pt x="128" y="7"/>
                  </a:lnTo>
                  <a:lnTo>
                    <a:pt x="119" y="10"/>
                  </a:lnTo>
                  <a:lnTo>
                    <a:pt x="111" y="13"/>
                  </a:lnTo>
                  <a:lnTo>
                    <a:pt x="103" y="18"/>
                  </a:lnTo>
                  <a:lnTo>
                    <a:pt x="97" y="24"/>
                  </a:lnTo>
                  <a:lnTo>
                    <a:pt x="95" y="32"/>
                  </a:lnTo>
                  <a:lnTo>
                    <a:pt x="99" y="41"/>
                  </a:lnTo>
                  <a:lnTo>
                    <a:pt x="86" y="46"/>
                  </a:lnTo>
                  <a:lnTo>
                    <a:pt x="71" y="48"/>
                  </a:lnTo>
                  <a:lnTo>
                    <a:pt x="53" y="48"/>
                  </a:lnTo>
                  <a:lnTo>
                    <a:pt x="38" y="47"/>
                  </a:lnTo>
                  <a:lnTo>
                    <a:pt x="23" y="43"/>
                  </a:lnTo>
                  <a:lnTo>
                    <a:pt x="12" y="38"/>
                  </a:lnTo>
                  <a:lnTo>
                    <a:pt x="4" y="31"/>
                  </a:lnTo>
                  <a:lnTo>
                    <a:pt x="0" y="20"/>
                  </a:lnTo>
                  <a:lnTo>
                    <a:pt x="3" y="22"/>
                  </a:lnTo>
                  <a:lnTo>
                    <a:pt x="8" y="24"/>
                  </a:lnTo>
                  <a:lnTo>
                    <a:pt x="18" y="26"/>
                  </a:lnTo>
                  <a:lnTo>
                    <a:pt x="29" y="30"/>
                  </a:lnTo>
                  <a:lnTo>
                    <a:pt x="42" y="32"/>
                  </a:lnTo>
                  <a:lnTo>
                    <a:pt x="54" y="32"/>
                  </a:lnTo>
                  <a:lnTo>
                    <a:pt x="67" y="30"/>
                  </a:lnTo>
                  <a:lnTo>
                    <a:pt x="77" y="24"/>
                  </a:lnTo>
                  <a:lnTo>
                    <a:pt x="80" y="13"/>
                  </a:lnTo>
                  <a:lnTo>
                    <a:pt x="87" y="7"/>
                  </a:lnTo>
                  <a:lnTo>
                    <a:pt x="95" y="3"/>
                  </a:lnTo>
                  <a:lnTo>
                    <a:pt x="105" y="1"/>
                  </a:lnTo>
                  <a:lnTo>
                    <a:pt x="117" y="0"/>
                  </a:lnTo>
                  <a:lnTo>
                    <a:pt x="126" y="1"/>
                  </a:lnTo>
                  <a:lnTo>
                    <a:pt x="133" y="1"/>
                  </a:lnTo>
                  <a:lnTo>
                    <a:pt x="136" y="1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9" name="Freeform 118"/>
            <p:cNvSpPr>
              <a:spLocks/>
            </p:cNvSpPr>
            <p:nvPr/>
          </p:nvSpPr>
          <p:spPr bwMode="auto">
            <a:xfrm>
              <a:off x="4117" y="3218"/>
              <a:ext cx="37" cy="48"/>
            </a:xfrm>
            <a:custGeom>
              <a:avLst/>
              <a:gdLst>
                <a:gd name="T0" fmla="*/ 39 w 74"/>
                <a:gd name="T1" fmla="*/ 15 h 95"/>
                <a:gd name="T2" fmla="*/ 13 w 74"/>
                <a:gd name="T3" fmla="*/ 18 h 95"/>
                <a:gd name="T4" fmla="*/ 17 w 74"/>
                <a:gd name="T5" fmla="*/ 27 h 95"/>
                <a:gd name="T6" fmla="*/ 22 w 74"/>
                <a:gd name="T7" fmla="*/ 38 h 95"/>
                <a:gd name="T8" fmla="*/ 28 w 74"/>
                <a:gd name="T9" fmla="*/ 48 h 95"/>
                <a:gd name="T10" fmla="*/ 35 w 74"/>
                <a:gd name="T11" fmla="*/ 58 h 95"/>
                <a:gd name="T12" fmla="*/ 43 w 74"/>
                <a:gd name="T13" fmla="*/ 68 h 95"/>
                <a:gd name="T14" fmla="*/ 52 w 74"/>
                <a:gd name="T15" fmla="*/ 75 h 95"/>
                <a:gd name="T16" fmla="*/ 63 w 74"/>
                <a:gd name="T17" fmla="*/ 80 h 95"/>
                <a:gd name="T18" fmla="*/ 74 w 74"/>
                <a:gd name="T19" fmla="*/ 83 h 95"/>
                <a:gd name="T20" fmla="*/ 71 w 74"/>
                <a:gd name="T21" fmla="*/ 89 h 95"/>
                <a:gd name="T22" fmla="*/ 67 w 74"/>
                <a:gd name="T23" fmla="*/ 94 h 95"/>
                <a:gd name="T24" fmla="*/ 59 w 74"/>
                <a:gd name="T25" fmla="*/ 95 h 95"/>
                <a:gd name="T26" fmla="*/ 45 w 74"/>
                <a:gd name="T27" fmla="*/ 89 h 95"/>
                <a:gd name="T28" fmla="*/ 35 w 74"/>
                <a:gd name="T29" fmla="*/ 83 h 95"/>
                <a:gd name="T30" fmla="*/ 27 w 74"/>
                <a:gd name="T31" fmla="*/ 75 h 95"/>
                <a:gd name="T32" fmla="*/ 19 w 74"/>
                <a:gd name="T33" fmla="*/ 65 h 95"/>
                <a:gd name="T34" fmla="*/ 12 w 74"/>
                <a:gd name="T35" fmla="*/ 56 h 95"/>
                <a:gd name="T36" fmla="*/ 6 w 74"/>
                <a:gd name="T37" fmla="*/ 45 h 95"/>
                <a:gd name="T38" fmla="*/ 3 w 74"/>
                <a:gd name="T39" fmla="*/ 33 h 95"/>
                <a:gd name="T40" fmla="*/ 0 w 74"/>
                <a:gd name="T41" fmla="*/ 22 h 95"/>
                <a:gd name="T42" fmla="*/ 0 w 74"/>
                <a:gd name="T43" fmla="*/ 9 h 95"/>
                <a:gd name="T44" fmla="*/ 3 w 74"/>
                <a:gd name="T45" fmla="*/ 3 h 95"/>
                <a:gd name="T46" fmla="*/ 7 w 74"/>
                <a:gd name="T47" fmla="*/ 1 h 95"/>
                <a:gd name="T48" fmla="*/ 13 w 74"/>
                <a:gd name="T49" fmla="*/ 0 h 95"/>
                <a:gd name="T50" fmla="*/ 20 w 74"/>
                <a:gd name="T51" fmla="*/ 1 h 95"/>
                <a:gd name="T52" fmla="*/ 26 w 74"/>
                <a:gd name="T53" fmla="*/ 3 h 95"/>
                <a:gd name="T54" fmla="*/ 32 w 74"/>
                <a:gd name="T55" fmla="*/ 7 h 95"/>
                <a:gd name="T56" fmla="*/ 36 w 74"/>
                <a:gd name="T57" fmla="*/ 10 h 95"/>
                <a:gd name="T58" fmla="*/ 39 w 74"/>
                <a:gd name="T59" fmla="*/ 1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74" h="95">
                  <a:moveTo>
                    <a:pt x="39" y="15"/>
                  </a:moveTo>
                  <a:lnTo>
                    <a:pt x="13" y="18"/>
                  </a:lnTo>
                  <a:lnTo>
                    <a:pt x="17" y="27"/>
                  </a:lnTo>
                  <a:lnTo>
                    <a:pt x="22" y="38"/>
                  </a:lnTo>
                  <a:lnTo>
                    <a:pt x="28" y="48"/>
                  </a:lnTo>
                  <a:lnTo>
                    <a:pt x="35" y="58"/>
                  </a:lnTo>
                  <a:lnTo>
                    <a:pt x="43" y="68"/>
                  </a:lnTo>
                  <a:lnTo>
                    <a:pt x="52" y="75"/>
                  </a:lnTo>
                  <a:lnTo>
                    <a:pt x="63" y="80"/>
                  </a:lnTo>
                  <a:lnTo>
                    <a:pt x="74" y="83"/>
                  </a:lnTo>
                  <a:lnTo>
                    <a:pt x="71" y="89"/>
                  </a:lnTo>
                  <a:lnTo>
                    <a:pt x="67" y="94"/>
                  </a:lnTo>
                  <a:lnTo>
                    <a:pt x="59" y="95"/>
                  </a:lnTo>
                  <a:lnTo>
                    <a:pt x="45" y="89"/>
                  </a:lnTo>
                  <a:lnTo>
                    <a:pt x="35" y="83"/>
                  </a:lnTo>
                  <a:lnTo>
                    <a:pt x="27" y="75"/>
                  </a:lnTo>
                  <a:lnTo>
                    <a:pt x="19" y="65"/>
                  </a:lnTo>
                  <a:lnTo>
                    <a:pt x="12" y="56"/>
                  </a:lnTo>
                  <a:lnTo>
                    <a:pt x="6" y="45"/>
                  </a:lnTo>
                  <a:lnTo>
                    <a:pt x="3" y="33"/>
                  </a:lnTo>
                  <a:lnTo>
                    <a:pt x="0" y="22"/>
                  </a:lnTo>
                  <a:lnTo>
                    <a:pt x="0" y="9"/>
                  </a:lnTo>
                  <a:lnTo>
                    <a:pt x="3" y="3"/>
                  </a:lnTo>
                  <a:lnTo>
                    <a:pt x="7" y="1"/>
                  </a:lnTo>
                  <a:lnTo>
                    <a:pt x="13" y="0"/>
                  </a:lnTo>
                  <a:lnTo>
                    <a:pt x="20" y="1"/>
                  </a:lnTo>
                  <a:lnTo>
                    <a:pt x="26" y="3"/>
                  </a:lnTo>
                  <a:lnTo>
                    <a:pt x="32" y="7"/>
                  </a:lnTo>
                  <a:lnTo>
                    <a:pt x="36" y="10"/>
                  </a:lnTo>
                  <a:lnTo>
                    <a:pt x="39" y="15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0" name="Freeform 119"/>
            <p:cNvSpPr>
              <a:spLocks/>
            </p:cNvSpPr>
            <p:nvPr/>
          </p:nvSpPr>
          <p:spPr bwMode="auto">
            <a:xfrm>
              <a:off x="4289" y="3229"/>
              <a:ext cx="157" cy="146"/>
            </a:xfrm>
            <a:custGeom>
              <a:avLst/>
              <a:gdLst>
                <a:gd name="T0" fmla="*/ 303 w 315"/>
                <a:gd name="T1" fmla="*/ 111 h 291"/>
                <a:gd name="T2" fmla="*/ 292 w 315"/>
                <a:gd name="T3" fmla="*/ 116 h 291"/>
                <a:gd name="T4" fmla="*/ 278 w 315"/>
                <a:gd name="T5" fmla="*/ 118 h 291"/>
                <a:gd name="T6" fmla="*/ 264 w 315"/>
                <a:gd name="T7" fmla="*/ 119 h 291"/>
                <a:gd name="T8" fmla="*/ 259 w 315"/>
                <a:gd name="T9" fmla="*/ 114 h 291"/>
                <a:gd name="T10" fmla="*/ 269 w 315"/>
                <a:gd name="T11" fmla="*/ 105 h 291"/>
                <a:gd name="T12" fmla="*/ 281 w 315"/>
                <a:gd name="T13" fmla="*/ 100 h 291"/>
                <a:gd name="T14" fmla="*/ 295 w 315"/>
                <a:gd name="T15" fmla="*/ 94 h 291"/>
                <a:gd name="T16" fmla="*/ 294 w 315"/>
                <a:gd name="T17" fmla="*/ 79 h 291"/>
                <a:gd name="T18" fmla="*/ 280 w 315"/>
                <a:gd name="T19" fmla="*/ 57 h 291"/>
                <a:gd name="T20" fmla="*/ 263 w 315"/>
                <a:gd name="T21" fmla="*/ 36 h 291"/>
                <a:gd name="T22" fmla="*/ 243 w 315"/>
                <a:gd name="T23" fmla="*/ 21 h 291"/>
                <a:gd name="T24" fmla="*/ 227 w 315"/>
                <a:gd name="T25" fmla="*/ 19 h 291"/>
                <a:gd name="T26" fmla="*/ 195 w 315"/>
                <a:gd name="T27" fmla="*/ 41 h 291"/>
                <a:gd name="T28" fmla="*/ 145 w 315"/>
                <a:gd name="T29" fmla="*/ 76 h 291"/>
                <a:gd name="T30" fmla="*/ 98 w 315"/>
                <a:gd name="T31" fmla="*/ 116 h 291"/>
                <a:gd name="T32" fmla="*/ 66 w 315"/>
                <a:gd name="T33" fmla="*/ 156 h 291"/>
                <a:gd name="T34" fmla="*/ 37 w 315"/>
                <a:gd name="T35" fmla="*/ 207 h 291"/>
                <a:gd name="T36" fmla="*/ 15 w 315"/>
                <a:gd name="T37" fmla="*/ 255 h 291"/>
                <a:gd name="T38" fmla="*/ 2 w 315"/>
                <a:gd name="T39" fmla="*/ 286 h 291"/>
                <a:gd name="T40" fmla="*/ 1 w 315"/>
                <a:gd name="T41" fmla="*/ 270 h 291"/>
                <a:gd name="T42" fmla="*/ 8 w 315"/>
                <a:gd name="T43" fmla="*/ 230 h 291"/>
                <a:gd name="T44" fmla="*/ 22 w 315"/>
                <a:gd name="T45" fmla="*/ 190 h 291"/>
                <a:gd name="T46" fmla="*/ 39 w 315"/>
                <a:gd name="T47" fmla="*/ 154 h 291"/>
                <a:gd name="T48" fmla="*/ 50 w 315"/>
                <a:gd name="T49" fmla="*/ 135 h 291"/>
                <a:gd name="T50" fmla="*/ 62 w 315"/>
                <a:gd name="T51" fmla="*/ 123 h 291"/>
                <a:gd name="T52" fmla="*/ 84 w 315"/>
                <a:gd name="T53" fmla="*/ 100 h 291"/>
                <a:gd name="T54" fmla="*/ 113 w 315"/>
                <a:gd name="T55" fmla="*/ 73 h 291"/>
                <a:gd name="T56" fmla="*/ 146 w 315"/>
                <a:gd name="T57" fmla="*/ 44 h 291"/>
                <a:gd name="T58" fmla="*/ 179 w 315"/>
                <a:gd name="T59" fmla="*/ 20 h 291"/>
                <a:gd name="T60" fmla="*/ 211 w 315"/>
                <a:gd name="T61" fmla="*/ 4 h 291"/>
                <a:gd name="T62" fmla="*/ 236 w 315"/>
                <a:gd name="T63" fmla="*/ 0 h 291"/>
                <a:gd name="T64" fmla="*/ 250 w 315"/>
                <a:gd name="T65" fmla="*/ 5 h 291"/>
                <a:gd name="T66" fmla="*/ 274 w 315"/>
                <a:gd name="T67" fmla="*/ 23 h 291"/>
                <a:gd name="T68" fmla="*/ 303 w 315"/>
                <a:gd name="T69" fmla="*/ 53 h 291"/>
                <a:gd name="T70" fmla="*/ 315 w 315"/>
                <a:gd name="T71" fmla="*/ 89 h 2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15" h="291">
                  <a:moveTo>
                    <a:pt x="309" y="109"/>
                  </a:moveTo>
                  <a:lnTo>
                    <a:pt x="303" y="111"/>
                  </a:lnTo>
                  <a:lnTo>
                    <a:pt x="297" y="114"/>
                  </a:lnTo>
                  <a:lnTo>
                    <a:pt x="292" y="116"/>
                  </a:lnTo>
                  <a:lnTo>
                    <a:pt x="285" y="117"/>
                  </a:lnTo>
                  <a:lnTo>
                    <a:pt x="278" y="118"/>
                  </a:lnTo>
                  <a:lnTo>
                    <a:pt x="271" y="119"/>
                  </a:lnTo>
                  <a:lnTo>
                    <a:pt x="264" y="119"/>
                  </a:lnTo>
                  <a:lnTo>
                    <a:pt x="257" y="119"/>
                  </a:lnTo>
                  <a:lnTo>
                    <a:pt x="259" y="114"/>
                  </a:lnTo>
                  <a:lnTo>
                    <a:pt x="263" y="109"/>
                  </a:lnTo>
                  <a:lnTo>
                    <a:pt x="269" y="105"/>
                  </a:lnTo>
                  <a:lnTo>
                    <a:pt x="276" y="102"/>
                  </a:lnTo>
                  <a:lnTo>
                    <a:pt x="281" y="100"/>
                  </a:lnTo>
                  <a:lnTo>
                    <a:pt x="288" y="97"/>
                  </a:lnTo>
                  <a:lnTo>
                    <a:pt x="295" y="94"/>
                  </a:lnTo>
                  <a:lnTo>
                    <a:pt x="300" y="89"/>
                  </a:lnTo>
                  <a:lnTo>
                    <a:pt x="294" y="79"/>
                  </a:lnTo>
                  <a:lnTo>
                    <a:pt x="288" y="67"/>
                  </a:lnTo>
                  <a:lnTo>
                    <a:pt x="280" y="57"/>
                  </a:lnTo>
                  <a:lnTo>
                    <a:pt x="272" y="47"/>
                  </a:lnTo>
                  <a:lnTo>
                    <a:pt x="263" y="36"/>
                  </a:lnTo>
                  <a:lnTo>
                    <a:pt x="254" y="28"/>
                  </a:lnTo>
                  <a:lnTo>
                    <a:pt x="243" y="21"/>
                  </a:lnTo>
                  <a:lnTo>
                    <a:pt x="232" y="16"/>
                  </a:lnTo>
                  <a:lnTo>
                    <a:pt x="227" y="19"/>
                  </a:lnTo>
                  <a:lnTo>
                    <a:pt x="213" y="27"/>
                  </a:lnTo>
                  <a:lnTo>
                    <a:pt x="195" y="41"/>
                  </a:lnTo>
                  <a:lnTo>
                    <a:pt x="171" y="57"/>
                  </a:lnTo>
                  <a:lnTo>
                    <a:pt x="145" y="76"/>
                  </a:lnTo>
                  <a:lnTo>
                    <a:pt x="121" y="96"/>
                  </a:lnTo>
                  <a:lnTo>
                    <a:pt x="98" y="116"/>
                  </a:lnTo>
                  <a:lnTo>
                    <a:pt x="81" y="135"/>
                  </a:lnTo>
                  <a:lnTo>
                    <a:pt x="66" y="156"/>
                  </a:lnTo>
                  <a:lnTo>
                    <a:pt x="51" y="180"/>
                  </a:lnTo>
                  <a:lnTo>
                    <a:pt x="37" y="207"/>
                  </a:lnTo>
                  <a:lnTo>
                    <a:pt x="25" y="232"/>
                  </a:lnTo>
                  <a:lnTo>
                    <a:pt x="15" y="255"/>
                  </a:lnTo>
                  <a:lnTo>
                    <a:pt x="7" y="274"/>
                  </a:lnTo>
                  <a:lnTo>
                    <a:pt x="2" y="286"/>
                  </a:lnTo>
                  <a:lnTo>
                    <a:pt x="0" y="291"/>
                  </a:lnTo>
                  <a:lnTo>
                    <a:pt x="1" y="270"/>
                  </a:lnTo>
                  <a:lnTo>
                    <a:pt x="4" y="251"/>
                  </a:lnTo>
                  <a:lnTo>
                    <a:pt x="8" y="230"/>
                  </a:lnTo>
                  <a:lnTo>
                    <a:pt x="14" y="209"/>
                  </a:lnTo>
                  <a:lnTo>
                    <a:pt x="22" y="190"/>
                  </a:lnTo>
                  <a:lnTo>
                    <a:pt x="30" y="171"/>
                  </a:lnTo>
                  <a:lnTo>
                    <a:pt x="39" y="154"/>
                  </a:lnTo>
                  <a:lnTo>
                    <a:pt x="48" y="138"/>
                  </a:lnTo>
                  <a:lnTo>
                    <a:pt x="50" y="135"/>
                  </a:lnTo>
                  <a:lnTo>
                    <a:pt x="55" y="131"/>
                  </a:lnTo>
                  <a:lnTo>
                    <a:pt x="62" y="123"/>
                  </a:lnTo>
                  <a:lnTo>
                    <a:pt x="73" y="112"/>
                  </a:lnTo>
                  <a:lnTo>
                    <a:pt x="84" y="100"/>
                  </a:lnTo>
                  <a:lnTo>
                    <a:pt x="98" y="87"/>
                  </a:lnTo>
                  <a:lnTo>
                    <a:pt x="113" y="73"/>
                  </a:lnTo>
                  <a:lnTo>
                    <a:pt x="129" y="58"/>
                  </a:lnTo>
                  <a:lnTo>
                    <a:pt x="146" y="44"/>
                  </a:lnTo>
                  <a:lnTo>
                    <a:pt x="163" y="32"/>
                  </a:lnTo>
                  <a:lnTo>
                    <a:pt x="179" y="20"/>
                  </a:lnTo>
                  <a:lnTo>
                    <a:pt x="195" y="11"/>
                  </a:lnTo>
                  <a:lnTo>
                    <a:pt x="211" y="4"/>
                  </a:lnTo>
                  <a:lnTo>
                    <a:pt x="225" y="0"/>
                  </a:lnTo>
                  <a:lnTo>
                    <a:pt x="236" y="0"/>
                  </a:lnTo>
                  <a:lnTo>
                    <a:pt x="247" y="3"/>
                  </a:lnTo>
                  <a:lnTo>
                    <a:pt x="250" y="5"/>
                  </a:lnTo>
                  <a:lnTo>
                    <a:pt x="261" y="12"/>
                  </a:lnTo>
                  <a:lnTo>
                    <a:pt x="274" y="23"/>
                  </a:lnTo>
                  <a:lnTo>
                    <a:pt x="289" y="36"/>
                  </a:lnTo>
                  <a:lnTo>
                    <a:pt x="303" y="53"/>
                  </a:lnTo>
                  <a:lnTo>
                    <a:pt x="312" y="70"/>
                  </a:lnTo>
                  <a:lnTo>
                    <a:pt x="315" y="89"/>
                  </a:lnTo>
                  <a:lnTo>
                    <a:pt x="309" y="109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1" name="Freeform 120"/>
            <p:cNvSpPr>
              <a:spLocks/>
            </p:cNvSpPr>
            <p:nvPr/>
          </p:nvSpPr>
          <p:spPr bwMode="auto">
            <a:xfrm>
              <a:off x="3678" y="3249"/>
              <a:ext cx="37" cy="68"/>
            </a:xfrm>
            <a:custGeom>
              <a:avLst/>
              <a:gdLst>
                <a:gd name="T0" fmla="*/ 75 w 75"/>
                <a:gd name="T1" fmla="*/ 14 h 135"/>
                <a:gd name="T2" fmla="*/ 68 w 75"/>
                <a:gd name="T3" fmla="*/ 13 h 135"/>
                <a:gd name="T4" fmla="*/ 60 w 75"/>
                <a:gd name="T5" fmla="*/ 13 h 135"/>
                <a:gd name="T6" fmla="*/ 53 w 75"/>
                <a:gd name="T7" fmla="*/ 15 h 135"/>
                <a:gd name="T8" fmla="*/ 46 w 75"/>
                <a:gd name="T9" fmla="*/ 18 h 135"/>
                <a:gd name="T10" fmla="*/ 41 w 75"/>
                <a:gd name="T11" fmla="*/ 22 h 135"/>
                <a:gd name="T12" fmla="*/ 35 w 75"/>
                <a:gd name="T13" fmla="*/ 26 h 135"/>
                <a:gd name="T14" fmla="*/ 30 w 75"/>
                <a:gd name="T15" fmla="*/ 31 h 135"/>
                <a:gd name="T16" fmla="*/ 27 w 75"/>
                <a:gd name="T17" fmla="*/ 37 h 135"/>
                <a:gd name="T18" fmla="*/ 28 w 75"/>
                <a:gd name="T19" fmla="*/ 53 h 135"/>
                <a:gd name="T20" fmla="*/ 36 w 75"/>
                <a:gd name="T21" fmla="*/ 76 h 135"/>
                <a:gd name="T22" fmla="*/ 44 w 75"/>
                <a:gd name="T23" fmla="*/ 97 h 135"/>
                <a:gd name="T24" fmla="*/ 51 w 75"/>
                <a:gd name="T25" fmla="*/ 110 h 135"/>
                <a:gd name="T26" fmla="*/ 49 w 75"/>
                <a:gd name="T27" fmla="*/ 117 h 135"/>
                <a:gd name="T28" fmla="*/ 43 w 75"/>
                <a:gd name="T29" fmla="*/ 123 h 135"/>
                <a:gd name="T30" fmla="*/ 36 w 75"/>
                <a:gd name="T31" fmla="*/ 128 h 135"/>
                <a:gd name="T32" fmla="*/ 29 w 75"/>
                <a:gd name="T33" fmla="*/ 130 h 135"/>
                <a:gd name="T34" fmla="*/ 21 w 75"/>
                <a:gd name="T35" fmla="*/ 132 h 135"/>
                <a:gd name="T36" fmla="*/ 13 w 75"/>
                <a:gd name="T37" fmla="*/ 135 h 135"/>
                <a:gd name="T38" fmla="*/ 6 w 75"/>
                <a:gd name="T39" fmla="*/ 135 h 135"/>
                <a:gd name="T40" fmla="*/ 0 w 75"/>
                <a:gd name="T41" fmla="*/ 133 h 135"/>
                <a:gd name="T42" fmla="*/ 8 w 75"/>
                <a:gd name="T43" fmla="*/ 128 h 135"/>
                <a:gd name="T44" fmla="*/ 19 w 75"/>
                <a:gd name="T45" fmla="*/ 121 h 135"/>
                <a:gd name="T46" fmla="*/ 27 w 75"/>
                <a:gd name="T47" fmla="*/ 114 h 135"/>
                <a:gd name="T48" fmla="*/ 33 w 75"/>
                <a:gd name="T49" fmla="*/ 107 h 135"/>
                <a:gd name="T50" fmla="*/ 23 w 75"/>
                <a:gd name="T51" fmla="*/ 89 h 135"/>
                <a:gd name="T52" fmla="*/ 16 w 75"/>
                <a:gd name="T53" fmla="*/ 69 h 135"/>
                <a:gd name="T54" fmla="*/ 13 w 75"/>
                <a:gd name="T55" fmla="*/ 48 h 135"/>
                <a:gd name="T56" fmla="*/ 16 w 75"/>
                <a:gd name="T57" fmla="*/ 26 h 135"/>
                <a:gd name="T58" fmla="*/ 21 w 75"/>
                <a:gd name="T59" fmla="*/ 18 h 135"/>
                <a:gd name="T60" fmla="*/ 28 w 75"/>
                <a:gd name="T61" fmla="*/ 11 h 135"/>
                <a:gd name="T62" fmla="*/ 35 w 75"/>
                <a:gd name="T63" fmla="*/ 6 h 135"/>
                <a:gd name="T64" fmla="*/ 43 w 75"/>
                <a:gd name="T65" fmla="*/ 1 h 135"/>
                <a:gd name="T66" fmla="*/ 52 w 75"/>
                <a:gd name="T67" fmla="*/ 0 h 135"/>
                <a:gd name="T68" fmla="*/ 61 w 75"/>
                <a:gd name="T69" fmla="*/ 2 h 135"/>
                <a:gd name="T70" fmla="*/ 68 w 75"/>
                <a:gd name="T71" fmla="*/ 7 h 135"/>
                <a:gd name="T72" fmla="*/ 75 w 75"/>
                <a:gd name="T73" fmla="*/ 1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5" h="135">
                  <a:moveTo>
                    <a:pt x="75" y="14"/>
                  </a:moveTo>
                  <a:lnTo>
                    <a:pt x="68" y="13"/>
                  </a:lnTo>
                  <a:lnTo>
                    <a:pt x="60" y="13"/>
                  </a:lnTo>
                  <a:lnTo>
                    <a:pt x="53" y="15"/>
                  </a:lnTo>
                  <a:lnTo>
                    <a:pt x="46" y="18"/>
                  </a:lnTo>
                  <a:lnTo>
                    <a:pt x="41" y="22"/>
                  </a:lnTo>
                  <a:lnTo>
                    <a:pt x="35" y="26"/>
                  </a:lnTo>
                  <a:lnTo>
                    <a:pt x="30" y="31"/>
                  </a:lnTo>
                  <a:lnTo>
                    <a:pt x="27" y="37"/>
                  </a:lnTo>
                  <a:lnTo>
                    <a:pt x="28" y="53"/>
                  </a:lnTo>
                  <a:lnTo>
                    <a:pt x="36" y="76"/>
                  </a:lnTo>
                  <a:lnTo>
                    <a:pt x="44" y="97"/>
                  </a:lnTo>
                  <a:lnTo>
                    <a:pt x="51" y="110"/>
                  </a:lnTo>
                  <a:lnTo>
                    <a:pt x="49" y="117"/>
                  </a:lnTo>
                  <a:lnTo>
                    <a:pt x="43" y="123"/>
                  </a:lnTo>
                  <a:lnTo>
                    <a:pt x="36" y="128"/>
                  </a:lnTo>
                  <a:lnTo>
                    <a:pt x="29" y="130"/>
                  </a:lnTo>
                  <a:lnTo>
                    <a:pt x="21" y="132"/>
                  </a:lnTo>
                  <a:lnTo>
                    <a:pt x="13" y="135"/>
                  </a:lnTo>
                  <a:lnTo>
                    <a:pt x="6" y="135"/>
                  </a:lnTo>
                  <a:lnTo>
                    <a:pt x="0" y="133"/>
                  </a:lnTo>
                  <a:lnTo>
                    <a:pt x="8" y="128"/>
                  </a:lnTo>
                  <a:lnTo>
                    <a:pt x="19" y="121"/>
                  </a:lnTo>
                  <a:lnTo>
                    <a:pt x="27" y="114"/>
                  </a:lnTo>
                  <a:lnTo>
                    <a:pt x="33" y="107"/>
                  </a:lnTo>
                  <a:lnTo>
                    <a:pt x="23" y="89"/>
                  </a:lnTo>
                  <a:lnTo>
                    <a:pt x="16" y="69"/>
                  </a:lnTo>
                  <a:lnTo>
                    <a:pt x="13" y="48"/>
                  </a:lnTo>
                  <a:lnTo>
                    <a:pt x="16" y="26"/>
                  </a:lnTo>
                  <a:lnTo>
                    <a:pt x="21" y="18"/>
                  </a:lnTo>
                  <a:lnTo>
                    <a:pt x="28" y="11"/>
                  </a:lnTo>
                  <a:lnTo>
                    <a:pt x="35" y="6"/>
                  </a:lnTo>
                  <a:lnTo>
                    <a:pt x="43" y="1"/>
                  </a:lnTo>
                  <a:lnTo>
                    <a:pt x="52" y="0"/>
                  </a:lnTo>
                  <a:lnTo>
                    <a:pt x="61" y="2"/>
                  </a:lnTo>
                  <a:lnTo>
                    <a:pt x="68" y="7"/>
                  </a:lnTo>
                  <a:lnTo>
                    <a:pt x="75" y="1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2" name="Freeform 121"/>
            <p:cNvSpPr>
              <a:spLocks/>
            </p:cNvSpPr>
            <p:nvPr/>
          </p:nvSpPr>
          <p:spPr bwMode="auto">
            <a:xfrm>
              <a:off x="3602" y="3266"/>
              <a:ext cx="127" cy="127"/>
            </a:xfrm>
            <a:custGeom>
              <a:avLst/>
              <a:gdLst>
                <a:gd name="T0" fmla="*/ 250 w 254"/>
                <a:gd name="T1" fmla="*/ 50 h 254"/>
                <a:gd name="T2" fmla="*/ 253 w 254"/>
                <a:gd name="T3" fmla="*/ 100 h 254"/>
                <a:gd name="T4" fmla="*/ 245 w 254"/>
                <a:gd name="T5" fmla="*/ 150 h 254"/>
                <a:gd name="T6" fmla="*/ 226 w 254"/>
                <a:gd name="T7" fmla="*/ 197 h 254"/>
                <a:gd name="T8" fmla="*/ 201 w 254"/>
                <a:gd name="T9" fmla="*/ 229 h 254"/>
                <a:gd name="T10" fmla="*/ 174 w 254"/>
                <a:gd name="T11" fmla="*/ 242 h 254"/>
                <a:gd name="T12" fmla="*/ 149 w 254"/>
                <a:gd name="T13" fmla="*/ 250 h 254"/>
                <a:gd name="T14" fmla="*/ 122 w 254"/>
                <a:gd name="T15" fmla="*/ 254 h 254"/>
                <a:gd name="T16" fmla="*/ 97 w 254"/>
                <a:gd name="T17" fmla="*/ 252 h 254"/>
                <a:gd name="T18" fmla="*/ 73 w 254"/>
                <a:gd name="T19" fmla="*/ 248 h 254"/>
                <a:gd name="T20" fmla="*/ 50 w 254"/>
                <a:gd name="T21" fmla="*/ 240 h 254"/>
                <a:gd name="T22" fmla="*/ 27 w 254"/>
                <a:gd name="T23" fmla="*/ 229 h 254"/>
                <a:gd name="T24" fmla="*/ 0 w 254"/>
                <a:gd name="T25" fmla="*/ 204 h 254"/>
                <a:gd name="T26" fmla="*/ 24 w 254"/>
                <a:gd name="T27" fmla="*/ 216 h 254"/>
                <a:gd name="T28" fmla="*/ 52 w 254"/>
                <a:gd name="T29" fmla="*/ 225 h 254"/>
                <a:gd name="T30" fmla="*/ 80 w 254"/>
                <a:gd name="T31" fmla="*/ 232 h 254"/>
                <a:gd name="T32" fmla="*/ 103 w 254"/>
                <a:gd name="T33" fmla="*/ 234 h 254"/>
                <a:gd name="T34" fmla="*/ 126 w 254"/>
                <a:gd name="T35" fmla="*/ 233 h 254"/>
                <a:gd name="T36" fmla="*/ 149 w 254"/>
                <a:gd name="T37" fmla="*/ 231 h 254"/>
                <a:gd name="T38" fmla="*/ 171 w 254"/>
                <a:gd name="T39" fmla="*/ 225 h 254"/>
                <a:gd name="T40" fmla="*/ 194 w 254"/>
                <a:gd name="T41" fmla="*/ 214 h 254"/>
                <a:gd name="T42" fmla="*/ 220 w 254"/>
                <a:gd name="T43" fmla="*/ 178 h 254"/>
                <a:gd name="T44" fmla="*/ 234 w 254"/>
                <a:gd name="T45" fmla="*/ 134 h 254"/>
                <a:gd name="T46" fmla="*/ 239 w 254"/>
                <a:gd name="T47" fmla="*/ 89 h 254"/>
                <a:gd name="T48" fmla="*/ 235 w 254"/>
                <a:gd name="T49" fmla="*/ 43 h 254"/>
                <a:gd name="T50" fmla="*/ 232 w 254"/>
                <a:gd name="T51" fmla="*/ 28 h 254"/>
                <a:gd name="T52" fmla="*/ 220 w 254"/>
                <a:gd name="T53" fmla="*/ 14 h 254"/>
                <a:gd name="T54" fmla="*/ 203 w 254"/>
                <a:gd name="T55" fmla="*/ 21 h 254"/>
                <a:gd name="T56" fmla="*/ 194 w 254"/>
                <a:gd name="T57" fmla="*/ 24 h 254"/>
                <a:gd name="T58" fmla="*/ 197 w 254"/>
                <a:gd name="T59" fmla="*/ 12 h 254"/>
                <a:gd name="T60" fmla="*/ 207 w 254"/>
                <a:gd name="T61" fmla="*/ 1 h 254"/>
                <a:gd name="T62" fmla="*/ 220 w 254"/>
                <a:gd name="T63" fmla="*/ 0 h 254"/>
                <a:gd name="T64" fmla="*/ 231 w 254"/>
                <a:gd name="T65" fmla="*/ 6 h 254"/>
                <a:gd name="T66" fmla="*/ 239 w 254"/>
                <a:gd name="T67" fmla="*/ 15 h 254"/>
                <a:gd name="T68" fmla="*/ 246 w 254"/>
                <a:gd name="T69" fmla="*/ 24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54" h="254">
                  <a:moveTo>
                    <a:pt x="246" y="24"/>
                  </a:moveTo>
                  <a:lnTo>
                    <a:pt x="250" y="50"/>
                  </a:lnTo>
                  <a:lnTo>
                    <a:pt x="254" y="76"/>
                  </a:lnTo>
                  <a:lnTo>
                    <a:pt x="253" y="100"/>
                  </a:lnTo>
                  <a:lnTo>
                    <a:pt x="250" y="126"/>
                  </a:lnTo>
                  <a:lnTo>
                    <a:pt x="245" y="150"/>
                  </a:lnTo>
                  <a:lnTo>
                    <a:pt x="237" y="174"/>
                  </a:lnTo>
                  <a:lnTo>
                    <a:pt x="226" y="197"/>
                  </a:lnTo>
                  <a:lnTo>
                    <a:pt x="213" y="220"/>
                  </a:lnTo>
                  <a:lnTo>
                    <a:pt x="201" y="229"/>
                  </a:lnTo>
                  <a:lnTo>
                    <a:pt x="188" y="236"/>
                  </a:lnTo>
                  <a:lnTo>
                    <a:pt x="174" y="242"/>
                  </a:lnTo>
                  <a:lnTo>
                    <a:pt x="162" y="248"/>
                  </a:lnTo>
                  <a:lnTo>
                    <a:pt x="149" y="250"/>
                  </a:lnTo>
                  <a:lnTo>
                    <a:pt x="136" y="252"/>
                  </a:lnTo>
                  <a:lnTo>
                    <a:pt x="122" y="254"/>
                  </a:lnTo>
                  <a:lnTo>
                    <a:pt x="110" y="254"/>
                  </a:lnTo>
                  <a:lnTo>
                    <a:pt x="97" y="252"/>
                  </a:lnTo>
                  <a:lnTo>
                    <a:pt x="86" y="251"/>
                  </a:lnTo>
                  <a:lnTo>
                    <a:pt x="73" y="248"/>
                  </a:lnTo>
                  <a:lnTo>
                    <a:pt x="61" y="244"/>
                  </a:lnTo>
                  <a:lnTo>
                    <a:pt x="50" y="240"/>
                  </a:lnTo>
                  <a:lnTo>
                    <a:pt x="38" y="235"/>
                  </a:lnTo>
                  <a:lnTo>
                    <a:pt x="27" y="229"/>
                  </a:lnTo>
                  <a:lnTo>
                    <a:pt x="16" y="224"/>
                  </a:lnTo>
                  <a:lnTo>
                    <a:pt x="0" y="204"/>
                  </a:lnTo>
                  <a:lnTo>
                    <a:pt x="12" y="210"/>
                  </a:lnTo>
                  <a:lnTo>
                    <a:pt x="24" y="216"/>
                  </a:lnTo>
                  <a:lnTo>
                    <a:pt x="38" y="220"/>
                  </a:lnTo>
                  <a:lnTo>
                    <a:pt x="52" y="225"/>
                  </a:lnTo>
                  <a:lnTo>
                    <a:pt x="66" y="229"/>
                  </a:lnTo>
                  <a:lnTo>
                    <a:pt x="80" y="232"/>
                  </a:lnTo>
                  <a:lnTo>
                    <a:pt x="92" y="234"/>
                  </a:lnTo>
                  <a:lnTo>
                    <a:pt x="103" y="234"/>
                  </a:lnTo>
                  <a:lnTo>
                    <a:pt x="114" y="234"/>
                  </a:lnTo>
                  <a:lnTo>
                    <a:pt x="126" y="233"/>
                  </a:lnTo>
                  <a:lnTo>
                    <a:pt x="137" y="233"/>
                  </a:lnTo>
                  <a:lnTo>
                    <a:pt x="149" y="231"/>
                  </a:lnTo>
                  <a:lnTo>
                    <a:pt x="159" y="228"/>
                  </a:lnTo>
                  <a:lnTo>
                    <a:pt x="171" y="225"/>
                  </a:lnTo>
                  <a:lnTo>
                    <a:pt x="182" y="220"/>
                  </a:lnTo>
                  <a:lnTo>
                    <a:pt x="194" y="214"/>
                  </a:lnTo>
                  <a:lnTo>
                    <a:pt x="209" y="197"/>
                  </a:lnTo>
                  <a:lnTo>
                    <a:pt x="220" y="178"/>
                  </a:lnTo>
                  <a:lnTo>
                    <a:pt x="228" y="156"/>
                  </a:lnTo>
                  <a:lnTo>
                    <a:pt x="234" y="134"/>
                  </a:lnTo>
                  <a:lnTo>
                    <a:pt x="238" y="112"/>
                  </a:lnTo>
                  <a:lnTo>
                    <a:pt x="239" y="89"/>
                  </a:lnTo>
                  <a:lnTo>
                    <a:pt x="239" y="66"/>
                  </a:lnTo>
                  <a:lnTo>
                    <a:pt x="235" y="43"/>
                  </a:lnTo>
                  <a:lnTo>
                    <a:pt x="234" y="35"/>
                  </a:lnTo>
                  <a:lnTo>
                    <a:pt x="232" y="28"/>
                  </a:lnTo>
                  <a:lnTo>
                    <a:pt x="227" y="21"/>
                  </a:lnTo>
                  <a:lnTo>
                    <a:pt x="220" y="14"/>
                  </a:lnTo>
                  <a:lnTo>
                    <a:pt x="211" y="16"/>
                  </a:lnTo>
                  <a:lnTo>
                    <a:pt x="203" y="21"/>
                  </a:lnTo>
                  <a:lnTo>
                    <a:pt x="196" y="24"/>
                  </a:lnTo>
                  <a:lnTo>
                    <a:pt x="194" y="24"/>
                  </a:lnTo>
                  <a:lnTo>
                    <a:pt x="196" y="18"/>
                  </a:lnTo>
                  <a:lnTo>
                    <a:pt x="197" y="12"/>
                  </a:lnTo>
                  <a:lnTo>
                    <a:pt x="201" y="6"/>
                  </a:lnTo>
                  <a:lnTo>
                    <a:pt x="207" y="1"/>
                  </a:lnTo>
                  <a:lnTo>
                    <a:pt x="213" y="0"/>
                  </a:lnTo>
                  <a:lnTo>
                    <a:pt x="220" y="0"/>
                  </a:lnTo>
                  <a:lnTo>
                    <a:pt x="225" y="3"/>
                  </a:lnTo>
                  <a:lnTo>
                    <a:pt x="231" y="6"/>
                  </a:lnTo>
                  <a:lnTo>
                    <a:pt x="235" y="11"/>
                  </a:lnTo>
                  <a:lnTo>
                    <a:pt x="239" y="15"/>
                  </a:lnTo>
                  <a:lnTo>
                    <a:pt x="242" y="20"/>
                  </a:lnTo>
                  <a:lnTo>
                    <a:pt x="246" y="2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3" name="Freeform 122"/>
            <p:cNvSpPr>
              <a:spLocks/>
            </p:cNvSpPr>
            <p:nvPr/>
          </p:nvSpPr>
          <p:spPr bwMode="auto">
            <a:xfrm>
              <a:off x="3632" y="3270"/>
              <a:ext cx="35" cy="22"/>
            </a:xfrm>
            <a:custGeom>
              <a:avLst/>
              <a:gdLst>
                <a:gd name="T0" fmla="*/ 70 w 70"/>
                <a:gd name="T1" fmla="*/ 25 h 45"/>
                <a:gd name="T2" fmla="*/ 69 w 70"/>
                <a:gd name="T3" fmla="*/ 25 h 45"/>
                <a:gd name="T4" fmla="*/ 66 w 70"/>
                <a:gd name="T5" fmla="*/ 24 h 45"/>
                <a:gd name="T6" fmla="*/ 60 w 70"/>
                <a:gd name="T7" fmla="*/ 22 h 45"/>
                <a:gd name="T8" fmla="*/ 54 w 70"/>
                <a:gd name="T9" fmla="*/ 20 h 45"/>
                <a:gd name="T10" fmla="*/ 47 w 70"/>
                <a:gd name="T11" fmla="*/ 17 h 45"/>
                <a:gd name="T12" fmla="*/ 39 w 70"/>
                <a:gd name="T13" fmla="*/ 16 h 45"/>
                <a:gd name="T14" fmla="*/ 32 w 70"/>
                <a:gd name="T15" fmla="*/ 16 h 45"/>
                <a:gd name="T16" fmla="*/ 25 w 70"/>
                <a:gd name="T17" fmla="*/ 19 h 45"/>
                <a:gd name="T18" fmla="*/ 2 w 70"/>
                <a:gd name="T19" fmla="*/ 45 h 45"/>
                <a:gd name="T20" fmla="*/ 0 w 70"/>
                <a:gd name="T21" fmla="*/ 37 h 45"/>
                <a:gd name="T22" fmla="*/ 2 w 70"/>
                <a:gd name="T23" fmla="*/ 28 h 45"/>
                <a:gd name="T24" fmla="*/ 8 w 70"/>
                <a:gd name="T25" fmla="*/ 20 h 45"/>
                <a:gd name="T26" fmla="*/ 13 w 70"/>
                <a:gd name="T27" fmla="*/ 13 h 45"/>
                <a:gd name="T28" fmla="*/ 20 w 70"/>
                <a:gd name="T29" fmla="*/ 5 h 45"/>
                <a:gd name="T30" fmla="*/ 27 w 70"/>
                <a:gd name="T31" fmla="*/ 1 h 45"/>
                <a:gd name="T32" fmla="*/ 35 w 70"/>
                <a:gd name="T33" fmla="*/ 0 h 45"/>
                <a:gd name="T34" fmla="*/ 44 w 70"/>
                <a:gd name="T35" fmla="*/ 1 h 45"/>
                <a:gd name="T36" fmla="*/ 52 w 70"/>
                <a:gd name="T37" fmla="*/ 5 h 45"/>
                <a:gd name="T38" fmla="*/ 60 w 70"/>
                <a:gd name="T39" fmla="*/ 11 h 45"/>
                <a:gd name="T40" fmla="*/ 66 w 70"/>
                <a:gd name="T41" fmla="*/ 17 h 45"/>
                <a:gd name="T42" fmla="*/ 70 w 70"/>
                <a:gd name="T43" fmla="*/ 2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0" h="45">
                  <a:moveTo>
                    <a:pt x="70" y="25"/>
                  </a:moveTo>
                  <a:lnTo>
                    <a:pt x="69" y="25"/>
                  </a:lnTo>
                  <a:lnTo>
                    <a:pt x="66" y="24"/>
                  </a:lnTo>
                  <a:lnTo>
                    <a:pt x="60" y="22"/>
                  </a:lnTo>
                  <a:lnTo>
                    <a:pt x="54" y="20"/>
                  </a:lnTo>
                  <a:lnTo>
                    <a:pt x="47" y="17"/>
                  </a:lnTo>
                  <a:lnTo>
                    <a:pt x="39" y="16"/>
                  </a:lnTo>
                  <a:lnTo>
                    <a:pt x="32" y="16"/>
                  </a:lnTo>
                  <a:lnTo>
                    <a:pt x="25" y="19"/>
                  </a:lnTo>
                  <a:lnTo>
                    <a:pt x="2" y="45"/>
                  </a:lnTo>
                  <a:lnTo>
                    <a:pt x="0" y="37"/>
                  </a:lnTo>
                  <a:lnTo>
                    <a:pt x="2" y="28"/>
                  </a:lnTo>
                  <a:lnTo>
                    <a:pt x="8" y="20"/>
                  </a:lnTo>
                  <a:lnTo>
                    <a:pt x="13" y="13"/>
                  </a:lnTo>
                  <a:lnTo>
                    <a:pt x="20" y="5"/>
                  </a:lnTo>
                  <a:lnTo>
                    <a:pt x="27" y="1"/>
                  </a:lnTo>
                  <a:lnTo>
                    <a:pt x="35" y="0"/>
                  </a:lnTo>
                  <a:lnTo>
                    <a:pt x="44" y="1"/>
                  </a:lnTo>
                  <a:lnTo>
                    <a:pt x="52" y="5"/>
                  </a:lnTo>
                  <a:lnTo>
                    <a:pt x="60" y="11"/>
                  </a:lnTo>
                  <a:lnTo>
                    <a:pt x="66" y="17"/>
                  </a:lnTo>
                  <a:lnTo>
                    <a:pt x="70" y="25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4" name="Freeform 123"/>
            <p:cNvSpPr>
              <a:spLocks/>
            </p:cNvSpPr>
            <p:nvPr/>
          </p:nvSpPr>
          <p:spPr bwMode="auto">
            <a:xfrm>
              <a:off x="3459" y="3305"/>
              <a:ext cx="57" cy="92"/>
            </a:xfrm>
            <a:custGeom>
              <a:avLst/>
              <a:gdLst>
                <a:gd name="T0" fmla="*/ 113 w 113"/>
                <a:gd name="T1" fmla="*/ 29 h 186"/>
                <a:gd name="T2" fmla="*/ 110 w 113"/>
                <a:gd name="T3" fmla="*/ 28 h 186"/>
                <a:gd name="T4" fmla="*/ 101 w 113"/>
                <a:gd name="T5" fmla="*/ 27 h 186"/>
                <a:gd name="T6" fmla="*/ 88 w 113"/>
                <a:gd name="T7" fmla="*/ 25 h 186"/>
                <a:gd name="T8" fmla="*/ 73 w 113"/>
                <a:gd name="T9" fmla="*/ 22 h 186"/>
                <a:gd name="T10" fmla="*/ 58 w 113"/>
                <a:gd name="T11" fmla="*/ 20 h 186"/>
                <a:gd name="T12" fmla="*/ 43 w 113"/>
                <a:gd name="T13" fmla="*/ 19 h 186"/>
                <a:gd name="T14" fmla="*/ 32 w 113"/>
                <a:gd name="T15" fmla="*/ 19 h 186"/>
                <a:gd name="T16" fmla="*/ 23 w 113"/>
                <a:gd name="T17" fmla="*/ 20 h 186"/>
                <a:gd name="T18" fmla="*/ 19 w 113"/>
                <a:gd name="T19" fmla="*/ 35 h 186"/>
                <a:gd name="T20" fmla="*/ 21 w 113"/>
                <a:gd name="T21" fmla="*/ 46 h 186"/>
                <a:gd name="T22" fmla="*/ 28 w 113"/>
                <a:gd name="T23" fmla="*/ 56 h 186"/>
                <a:gd name="T24" fmla="*/ 37 w 113"/>
                <a:gd name="T25" fmla="*/ 64 h 186"/>
                <a:gd name="T26" fmla="*/ 48 w 113"/>
                <a:gd name="T27" fmla="*/ 73 h 186"/>
                <a:gd name="T28" fmla="*/ 57 w 113"/>
                <a:gd name="T29" fmla="*/ 82 h 186"/>
                <a:gd name="T30" fmla="*/ 63 w 113"/>
                <a:gd name="T31" fmla="*/ 95 h 186"/>
                <a:gd name="T32" fmla="*/ 63 w 113"/>
                <a:gd name="T33" fmla="*/ 110 h 186"/>
                <a:gd name="T34" fmla="*/ 59 w 113"/>
                <a:gd name="T35" fmla="*/ 125 h 186"/>
                <a:gd name="T36" fmla="*/ 59 w 113"/>
                <a:gd name="T37" fmla="*/ 141 h 186"/>
                <a:gd name="T38" fmla="*/ 65 w 113"/>
                <a:gd name="T39" fmla="*/ 156 h 186"/>
                <a:gd name="T40" fmla="*/ 81 w 113"/>
                <a:gd name="T41" fmla="*/ 162 h 186"/>
                <a:gd name="T42" fmla="*/ 88 w 113"/>
                <a:gd name="T43" fmla="*/ 160 h 186"/>
                <a:gd name="T44" fmla="*/ 98 w 113"/>
                <a:gd name="T45" fmla="*/ 157 h 186"/>
                <a:gd name="T46" fmla="*/ 106 w 113"/>
                <a:gd name="T47" fmla="*/ 154 h 186"/>
                <a:gd name="T48" fmla="*/ 110 w 113"/>
                <a:gd name="T49" fmla="*/ 152 h 186"/>
                <a:gd name="T50" fmla="*/ 110 w 113"/>
                <a:gd name="T51" fmla="*/ 156 h 186"/>
                <a:gd name="T52" fmla="*/ 106 w 113"/>
                <a:gd name="T53" fmla="*/ 160 h 186"/>
                <a:gd name="T54" fmla="*/ 101 w 113"/>
                <a:gd name="T55" fmla="*/ 167 h 186"/>
                <a:gd name="T56" fmla="*/ 94 w 113"/>
                <a:gd name="T57" fmla="*/ 173 h 186"/>
                <a:gd name="T58" fmla="*/ 85 w 113"/>
                <a:gd name="T59" fmla="*/ 179 h 186"/>
                <a:gd name="T60" fmla="*/ 77 w 113"/>
                <a:gd name="T61" fmla="*/ 184 h 186"/>
                <a:gd name="T62" fmla="*/ 68 w 113"/>
                <a:gd name="T63" fmla="*/ 186 h 186"/>
                <a:gd name="T64" fmla="*/ 63 w 113"/>
                <a:gd name="T65" fmla="*/ 185 h 186"/>
                <a:gd name="T66" fmla="*/ 52 w 113"/>
                <a:gd name="T67" fmla="*/ 170 h 186"/>
                <a:gd name="T68" fmla="*/ 45 w 113"/>
                <a:gd name="T69" fmla="*/ 152 h 186"/>
                <a:gd name="T70" fmla="*/ 40 w 113"/>
                <a:gd name="T71" fmla="*/ 135 h 186"/>
                <a:gd name="T72" fmla="*/ 36 w 113"/>
                <a:gd name="T73" fmla="*/ 117 h 186"/>
                <a:gd name="T74" fmla="*/ 32 w 113"/>
                <a:gd name="T75" fmla="*/ 99 h 186"/>
                <a:gd name="T76" fmla="*/ 26 w 113"/>
                <a:gd name="T77" fmla="*/ 82 h 186"/>
                <a:gd name="T78" fmla="*/ 17 w 113"/>
                <a:gd name="T79" fmla="*/ 66 h 186"/>
                <a:gd name="T80" fmla="*/ 4 w 113"/>
                <a:gd name="T81" fmla="*/ 52 h 186"/>
                <a:gd name="T82" fmla="*/ 2 w 113"/>
                <a:gd name="T83" fmla="*/ 38 h 186"/>
                <a:gd name="T84" fmla="*/ 0 w 113"/>
                <a:gd name="T85" fmla="*/ 25 h 186"/>
                <a:gd name="T86" fmla="*/ 3 w 113"/>
                <a:gd name="T87" fmla="*/ 14 h 186"/>
                <a:gd name="T88" fmla="*/ 10 w 113"/>
                <a:gd name="T89" fmla="*/ 7 h 186"/>
                <a:gd name="T90" fmla="*/ 22 w 113"/>
                <a:gd name="T91" fmla="*/ 3 h 186"/>
                <a:gd name="T92" fmla="*/ 36 w 113"/>
                <a:gd name="T93" fmla="*/ 0 h 186"/>
                <a:gd name="T94" fmla="*/ 51 w 113"/>
                <a:gd name="T95" fmla="*/ 0 h 186"/>
                <a:gd name="T96" fmla="*/ 67 w 113"/>
                <a:gd name="T97" fmla="*/ 3 h 186"/>
                <a:gd name="T98" fmla="*/ 81 w 113"/>
                <a:gd name="T99" fmla="*/ 7 h 186"/>
                <a:gd name="T100" fmla="*/ 95 w 113"/>
                <a:gd name="T101" fmla="*/ 13 h 186"/>
                <a:gd name="T102" fmla="*/ 105 w 113"/>
                <a:gd name="T103" fmla="*/ 21 h 186"/>
                <a:gd name="T104" fmla="*/ 113 w 113"/>
                <a:gd name="T105" fmla="*/ 29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13" h="186">
                  <a:moveTo>
                    <a:pt x="113" y="29"/>
                  </a:moveTo>
                  <a:lnTo>
                    <a:pt x="110" y="28"/>
                  </a:lnTo>
                  <a:lnTo>
                    <a:pt x="101" y="27"/>
                  </a:lnTo>
                  <a:lnTo>
                    <a:pt x="88" y="25"/>
                  </a:lnTo>
                  <a:lnTo>
                    <a:pt x="73" y="22"/>
                  </a:lnTo>
                  <a:lnTo>
                    <a:pt x="58" y="20"/>
                  </a:lnTo>
                  <a:lnTo>
                    <a:pt x="43" y="19"/>
                  </a:lnTo>
                  <a:lnTo>
                    <a:pt x="32" y="19"/>
                  </a:lnTo>
                  <a:lnTo>
                    <a:pt x="23" y="20"/>
                  </a:lnTo>
                  <a:lnTo>
                    <a:pt x="19" y="35"/>
                  </a:lnTo>
                  <a:lnTo>
                    <a:pt x="21" y="46"/>
                  </a:lnTo>
                  <a:lnTo>
                    <a:pt x="28" y="56"/>
                  </a:lnTo>
                  <a:lnTo>
                    <a:pt x="37" y="64"/>
                  </a:lnTo>
                  <a:lnTo>
                    <a:pt x="48" y="73"/>
                  </a:lnTo>
                  <a:lnTo>
                    <a:pt x="57" y="82"/>
                  </a:lnTo>
                  <a:lnTo>
                    <a:pt x="63" y="95"/>
                  </a:lnTo>
                  <a:lnTo>
                    <a:pt x="63" y="110"/>
                  </a:lnTo>
                  <a:lnTo>
                    <a:pt x="59" y="125"/>
                  </a:lnTo>
                  <a:lnTo>
                    <a:pt x="59" y="141"/>
                  </a:lnTo>
                  <a:lnTo>
                    <a:pt x="65" y="156"/>
                  </a:lnTo>
                  <a:lnTo>
                    <a:pt x="81" y="162"/>
                  </a:lnTo>
                  <a:lnTo>
                    <a:pt x="88" y="160"/>
                  </a:lnTo>
                  <a:lnTo>
                    <a:pt x="98" y="157"/>
                  </a:lnTo>
                  <a:lnTo>
                    <a:pt x="106" y="154"/>
                  </a:lnTo>
                  <a:lnTo>
                    <a:pt x="110" y="152"/>
                  </a:lnTo>
                  <a:lnTo>
                    <a:pt x="110" y="156"/>
                  </a:lnTo>
                  <a:lnTo>
                    <a:pt x="106" y="160"/>
                  </a:lnTo>
                  <a:lnTo>
                    <a:pt x="101" y="167"/>
                  </a:lnTo>
                  <a:lnTo>
                    <a:pt x="94" y="173"/>
                  </a:lnTo>
                  <a:lnTo>
                    <a:pt x="85" y="179"/>
                  </a:lnTo>
                  <a:lnTo>
                    <a:pt x="77" y="184"/>
                  </a:lnTo>
                  <a:lnTo>
                    <a:pt x="68" y="186"/>
                  </a:lnTo>
                  <a:lnTo>
                    <a:pt x="63" y="185"/>
                  </a:lnTo>
                  <a:lnTo>
                    <a:pt x="52" y="170"/>
                  </a:lnTo>
                  <a:lnTo>
                    <a:pt x="45" y="152"/>
                  </a:lnTo>
                  <a:lnTo>
                    <a:pt x="40" y="135"/>
                  </a:lnTo>
                  <a:lnTo>
                    <a:pt x="36" y="117"/>
                  </a:lnTo>
                  <a:lnTo>
                    <a:pt x="32" y="99"/>
                  </a:lnTo>
                  <a:lnTo>
                    <a:pt x="26" y="82"/>
                  </a:lnTo>
                  <a:lnTo>
                    <a:pt x="17" y="66"/>
                  </a:lnTo>
                  <a:lnTo>
                    <a:pt x="4" y="52"/>
                  </a:lnTo>
                  <a:lnTo>
                    <a:pt x="2" y="38"/>
                  </a:lnTo>
                  <a:lnTo>
                    <a:pt x="0" y="25"/>
                  </a:lnTo>
                  <a:lnTo>
                    <a:pt x="3" y="14"/>
                  </a:lnTo>
                  <a:lnTo>
                    <a:pt x="10" y="7"/>
                  </a:lnTo>
                  <a:lnTo>
                    <a:pt x="22" y="3"/>
                  </a:lnTo>
                  <a:lnTo>
                    <a:pt x="36" y="0"/>
                  </a:lnTo>
                  <a:lnTo>
                    <a:pt x="51" y="0"/>
                  </a:lnTo>
                  <a:lnTo>
                    <a:pt x="67" y="3"/>
                  </a:lnTo>
                  <a:lnTo>
                    <a:pt x="81" y="7"/>
                  </a:lnTo>
                  <a:lnTo>
                    <a:pt x="95" y="13"/>
                  </a:lnTo>
                  <a:lnTo>
                    <a:pt x="105" y="21"/>
                  </a:lnTo>
                  <a:lnTo>
                    <a:pt x="113" y="29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5" name="Freeform 124"/>
            <p:cNvSpPr>
              <a:spLocks/>
            </p:cNvSpPr>
            <p:nvPr/>
          </p:nvSpPr>
          <p:spPr bwMode="auto">
            <a:xfrm>
              <a:off x="3543" y="3294"/>
              <a:ext cx="49" cy="113"/>
            </a:xfrm>
            <a:custGeom>
              <a:avLst/>
              <a:gdLst>
                <a:gd name="T0" fmla="*/ 66 w 98"/>
                <a:gd name="T1" fmla="*/ 13 h 225"/>
                <a:gd name="T2" fmla="*/ 62 w 98"/>
                <a:gd name="T3" fmla="*/ 17 h 225"/>
                <a:gd name="T4" fmla="*/ 56 w 98"/>
                <a:gd name="T5" fmla="*/ 17 h 225"/>
                <a:gd name="T6" fmla="*/ 49 w 98"/>
                <a:gd name="T7" fmla="*/ 16 h 225"/>
                <a:gd name="T8" fmla="*/ 43 w 98"/>
                <a:gd name="T9" fmla="*/ 14 h 225"/>
                <a:gd name="T10" fmla="*/ 36 w 98"/>
                <a:gd name="T11" fmla="*/ 13 h 225"/>
                <a:gd name="T12" fmla="*/ 31 w 98"/>
                <a:gd name="T13" fmla="*/ 14 h 225"/>
                <a:gd name="T14" fmla="*/ 26 w 98"/>
                <a:gd name="T15" fmla="*/ 18 h 225"/>
                <a:gd name="T16" fmla="*/ 21 w 98"/>
                <a:gd name="T17" fmla="*/ 26 h 225"/>
                <a:gd name="T18" fmla="*/ 18 w 98"/>
                <a:gd name="T19" fmla="*/ 41 h 225"/>
                <a:gd name="T20" fmla="*/ 20 w 98"/>
                <a:gd name="T21" fmla="*/ 55 h 225"/>
                <a:gd name="T22" fmla="*/ 27 w 98"/>
                <a:gd name="T23" fmla="*/ 66 h 225"/>
                <a:gd name="T24" fmla="*/ 35 w 98"/>
                <a:gd name="T25" fmla="*/ 78 h 225"/>
                <a:gd name="T26" fmla="*/ 42 w 98"/>
                <a:gd name="T27" fmla="*/ 85 h 225"/>
                <a:gd name="T28" fmla="*/ 49 w 98"/>
                <a:gd name="T29" fmla="*/ 90 h 225"/>
                <a:gd name="T30" fmla="*/ 56 w 98"/>
                <a:gd name="T31" fmla="*/ 96 h 225"/>
                <a:gd name="T32" fmla="*/ 63 w 98"/>
                <a:gd name="T33" fmla="*/ 101 h 225"/>
                <a:gd name="T34" fmla="*/ 70 w 98"/>
                <a:gd name="T35" fmla="*/ 105 h 225"/>
                <a:gd name="T36" fmla="*/ 76 w 98"/>
                <a:gd name="T37" fmla="*/ 110 h 225"/>
                <a:gd name="T38" fmla="*/ 81 w 98"/>
                <a:gd name="T39" fmla="*/ 117 h 225"/>
                <a:gd name="T40" fmla="*/ 87 w 98"/>
                <a:gd name="T41" fmla="*/ 125 h 225"/>
                <a:gd name="T42" fmla="*/ 95 w 98"/>
                <a:gd name="T43" fmla="*/ 148 h 225"/>
                <a:gd name="T44" fmla="*/ 98 w 98"/>
                <a:gd name="T45" fmla="*/ 177 h 225"/>
                <a:gd name="T46" fmla="*/ 95 w 98"/>
                <a:gd name="T47" fmla="*/ 205 h 225"/>
                <a:gd name="T48" fmla="*/ 91 w 98"/>
                <a:gd name="T49" fmla="*/ 225 h 225"/>
                <a:gd name="T50" fmla="*/ 86 w 98"/>
                <a:gd name="T51" fmla="*/ 207 h 225"/>
                <a:gd name="T52" fmla="*/ 81 w 98"/>
                <a:gd name="T53" fmla="*/ 179 h 225"/>
                <a:gd name="T54" fmla="*/ 77 w 98"/>
                <a:gd name="T55" fmla="*/ 153 h 225"/>
                <a:gd name="T56" fmla="*/ 71 w 98"/>
                <a:gd name="T57" fmla="*/ 135 h 225"/>
                <a:gd name="T58" fmla="*/ 56 w 98"/>
                <a:gd name="T59" fmla="*/ 122 h 225"/>
                <a:gd name="T60" fmla="*/ 39 w 98"/>
                <a:gd name="T61" fmla="*/ 107 h 225"/>
                <a:gd name="T62" fmla="*/ 23 w 98"/>
                <a:gd name="T63" fmla="*/ 92 h 225"/>
                <a:gd name="T64" fmla="*/ 10 w 98"/>
                <a:gd name="T65" fmla="*/ 74 h 225"/>
                <a:gd name="T66" fmla="*/ 2 w 98"/>
                <a:gd name="T67" fmla="*/ 57 h 225"/>
                <a:gd name="T68" fmla="*/ 0 w 98"/>
                <a:gd name="T69" fmla="*/ 40 h 225"/>
                <a:gd name="T70" fmla="*/ 8 w 98"/>
                <a:gd name="T71" fmla="*/ 20 h 225"/>
                <a:gd name="T72" fmla="*/ 25 w 98"/>
                <a:gd name="T73" fmla="*/ 1 h 225"/>
                <a:gd name="T74" fmla="*/ 32 w 98"/>
                <a:gd name="T75" fmla="*/ 0 h 225"/>
                <a:gd name="T76" fmla="*/ 38 w 98"/>
                <a:gd name="T77" fmla="*/ 0 h 225"/>
                <a:gd name="T78" fmla="*/ 42 w 98"/>
                <a:gd name="T79" fmla="*/ 1 h 225"/>
                <a:gd name="T80" fmla="*/ 48 w 98"/>
                <a:gd name="T81" fmla="*/ 3 h 225"/>
                <a:gd name="T82" fmla="*/ 53 w 98"/>
                <a:gd name="T83" fmla="*/ 5 h 225"/>
                <a:gd name="T84" fmla="*/ 57 w 98"/>
                <a:gd name="T85" fmla="*/ 9 h 225"/>
                <a:gd name="T86" fmla="*/ 62 w 98"/>
                <a:gd name="T87" fmla="*/ 11 h 225"/>
                <a:gd name="T88" fmla="*/ 66 w 98"/>
                <a:gd name="T89" fmla="*/ 13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8" h="225">
                  <a:moveTo>
                    <a:pt x="66" y="13"/>
                  </a:moveTo>
                  <a:lnTo>
                    <a:pt x="62" y="17"/>
                  </a:lnTo>
                  <a:lnTo>
                    <a:pt x="56" y="17"/>
                  </a:lnTo>
                  <a:lnTo>
                    <a:pt x="49" y="16"/>
                  </a:lnTo>
                  <a:lnTo>
                    <a:pt x="43" y="14"/>
                  </a:lnTo>
                  <a:lnTo>
                    <a:pt x="36" y="13"/>
                  </a:lnTo>
                  <a:lnTo>
                    <a:pt x="31" y="14"/>
                  </a:lnTo>
                  <a:lnTo>
                    <a:pt x="26" y="18"/>
                  </a:lnTo>
                  <a:lnTo>
                    <a:pt x="21" y="26"/>
                  </a:lnTo>
                  <a:lnTo>
                    <a:pt x="18" y="41"/>
                  </a:lnTo>
                  <a:lnTo>
                    <a:pt x="20" y="55"/>
                  </a:lnTo>
                  <a:lnTo>
                    <a:pt x="27" y="66"/>
                  </a:lnTo>
                  <a:lnTo>
                    <a:pt x="35" y="78"/>
                  </a:lnTo>
                  <a:lnTo>
                    <a:pt x="42" y="85"/>
                  </a:lnTo>
                  <a:lnTo>
                    <a:pt x="49" y="90"/>
                  </a:lnTo>
                  <a:lnTo>
                    <a:pt x="56" y="96"/>
                  </a:lnTo>
                  <a:lnTo>
                    <a:pt x="63" y="101"/>
                  </a:lnTo>
                  <a:lnTo>
                    <a:pt x="70" y="105"/>
                  </a:lnTo>
                  <a:lnTo>
                    <a:pt x="76" y="110"/>
                  </a:lnTo>
                  <a:lnTo>
                    <a:pt x="81" y="117"/>
                  </a:lnTo>
                  <a:lnTo>
                    <a:pt x="87" y="125"/>
                  </a:lnTo>
                  <a:lnTo>
                    <a:pt x="95" y="148"/>
                  </a:lnTo>
                  <a:lnTo>
                    <a:pt x="98" y="177"/>
                  </a:lnTo>
                  <a:lnTo>
                    <a:pt x="95" y="205"/>
                  </a:lnTo>
                  <a:lnTo>
                    <a:pt x="91" y="225"/>
                  </a:lnTo>
                  <a:lnTo>
                    <a:pt x="86" y="207"/>
                  </a:lnTo>
                  <a:lnTo>
                    <a:pt x="81" y="179"/>
                  </a:lnTo>
                  <a:lnTo>
                    <a:pt x="77" y="153"/>
                  </a:lnTo>
                  <a:lnTo>
                    <a:pt x="71" y="135"/>
                  </a:lnTo>
                  <a:lnTo>
                    <a:pt x="56" y="122"/>
                  </a:lnTo>
                  <a:lnTo>
                    <a:pt x="39" y="107"/>
                  </a:lnTo>
                  <a:lnTo>
                    <a:pt x="23" y="92"/>
                  </a:lnTo>
                  <a:lnTo>
                    <a:pt x="10" y="74"/>
                  </a:lnTo>
                  <a:lnTo>
                    <a:pt x="2" y="57"/>
                  </a:lnTo>
                  <a:lnTo>
                    <a:pt x="0" y="40"/>
                  </a:lnTo>
                  <a:lnTo>
                    <a:pt x="8" y="20"/>
                  </a:lnTo>
                  <a:lnTo>
                    <a:pt x="25" y="1"/>
                  </a:lnTo>
                  <a:lnTo>
                    <a:pt x="32" y="0"/>
                  </a:lnTo>
                  <a:lnTo>
                    <a:pt x="38" y="0"/>
                  </a:lnTo>
                  <a:lnTo>
                    <a:pt x="42" y="1"/>
                  </a:lnTo>
                  <a:lnTo>
                    <a:pt x="48" y="3"/>
                  </a:lnTo>
                  <a:lnTo>
                    <a:pt x="53" y="5"/>
                  </a:lnTo>
                  <a:lnTo>
                    <a:pt x="57" y="9"/>
                  </a:lnTo>
                  <a:lnTo>
                    <a:pt x="62" y="11"/>
                  </a:lnTo>
                  <a:lnTo>
                    <a:pt x="66" y="13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25"/>
            <p:cNvSpPr>
              <a:spLocks/>
            </p:cNvSpPr>
            <p:nvPr/>
          </p:nvSpPr>
          <p:spPr bwMode="auto">
            <a:xfrm>
              <a:off x="4465" y="3287"/>
              <a:ext cx="123" cy="572"/>
            </a:xfrm>
            <a:custGeom>
              <a:avLst/>
              <a:gdLst>
                <a:gd name="T0" fmla="*/ 187 w 245"/>
                <a:gd name="T1" fmla="*/ 326 h 1143"/>
                <a:gd name="T2" fmla="*/ 200 w 245"/>
                <a:gd name="T3" fmla="*/ 757 h 1143"/>
                <a:gd name="T4" fmla="*/ 201 w 245"/>
                <a:gd name="T5" fmla="*/ 782 h 1143"/>
                <a:gd name="T6" fmla="*/ 205 w 245"/>
                <a:gd name="T7" fmla="*/ 805 h 1143"/>
                <a:gd name="T8" fmla="*/ 209 w 245"/>
                <a:gd name="T9" fmla="*/ 828 h 1143"/>
                <a:gd name="T10" fmla="*/ 215 w 245"/>
                <a:gd name="T11" fmla="*/ 850 h 1143"/>
                <a:gd name="T12" fmla="*/ 220 w 245"/>
                <a:gd name="T13" fmla="*/ 872 h 1143"/>
                <a:gd name="T14" fmla="*/ 225 w 245"/>
                <a:gd name="T15" fmla="*/ 893 h 1143"/>
                <a:gd name="T16" fmla="*/ 231 w 245"/>
                <a:gd name="T17" fmla="*/ 915 h 1143"/>
                <a:gd name="T18" fmla="*/ 236 w 245"/>
                <a:gd name="T19" fmla="*/ 937 h 1143"/>
                <a:gd name="T20" fmla="*/ 242 w 245"/>
                <a:gd name="T21" fmla="*/ 967 h 1143"/>
                <a:gd name="T22" fmla="*/ 245 w 245"/>
                <a:gd name="T23" fmla="*/ 998 h 1143"/>
                <a:gd name="T24" fmla="*/ 245 w 245"/>
                <a:gd name="T25" fmla="*/ 1029 h 1143"/>
                <a:gd name="T26" fmla="*/ 242 w 245"/>
                <a:gd name="T27" fmla="*/ 1063 h 1143"/>
                <a:gd name="T28" fmla="*/ 238 w 245"/>
                <a:gd name="T29" fmla="*/ 1075 h 1143"/>
                <a:gd name="T30" fmla="*/ 236 w 245"/>
                <a:gd name="T31" fmla="*/ 1090 h 1143"/>
                <a:gd name="T32" fmla="*/ 232 w 245"/>
                <a:gd name="T33" fmla="*/ 1108 h 1143"/>
                <a:gd name="T34" fmla="*/ 228 w 245"/>
                <a:gd name="T35" fmla="*/ 1123 h 1143"/>
                <a:gd name="T36" fmla="*/ 224 w 245"/>
                <a:gd name="T37" fmla="*/ 1132 h 1143"/>
                <a:gd name="T38" fmla="*/ 219 w 245"/>
                <a:gd name="T39" fmla="*/ 1138 h 1143"/>
                <a:gd name="T40" fmla="*/ 213 w 245"/>
                <a:gd name="T41" fmla="*/ 1142 h 1143"/>
                <a:gd name="T42" fmla="*/ 206 w 245"/>
                <a:gd name="T43" fmla="*/ 1143 h 1143"/>
                <a:gd name="T44" fmla="*/ 219 w 245"/>
                <a:gd name="T45" fmla="*/ 1088 h 1143"/>
                <a:gd name="T46" fmla="*/ 224 w 245"/>
                <a:gd name="T47" fmla="*/ 1043 h 1143"/>
                <a:gd name="T48" fmla="*/ 223 w 245"/>
                <a:gd name="T49" fmla="*/ 1006 h 1143"/>
                <a:gd name="T50" fmla="*/ 219 w 245"/>
                <a:gd name="T51" fmla="*/ 975 h 1143"/>
                <a:gd name="T52" fmla="*/ 211 w 245"/>
                <a:gd name="T53" fmla="*/ 948 h 1143"/>
                <a:gd name="T54" fmla="*/ 201 w 245"/>
                <a:gd name="T55" fmla="*/ 922 h 1143"/>
                <a:gd name="T56" fmla="*/ 193 w 245"/>
                <a:gd name="T57" fmla="*/ 897 h 1143"/>
                <a:gd name="T58" fmla="*/ 186 w 245"/>
                <a:gd name="T59" fmla="*/ 869 h 1143"/>
                <a:gd name="T60" fmla="*/ 161 w 245"/>
                <a:gd name="T61" fmla="*/ 383 h 1143"/>
                <a:gd name="T62" fmla="*/ 161 w 245"/>
                <a:gd name="T63" fmla="*/ 371 h 1143"/>
                <a:gd name="T64" fmla="*/ 159 w 245"/>
                <a:gd name="T65" fmla="*/ 336 h 1143"/>
                <a:gd name="T66" fmla="*/ 152 w 245"/>
                <a:gd name="T67" fmla="*/ 285 h 1143"/>
                <a:gd name="T68" fmla="*/ 140 w 245"/>
                <a:gd name="T69" fmla="*/ 225 h 1143"/>
                <a:gd name="T70" fmla="*/ 121 w 245"/>
                <a:gd name="T71" fmla="*/ 161 h 1143"/>
                <a:gd name="T72" fmla="*/ 93 w 245"/>
                <a:gd name="T73" fmla="*/ 98 h 1143"/>
                <a:gd name="T74" fmla="*/ 53 w 245"/>
                <a:gd name="T75" fmla="*/ 42 h 1143"/>
                <a:gd name="T76" fmla="*/ 0 w 245"/>
                <a:gd name="T77" fmla="*/ 0 h 1143"/>
                <a:gd name="T78" fmla="*/ 23 w 245"/>
                <a:gd name="T79" fmla="*/ 7 h 1143"/>
                <a:gd name="T80" fmla="*/ 45 w 245"/>
                <a:gd name="T81" fmla="*/ 18 h 1143"/>
                <a:gd name="T82" fmla="*/ 64 w 245"/>
                <a:gd name="T83" fmla="*/ 32 h 1143"/>
                <a:gd name="T84" fmla="*/ 83 w 245"/>
                <a:gd name="T85" fmla="*/ 48 h 1143"/>
                <a:gd name="T86" fmla="*/ 99 w 245"/>
                <a:gd name="T87" fmla="*/ 66 h 1143"/>
                <a:gd name="T88" fmla="*/ 114 w 245"/>
                <a:gd name="T89" fmla="*/ 87 h 1143"/>
                <a:gd name="T90" fmla="*/ 126 w 245"/>
                <a:gd name="T91" fmla="*/ 109 h 1143"/>
                <a:gd name="T92" fmla="*/ 139 w 245"/>
                <a:gd name="T93" fmla="*/ 132 h 1143"/>
                <a:gd name="T94" fmla="*/ 149 w 245"/>
                <a:gd name="T95" fmla="*/ 156 h 1143"/>
                <a:gd name="T96" fmla="*/ 157 w 245"/>
                <a:gd name="T97" fmla="*/ 182 h 1143"/>
                <a:gd name="T98" fmla="*/ 166 w 245"/>
                <a:gd name="T99" fmla="*/ 207 h 1143"/>
                <a:gd name="T100" fmla="*/ 172 w 245"/>
                <a:gd name="T101" fmla="*/ 232 h 1143"/>
                <a:gd name="T102" fmla="*/ 178 w 245"/>
                <a:gd name="T103" fmla="*/ 257 h 1143"/>
                <a:gd name="T104" fmla="*/ 182 w 245"/>
                <a:gd name="T105" fmla="*/ 281 h 1143"/>
                <a:gd name="T106" fmla="*/ 185 w 245"/>
                <a:gd name="T107" fmla="*/ 304 h 1143"/>
                <a:gd name="T108" fmla="*/ 187 w 245"/>
                <a:gd name="T109" fmla="*/ 326 h 1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45" h="1143">
                  <a:moveTo>
                    <a:pt x="187" y="326"/>
                  </a:moveTo>
                  <a:lnTo>
                    <a:pt x="200" y="757"/>
                  </a:lnTo>
                  <a:lnTo>
                    <a:pt x="201" y="782"/>
                  </a:lnTo>
                  <a:lnTo>
                    <a:pt x="205" y="805"/>
                  </a:lnTo>
                  <a:lnTo>
                    <a:pt x="209" y="828"/>
                  </a:lnTo>
                  <a:lnTo>
                    <a:pt x="215" y="850"/>
                  </a:lnTo>
                  <a:lnTo>
                    <a:pt x="220" y="872"/>
                  </a:lnTo>
                  <a:lnTo>
                    <a:pt x="225" y="893"/>
                  </a:lnTo>
                  <a:lnTo>
                    <a:pt x="231" y="915"/>
                  </a:lnTo>
                  <a:lnTo>
                    <a:pt x="236" y="937"/>
                  </a:lnTo>
                  <a:lnTo>
                    <a:pt x="242" y="967"/>
                  </a:lnTo>
                  <a:lnTo>
                    <a:pt x="245" y="998"/>
                  </a:lnTo>
                  <a:lnTo>
                    <a:pt x="245" y="1029"/>
                  </a:lnTo>
                  <a:lnTo>
                    <a:pt x="242" y="1063"/>
                  </a:lnTo>
                  <a:lnTo>
                    <a:pt x="238" y="1075"/>
                  </a:lnTo>
                  <a:lnTo>
                    <a:pt x="236" y="1090"/>
                  </a:lnTo>
                  <a:lnTo>
                    <a:pt x="232" y="1108"/>
                  </a:lnTo>
                  <a:lnTo>
                    <a:pt x="228" y="1123"/>
                  </a:lnTo>
                  <a:lnTo>
                    <a:pt x="224" y="1132"/>
                  </a:lnTo>
                  <a:lnTo>
                    <a:pt x="219" y="1138"/>
                  </a:lnTo>
                  <a:lnTo>
                    <a:pt x="213" y="1142"/>
                  </a:lnTo>
                  <a:lnTo>
                    <a:pt x="206" y="1143"/>
                  </a:lnTo>
                  <a:lnTo>
                    <a:pt x="219" y="1088"/>
                  </a:lnTo>
                  <a:lnTo>
                    <a:pt x="224" y="1043"/>
                  </a:lnTo>
                  <a:lnTo>
                    <a:pt x="223" y="1006"/>
                  </a:lnTo>
                  <a:lnTo>
                    <a:pt x="219" y="975"/>
                  </a:lnTo>
                  <a:lnTo>
                    <a:pt x="211" y="948"/>
                  </a:lnTo>
                  <a:lnTo>
                    <a:pt x="201" y="922"/>
                  </a:lnTo>
                  <a:lnTo>
                    <a:pt x="193" y="897"/>
                  </a:lnTo>
                  <a:lnTo>
                    <a:pt x="186" y="869"/>
                  </a:lnTo>
                  <a:lnTo>
                    <a:pt x="161" y="383"/>
                  </a:lnTo>
                  <a:lnTo>
                    <a:pt x="161" y="371"/>
                  </a:lnTo>
                  <a:lnTo>
                    <a:pt x="159" y="336"/>
                  </a:lnTo>
                  <a:lnTo>
                    <a:pt x="152" y="285"/>
                  </a:lnTo>
                  <a:lnTo>
                    <a:pt x="140" y="225"/>
                  </a:lnTo>
                  <a:lnTo>
                    <a:pt x="121" y="161"/>
                  </a:lnTo>
                  <a:lnTo>
                    <a:pt x="93" y="98"/>
                  </a:lnTo>
                  <a:lnTo>
                    <a:pt x="53" y="42"/>
                  </a:lnTo>
                  <a:lnTo>
                    <a:pt x="0" y="0"/>
                  </a:lnTo>
                  <a:lnTo>
                    <a:pt x="23" y="7"/>
                  </a:lnTo>
                  <a:lnTo>
                    <a:pt x="45" y="18"/>
                  </a:lnTo>
                  <a:lnTo>
                    <a:pt x="64" y="32"/>
                  </a:lnTo>
                  <a:lnTo>
                    <a:pt x="83" y="48"/>
                  </a:lnTo>
                  <a:lnTo>
                    <a:pt x="99" y="66"/>
                  </a:lnTo>
                  <a:lnTo>
                    <a:pt x="114" y="87"/>
                  </a:lnTo>
                  <a:lnTo>
                    <a:pt x="126" y="109"/>
                  </a:lnTo>
                  <a:lnTo>
                    <a:pt x="139" y="132"/>
                  </a:lnTo>
                  <a:lnTo>
                    <a:pt x="149" y="156"/>
                  </a:lnTo>
                  <a:lnTo>
                    <a:pt x="157" y="182"/>
                  </a:lnTo>
                  <a:lnTo>
                    <a:pt x="166" y="207"/>
                  </a:lnTo>
                  <a:lnTo>
                    <a:pt x="172" y="232"/>
                  </a:lnTo>
                  <a:lnTo>
                    <a:pt x="178" y="257"/>
                  </a:lnTo>
                  <a:lnTo>
                    <a:pt x="182" y="281"/>
                  </a:lnTo>
                  <a:lnTo>
                    <a:pt x="185" y="304"/>
                  </a:lnTo>
                  <a:lnTo>
                    <a:pt x="187" y="326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26"/>
            <p:cNvSpPr>
              <a:spLocks/>
            </p:cNvSpPr>
            <p:nvPr/>
          </p:nvSpPr>
          <p:spPr bwMode="auto">
            <a:xfrm>
              <a:off x="4226" y="3304"/>
              <a:ext cx="186" cy="355"/>
            </a:xfrm>
            <a:custGeom>
              <a:avLst/>
              <a:gdLst>
                <a:gd name="T0" fmla="*/ 372 w 372"/>
                <a:gd name="T1" fmla="*/ 0 h 712"/>
                <a:gd name="T2" fmla="*/ 368 w 372"/>
                <a:gd name="T3" fmla="*/ 2 h 712"/>
                <a:gd name="T4" fmla="*/ 357 w 372"/>
                <a:gd name="T5" fmla="*/ 8 h 712"/>
                <a:gd name="T6" fmla="*/ 339 w 372"/>
                <a:gd name="T7" fmla="*/ 19 h 712"/>
                <a:gd name="T8" fmla="*/ 319 w 372"/>
                <a:gd name="T9" fmla="*/ 32 h 712"/>
                <a:gd name="T10" fmla="*/ 294 w 372"/>
                <a:gd name="T11" fmla="*/ 50 h 712"/>
                <a:gd name="T12" fmla="*/ 269 w 372"/>
                <a:gd name="T13" fmla="*/ 68 h 712"/>
                <a:gd name="T14" fmla="*/ 242 w 372"/>
                <a:gd name="T15" fmla="*/ 90 h 712"/>
                <a:gd name="T16" fmla="*/ 218 w 372"/>
                <a:gd name="T17" fmla="*/ 114 h 712"/>
                <a:gd name="T18" fmla="*/ 202 w 372"/>
                <a:gd name="T19" fmla="*/ 131 h 712"/>
                <a:gd name="T20" fmla="*/ 185 w 372"/>
                <a:gd name="T21" fmla="*/ 152 h 712"/>
                <a:gd name="T22" fmla="*/ 166 w 372"/>
                <a:gd name="T23" fmla="*/ 179 h 712"/>
                <a:gd name="T24" fmla="*/ 148 w 372"/>
                <a:gd name="T25" fmla="*/ 210 h 712"/>
                <a:gd name="T26" fmla="*/ 130 w 372"/>
                <a:gd name="T27" fmla="*/ 245 h 712"/>
                <a:gd name="T28" fmla="*/ 113 w 372"/>
                <a:gd name="T29" fmla="*/ 287 h 712"/>
                <a:gd name="T30" fmla="*/ 100 w 372"/>
                <a:gd name="T31" fmla="*/ 335 h 712"/>
                <a:gd name="T32" fmla="*/ 90 w 372"/>
                <a:gd name="T33" fmla="*/ 389 h 712"/>
                <a:gd name="T34" fmla="*/ 41 w 372"/>
                <a:gd name="T35" fmla="*/ 670 h 712"/>
                <a:gd name="T36" fmla="*/ 38 w 372"/>
                <a:gd name="T37" fmla="*/ 676 h 712"/>
                <a:gd name="T38" fmla="*/ 35 w 372"/>
                <a:gd name="T39" fmla="*/ 682 h 712"/>
                <a:gd name="T40" fmla="*/ 30 w 372"/>
                <a:gd name="T41" fmla="*/ 688 h 712"/>
                <a:gd name="T42" fmla="*/ 26 w 372"/>
                <a:gd name="T43" fmla="*/ 693 h 712"/>
                <a:gd name="T44" fmla="*/ 19 w 372"/>
                <a:gd name="T45" fmla="*/ 699 h 712"/>
                <a:gd name="T46" fmla="*/ 13 w 372"/>
                <a:gd name="T47" fmla="*/ 704 h 712"/>
                <a:gd name="T48" fmla="*/ 6 w 372"/>
                <a:gd name="T49" fmla="*/ 708 h 712"/>
                <a:gd name="T50" fmla="*/ 0 w 372"/>
                <a:gd name="T51" fmla="*/ 712 h 712"/>
                <a:gd name="T52" fmla="*/ 6 w 372"/>
                <a:gd name="T53" fmla="*/ 699 h 712"/>
                <a:gd name="T54" fmla="*/ 15 w 372"/>
                <a:gd name="T55" fmla="*/ 684 h 712"/>
                <a:gd name="T56" fmla="*/ 24 w 372"/>
                <a:gd name="T57" fmla="*/ 652 h 712"/>
                <a:gd name="T58" fmla="*/ 29 w 372"/>
                <a:gd name="T59" fmla="*/ 590 h 712"/>
                <a:gd name="T60" fmla="*/ 75 w 372"/>
                <a:gd name="T61" fmla="*/ 325 h 712"/>
                <a:gd name="T62" fmla="*/ 77 w 372"/>
                <a:gd name="T63" fmla="*/ 321 h 712"/>
                <a:gd name="T64" fmla="*/ 79 w 372"/>
                <a:gd name="T65" fmla="*/ 312 h 712"/>
                <a:gd name="T66" fmla="*/ 83 w 372"/>
                <a:gd name="T67" fmla="*/ 298 h 712"/>
                <a:gd name="T68" fmla="*/ 88 w 372"/>
                <a:gd name="T69" fmla="*/ 281 h 712"/>
                <a:gd name="T70" fmla="*/ 95 w 372"/>
                <a:gd name="T71" fmla="*/ 263 h 712"/>
                <a:gd name="T72" fmla="*/ 102 w 372"/>
                <a:gd name="T73" fmla="*/ 243 h 712"/>
                <a:gd name="T74" fmla="*/ 109 w 372"/>
                <a:gd name="T75" fmla="*/ 225 h 712"/>
                <a:gd name="T76" fmla="*/ 117 w 372"/>
                <a:gd name="T77" fmla="*/ 210 h 712"/>
                <a:gd name="T78" fmla="*/ 133 w 372"/>
                <a:gd name="T79" fmla="*/ 183 h 712"/>
                <a:gd name="T80" fmla="*/ 151 w 372"/>
                <a:gd name="T81" fmla="*/ 158 h 712"/>
                <a:gd name="T82" fmla="*/ 172 w 372"/>
                <a:gd name="T83" fmla="*/ 135 h 712"/>
                <a:gd name="T84" fmla="*/ 192 w 372"/>
                <a:gd name="T85" fmla="*/ 113 h 712"/>
                <a:gd name="T86" fmla="*/ 210 w 372"/>
                <a:gd name="T87" fmla="*/ 96 h 712"/>
                <a:gd name="T88" fmla="*/ 225 w 372"/>
                <a:gd name="T89" fmla="*/ 81 h 712"/>
                <a:gd name="T90" fmla="*/ 236 w 372"/>
                <a:gd name="T91" fmla="*/ 73 h 712"/>
                <a:gd name="T92" fmla="*/ 239 w 372"/>
                <a:gd name="T93" fmla="*/ 69 h 712"/>
                <a:gd name="T94" fmla="*/ 242 w 372"/>
                <a:gd name="T95" fmla="*/ 66 h 712"/>
                <a:gd name="T96" fmla="*/ 253 w 372"/>
                <a:gd name="T97" fmla="*/ 58 h 712"/>
                <a:gd name="T98" fmla="*/ 269 w 372"/>
                <a:gd name="T99" fmla="*/ 46 h 712"/>
                <a:gd name="T100" fmla="*/ 287 w 372"/>
                <a:gd name="T101" fmla="*/ 33 h 712"/>
                <a:gd name="T102" fmla="*/ 309 w 372"/>
                <a:gd name="T103" fmla="*/ 21 h 712"/>
                <a:gd name="T104" fmla="*/ 331 w 372"/>
                <a:gd name="T105" fmla="*/ 9 h 712"/>
                <a:gd name="T106" fmla="*/ 352 w 372"/>
                <a:gd name="T107" fmla="*/ 2 h 712"/>
                <a:gd name="T108" fmla="*/ 372 w 372"/>
                <a:gd name="T109" fmla="*/ 0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72" h="712">
                  <a:moveTo>
                    <a:pt x="372" y="0"/>
                  </a:moveTo>
                  <a:lnTo>
                    <a:pt x="368" y="2"/>
                  </a:lnTo>
                  <a:lnTo>
                    <a:pt x="357" y="8"/>
                  </a:lnTo>
                  <a:lnTo>
                    <a:pt x="339" y="19"/>
                  </a:lnTo>
                  <a:lnTo>
                    <a:pt x="319" y="32"/>
                  </a:lnTo>
                  <a:lnTo>
                    <a:pt x="294" y="50"/>
                  </a:lnTo>
                  <a:lnTo>
                    <a:pt x="269" y="68"/>
                  </a:lnTo>
                  <a:lnTo>
                    <a:pt x="242" y="90"/>
                  </a:lnTo>
                  <a:lnTo>
                    <a:pt x="218" y="114"/>
                  </a:lnTo>
                  <a:lnTo>
                    <a:pt x="202" y="131"/>
                  </a:lnTo>
                  <a:lnTo>
                    <a:pt x="185" y="152"/>
                  </a:lnTo>
                  <a:lnTo>
                    <a:pt x="166" y="179"/>
                  </a:lnTo>
                  <a:lnTo>
                    <a:pt x="148" y="210"/>
                  </a:lnTo>
                  <a:lnTo>
                    <a:pt x="130" y="245"/>
                  </a:lnTo>
                  <a:lnTo>
                    <a:pt x="113" y="287"/>
                  </a:lnTo>
                  <a:lnTo>
                    <a:pt x="100" y="335"/>
                  </a:lnTo>
                  <a:lnTo>
                    <a:pt x="90" y="389"/>
                  </a:lnTo>
                  <a:lnTo>
                    <a:pt x="41" y="670"/>
                  </a:lnTo>
                  <a:lnTo>
                    <a:pt x="38" y="676"/>
                  </a:lnTo>
                  <a:lnTo>
                    <a:pt x="35" y="682"/>
                  </a:lnTo>
                  <a:lnTo>
                    <a:pt x="30" y="688"/>
                  </a:lnTo>
                  <a:lnTo>
                    <a:pt x="26" y="693"/>
                  </a:lnTo>
                  <a:lnTo>
                    <a:pt x="19" y="699"/>
                  </a:lnTo>
                  <a:lnTo>
                    <a:pt x="13" y="704"/>
                  </a:lnTo>
                  <a:lnTo>
                    <a:pt x="6" y="708"/>
                  </a:lnTo>
                  <a:lnTo>
                    <a:pt x="0" y="712"/>
                  </a:lnTo>
                  <a:lnTo>
                    <a:pt x="6" y="699"/>
                  </a:lnTo>
                  <a:lnTo>
                    <a:pt x="15" y="684"/>
                  </a:lnTo>
                  <a:lnTo>
                    <a:pt x="24" y="652"/>
                  </a:lnTo>
                  <a:lnTo>
                    <a:pt x="29" y="590"/>
                  </a:lnTo>
                  <a:lnTo>
                    <a:pt x="75" y="325"/>
                  </a:lnTo>
                  <a:lnTo>
                    <a:pt x="77" y="321"/>
                  </a:lnTo>
                  <a:lnTo>
                    <a:pt x="79" y="312"/>
                  </a:lnTo>
                  <a:lnTo>
                    <a:pt x="83" y="298"/>
                  </a:lnTo>
                  <a:lnTo>
                    <a:pt x="88" y="281"/>
                  </a:lnTo>
                  <a:lnTo>
                    <a:pt x="95" y="263"/>
                  </a:lnTo>
                  <a:lnTo>
                    <a:pt x="102" y="243"/>
                  </a:lnTo>
                  <a:lnTo>
                    <a:pt x="109" y="225"/>
                  </a:lnTo>
                  <a:lnTo>
                    <a:pt x="117" y="210"/>
                  </a:lnTo>
                  <a:lnTo>
                    <a:pt x="133" y="183"/>
                  </a:lnTo>
                  <a:lnTo>
                    <a:pt x="151" y="158"/>
                  </a:lnTo>
                  <a:lnTo>
                    <a:pt x="172" y="135"/>
                  </a:lnTo>
                  <a:lnTo>
                    <a:pt x="192" y="113"/>
                  </a:lnTo>
                  <a:lnTo>
                    <a:pt x="210" y="96"/>
                  </a:lnTo>
                  <a:lnTo>
                    <a:pt x="225" y="81"/>
                  </a:lnTo>
                  <a:lnTo>
                    <a:pt x="236" y="73"/>
                  </a:lnTo>
                  <a:lnTo>
                    <a:pt x="239" y="69"/>
                  </a:lnTo>
                  <a:lnTo>
                    <a:pt x="242" y="66"/>
                  </a:lnTo>
                  <a:lnTo>
                    <a:pt x="253" y="58"/>
                  </a:lnTo>
                  <a:lnTo>
                    <a:pt x="269" y="46"/>
                  </a:lnTo>
                  <a:lnTo>
                    <a:pt x="287" y="33"/>
                  </a:lnTo>
                  <a:lnTo>
                    <a:pt x="309" y="21"/>
                  </a:lnTo>
                  <a:lnTo>
                    <a:pt x="331" y="9"/>
                  </a:lnTo>
                  <a:lnTo>
                    <a:pt x="352" y="2"/>
                  </a:lnTo>
                  <a:lnTo>
                    <a:pt x="372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27"/>
            <p:cNvSpPr>
              <a:spLocks/>
            </p:cNvSpPr>
            <p:nvPr/>
          </p:nvSpPr>
          <p:spPr bwMode="auto">
            <a:xfrm>
              <a:off x="3663" y="3332"/>
              <a:ext cx="36" cy="27"/>
            </a:xfrm>
            <a:custGeom>
              <a:avLst/>
              <a:gdLst>
                <a:gd name="T0" fmla="*/ 72 w 72"/>
                <a:gd name="T1" fmla="*/ 1 h 53"/>
                <a:gd name="T2" fmla="*/ 67 w 72"/>
                <a:gd name="T3" fmla="*/ 7 h 53"/>
                <a:gd name="T4" fmla="*/ 60 w 72"/>
                <a:gd name="T5" fmla="*/ 10 h 53"/>
                <a:gd name="T6" fmla="*/ 52 w 72"/>
                <a:gd name="T7" fmla="*/ 12 h 53"/>
                <a:gd name="T8" fmla="*/ 43 w 72"/>
                <a:gd name="T9" fmla="*/ 15 h 53"/>
                <a:gd name="T10" fmla="*/ 34 w 72"/>
                <a:gd name="T11" fmla="*/ 16 h 53"/>
                <a:gd name="T12" fmla="*/ 26 w 72"/>
                <a:gd name="T13" fmla="*/ 17 h 53"/>
                <a:gd name="T14" fmla="*/ 20 w 72"/>
                <a:gd name="T15" fmla="*/ 19 h 53"/>
                <a:gd name="T16" fmla="*/ 17 w 72"/>
                <a:gd name="T17" fmla="*/ 23 h 53"/>
                <a:gd name="T18" fmla="*/ 20 w 72"/>
                <a:gd name="T19" fmla="*/ 28 h 53"/>
                <a:gd name="T20" fmla="*/ 25 w 72"/>
                <a:gd name="T21" fmla="*/ 32 h 53"/>
                <a:gd name="T22" fmla="*/ 29 w 72"/>
                <a:gd name="T23" fmla="*/ 33 h 53"/>
                <a:gd name="T24" fmla="*/ 35 w 72"/>
                <a:gd name="T25" fmla="*/ 33 h 53"/>
                <a:gd name="T26" fmla="*/ 41 w 72"/>
                <a:gd name="T27" fmla="*/ 33 h 53"/>
                <a:gd name="T28" fmla="*/ 48 w 72"/>
                <a:gd name="T29" fmla="*/ 33 h 53"/>
                <a:gd name="T30" fmla="*/ 53 w 72"/>
                <a:gd name="T31" fmla="*/ 32 h 53"/>
                <a:gd name="T32" fmla="*/ 59 w 72"/>
                <a:gd name="T33" fmla="*/ 33 h 53"/>
                <a:gd name="T34" fmla="*/ 58 w 72"/>
                <a:gd name="T35" fmla="*/ 40 h 53"/>
                <a:gd name="T36" fmla="*/ 53 w 72"/>
                <a:gd name="T37" fmla="*/ 46 h 53"/>
                <a:gd name="T38" fmla="*/ 44 w 72"/>
                <a:gd name="T39" fmla="*/ 50 h 53"/>
                <a:gd name="T40" fmla="*/ 33 w 72"/>
                <a:gd name="T41" fmla="*/ 53 h 53"/>
                <a:gd name="T42" fmla="*/ 22 w 72"/>
                <a:gd name="T43" fmla="*/ 50 h 53"/>
                <a:gd name="T44" fmla="*/ 13 w 72"/>
                <a:gd name="T45" fmla="*/ 43 h 53"/>
                <a:gd name="T46" fmla="*/ 5 w 72"/>
                <a:gd name="T47" fmla="*/ 33 h 53"/>
                <a:gd name="T48" fmla="*/ 0 w 72"/>
                <a:gd name="T49" fmla="*/ 20 h 53"/>
                <a:gd name="T50" fmla="*/ 0 w 72"/>
                <a:gd name="T51" fmla="*/ 1 h 53"/>
                <a:gd name="T52" fmla="*/ 10 w 72"/>
                <a:gd name="T53" fmla="*/ 3 h 53"/>
                <a:gd name="T54" fmla="*/ 19 w 72"/>
                <a:gd name="T55" fmla="*/ 4 h 53"/>
                <a:gd name="T56" fmla="*/ 28 w 72"/>
                <a:gd name="T57" fmla="*/ 3 h 53"/>
                <a:gd name="T58" fmla="*/ 37 w 72"/>
                <a:gd name="T59" fmla="*/ 2 h 53"/>
                <a:gd name="T60" fmla="*/ 47 w 72"/>
                <a:gd name="T61" fmla="*/ 1 h 53"/>
                <a:gd name="T62" fmla="*/ 55 w 72"/>
                <a:gd name="T63" fmla="*/ 0 h 53"/>
                <a:gd name="T64" fmla="*/ 64 w 72"/>
                <a:gd name="T65" fmla="*/ 0 h 53"/>
                <a:gd name="T66" fmla="*/ 72 w 72"/>
                <a:gd name="T67" fmla="*/ 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2" h="53">
                  <a:moveTo>
                    <a:pt x="72" y="1"/>
                  </a:moveTo>
                  <a:lnTo>
                    <a:pt x="67" y="7"/>
                  </a:lnTo>
                  <a:lnTo>
                    <a:pt x="60" y="10"/>
                  </a:lnTo>
                  <a:lnTo>
                    <a:pt x="52" y="12"/>
                  </a:lnTo>
                  <a:lnTo>
                    <a:pt x="43" y="15"/>
                  </a:lnTo>
                  <a:lnTo>
                    <a:pt x="34" y="16"/>
                  </a:lnTo>
                  <a:lnTo>
                    <a:pt x="26" y="17"/>
                  </a:lnTo>
                  <a:lnTo>
                    <a:pt x="20" y="19"/>
                  </a:lnTo>
                  <a:lnTo>
                    <a:pt x="17" y="23"/>
                  </a:lnTo>
                  <a:lnTo>
                    <a:pt x="20" y="28"/>
                  </a:lnTo>
                  <a:lnTo>
                    <a:pt x="25" y="32"/>
                  </a:lnTo>
                  <a:lnTo>
                    <a:pt x="29" y="33"/>
                  </a:lnTo>
                  <a:lnTo>
                    <a:pt x="35" y="33"/>
                  </a:lnTo>
                  <a:lnTo>
                    <a:pt x="41" y="33"/>
                  </a:lnTo>
                  <a:lnTo>
                    <a:pt x="48" y="33"/>
                  </a:lnTo>
                  <a:lnTo>
                    <a:pt x="53" y="32"/>
                  </a:lnTo>
                  <a:lnTo>
                    <a:pt x="59" y="33"/>
                  </a:lnTo>
                  <a:lnTo>
                    <a:pt x="58" y="40"/>
                  </a:lnTo>
                  <a:lnTo>
                    <a:pt x="53" y="46"/>
                  </a:lnTo>
                  <a:lnTo>
                    <a:pt x="44" y="50"/>
                  </a:lnTo>
                  <a:lnTo>
                    <a:pt x="33" y="53"/>
                  </a:lnTo>
                  <a:lnTo>
                    <a:pt x="22" y="50"/>
                  </a:lnTo>
                  <a:lnTo>
                    <a:pt x="13" y="43"/>
                  </a:lnTo>
                  <a:lnTo>
                    <a:pt x="5" y="33"/>
                  </a:lnTo>
                  <a:lnTo>
                    <a:pt x="0" y="20"/>
                  </a:lnTo>
                  <a:lnTo>
                    <a:pt x="0" y="1"/>
                  </a:lnTo>
                  <a:lnTo>
                    <a:pt x="10" y="3"/>
                  </a:lnTo>
                  <a:lnTo>
                    <a:pt x="19" y="4"/>
                  </a:lnTo>
                  <a:lnTo>
                    <a:pt x="28" y="3"/>
                  </a:lnTo>
                  <a:lnTo>
                    <a:pt x="37" y="2"/>
                  </a:lnTo>
                  <a:lnTo>
                    <a:pt x="47" y="1"/>
                  </a:lnTo>
                  <a:lnTo>
                    <a:pt x="55" y="0"/>
                  </a:lnTo>
                  <a:lnTo>
                    <a:pt x="64" y="0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129"/>
            <p:cNvSpPr>
              <a:spLocks/>
            </p:cNvSpPr>
            <p:nvPr/>
          </p:nvSpPr>
          <p:spPr bwMode="auto">
            <a:xfrm>
              <a:off x="3506" y="3336"/>
              <a:ext cx="47" cy="85"/>
            </a:xfrm>
            <a:custGeom>
              <a:avLst/>
              <a:gdLst>
                <a:gd name="T0" fmla="*/ 46 w 94"/>
                <a:gd name="T1" fmla="*/ 35 h 169"/>
                <a:gd name="T2" fmla="*/ 45 w 94"/>
                <a:gd name="T3" fmla="*/ 70 h 169"/>
                <a:gd name="T4" fmla="*/ 44 w 94"/>
                <a:gd name="T5" fmla="*/ 107 h 169"/>
                <a:gd name="T6" fmla="*/ 42 w 94"/>
                <a:gd name="T7" fmla="*/ 134 h 169"/>
                <a:gd name="T8" fmla="*/ 39 w 94"/>
                <a:gd name="T9" fmla="*/ 147 h 169"/>
                <a:gd name="T10" fmla="*/ 41 w 94"/>
                <a:gd name="T11" fmla="*/ 147 h 169"/>
                <a:gd name="T12" fmla="*/ 46 w 94"/>
                <a:gd name="T13" fmla="*/ 148 h 169"/>
                <a:gd name="T14" fmla="*/ 52 w 94"/>
                <a:gd name="T15" fmla="*/ 148 h 169"/>
                <a:gd name="T16" fmla="*/ 60 w 94"/>
                <a:gd name="T17" fmla="*/ 145 h 169"/>
                <a:gd name="T18" fmla="*/ 68 w 94"/>
                <a:gd name="T19" fmla="*/ 138 h 169"/>
                <a:gd name="T20" fmla="*/ 75 w 94"/>
                <a:gd name="T21" fmla="*/ 125 h 169"/>
                <a:gd name="T22" fmla="*/ 80 w 94"/>
                <a:gd name="T23" fmla="*/ 106 h 169"/>
                <a:gd name="T24" fmla="*/ 83 w 94"/>
                <a:gd name="T25" fmla="*/ 78 h 169"/>
                <a:gd name="T26" fmla="*/ 91 w 94"/>
                <a:gd name="T27" fmla="*/ 79 h 169"/>
                <a:gd name="T28" fmla="*/ 94 w 94"/>
                <a:gd name="T29" fmla="*/ 92 h 169"/>
                <a:gd name="T30" fmla="*/ 93 w 94"/>
                <a:gd name="T31" fmla="*/ 110 h 169"/>
                <a:gd name="T32" fmla="*/ 89 w 94"/>
                <a:gd name="T33" fmla="*/ 130 h 169"/>
                <a:gd name="T34" fmla="*/ 83 w 94"/>
                <a:gd name="T35" fmla="*/ 141 h 169"/>
                <a:gd name="T36" fmla="*/ 77 w 94"/>
                <a:gd name="T37" fmla="*/ 152 h 169"/>
                <a:gd name="T38" fmla="*/ 68 w 94"/>
                <a:gd name="T39" fmla="*/ 161 h 169"/>
                <a:gd name="T40" fmla="*/ 55 w 94"/>
                <a:gd name="T41" fmla="*/ 167 h 169"/>
                <a:gd name="T42" fmla="*/ 45 w 94"/>
                <a:gd name="T43" fmla="*/ 169 h 169"/>
                <a:gd name="T44" fmla="*/ 34 w 94"/>
                <a:gd name="T45" fmla="*/ 169 h 169"/>
                <a:gd name="T46" fmla="*/ 25 w 94"/>
                <a:gd name="T47" fmla="*/ 168 h 169"/>
                <a:gd name="T48" fmla="*/ 17 w 94"/>
                <a:gd name="T49" fmla="*/ 166 h 169"/>
                <a:gd name="T50" fmla="*/ 10 w 94"/>
                <a:gd name="T51" fmla="*/ 163 h 169"/>
                <a:gd name="T52" fmla="*/ 4 w 94"/>
                <a:gd name="T53" fmla="*/ 160 h 169"/>
                <a:gd name="T54" fmla="*/ 1 w 94"/>
                <a:gd name="T55" fmla="*/ 159 h 169"/>
                <a:gd name="T56" fmla="*/ 0 w 94"/>
                <a:gd name="T57" fmla="*/ 158 h 169"/>
                <a:gd name="T58" fmla="*/ 14 w 94"/>
                <a:gd name="T59" fmla="*/ 146 h 169"/>
                <a:gd name="T60" fmla="*/ 21 w 94"/>
                <a:gd name="T61" fmla="*/ 125 h 169"/>
                <a:gd name="T62" fmla="*/ 24 w 94"/>
                <a:gd name="T63" fmla="*/ 99 h 169"/>
                <a:gd name="T64" fmla="*/ 26 w 94"/>
                <a:gd name="T65" fmla="*/ 70 h 169"/>
                <a:gd name="T66" fmla="*/ 29 w 94"/>
                <a:gd name="T67" fmla="*/ 42 h 169"/>
                <a:gd name="T68" fmla="*/ 33 w 94"/>
                <a:gd name="T69" fmla="*/ 18 h 169"/>
                <a:gd name="T70" fmla="*/ 44 w 94"/>
                <a:gd name="T71" fmla="*/ 3 h 169"/>
                <a:gd name="T72" fmla="*/ 62 w 94"/>
                <a:gd name="T73" fmla="*/ 0 h 169"/>
                <a:gd name="T74" fmla="*/ 60 w 94"/>
                <a:gd name="T75" fmla="*/ 2 h 169"/>
                <a:gd name="T76" fmla="*/ 55 w 94"/>
                <a:gd name="T77" fmla="*/ 9 h 169"/>
                <a:gd name="T78" fmla="*/ 49 w 94"/>
                <a:gd name="T79" fmla="*/ 19 h 169"/>
                <a:gd name="T80" fmla="*/ 46 w 94"/>
                <a:gd name="T81" fmla="*/ 35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94" h="169">
                  <a:moveTo>
                    <a:pt x="46" y="35"/>
                  </a:moveTo>
                  <a:lnTo>
                    <a:pt x="45" y="70"/>
                  </a:lnTo>
                  <a:lnTo>
                    <a:pt x="44" y="107"/>
                  </a:lnTo>
                  <a:lnTo>
                    <a:pt x="42" y="134"/>
                  </a:lnTo>
                  <a:lnTo>
                    <a:pt x="39" y="147"/>
                  </a:lnTo>
                  <a:lnTo>
                    <a:pt x="41" y="147"/>
                  </a:lnTo>
                  <a:lnTo>
                    <a:pt x="46" y="148"/>
                  </a:lnTo>
                  <a:lnTo>
                    <a:pt x="52" y="148"/>
                  </a:lnTo>
                  <a:lnTo>
                    <a:pt x="60" y="145"/>
                  </a:lnTo>
                  <a:lnTo>
                    <a:pt x="68" y="138"/>
                  </a:lnTo>
                  <a:lnTo>
                    <a:pt x="75" y="125"/>
                  </a:lnTo>
                  <a:lnTo>
                    <a:pt x="80" y="106"/>
                  </a:lnTo>
                  <a:lnTo>
                    <a:pt x="83" y="78"/>
                  </a:lnTo>
                  <a:lnTo>
                    <a:pt x="91" y="79"/>
                  </a:lnTo>
                  <a:lnTo>
                    <a:pt x="94" y="92"/>
                  </a:lnTo>
                  <a:lnTo>
                    <a:pt x="93" y="110"/>
                  </a:lnTo>
                  <a:lnTo>
                    <a:pt x="89" y="130"/>
                  </a:lnTo>
                  <a:lnTo>
                    <a:pt x="83" y="141"/>
                  </a:lnTo>
                  <a:lnTo>
                    <a:pt x="77" y="152"/>
                  </a:lnTo>
                  <a:lnTo>
                    <a:pt x="68" y="161"/>
                  </a:lnTo>
                  <a:lnTo>
                    <a:pt x="55" y="167"/>
                  </a:lnTo>
                  <a:lnTo>
                    <a:pt x="45" y="169"/>
                  </a:lnTo>
                  <a:lnTo>
                    <a:pt x="34" y="169"/>
                  </a:lnTo>
                  <a:lnTo>
                    <a:pt x="25" y="168"/>
                  </a:lnTo>
                  <a:lnTo>
                    <a:pt x="17" y="166"/>
                  </a:lnTo>
                  <a:lnTo>
                    <a:pt x="10" y="163"/>
                  </a:lnTo>
                  <a:lnTo>
                    <a:pt x="4" y="160"/>
                  </a:lnTo>
                  <a:lnTo>
                    <a:pt x="1" y="159"/>
                  </a:lnTo>
                  <a:lnTo>
                    <a:pt x="0" y="158"/>
                  </a:lnTo>
                  <a:lnTo>
                    <a:pt x="14" y="146"/>
                  </a:lnTo>
                  <a:lnTo>
                    <a:pt x="21" y="125"/>
                  </a:lnTo>
                  <a:lnTo>
                    <a:pt x="24" y="99"/>
                  </a:lnTo>
                  <a:lnTo>
                    <a:pt x="26" y="70"/>
                  </a:lnTo>
                  <a:lnTo>
                    <a:pt x="29" y="42"/>
                  </a:lnTo>
                  <a:lnTo>
                    <a:pt x="33" y="18"/>
                  </a:lnTo>
                  <a:lnTo>
                    <a:pt x="44" y="3"/>
                  </a:lnTo>
                  <a:lnTo>
                    <a:pt x="62" y="0"/>
                  </a:lnTo>
                  <a:lnTo>
                    <a:pt x="60" y="2"/>
                  </a:lnTo>
                  <a:lnTo>
                    <a:pt x="55" y="9"/>
                  </a:lnTo>
                  <a:lnTo>
                    <a:pt x="49" y="19"/>
                  </a:lnTo>
                  <a:lnTo>
                    <a:pt x="46" y="35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30"/>
            <p:cNvSpPr>
              <a:spLocks/>
            </p:cNvSpPr>
            <p:nvPr/>
          </p:nvSpPr>
          <p:spPr bwMode="auto">
            <a:xfrm>
              <a:off x="3539" y="3369"/>
              <a:ext cx="31" cy="57"/>
            </a:xfrm>
            <a:custGeom>
              <a:avLst/>
              <a:gdLst>
                <a:gd name="T0" fmla="*/ 61 w 61"/>
                <a:gd name="T1" fmla="*/ 82 h 114"/>
                <a:gd name="T2" fmla="*/ 55 w 61"/>
                <a:gd name="T3" fmla="*/ 90 h 114"/>
                <a:gd name="T4" fmla="*/ 49 w 61"/>
                <a:gd name="T5" fmla="*/ 97 h 114"/>
                <a:gd name="T6" fmla="*/ 42 w 61"/>
                <a:gd name="T7" fmla="*/ 104 h 114"/>
                <a:gd name="T8" fmla="*/ 35 w 61"/>
                <a:gd name="T9" fmla="*/ 110 h 114"/>
                <a:gd name="T10" fmla="*/ 27 w 61"/>
                <a:gd name="T11" fmla="*/ 113 h 114"/>
                <a:gd name="T12" fmla="*/ 19 w 61"/>
                <a:gd name="T13" fmla="*/ 114 h 114"/>
                <a:gd name="T14" fmla="*/ 10 w 61"/>
                <a:gd name="T15" fmla="*/ 114 h 114"/>
                <a:gd name="T16" fmla="*/ 0 w 61"/>
                <a:gd name="T17" fmla="*/ 111 h 114"/>
                <a:gd name="T18" fmla="*/ 1 w 61"/>
                <a:gd name="T19" fmla="*/ 111 h 114"/>
                <a:gd name="T20" fmla="*/ 4 w 61"/>
                <a:gd name="T21" fmla="*/ 109 h 114"/>
                <a:gd name="T22" fmla="*/ 10 w 61"/>
                <a:gd name="T23" fmla="*/ 106 h 114"/>
                <a:gd name="T24" fmla="*/ 17 w 61"/>
                <a:gd name="T25" fmla="*/ 102 h 114"/>
                <a:gd name="T26" fmla="*/ 24 w 61"/>
                <a:gd name="T27" fmla="*/ 97 h 114"/>
                <a:gd name="T28" fmla="*/ 32 w 61"/>
                <a:gd name="T29" fmla="*/ 90 h 114"/>
                <a:gd name="T30" fmla="*/ 39 w 61"/>
                <a:gd name="T31" fmla="*/ 83 h 114"/>
                <a:gd name="T32" fmla="*/ 45 w 61"/>
                <a:gd name="T33" fmla="*/ 74 h 114"/>
                <a:gd name="T34" fmla="*/ 39 w 61"/>
                <a:gd name="T35" fmla="*/ 0 h 114"/>
                <a:gd name="T36" fmla="*/ 47 w 61"/>
                <a:gd name="T37" fmla="*/ 8 h 114"/>
                <a:gd name="T38" fmla="*/ 55 w 61"/>
                <a:gd name="T39" fmla="*/ 30 h 114"/>
                <a:gd name="T40" fmla="*/ 61 w 61"/>
                <a:gd name="T41" fmla="*/ 58 h 114"/>
                <a:gd name="T42" fmla="*/ 61 w 61"/>
                <a:gd name="T43" fmla="*/ 82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1" h="114">
                  <a:moveTo>
                    <a:pt x="61" y="82"/>
                  </a:moveTo>
                  <a:lnTo>
                    <a:pt x="55" y="90"/>
                  </a:lnTo>
                  <a:lnTo>
                    <a:pt x="49" y="97"/>
                  </a:lnTo>
                  <a:lnTo>
                    <a:pt x="42" y="104"/>
                  </a:lnTo>
                  <a:lnTo>
                    <a:pt x="35" y="110"/>
                  </a:lnTo>
                  <a:lnTo>
                    <a:pt x="27" y="113"/>
                  </a:lnTo>
                  <a:lnTo>
                    <a:pt x="19" y="114"/>
                  </a:lnTo>
                  <a:lnTo>
                    <a:pt x="10" y="114"/>
                  </a:lnTo>
                  <a:lnTo>
                    <a:pt x="0" y="111"/>
                  </a:lnTo>
                  <a:lnTo>
                    <a:pt x="1" y="111"/>
                  </a:lnTo>
                  <a:lnTo>
                    <a:pt x="4" y="109"/>
                  </a:lnTo>
                  <a:lnTo>
                    <a:pt x="10" y="106"/>
                  </a:lnTo>
                  <a:lnTo>
                    <a:pt x="17" y="102"/>
                  </a:lnTo>
                  <a:lnTo>
                    <a:pt x="24" y="97"/>
                  </a:lnTo>
                  <a:lnTo>
                    <a:pt x="32" y="90"/>
                  </a:lnTo>
                  <a:lnTo>
                    <a:pt x="39" y="83"/>
                  </a:lnTo>
                  <a:lnTo>
                    <a:pt x="45" y="74"/>
                  </a:lnTo>
                  <a:lnTo>
                    <a:pt x="39" y="0"/>
                  </a:lnTo>
                  <a:lnTo>
                    <a:pt x="47" y="8"/>
                  </a:lnTo>
                  <a:lnTo>
                    <a:pt x="55" y="30"/>
                  </a:lnTo>
                  <a:lnTo>
                    <a:pt x="61" y="58"/>
                  </a:lnTo>
                  <a:lnTo>
                    <a:pt x="61" y="82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31"/>
            <p:cNvSpPr>
              <a:spLocks/>
            </p:cNvSpPr>
            <p:nvPr/>
          </p:nvSpPr>
          <p:spPr bwMode="auto">
            <a:xfrm>
              <a:off x="3578" y="3392"/>
              <a:ext cx="131" cy="47"/>
            </a:xfrm>
            <a:custGeom>
              <a:avLst/>
              <a:gdLst>
                <a:gd name="T0" fmla="*/ 229 w 261"/>
                <a:gd name="T1" fmla="*/ 63 h 94"/>
                <a:gd name="T2" fmla="*/ 210 w 261"/>
                <a:gd name="T3" fmla="*/ 73 h 94"/>
                <a:gd name="T4" fmla="*/ 190 w 261"/>
                <a:gd name="T5" fmla="*/ 82 h 94"/>
                <a:gd name="T6" fmla="*/ 170 w 261"/>
                <a:gd name="T7" fmla="*/ 88 h 94"/>
                <a:gd name="T8" fmla="*/ 151 w 261"/>
                <a:gd name="T9" fmla="*/ 91 h 94"/>
                <a:gd name="T10" fmla="*/ 131 w 261"/>
                <a:gd name="T11" fmla="*/ 94 h 94"/>
                <a:gd name="T12" fmla="*/ 113 w 261"/>
                <a:gd name="T13" fmla="*/ 94 h 94"/>
                <a:gd name="T14" fmla="*/ 94 w 261"/>
                <a:gd name="T15" fmla="*/ 93 h 94"/>
                <a:gd name="T16" fmla="*/ 77 w 261"/>
                <a:gd name="T17" fmla="*/ 89 h 94"/>
                <a:gd name="T18" fmla="*/ 61 w 261"/>
                <a:gd name="T19" fmla="*/ 86 h 94"/>
                <a:gd name="T20" fmla="*/ 46 w 261"/>
                <a:gd name="T21" fmla="*/ 81 h 94"/>
                <a:gd name="T22" fmla="*/ 33 w 261"/>
                <a:gd name="T23" fmla="*/ 76 h 94"/>
                <a:gd name="T24" fmla="*/ 22 w 261"/>
                <a:gd name="T25" fmla="*/ 71 h 94"/>
                <a:gd name="T26" fmla="*/ 13 w 261"/>
                <a:gd name="T27" fmla="*/ 64 h 94"/>
                <a:gd name="T28" fmla="*/ 6 w 261"/>
                <a:gd name="T29" fmla="*/ 58 h 94"/>
                <a:gd name="T30" fmla="*/ 1 w 261"/>
                <a:gd name="T31" fmla="*/ 52 h 94"/>
                <a:gd name="T32" fmla="*/ 0 w 261"/>
                <a:gd name="T33" fmla="*/ 47 h 94"/>
                <a:gd name="T34" fmla="*/ 9 w 261"/>
                <a:gd name="T35" fmla="*/ 52 h 94"/>
                <a:gd name="T36" fmla="*/ 19 w 261"/>
                <a:gd name="T37" fmla="*/ 57 h 94"/>
                <a:gd name="T38" fmla="*/ 30 w 261"/>
                <a:gd name="T39" fmla="*/ 61 h 94"/>
                <a:gd name="T40" fmla="*/ 41 w 261"/>
                <a:gd name="T41" fmla="*/ 65 h 94"/>
                <a:gd name="T42" fmla="*/ 53 w 261"/>
                <a:gd name="T43" fmla="*/ 68 h 94"/>
                <a:gd name="T44" fmla="*/ 64 w 261"/>
                <a:gd name="T45" fmla="*/ 70 h 94"/>
                <a:gd name="T46" fmla="*/ 77 w 261"/>
                <a:gd name="T47" fmla="*/ 72 h 94"/>
                <a:gd name="T48" fmla="*/ 89 w 261"/>
                <a:gd name="T49" fmla="*/ 72 h 94"/>
                <a:gd name="T50" fmla="*/ 101 w 261"/>
                <a:gd name="T51" fmla="*/ 73 h 94"/>
                <a:gd name="T52" fmla="*/ 114 w 261"/>
                <a:gd name="T53" fmla="*/ 72 h 94"/>
                <a:gd name="T54" fmla="*/ 125 w 261"/>
                <a:gd name="T55" fmla="*/ 72 h 94"/>
                <a:gd name="T56" fmla="*/ 138 w 261"/>
                <a:gd name="T57" fmla="*/ 71 h 94"/>
                <a:gd name="T58" fmla="*/ 150 w 261"/>
                <a:gd name="T59" fmla="*/ 70 h 94"/>
                <a:gd name="T60" fmla="*/ 162 w 261"/>
                <a:gd name="T61" fmla="*/ 67 h 94"/>
                <a:gd name="T62" fmla="*/ 173 w 261"/>
                <a:gd name="T63" fmla="*/ 65 h 94"/>
                <a:gd name="T64" fmla="*/ 184 w 261"/>
                <a:gd name="T65" fmla="*/ 63 h 94"/>
                <a:gd name="T66" fmla="*/ 202 w 261"/>
                <a:gd name="T67" fmla="*/ 55 h 94"/>
                <a:gd name="T68" fmla="*/ 214 w 261"/>
                <a:gd name="T69" fmla="*/ 48 h 94"/>
                <a:gd name="T70" fmla="*/ 225 w 261"/>
                <a:gd name="T71" fmla="*/ 41 h 94"/>
                <a:gd name="T72" fmla="*/ 233 w 261"/>
                <a:gd name="T73" fmla="*/ 34 h 94"/>
                <a:gd name="T74" fmla="*/ 238 w 261"/>
                <a:gd name="T75" fmla="*/ 27 h 94"/>
                <a:gd name="T76" fmla="*/ 245 w 261"/>
                <a:gd name="T77" fmla="*/ 19 h 94"/>
                <a:gd name="T78" fmla="*/ 251 w 261"/>
                <a:gd name="T79" fmla="*/ 10 h 94"/>
                <a:gd name="T80" fmla="*/ 258 w 261"/>
                <a:gd name="T81" fmla="*/ 0 h 94"/>
                <a:gd name="T82" fmla="*/ 260 w 261"/>
                <a:gd name="T83" fmla="*/ 4 h 94"/>
                <a:gd name="T84" fmla="*/ 261 w 261"/>
                <a:gd name="T85" fmla="*/ 10 h 94"/>
                <a:gd name="T86" fmla="*/ 261 w 261"/>
                <a:gd name="T87" fmla="*/ 17 h 94"/>
                <a:gd name="T88" fmla="*/ 259 w 261"/>
                <a:gd name="T89" fmla="*/ 25 h 94"/>
                <a:gd name="T90" fmla="*/ 256 w 261"/>
                <a:gd name="T91" fmla="*/ 34 h 94"/>
                <a:gd name="T92" fmla="*/ 250 w 261"/>
                <a:gd name="T93" fmla="*/ 43 h 94"/>
                <a:gd name="T94" fmla="*/ 241 w 261"/>
                <a:gd name="T95" fmla="*/ 53 h 94"/>
                <a:gd name="T96" fmla="*/ 229 w 261"/>
                <a:gd name="T97" fmla="*/ 63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61" h="94">
                  <a:moveTo>
                    <a:pt x="229" y="63"/>
                  </a:moveTo>
                  <a:lnTo>
                    <a:pt x="210" y="73"/>
                  </a:lnTo>
                  <a:lnTo>
                    <a:pt x="190" y="82"/>
                  </a:lnTo>
                  <a:lnTo>
                    <a:pt x="170" y="88"/>
                  </a:lnTo>
                  <a:lnTo>
                    <a:pt x="151" y="91"/>
                  </a:lnTo>
                  <a:lnTo>
                    <a:pt x="131" y="94"/>
                  </a:lnTo>
                  <a:lnTo>
                    <a:pt x="113" y="94"/>
                  </a:lnTo>
                  <a:lnTo>
                    <a:pt x="94" y="93"/>
                  </a:lnTo>
                  <a:lnTo>
                    <a:pt x="77" y="89"/>
                  </a:lnTo>
                  <a:lnTo>
                    <a:pt x="61" y="86"/>
                  </a:lnTo>
                  <a:lnTo>
                    <a:pt x="46" y="81"/>
                  </a:lnTo>
                  <a:lnTo>
                    <a:pt x="33" y="76"/>
                  </a:lnTo>
                  <a:lnTo>
                    <a:pt x="22" y="71"/>
                  </a:lnTo>
                  <a:lnTo>
                    <a:pt x="13" y="64"/>
                  </a:lnTo>
                  <a:lnTo>
                    <a:pt x="6" y="58"/>
                  </a:lnTo>
                  <a:lnTo>
                    <a:pt x="1" y="52"/>
                  </a:lnTo>
                  <a:lnTo>
                    <a:pt x="0" y="47"/>
                  </a:lnTo>
                  <a:lnTo>
                    <a:pt x="9" y="52"/>
                  </a:lnTo>
                  <a:lnTo>
                    <a:pt x="19" y="57"/>
                  </a:lnTo>
                  <a:lnTo>
                    <a:pt x="30" y="61"/>
                  </a:lnTo>
                  <a:lnTo>
                    <a:pt x="41" y="65"/>
                  </a:lnTo>
                  <a:lnTo>
                    <a:pt x="53" y="68"/>
                  </a:lnTo>
                  <a:lnTo>
                    <a:pt x="64" y="70"/>
                  </a:lnTo>
                  <a:lnTo>
                    <a:pt x="77" y="72"/>
                  </a:lnTo>
                  <a:lnTo>
                    <a:pt x="89" y="72"/>
                  </a:lnTo>
                  <a:lnTo>
                    <a:pt x="101" y="73"/>
                  </a:lnTo>
                  <a:lnTo>
                    <a:pt x="114" y="72"/>
                  </a:lnTo>
                  <a:lnTo>
                    <a:pt x="125" y="72"/>
                  </a:lnTo>
                  <a:lnTo>
                    <a:pt x="138" y="71"/>
                  </a:lnTo>
                  <a:lnTo>
                    <a:pt x="150" y="70"/>
                  </a:lnTo>
                  <a:lnTo>
                    <a:pt x="162" y="67"/>
                  </a:lnTo>
                  <a:lnTo>
                    <a:pt x="173" y="65"/>
                  </a:lnTo>
                  <a:lnTo>
                    <a:pt x="184" y="63"/>
                  </a:lnTo>
                  <a:lnTo>
                    <a:pt x="202" y="55"/>
                  </a:lnTo>
                  <a:lnTo>
                    <a:pt x="214" y="48"/>
                  </a:lnTo>
                  <a:lnTo>
                    <a:pt x="225" y="41"/>
                  </a:lnTo>
                  <a:lnTo>
                    <a:pt x="233" y="34"/>
                  </a:lnTo>
                  <a:lnTo>
                    <a:pt x="238" y="27"/>
                  </a:lnTo>
                  <a:lnTo>
                    <a:pt x="245" y="19"/>
                  </a:lnTo>
                  <a:lnTo>
                    <a:pt x="251" y="10"/>
                  </a:lnTo>
                  <a:lnTo>
                    <a:pt x="258" y="0"/>
                  </a:lnTo>
                  <a:lnTo>
                    <a:pt x="260" y="4"/>
                  </a:lnTo>
                  <a:lnTo>
                    <a:pt x="261" y="10"/>
                  </a:lnTo>
                  <a:lnTo>
                    <a:pt x="261" y="17"/>
                  </a:lnTo>
                  <a:lnTo>
                    <a:pt x="259" y="25"/>
                  </a:lnTo>
                  <a:lnTo>
                    <a:pt x="256" y="34"/>
                  </a:lnTo>
                  <a:lnTo>
                    <a:pt x="250" y="43"/>
                  </a:lnTo>
                  <a:lnTo>
                    <a:pt x="241" y="53"/>
                  </a:lnTo>
                  <a:lnTo>
                    <a:pt x="229" y="63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133"/>
            <p:cNvSpPr>
              <a:spLocks/>
            </p:cNvSpPr>
            <p:nvPr/>
          </p:nvSpPr>
          <p:spPr bwMode="auto">
            <a:xfrm>
              <a:off x="3725" y="3420"/>
              <a:ext cx="77" cy="125"/>
            </a:xfrm>
            <a:custGeom>
              <a:avLst/>
              <a:gdLst>
                <a:gd name="T0" fmla="*/ 118 w 154"/>
                <a:gd name="T1" fmla="*/ 152 h 251"/>
                <a:gd name="T2" fmla="*/ 122 w 154"/>
                <a:gd name="T3" fmla="*/ 167 h 251"/>
                <a:gd name="T4" fmla="*/ 127 w 154"/>
                <a:gd name="T5" fmla="*/ 183 h 251"/>
                <a:gd name="T6" fmla="*/ 132 w 154"/>
                <a:gd name="T7" fmla="*/ 199 h 251"/>
                <a:gd name="T8" fmla="*/ 139 w 154"/>
                <a:gd name="T9" fmla="*/ 215 h 251"/>
                <a:gd name="T10" fmla="*/ 145 w 154"/>
                <a:gd name="T11" fmla="*/ 229 h 251"/>
                <a:gd name="T12" fmla="*/ 150 w 154"/>
                <a:gd name="T13" fmla="*/ 240 h 251"/>
                <a:gd name="T14" fmla="*/ 153 w 154"/>
                <a:gd name="T15" fmla="*/ 248 h 251"/>
                <a:gd name="T16" fmla="*/ 154 w 154"/>
                <a:gd name="T17" fmla="*/ 251 h 251"/>
                <a:gd name="T18" fmla="*/ 128 w 154"/>
                <a:gd name="T19" fmla="*/ 223 h 251"/>
                <a:gd name="T20" fmla="*/ 109 w 154"/>
                <a:gd name="T21" fmla="*/ 191 h 251"/>
                <a:gd name="T22" fmla="*/ 95 w 154"/>
                <a:gd name="T23" fmla="*/ 156 h 251"/>
                <a:gd name="T24" fmla="*/ 84 w 154"/>
                <a:gd name="T25" fmla="*/ 121 h 251"/>
                <a:gd name="T26" fmla="*/ 72 w 154"/>
                <a:gd name="T27" fmla="*/ 86 h 251"/>
                <a:gd name="T28" fmla="*/ 55 w 154"/>
                <a:gd name="T29" fmla="*/ 53 h 251"/>
                <a:gd name="T30" fmla="*/ 32 w 154"/>
                <a:gd name="T31" fmla="*/ 24 h 251"/>
                <a:gd name="T32" fmla="*/ 0 w 154"/>
                <a:gd name="T33" fmla="*/ 0 h 251"/>
                <a:gd name="T34" fmla="*/ 31 w 154"/>
                <a:gd name="T35" fmla="*/ 10 h 251"/>
                <a:gd name="T36" fmla="*/ 55 w 154"/>
                <a:gd name="T37" fmla="*/ 23 h 251"/>
                <a:gd name="T38" fmla="*/ 75 w 154"/>
                <a:gd name="T39" fmla="*/ 38 h 251"/>
                <a:gd name="T40" fmla="*/ 88 w 154"/>
                <a:gd name="T41" fmla="*/ 54 h 251"/>
                <a:gd name="T42" fmla="*/ 99 w 154"/>
                <a:gd name="T43" fmla="*/ 73 h 251"/>
                <a:gd name="T44" fmla="*/ 107 w 154"/>
                <a:gd name="T45" fmla="*/ 96 h 251"/>
                <a:gd name="T46" fmla="*/ 113 w 154"/>
                <a:gd name="T47" fmla="*/ 122 h 251"/>
                <a:gd name="T48" fmla="*/ 118 w 154"/>
                <a:gd name="T49" fmla="*/ 152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54" h="251">
                  <a:moveTo>
                    <a:pt x="118" y="152"/>
                  </a:moveTo>
                  <a:lnTo>
                    <a:pt x="122" y="167"/>
                  </a:lnTo>
                  <a:lnTo>
                    <a:pt x="127" y="183"/>
                  </a:lnTo>
                  <a:lnTo>
                    <a:pt x="132" y="199"/>
                  </a:lnTo>
                  <a:lnTo>
                    <a:pt x="139" y="215"/>
                  </a:lnTo>
                  <a:lnTo>
                    <a:pt x="145" y="229"/>
                  </a:lnTo>
                  <a:lnTo>
                    <a:pt x="150" y="240"/>
                  </a:lnTo>
                  <a:lnTo>
                    <a:pt x="153" y="248"/>
                  </a:lnTo>
                  <a:lnTo>
                    <a:pt x="154" y="251"/>
                  </a:lnTo>
                  <a:lnTo>
                    <a:pt x="128" y="223"/>
                  </a:lnTo>
                  <a:lnTo>
                    <a:pt x="109" y="191"/>
                  </a:lnTo>
                  <a:lnTo>
                    <a:pt x="95" y="156"/>
                  </a:lnTo>
                  <a:lnTo>
                    <a:pt x="84" y="121"/>
                  </a:lnTo>
                  <a:lnTo>
                    <a:pt x="72" y="86"/>
                  </a:lnTo>
                  <a:lnTo>
                    <a:pt x="55" y="53"/>
                  </a:lnTo>
                  <a:lnTo>
                    <a:pt x="32" y="24"/>
                  </a:lnTo>
                  <a:lnTo>
                    <a:pt x="0" y="0"/>
                  </a:lnTo>
                  <a:lnTo>
                    <a:pt x="31" y="10"/>
                  </a:lnTo>
                  <a:lnTo>
                    <a:pt x="55" y="23"/>
                  </a:lnTo>
                  <a:lnTo>
                    <a:pt x="75" y="38"/>
                  </a:lnTo>
                  <a:lnTo>
                    <a:pt x="88" y="54"/>
                  </a:lnTo>
                  <a:lnTo>
                    <a:pt x="99" y="73"/>
                  </a:lnTo>
                  <a:lnTo>
                    <a:pt x="107" y="96"/>
                  </a:lnTo>
                  <a:lnTo>
                    <a:pt x="113" y="122"/>
                  </a:lnTo>
                  <a:lnTo>
                    <a:pt x="118" y="152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34"/>
            <p:cNvSpPr>
              <a:spLocks/>
            </p:cNvSpPr>
            <p:nvPr/>
          </p:nvSpPr>
          <p:spPr bwMode="auto">
            <a:xfrm>
              <a:off x="3586" y="3430"/>
              <a:ext cx="134" cy="57"/>
            </a:xfrm>
            <a:custGeom>
              <a:avLst/>
              <a:gdLst>
                <a:gd name="T0" fmla="*/ 265 w 267"/>
                <a:gd name="T1" fmla="*/ 0 h 115"/>
                <a:gd name="T2" fmla="*/ 264 w 267"/>
                <a:gd name="T3" fmla="*/ 1 h 115"/>
                <a:gd name="T4" fmla="*/ 265 w 267"/>
                <a:gd name="T5" fmla="*/ 3 h 115"/>
                <a:gd name="T6" fmla="*/ 266 w 267"/>
                <a:gd name="T7" fmla="*/ 5 h 115"/>
                <a:gd name="T8" fmla="*/ 267 w 267"/>
                <a:gd name="T9" fmla="*/ 6 h 115"/>
                <a:gd name="T10" fmla="*/ 257 w 267"/>
                <a:gd name="T11" fmla="*/ 15 h 115"/>
                <a:gd name="T12" fmla="*/ 245 w 267"/>
                <a:gd name="T13" fmla="*/ 24 h 115"/>
                <a:gd name="T14" fmla="*/ 234 w 267"/>
                <a:gd name="T15" fmla="*/ 31 h 115"/>
                <a:gd name="T16" fmla="*/ 222 w 267"/>
                <a:gd name="T17" fmla="*/ 38 h 115"/>
                <a:gd name="T18" fmla="*/ 210 w 267"/>
                <a:gd name="T19" fmla="*/ 43 h 115"/>
                <a:gd name="T20" fmla="*/ 197 w 267"/>
                <a:gd name="T21" fmla="*/ 48 h 115"/>
                <a:gd name="T22" fmla="*/ 184 w 267"/>
                <a:gd name="T23" fmla="*/ 51 h 115"/>
                <a:gd name="T24" fmla="*/ 171 w 267"/>
                <a:gd name="T25" fmla="*/ 54 h 115"/>
                <a:gd name="T26" fmla="*/ 174 w 267"/>
                <a:gd name="T27" fmla="*/ 66 h 115"/>
                <a:gd name="T28" fmla="*/ 181 w 267"/>
                <a:gd name="T29" fmla="*/ 75 h 115"/>
                <a:gd name="T30" fmla="*/ 190 w 267"/>
                <a:gd name="T31" fmla="*/ 84 h 115"/>
                <a:gd name="T32" fmla="*/ 198 w 267"/>
                <a:gd name="T33" fmla="*/ 91 h 115"/>
                <a:gd name="T34" fmla="*/ 204 w 267"/>
                <a:gd name="T35" fmla="*/ 86 h 115"/>
                <a:gd name="T36" fmla="*/ 207 w 267"/>
                <a:gd name="T37" fmla="*/ 77 h 115"/>
                <a:gd name="T38" fmla="*/ 210 w 267"/>
                <a:gd name="T39" fmla="*/ 68 h 115"/>
                <a:gd name="T40" fmla="*/ 213 w 267"/>
                <a:gd name="T41" fmla="*/ 61 h 115"/>
                <a:gd name="T42" fmla="*/ 214 w 267"/>
                <a:gd name="T43" fmla="*/ 68 h 115"/>
                <a:gd name="T44" fmla="*/ 216 w 267"/>
                <a:gd name="T45" fmla="*/ 83 h 115"/>
                <a:gd name="T46" fmla="*/ 213 w 267"/>
                <a:gd name="T47" fmla="*/ 102 h 115"/>
                <a:gd name="T48" fmla="*/ 206 w 267"/>
                <a:gd name="T49" fmla="*/ 115 h 115"/>
                <a:gd name="T50" fmla="*/ 196 w 267"/>
                <a:gd name="T51" fmla="*/ 111 h 115"/>
                <a:gd name="T52" fmla="*/ 187 w 267"/>
                <a:gd name="T53" fmla="*/ 104 h 115"/>
                <a:gd name="T54" fmla="*/ 179 w 267"/>
                <a:gd name="T55" fmla="*/ 96 h 115"/>
                <a:gd name="T56" fmla="*/ 173 w 267"/>
                <a:gd name="T57" fmla="*/ 88 h 115"/>
                <a:gd name="T58" fmla="*/ 167 w 267"/>
                <a:gd name="T59" fmla="*/ 80 h 115"/>
                <a:gd name="T60" fmla="*/ 161 w 267"/>
                <a:gd name="T61" fmla="*/ 72 h 115"/>
                <a:gd name="T62" fmla="*/ 156 w 267"/>
                <a:gd name="T63" fmla="*/ 64 h 115"/>
                <a:gd name="T64" fmla="*/ 150 w 267"/>
                <a:gd name="T65" fmla="*/ 58 h 115"/>
                <a:gd name="T66" fmla="*/ 129 w 267"/>
                <a:gd name="T67" fmla="*/ 56 h 115"/>
                <a:gd name="T68" fmla="*/ 107 w 267"/>
                <a:gd name="T69" fmla="*/ 53 h 115"/>
                <a:gd name="T70" fmla="*/ 85 w 267"/>
                <a:gd name="T71" fmla="*/ 51 h 115"/>
                <a:gd name="T72" fmla="*/ 65 w 267"/>
                <a:gd name="T73" fmla="*/ 48 h 115"/>
                <a:gd name="T74" fmla="*/ 45 w 267"/>
                <a:gd name="T75" fmla="*/ 44 h 115"/>
                <a:gd name="T76" fmla="*/ 27 w 267"/>
                <a:gd name="T77" fmla="*/ 39 h 115"/>
                <a:gd name="T78" fmla="*/ 12 w 267"/>
                <a:gd name="T79" fmla="*/ 33 h 115"/>
                <a:gd name="T80" fmla="*/ 0 w 267"/>
                <a:gd name="T81" fmla="*/ 26 h 115"/>
                <a:gd name="T82" fmla="*/ 1 w 267"/>
                <a:gd name="T83" fmla="*/ 24 h 115"/>
                <a:gd name="T84" fmla="*/ 2 w 267"/>
                <a:gd name="T85" fmla="*/ 22 h 115"/>
                <a:gd name="T86" fmla="*/ 3 w 267"/>
                <a:gd name="T87" fmla="*/ 21 h 115"/>
                <a:gd name="T88" fmla="*/ 3 w 267"/>
                <a:gd name="T89" fmla="*/ 19 h 115"/>
                <a:gd name="T90" fmla="*/ 31 w 267"/>
                <a:gd name="T91" fmla="*/ 24 h 115"/>
                <a:gd name="T92" fmla="*/ 54 w 267"/>
                <a:gd name="T93" fmla="*/ 30 h 115"/>
                <a:gd name="T94" fmla="*/ 76 w 267"/>
                <a:gd name="T95" fmla="*/ 34 h 115"/>
                <a:gd name="T96" fmla="*/ 95 w 267"/>
                <a:gd name="T97" fmla="*/ 36 h 115"/>
                <a:gd name="T98" fmla="*/ 112 w 267"/>
                <a:gd name="T99" fmla="*/ 38 h 115"/>
                <a:gd name="T100" fmla="*/ 127 w 267"/>
                <a:gd name="T101" fmla="*/ 39 h 115"/>
                <a:gd name="T102" fmla="*/ 141 w 267"/>
                <a:gd name="T103" fmla="*/ 39 h 115"/>
                <a:gd name="T104" fmla="*/ 154 w 267"/>
                <a:gd name="T105" fmla="*/ 38 h 115"/>
                <a:gd name="T106" fmla="*/ 166 w 267"/>
                <a:gd name="T107" fmla="*/ 36 h 115"/>
                <a:gd name="T108" fmla="*/ 179 w 267"/>
                <a:gd name="T109" fmla="*/ 34 h 115"/>
                <a:gd name="T110" fmla="*/ 191 w 267"/>
                <a:gd name="T111" fmla="*/ 29 h 115"/>
                <a:gd name="T112" fmla="*/ 204 w 267"/>
                <a:gd name="T113" fmla="*/ 26 h 115"/>
                <a:gd name="T114" fmla="*/ 217 w 267"/>
                <a:gd name="T115" fmla="*/ 20 h 115"/>
                <a:gd name="T116" fmla="*/ 232 w 267"/>
                <a:gd name="T117" fmla="*/ 14 h 115"/>
                <a:gd name="T118" fmla="*/ 248 w 267"/>
                <a:gd name="T119" fmla="*/ 7 h 115"/>
                <a:gd name="T120" fmla="*/ 265 w 267"/>
                <a:gd name="T121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67" h="115">
                  <a:moveTo>
                    <a:pt x="265" y="0"/>
                  </a:moveTo>
                  <a:lnTo>
                    <a:pt x="264" y="1"/>
                  </a:lnTo>
                  <a:lnTo>
                    <a:pt x="265" y="3"/>
                  </a:lnTo>
                  <a:lnTo>
                    <a:pt x="266" y="5"/>
                  </a:lnTo>
                  <a:lnTo>
                    <a:pt x="267" y="6"/>
                  </a:lnTo>
                  <a:lnTo>
                    <a:pt x="257" y="15"/>
                  </a:lnTo>
                  <a:lnTo>
                    <a:pt x="245" y="24"/>
                  </a:lnTo>
                  <a:lnTo>
                    <a:pt x="234" y="31"/>
                  </a:lnTo>
                  <a:lnTo>
                    <a:pt x="222" y="38"/>
                  </a:lnTo>
                  <a:lnTo>
                    <a:pt x="210" y="43"/>
                  </a:lnTo>
                  <a:lnTo>
                    <a:pt x="197" y="48"/>
                  </a:lnTo>
                  <a:lnTo>
                    <a:pt x="184" y="51"/>
                  </a:lnTo>
                  <a:lnTo>
                    <a:pt x="171" y="54"/>
                  </a:lnTo>
                  <a:lnTo>
                    <a:pt x="174" y="66"/>
                  </a:lnTo>
                  <a:lnTo>
                    <a:pt x="181" y="75"/>
                  </a:lnTo>
                  <a:lnTo>
                    <a:pt x="190" y="84"/>
                  </a:lnTo>
                  <a:lnTo>
                    <a:pt x="198" y="91"/>
                  </a:lnTo>
                  <a:lnTo>
                    <a:pt x="204" y="86"/>
                  </a:lnTo>
                  <a:lnTo>
                    <a:pt x="207" y="77"/>
                  </a:lnTo>
                  <a:lnTo>
                    <a:pt x="210" y="68"/>
                  </a:lnTo>
                  <a:lnTo>
                    <a:pt x="213" y="61"/>
                  </a:lnTo>
                  <a:lnTo>
                    <a:pt x="214" y="68"/>
                  </a:lnTo>
                  <a:lnTo>
                    <a:pt x="216" y="83"/>
                  </a:lnTo>
                  <a:lnTo>
                    <a:pt x="213" y="102"/>
                  </a:lnTo>
                  <a:lnTo>
                    <a:pt x="206" y="115"/>
                  </a:lnTo>
                  <a:lnTo>
                    <a:pt x="196" y="111"/>
                  </a:lnTo>
                  <a:lnTo>
                    <a:pt x="187" y="104"/>
                  </a:lnTo>
                  <a:lnTo>
                    <a:pt x="179" y="96"/>
                  </a:lnTo>
                  <a:lnTo>
                    <a:pt x="173" y="88"/>
                  </a:lnTo>
                  <a:lnTo>
                    <a:pt x="167" y="80"/>
                  </a:lnTo>
                  <a:lnTo>
                    <a:pt x="161" y="72"/>
                  </a:lnTo>
                  <a:lnTo>
                    <a:pt x="156" y="64"/>
                  </a:lnTo>
                  <a:lnTo>
                    <a:pt x="150" y="58"/>
                  </a:lnTo>
                  <a:lnTo>
                    <a:pt x="129" y="56"/>
                  </a:lnTo>
                  <a:lnTo>
                    <a:pt x="107" y="53"/>
                  </a:lnTo>
                  <a:lnTo>
                    <a:pt x="85" y="51"/>
                  </a:lnTo>
                  <a:lnTo>
                    <a:pt x="65" y="48"/>
                  </a:lnTo>
                  <a:lnTo>
                    <a:pt x="45" y="44"/>
                  </a:lnTo>
                  <a:lnTo>
                    <a:pt x="27" y="39"/>
                  </a:lnTo>
                  <a:lnTo>
                    <a:pt x="12" y="33"/>
                  </a:lnTo>
                  <a:lnTo>
                    <a:pt x="0" y="26"/>
                  </a:lnTo>
                  <a:lnTo>
                    <a:pt x="1" y="24"/>
                  </a:lnTo>
                  <a:lnTo>
                    <a:pt x="2" y="22"/>
                  </a:lnTo>
                  <a:lnTo>
                    <a:pt x="3" y="21"/>
                  </a:lnTo>
                  <a:lnTo>
                    <a:pt x="3" y="19"/>
                  </a:lnTo>
                  <a:lnTo>
                    <a:pt x="31" y="24"/>
                  </a:lnTo>
                  <a:lnTo>
                    <a:pt x="54" y="30"/>
                  </a:lnTo>
                  <a:lnTo>
                    <a:pt x="76" y="34"/>
                  </a:lnTo>
                  <a:lnTo>
                    <a:pt x="95" y="36"/>
                  </a:lnTo>
                  <a:lnTo>
                    <a:pt x="112" y="38"/>
                  </a:lnTo>
                  <a:lnTo>
                    <a:pt x="127" y="39"/>
                  </a:lnTo>
                  <a:lnTo>
                    <a:pt x="141" y="39"/>
                  </a:lnTo>
                  <a:lnTo>
                    <a:pt x="154" y="38"/>
                  </a:lnTo>
                  <a:lnTo>
                    <a:pt x="166" y="36"/>
                  </a:lnTo>
                  <a:lnTo>
                    <a:pt x="179" y="34"/>
                  </a:lnTo>
                  <a:lnTo>
                    <a:pt x="191" y="29"/>
                  </a:lnTo>
                  <a:lnTo>
                    <a:pt x="204" y="26"/>
                  </a:lnTo>
                  <a:lnTo>
                    <a:pt x="217" y="20"/>
                  </a:lnTo>
                  <a:lnTo>
                    <a:pt x="232" y="14"/>
                  </a:lnTo>
                  <a:lnTo>
                    <a:pt x="248" y="7"/>
                  </a:lnTo>
                  <a:lnTo>
                    <a:pt x="265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35"/>
            <p:cNvSpPr>
              <a:spLocks/>
            </p:cNvSpPr>
            <p:nvPr/>
          </p:nvSpPr>
          <p:spPr bwMode="auto">
            <a:xfrm>
              <a:off x="3450" y="3439"/>
              <a:ext cx="124" cy="303"/>
            </a:xfrm>
            <a:custGeom>
              <a:avLst/>
              <a:gdLst>
                <a:gd name="T0" fmla="*/ 135 w 248"/>
                <a:gd name="T1" fmla="*/ 98 h 605"/>
                <a:gd name="T2" fmla="*/ 114 w 248"/>
                <a:gd name="T3" fmla="*/ 116 h 605"/>
                <a:gd name="T4" fmla="*/ 97 w 248"/>
                <a:gd name="T5" fmla="*/ 137 h 605"/>
                <a:gd name="T6" fmla="*/ 84 w 248"/>
                <a:gd name="T7" fmla="*/ 159 h 605"/>
                <a:gd name="T8" fmla="*/ 74 w 248"/>
                <a:gd name="T9" fmla="*/ 182 h 605"/>
                <a:gd name="T10" fmla="*/ 67 w 248"/>
                <a:gd name="T11" fmla="*/ 206 h 605"/>
                <a:gd name="T12" fmla="*/ 60 w 248"/>
                <a:gd name="T13" fmla="*/ 231 h 605"/>
                <a:gd name="T14" fmla="*/ 55 w 248"/>
                <a:gd name="T15" fmla="*/ 257 h 605"/>
                <a:gd name="T16" fmla="*/ 50 w 248"/>
                <a:gd name="T17" fmla="*/ 283 h 605"/>
                <a:gd name="T18" fmla="*/ 29 w 248"/>
                <a:gd name="T19" fmla="*/ 461 h 605"/>
                <a:gd name="T20" fmla="*/ 22 w 248"/>
                <a:gd name="T21" fmla="*/ 517 h 605"/>
                <a:gd name="T22" fmla="*/ 25 w 248"/>
                <a:gd name="T23" fmla="*/ 540 h 605"/>
                <a:gd name="T24" fmla="*/ 29 w 248"/>
                <a:gd name="T25" fmla="*/ 562 h 605"/>
                <a:gd name="T26" fmla="*/ 31 w 248"/>
                <a:gd name="T27" fmla="*/ 584 h 605"/>
                <a:gd name="T28" fmla="*/ 33 w 248"/>
                <a:gd name="T29" fmla="*/ 605 h 605"/>
                <a:gd name="T30" fmla="*/ 23 w 248"/>
                <a:gd name="T31" fmla="*/ 590 h 605"/>
                <a:gd name="T32" fmla="*/ 14 w 248"/>
                <a:gd name="T33" fmla="*/ 573 h 605"/>
                <a:gd name="T34" fmla="*/ 8 w 248"/>
                <a:gd name="T35" fmla="*/ 557 h 605"/>
                <a:gd name="T36" fmla="*/ 3 w 248"/>
                <a:gd name="T37" fmla="*/ 539 h 605"/>
                <a:gd name="T38" fmla="*/ 1 w 248"/>
                <a:gd name="T39" fmla="*/ 523 h 605"/>
                <a:gd name="T40" fmla="*/ 0 w 248"/>
                <a:gd name="T41" fmla="*/ 507 h 605"/>
                <a:gd name="T42" fmla="*/ 0 w 248"/>
                <a:gd name="T43" fmla="*/ 492 h 605"/>
                <a:gd name="T44" fmla="*/ 0 w 248"/>
                <a:gd name="T45" fmla="*/ 476 h 605"/>
                <a:gd name="T46" fmla="*/ 2 w 248"/>
                <a:gd name="T47" fmla="*/ 454 h 605"/>
                <a:gd name="T48" fmla="*/ 5 w 248"/>
                <a:gd name="T49" fmla="*/ 433 h 605"/>
                <a:gd name="T50" fmla="*/ 7 w 248"/>
                <a:gd name="T51" fmla="*/ 412 h 605"/>
                <a:gd name="T52" fmla="*/ 10 w 248"/>
                <a:gd name="T53" fmla="*/ 393 h 605"/>
                <a:gd name="T54" fmla="*/ 12 w 248"/>
                <a:gd name="T55" fmla="*/ 383 h 605"/>
                <a:gd name="T56" fmla="*/ 14 w 248"/>
                <a:gd name="T57" fmla="*/ 358 h 605"/>
                <a:gd name="T58" fmla="*/ 18 w 248"/>
                <a:gd name="T59" fmla="*/ 321 h 605"/>
                <a:gd name="T60" fmla="*/ 25 w 248"/>
                <a:gd name="T61" fmla="*/ 277 h 605"/>
                <a:gd name="T62" fmla="*/ 35 w 248"/>
                <a:gd name="T63" fmla="*/ 230 h 605"/>
                <a:gd name="T64" fmla="*/ 46 w 248"/>
                <a:gd name="T65" fmla="*/ 185 h 605"/>
                <a:gd name="T66" fmla="*/ 60 w 248"/>
                <a:gd name="T67" fmla="*/ 146 h 605"/>
                <a:gd name="T68" fmla="*/ 77 w 248"/>
                <a:gd name="T69" fmla="*/ 117 h 605"/>
                <a:gd name="T70" fmla="*/ 81 w 248"/>
                <a:gd name="T71" fmla="*/ 114 h 605"/>
                <a:gd name="T72" fmla="*/ 91 w 248"/>
                <a:gd name="T73" fmla="*/ 102 h 605"/>
                <a:gd name="T74" fmla="*/ 107 w 248"/>
                <a:gd name="T75" fmla="*/ 87 h 605"/>
                <a:gd name="T76" fmla="*/ 129 w 248"/>
                <a:gd name="T77" fmla="*/ 69 h 605"/>
                <a:gd name="T78" fmla="*/ 154 w 248"/>
                <a:gd name="T79" fmla="*/ 49 h 605"/>
                <a:gd name="T80" fmla="*/ 183 w 248"/>
                <a:gd name="T81" fmla="*/ 30 h 605"/>
                <a:gd name="T82" fmla="*/ 214 w 248"/>
                <a:gd name="T83" fmla="*/ 13 h 605"/>
                <a:gd name="T84" fmla="*/ 248 w 248"/>
                <a:gd name="T85" fmla="*/ 0 h 605"/>
                <a:gd name="T86" fmla="*/ 135 w 248"/>
                <a:gd name="T87" fmla="*/ 98 h 6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48" h="605">
                  <a:moveTo>
                    <a:pt x="135" y="98"/>
                  </a:moveTo>
                  <a:lnTo>
                    <a:pt x="114" y="116"/>
                  </a:lnTo>
                  <a:lnTo>
                    <a:pt x="97" y="137"/>
                  </a:lnTo>
                  <a:lnTo>
                    <a:pt x="84" y="159"/>
                  </a:lnTo>
                  <a:lnTo>
                    <a:pt x="74" y="182"/>
                  </a:lnTo>
                  <a:lnTo>
                    <a:pt x="67" y="206"/>
                  </a:lnTo>
                  <a:lnTo>
                    <a:pt x="60" y="231"/>
                  </a:lnTo>
                  <a:lnTo>
                    <a:pt x="55" y="257"/>
                  </a:lnTo>
                  <a:lnTo>
                    <a:pt x="50" y="283"/>
                  </a:lnTo>
                  <a:lnTo>
                    <a:pt x="29" y="461"/>
                  </a:lnTo>
                  <a:lnTo>
                    <a:pt x="22" y="517"/>
                  </a:lnTo>
                  <a:lnTo>
                    <a:pt x="25" y="540"/>
                  </a:lnTo>
                  <a:lnTo>
                    <a:pt x="29" y="562"/>
                  </a:lnTo>
                  <a:lnTo>
                    <a:pt x="31" y="584"/>
                  </a:lnTo>
                  <a:lnTo>
                    <a:pt x="33" y="605"/>
                  </a:lnTo>
                  <a:lnTo>
                    <a:pt x="23" y="590"/>
                  </a:lnTo>
                  <a:lnTo>
                    <a:pt x="14" y="573"/>
                  </a:lnTo>
                  <a:lnTo>
                    <a:pt x="8" y="557"/>
                  </a:lnTo>
                  <a:lnTo>
                    <a:pt x="3" y="539"/>
                  </a:lnTo>
                  <a:lnTo>
                    <a:pt x="1" y="523"/>
                  </a:lnTo>
                  <a:lnTo>
                    <a:pt x="0" y="507"/>
                  </a:lnTo>
                  <a:lnTo>
                    <a:pt x="0" y="492"/>
                  </a:lnTo>
                  <a:lnTo>
                    <a:pt x="0" y="476"/>
                  </a:lnTo>
                  <a:lnTo>
                    <a:pt x="2" y="454"/>
                  </a:lnTo>
                  <a:lnTo>
                    <a:pt x="5" y="433"/>
                  </a:lnTo>
                  <a:lnTo>
                    <a:pt x="7" y="412"/>
                  </a:lnTo>
                  <a:lnTo>
                    <a:pt x="10" y="393"/>
                  </a:lnTo>
                  <a:lnTo>
                    <a:pt x="12" y="383"/>
                  </a:lnTo>
                  <a:lnTo>
                    <a:pt x="14" y="358"/>
                  </a:lnTo>
                  <a:lnTo>
                    <a:pt x="18" y="321"/>
                  </a:lnTo>
                  <a:lnTo>
                    <a:pt x="25" y="277"/>
                  </a:lnTo>
                  <a:lnTo>
                    <a:pt x="35" y="230"/>
                  </a:lnTo>
                  <a:lnTo>
                    <a:pt x="46" y="185"/>
                  </a:lnTo>
                  <a:lnTo>
                    <a:pt x="60" y="146"/>
                  </a:lnTo>
                  <a:lnTo>
                    <a:pt x="77" y="117"/>
                  </a:lnTo>
                  <a:lnTo>
                    <a:pt x="81" y="114"/>
                  </a:lnTo>
                  <a:lnTo>
                    <a:pt x="91" y="102"/>
                  </a:lnTo>
                  <a:lnTo>
                    <a:pt x="107" y="87"/>
                  </a:lnTo>
                  <a:lnTo>
                    <a:pt x="129" y="69"/>
                  </a:lnTo>
                  <a:lnTo>
                    <a:pt x="154" y="49"/>
                  </a:lnTo>
                  <a:lnTo>
                    <a:pt x="183" y="30"/>
                  </a:lnTo>
                  <a:lnTo>
                    <a:pt x="214" y="13"/>
                  </a:lnTo>
                  <a:lnTo>
                    <a:pt x="248" y="0"/>
                  </a:lnTo>
                  <a:lnTo>
                    <a:pt x="135" y="98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39"/>
            <p:cNvSpPr>
              <a:spLocks/>
            </p:cNvSpPr>
            <p:nvPr/>
          </p:nvSpPr>
          <p:spPr bwMode="auto">
            <a:xfrm>
              <a:off x="3495" y="3542"/>
              <a:ext cx="99" cy="189"/>
            </a:xfrm>
            <a:custGeom>
              <a:avLst/>
              <a:gdLst>
                <a:gd name="T0" fmla="*/ 195 w 198"/>
                <a:gd name="T1" fmla="*/ 261 h 378"/>
                <a:gd name="T2" fmla="*/ 174 w 198"/>
                <a:gd name="T3" fmla="*/ 277 h 378"/>
                <a:gd name="T4" fmla="*/ 150 w 198"/>
                <a:gd name="T5" fmla="*/ 287 h 378"/>
                <a:gd name="T6" fmla="*/ 122 w 198"/>
                <a:gd name="T7" fmla="*/ 292 h 378"/>
                <a:gd name="T8" fmla="*/ 94 w 198"/>
                <a:gd name="T9" fmla="*/ 297 h 378"/>
                <a:gd name="T10" fmla="*/ 68 w 198"/>
                <a:gd name="T11" fmla="*/ 303 h 378"/>
                <a:gd name="T12" fmla="*/ 45 w 198"/>
                <a:gd name="T13" fmla="*/ 313 h 378"/>
                <a:gd name="T14" fmla="*/ 28 w 198"/>
                <a:gd name="T15" fmla="*/ 330 h 378"/>
                <a:gd name="T16" fmla="*/ 17 w 198"/>
                <a:gd name="T17" fmla="*/ 358 h 378"/>
                <a:gd name="T18" fmla="*/ 22 w 198"/>
                <a:gd name="T19" fmla="*/ 360 h 378"/>
                <a:gd name="T20" fmla="*/ 28 w 198"/>
                <a:gd name="T21" fmla="*/ 362 h 378"/>
                <a:gd name="T22" fmla="*/ 32 w 198"/>
                <a:gd name="T23" fmla="*/ 360 h 378"/>
                <a:gd name="T24" fmla="*/ 37 w 198"/>
                <a:gd name="T25" fmla="*/ 359 h 378"/>
                <a:gd name="T26" fmla="*/ 43 w 198"/>
                <a:gd name="T27" fmla="*/ 358 h 378"/>
                <a:gd name="T28" fmla="*/ 47 w 198"/>
                <a:gd name="T29" fmla="*/ 357 h 378"/>
                <a:gd name="T30" fmla="*/ 52 w 198"/>
                <a:gd name="T31" fmla="*/ 356 h 378"/>
                <a:gd name="T32" fmla="*/ 56 w 198"/>
                <a:gd name="T33" fmla="*/ 355 h 378"/>
                <a:gd name="T34" fmla="*/ 55 w 198"/>
                <a:gd name="T35" fmla="*/ 362 h 378"/>
                <a:gd name="T36" fmla="*/ 52 w 198"/>
                <a:gd name="T37" fmla="*/ 367 h 378"/>
                <a:gd name="T38" fmla="*/ 45 w 198"/>
                <a:gd name="T39" fmla="*/ 373 h 378"/>
                <a:gd name="T40" fmla="*/ 31 w 198"/>
                <a:gd name="T41" fmla="*/ 378 h 378"/>
                <a:gd name="T42" fmla="*/ 23 w 198"/>
                <a:gd name="T43" fmla="*/ 375 h 378"/>
                <a:gd name="T44" fmla="*/ 15 w 198"/>
                <a:gd name="T45" fmla="*/ 373 h 378"/>
                <a:gd name="T46" fmla="*/ 8 w 198"/>
                <a:gd name="T47" fmla="*/ 368 h 378"/>
                <a:gd name="T48" fmla="*/ 1 w 198"/>
                <a:gd name="T49" fmla="*/ 362 h 378"/>
                <a:gd name="T50" fmla="*/ 0 w 198"/>
                <a:gd name="T51" fmla="*/ 350 h 378"/>
                <a:gd name="T52" fmla="*/ 1 w 198"/>
                <a:gd name="T53" fmla="*/ 338 h 378"/>
                <a:gd name="T54" fmla="*/ 5 w 198"/>
                <a:gd name="T55" fmla="*/ 328 h 378"/>
                <a:gd name="T56" fmla="*/ 10 w 198"/>
                <a:gd name="T57" fmla="*/ 318 h 378"/>
                <a:gd name="T58" fmla="*/ 17 w 198"/>
                <a:gd name="T59" fmla="*/ 310 h 378"/>
                <a:gd name="T60" fmla="*/ 25 w 198"/>
                <a:gd name="T61" fmla="*/ 302 h 378"/>
                <a:gd name="T62" fmla="*/ 34 w 198"/>
                <a:gd name="T63" fmla="*/ 295 h 378"/>
                <a:gd name="T64" fmla="*/ 44 w 198"/>
                <a:gd name="T65" fmla="*/ 290 h 378"/>
                <a:gd name="T66" fmla="*/ 66 w 198"/>
                <a:gd name="T67" fmla="*/ 282 h 378"/>
                <a:gd name="T68" fmla="*/ 85 w 198"/>
                <a:gd name="T69" fmla="*/ 279 h 378"/>
                <a:gd name="T70" fmla="*/ 102 w 198"/>
                <a:gd name="T71" fmla="*/ 276 h 378"/>
                <a:gd name="T72" fmla="*/ 119 w 198"/>
                <a:gd name="T73" fmla="*/ 274 h 378"/>
                <a:gd name="T74" fmla="*/ 132 w 198"/>
                <a:gd name="T75" fmla="*/ 272 h 378"/>
                <a:gd name="T76" fmla="*/ 146 w 198"/>
                <a:gd name="T77" fmla="*/ 267 h 378"/>
                <a:gd name="T78" fmla="*/ 158 w 198"/>
                <a:gd name="T79" fmla="*/ 259 h 378"/>
                <a:gd name="T80" fmla="*/ 169 w 198"/>
                <a:gd name="T81" fmla="*/ 245 h 378"/>
                <a:gd name="T82" fmla="*/ 165 w 198"/>
                <a:gd name="T83" fmla="*/ 209 h 378"/>
                <a:gd name="T84" fmla="*/ 155 w 198"/>
                <a:gd name="T85" fmla="*/ 130 h 378"/>
                <a:gd name="T86" fmla="*/ 147 w 198"/>
                <a:gd name="T87" fmla="*/ 46 h 378"/>
                <a:gd name="T88" fmla="*/ 146 w 198"/>
                <a:gd name="T89" fmla="*/ 0 h 378"/>
                <a:gd name="T90" fmla="*/ 149 w 198"/>
                <a:gd name="T91" fmla="*/ 9 h 378"/>
                <a:gd name="T92" fmla="*/ 157 w 198"/>
                <a:gd name="T93" fmla="*/ 33 h 378"/>
                <a:gd name="T94" fmla="*/ 166 w 198"/>
                <a:gd name="T95" fmla="*/ 68 h 378"/>
                <a:gd name="T96" fmla="*/ 177 w 198"/>
                <a:gd name="T97" fmla="*/ 110 h 378"/>
                <a:gd name="T98" fmla="*/ 187 w 198"/>
                <a:gd name="T99" fmla="*/ 155 h 378"/>
                <a:gd name="T100" fmla="*/ 195 w 198"/>
                <a:gd name="T101" fmla="*/ 198 h 378"/>
                <a:gd name="T102" fmla="*/ 198 w 198"/>
                <a:gd name="T103" fmla="*/ 235 h 378"/>
                <a:gd name="T104" fmla="*/ 195 w 198"/>
                <a:gd name="T105" fmla="*/ 261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98" h="378">
                  <a:moveTo>
                    <a:pt x="195" y="261"/>
                  </a:moveTo>
                  <a:lnTo>
                    <a:pt x="174" y="277"/>
                  </a:lnTo>
                  <a:lnTo>
                    <a:pt x="150" y="287"/>
                  </a:lnTo>
                  <a:lnTo>
                    <a:pt x="122" y="292"/>
                  </a:lnTo>
                  <a:lnTo>
                    <a:pt x="94" y="297"/>
                  </a:lnTo>
                  <a:lnTo>
                    <a:pt x="68" y="303"/>
                  </a:lnTo>
                  <a:lnTo>
                    <a:pt x="45" y="313"/>
                  </a:lnTo>
                  <a:lnTo>
                    <a:pt x="28" y="330"/>
                  </a:lnTo>
                  <a:lnTo>
                    <a:pt x="17" y="358"/>
                  </a:lnTo>
                  <a:lnTo>
                    <a:pt x="22" y="360"/>
                  </a:lnTo>
                  <a:lnTo>
                    <a:pt x="28" y="362"/>
                  </a:lnTo>
                  <a:lnTo>
                    <a:pt x="32" y="360"/>
                  </a:lnTo>
                  <a:lnTo>
                    <a:pt x="37" y="359"/>
                  </a:lnTo>
                  <a:lnTo>
                    <a:pt x="43" y="358"/>
                  </a:lnTo>
                  <a:lnTo>
                    <a:pt x="47" y="357"/>
                  </a:lnTo>
                  <a:lnTo>
                    <a:pt x="52" y="356"/>
                  </a:lnTo>
                  <a:lnTo>
                    <a:pt x="56" y="355"/>
                  </a:lnTo>
                  <a:lnTo>
                    <a:pt x="55" y="362"/>
                  </a:lnTo>
                  <a:lnTo>
                    <a:pt x="52" y="367"/>
                  </a:lnTo>
                  <a:lnTo>
                    <a:pt x="45" y="373"/>
                  </a:lnTo>
                  <a:lnTo>
                    <a:pt x="31" y="378"/>
                  </a:lnTo>
                  <a:lnTo>
                    <a:pt x="23" y="375"/>
                  </a:lnTo>
                  <a:lnTo>
                    <a:pt x="15" y="373"/>
                  </a:lnTo>
                  <a:lnTo>
                    <a:pt x="8" y="368"/>
                  </a:lnTo>
                  <a:lnTo>
                    <a:pt x="1" y="362"/>
                  </a:lnTo>
                  <a:lnTo>
                    <a:pt x="0" y="350"/>
                  </a:lnTo>
                  <a:lnTo>
                    <a:pt x="1" y="338"/>
                  </a:lnTo>
                  <a:lnTo>
                    <a:pt x="5" y="328"/>
                  </a:lnTo>
                  <a:lnTo>
                    <a:pt x="10" y="318"/>
                  </a:lnTo>
                  <a:lnTo>
                    <a:pt x="17" y="310"/>
                  </a:lnTo>
                  <a:lnTo>
                    <a:pt x="25" y="302"/>
                  </a:lnTo>
                  <a:lnTo>
                    <a:pt x="34" y="295"/>
                  </a:lnTo>
                  <a:lnTo>
                    <a:pt x="44" y="290"/>
                  </a:lnTo>
                  <a:lnTo>
                    <a:pt x="66" y="282"/>
                  </a:lnTo>
                  <a:lnTo>
                    <a:pt x="85" y="279"/>
                  </a:lnTo>
                  <a:lnTo>
                    <a:pt x="102" y="276"/>
                  </a:lnTo>
                  <a:lnTo>
                    <a:pt x="119" y="274"/>
                  </a:lnTo>
                  <a:lnTo>
                    <a:pt x="132" y="272"/>
                  </a:lnTo>
                  <a:lnTo>
                    <a:pt x="146" y="267"/>
                  </a:lnTo>
                  <a:lnTo>
                    <a:pt x="158" y="259"/>
                  </a:lnTo>
                  <a:lnTo>
                    <a:pt x="169" y="245"/>
                  </a:lnTo>
                  <a:lnTo>
                    <a:pt x="165" y="209"/>
                  </a:lnTo>
                  <a:lnTo>
                    <a:pt x="155" y="130"/>
                  </a:lnTo>
                  <a:lnTo>
                    <a:pt x="147" y="46"/>
                  </a:lnTo>
                  <a:lnTo>
                    <a:pt x="146" y="0"/>
                  </a:lnTo>
                  <a:lnTo>
                    <a:pt x="149" y="9"/>
                  </a:lnTo>
                  <a:lnTo>
                    <a:pt x="157" y="33"/>
                  </a:lnTo>
                  <a:lnTo>
                    <a:pt x="166" y="68"/>
                  </a:lnTo>
                  <a:lnTo>
                    <a:pt x="177" y="110"/>
                  </a:lnTo>
                  <a:lnTo>
                    <a:pt x="187" y="155"/>
                  </a:lnTo>
                  <a:lnTo>
                    <a:pt x="195" y="198"/>
                  </a:lnTo>
                  <a:lnTo>
                    <a:pt x="198" y="235"/>
                  </a:lnTo>
                  <a:lnTo>
                    <a:pt x="195" y="261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42"/>
            <p:cNvSpPr>
              <a:spLocks/>
            </p:cNvSpPr>
            <p:nvPr/>
          </p:nvSpPr>
          <p:spPr bwMode="auto">
            <a:xfrm>
              <a:off x="4120" y="3599"/>
              <a:ext cx="320" cy="279"/>
            </a:xfrm>
            <a:custGeom>
              <a:avLst/>
              <a:gdLst>
                <a:gd name="T0" fmla="*/ 414 w 641"/>
                <a:gd name="T1" fmla="*/ 340 h 557"/>
                <a:gd name="T2" fmla="*/ 392 w 641"/>
                <a:gd name="T3" fmla="*/ 357 h 557"/>
                <a:gd name="T4" fmla="*/ 361 w 641"/>
                <a:gd name="T5" fmla="*/ 380 h 557"/>
                <a:gd name="T6" fmla="*/ 326 w 641"/>
                <a:gd name="T7" fmla="*/ 406 h 557"/>
                <a:gd name="T8" fmla="*/ 291 w 641"/>
                <a:gd name="T9" fmla="*/ 432 h 557"/>
                <a:gd name="T10" fmla="*/ 258 w 641"/>
                <a:gd name="T11" fmla="*/ 456 h 557"/>
                <a:gd name="T12" fmla="*/ 233 w 641"/>
                <a:gd name="T13" fmla="*/ 474 h 557"/>
                <a:gd name="T14" fmla="*/ 219 w 641"/>
                <a:gd name="T15" fmla="*/ 485 h 557"/>
                <a:gd name="T16" fmla="*/ 205 w 641"/>
                <a:gd name="T17" fmla="*/ 494 h 557"/>
                <a:gd name="T18" fmla="*/ 181 w 641"/>
                <a:gd name="T19" fmla="*/ 510 h 557"/>
                <a:gd name="T20" fmla="*/ 155 w 641"/>
                <a:gd name="T21" fmla="*/ 526 h 557"/>
                <a:gd name="T22" fmla="*/ 127 w 641"/>
                <a:gd name="T23" fmla="*/ 541 h 557"/>
                <a:gd name="T24" fmla="*/ 97 w 641"/>
                <a:gd name="T25" fmla="*/ 552 h 557"/>
                <a:gd name="T26" fmla="*/ 68 w 641"/>
                <a:gd name="T27" fmla="*/ 557 h 557"/>
                <a:gd name="T28" fmla="*/ 41 w 641"/>
                <a:gd name="T29" fmla="*/ 556 h 557"/>
                <a:gd name="T30" fmla="*/ 13 w 641"/>
                <a:gd name="T31" fmla="*/ 546 h 557"/>
                <a:gd name="T32" fmla="*/ 20 w 641"/>
                <a:gd name="T33" fmla="*/ 538 h 557"/>
                <a:gd name="T34" fmla="*/ 53 w 641"/>
                <a:gd name="T35" fmla="*/ 537 h 557"/>
                <a:gd name="T36" fmla="*/ 82 w 641"/>
                <a:gd name="T37" fmla="*/ 532 h 557"/>
                <a:gd name="T38" fmla="*/ 110 w 641"/>
                <a:gd name="T39" fmla="*/ 523 h 557"/>
                <a:gd name="T40" fmla="*/ 135 w 641"/>
                <a:gd name="T41" fmla="*/ 510 h 557"/>
                <a:gd name="T42" fmla="*/ 169 w 641"/>
                <a:gd name="T43" fmla="*/ 489 h 557"/>
                <a:gd name="T44" fmla="*/ 207 w 641"/>
                <a:gd name="T45" fmla="*/ 463 h 557"/>
                <a:gd name="T46" fmla="*/ 249 w 641"/>
                <a:gd name="T47" fmla="*/ 433 h 557"/>
                <a:gd name="T48" fmla="*/ 293 w 641"/>
                <a:gd name="T49" fmla="*/ 400 h 557"/>
                <a:gd name="T50" fmla="*/ 334 w 641"/>
                <a:gd name="T51" fmla="*/ 366 h 557"/>
                <a:gd name="T52" fmla="*/ 371 w 641"/>
                <a:gd name="T53" fmla="*/ 335 h 557"/>
                <a:gd name="T54" fmla="*/ 401 w 641"/>
                <a:gd name="T55" fmla="*/ 307 h 557"/>
                <a:gd name="T56" fmla="*/ 423 w 641"/>
                <a:gd name="T57" fmla="*/ 283 h 557"/>
                <a:gd name="T58" fmla="*/ 449 w 641"/>
                <a:gd name="T59" fmla="*/ 249 h 557"/>
                <a:gd name="T60" fmla="*/ 479 w 641"/>
                <a:gd name="T61" fmla="*/ 206 h 557"/>
                <a:gd name="T62" fmla="*/ 510 w 641"/>
                <a:gd name="T63" fmla="*/ 159 h 557"/>
                <a:gd name="T64" fmla="*/ 542 w 641"/>
                <a:gd name="T65" fmla="*/ 110 h 557"/>
                <a:gd name="T66" fmla="*/ 573 w 641"/>
                <a:gd name="T67" fmla="*/ 67 h 557"/>
                <a:gd name="T68" fmla="*/ 603 w 641"/>
                <a:gd name="T69" fmla="*/ 31 h 557"/>
                <a:gd name="T70" fmla="*/ 630 w 641"/>
                <a:gd name="T71" fmla="*/ 7 h 557"/>
                <a:gd name="T72" fmla="*/ 639 w 641"/>
                <a:gd name="T73" fmla="*/ 3 h 557"/>
                <a:gd name="T74" fmla="*/ 623 w 641"/>
                <a:gd name="T75" fmla="*/ 29 h 557"/>
                <a:gd name="T76" fmla="*/ 595 w 641"/>
                <a:gd name="T77" fmla="*/ 72 h 557"/>
                <a:gd name="T78" fmla="*/ 560 w 641"/>
                <a:gd name="T79" fmla="*/ 128 h 557"/>
                <a:gd name="T80" fmla="*/ 521 w 641"/>
                <a:gd name="T81" fmla="*/ 186 h 557"/>
                <a:gd name="T82" fmla="*/ 483 w 641"/>
                <a:gd name="T83" fmla="*/ 245 h 557"/>
                <a:gd name="T84" fmla="*/ 451 w 641"/>
                <a:gd name="T85" fmla="*/ 294 h 557"/>
                <a:gd name="T86" fmla="*/ 428 w 641"/>
                <a:gd name="T87" fmla="*/ 326 h 5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41" h="557">
                  <a:moveTo>
                    <a:pt x="421" y="334"/>
                  </a:moveTo>
                  <a:lnTo>
                    <a:pt x="414" y="340"/>
                  </a:lnTo>
                  <a:lnTo>
                    <a:pt x="405" y="348"/>
                  </a:lnTo>
                  <a:lnTo>
                    <a:pt x="392" y="357"/>
                  </a:lnTo>
                  <a:lnTo>
                    <a:pt x="377" y="368"/>
                  </a:lnTo>
                  <a:lnTo>
                    <a:pt x="361" y="380"/>
                  </a:lnTo>
                  <a:lnTo>
                    <a:pt x="344" y="393"/>
                  </a:lnTo>
                  <a:lnTo>
                    <a:pt x="326" y="406"/>
                  </a:lnTo>
                  <a:lnTo>
                    <a:pt x="309" y="419"/>
                  </a:lnTo>
                  <a:lnTo>
                    <a:pt x="291" y="432"/>
                  </a:lnTo>
                  <a:lnTo>
                    <a:pt x="275" y="444"/>
                  </a:lnTo>
                  <a:lnTo>
                    <a:pt x="258" y="456"/>
                  </a:lnTo>
                  <a:lnTo>
                    <a:pt x="245" y="465"/>
                  </a:lnTo>
                  <a:lnTo>
                    <a:pt x="233" y="474"/>
                  </a:lnTo>
                  <a:lnTo>
                    <a:pt x="225" y="480"/>
                  </a:lnTo>
                  <a:lnTo>
                    <a:pt x="219" y="485"/>
                  </a:lnTo>
                  <a:lnTo>
                    <a:pt x="217" y="486"/>
                  </a:lnTo>
                  <a:lnTo>
                    <a:pt x="205" y="494"/>
                  </a:lnTo>
                  <a:lnTo>
                    <a:pt x="194" y="502"/>
                  </a:lnTo>
                  <a:lnTo>
                    <a:pt x="181" y="510"/>
                  </a:lnTo>
                  <a:lnTo>
                    <a:pt x="169" y="518"/>
                  </a:lnTo>
                  <a:lnTo>
                    <a:pt x="155" y="526"/>
                  </a:lnTo>
                  <a:lnTo>
                    <a:pt x="141" y="534"/>
                  </a:lnTo>
                  <a:lnTo>
                    <a:pt x="127" y="541"/>
                  </a:lnTo>
                  <a:lnTo>
                    <a:pt x="112" y="547"/>
                  </a:lnTo>
                  <a:lnTo>
                    <a:pt x="97" y="552"/>
                  </a:lnTo>
                  <a:lnTo>
                    <a:pt x="83" y="555"/>
                  </a:lnTo>
                  <a:lnTo>
                    <a:pt x="68" y="557"/>
                  </a:lnTo>
                  <a:lnTo>
                    <a:pt x="54" y="557"/>
                  </a:lnTo>
                  <a:lnTo>
                    <a:pt x="41" y="556"/>
                  </a:lnTo>
                  <a:lnTo>
                    <a:pt x="27" y="552"/>
                  </a:lnTo>
                  <a:lnTo>
                    <a:pt x="13" y="546"/>
                  </a:lnTo>
                  <a:lnTo>
                    <a:pt x="0" y="537"/>
                  </a:lnTo>
                  <a:lnTo>
                    <a:pt x="20" y="538"/>
                  </a:lnTo>
                  <a:lnTo>
                    <a:pt x="37" y="538"/>
                  </a:lnTo>
                  <a:lnTo>
                    <a:pt x="53" y="537"/>
                  </a:lnTo>
                  <a:lnTo>
                    <a:pt x="68" y="534"/>
                  </a:lnTo>
                  <a:lnTo>
                    <a:pt x="82" y="532"/>
                  </a:lnTo>
                  <a:lnTo>
                    <a:pt x="96" y="527"/>
                  </a:lnTo>
                  <a:lnTo>
                    <a:pt x="110" y="523"/>
                  </a:lnTo>
                  <a:lnTo>
                    <a:pt x="122" y="517"/>
                  </a:lnTo>
                  <a:lnTo>
                    <a:pt x="135" y="510"/>
                  </a:lnTo>
                  <a:lnTo>
                    <a:pt x="151" y="501"/>
                  </a:lnTo>
                  <a:lnTo>
                    <a:pt x="169" y="489"/>
                  </a:lnTo>
                  <a:lnTo>
                    <a:pt x="187" y="477"/>
                  </a:lnTo>
                  <a:lnTo>
                    <a:pt x="207" y="463"/>
                  </a:lnTo>
                  <a:lnTo>
                    <a:pt x="228" y="448"/>
                  </a:lnTo>
                  <a:lnTo>
                    <a:pt x="249" y="433"/>
                  </a:lnTo>
                  <a:lnTo>
                    <a:pt x="271" y="417"/>
                  </a:lnTo>
                  <a:lnTo>
                    <a:pt x="293" y="400"/>
                  </a:lnTo>
                  <a:lnTo>
                    <a:pt x="314" y="383"/>
                  </a:lnTo>
                  <a:lnTo>
                    <a:pt x="334" y="366"/>
                  </a:lnTo>
                  <a:lnTo>
                    <a:pt x="354" y="351"/>
                  </a:lnTo>
                  <a:lnTo>
                    <a:pt x="371" y="335"/>
                  </a:lnTo>
                  <a:lnTo>
                    <a:pt x="387" y="321"/>
                  </a:lnTo>
                  <a:lnTo>
                    <a:pt x="401" y="307"/>
                  </a:lnTo>
                  <a:lnTo>
                    <a:pt x="413" y="296"/>
                  </a:lnTo>
                  <a:lnTo>
                    <a:pt x="423" y="283"/>
                  </a:lnTo>
                  <a:lnTo>
                    <a:pt x="436" y="267"/>
                  </a:lnTo>
                  <a:lnTo>
                    <a:pt x="449" y="249"/>
                  </a:lnTo>
                  <a:lnTo>
                    <a:pt x="464" y="228"/>
                  </a:lnTo>
                  <a:lnTo>
                    <a:pt x="479" y="206"/>
                  </a:lnTo>
                  <a:lnTo>
                    <a:pt x="494" y="182"/>
                  </a:lnTo>
                  <a:lnTo>
                    <a:pt x="510" y="159"/>
                  </a:lnTo>
                  <a:lnTo>
                    <a:pt x="526" y="135"/>
                  </a:lnTo>
                  <a:lnTo>
                    <a:pt x="542" y="110"/>
                  </a:lnTo>
                  <a:lnTo>
                    <a:pt x="558" y="89"/>
                  </a:lnTo>
                  <a:lnTo>
                    <a:pt x="573" y="67"/>
                  </a:lnTo>
                  <a:lnTo>
                    <a:pt x="589" y="48"/>
                  </a:lnTo>
                  <a:lnTo>
                    <a:pt x="603" y="31"/>
                  </a:lnTo>
                  <a:lnTo>
                    <a:pt x="617" y="17"/>
                  </a:lnTo>
                  <a:lnTo>
                    <a:pt x="630" y="7"/>
                  </a:lnTo>
                  <a:lnTo>
                    <a:pt x="641" y="0"/>
                  </a:lnTo>
                  <a:lnTo>
                    <a:pt x="639" y="3"/>
                  </a:lnTo>
                  <a:lnTo>
                    <a:pt x="633" y="14"/>
                  </a:lnTo>
                  <a:lnTo>
                    <a:pt x="623" y="29"/>
                  </a:lnTo>
                  <a:lnTo>
                    <a:pt x="610" y="48"/>
                  </a:lnTo>
                  <a:lnTo>
                    <a:pt x="595" y="72"/>
                  </a:lnTo>
                  <a:lnTo>
                    <a:pt x="579" y="99"/>
                  </a:lnTo>
                  <a:lnTo>
                    <a:pt x="560" y="128"/>
                  </a:lnTo>
                  <a:lnTo>
                    <a:pt x="541" y="157"/>
                  </a:lnTo>
                  <a:lnTo>
                    <a:pt x="521" y="186"/>
                  </a:lnTo>
                  <a:lnTo>
                    <a:pt x="503" y="216"/>
                  </a:lnTo>
                  <a:lnTo>
                    <a:pt x="483" y="245"/>
                  </a:lnTo>
                  <a:lnTo>
                    <a:pt x="467" y="271"/>
                  </a:lnTo>
                  <a:lnTo>
                    <a:pt x="451" y="294"/>
                  </a:lnTo>
                  <a:lnTo>
                    <a:pt x="438" y="312"/>
                  </a:lnTo>
                  <a:lnTo>
                    <a:pt x="428" y="326"/>
                  </a:lnTo>
                  <a:lnTo>
                    <a:pt x="421" y="33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43"/>
            <p:cNvSpPr>
              <a:spLocks/>
            </p:cNvSpPr>
            <p:nvPr/>
          </p:nvSpPr>
          <p:spPr bwMode="auto">
            <a:xfrm>
              <a:off x="4071" y="3604"/>
              <a:ext cx="159" cy="107"/>
            </a:xfrm>
            <a:custGeom>
              <a:avLst/>
              <a:gdLst>
                <a:gd name="T0" fmla="*/ 320 w 320"/>
                <a:gd name="T1" fmla="*/ 0 h 214"/>
                <a:gd name="T2" fmla="*/ 311 w 320"/>
                <a:gd name="T3" fmla="*/ 19 h 214"/>
                <a:gd name="T4" fmla="*/ 299 w 320"/>
                <a:gd name="T5" fmla="*/ 35 h 214"/>
                <a:gd name="T6" fmla="*/ 283 w 320"/>
                <a:gd name="T7" fmla="*/ 51 h 214"/>
                <a:gd name="T8" fmla="*/ 263 w 320"/>
                <a:gd name="T9" fmla="*/ 66 h 214"/>
                <a:gd name="T10" fmla="*/ 242 w 320"/>
                <a:gd name="T11" fmla="*/ 81 h 214"/>
                <a:gd name="T12" fmla="*/ 222 w 320"/>
                <a:gd name="T13" fmla="*/ 93 h 214"/>
                <a:gd name="T14" fmla="*/ 199 w 320"/>
                <a:gd name="T15" fmla="*/ 106 h 214"/>
                <a:gd name="T16" fmla="*/ 178 w 320"/>
                <a:gd name="T17" fmla="*/ 118 h 214"/>
                <a:gd name="T18" fmla="*/ 57 w 320"/>
                <a:gd name="T19" fmla="*/ 162 h 214"/>
                <a:gd name="T20" fmla="*/ 49 w 320"/>
                <a:gd name="T21" fmla="*/ 166 h 214"/>
                <a:gd name="T22" fmla="*/ 42 w 320"/>
                <a:gd name="T23" fmla="*/ 172 h 214"/>
                <a:gd name="T24" fmla="*/ 34 w 320"/>
                <a:gd name="T25" fmla="*/ 177 h 214"/>
                <a:gd name="T26" fmla="*/ 27 w 320"/>
                <a:gd name="T27" fmla="*/ 184 h 214"/>
                <a:gd name="T28" fmla="*/ 20 w 320"/>
                <a:gd name="T29" fmla="*/ 192 h 214"/>
                <a:gd name="T30" fmla="*/ 13 w 320"/>
                <a:gd name="T31" fmla="*/ 200 h 214"/>
                <a:gd name="T32" fmla="*/ 8 w 320"/>
                <a:gd name="T33" fmla="*/ 207 h 214"/>
                <a:gd name="T34" fmla="*/ 4 w 320"/>
                <a:gd name="T35" fmla="*/ 214 h 214"/>
                <a:gd name="T36" fmla="*/ 0 w 320"/>
                <a:gd name="T37" fmla="*/ 203 h 214"/>
                <a:gd name="T38" fmla="*/ 1 w 320"/>
                <a:gd name="T39" fmla="*/ 191 h 214"/>
                <a:gd name="T40" fmla="*/ 8 w 320"/>
                <a:gd name="T41" fmla="*/ 180 h 214"/>
                <a:gd name="T42" fmla="*/ 16 w 320"/>
                <a:gd name="T43" fmla="*/ 168 h 214"/>
                <a:gd name="T44" fmla="*/ 35 w 320"/>
                <a:gd name="T45" fmla="*/ 152 h 214"/>
                <a:gd name="T46" fmla="*/ 56 w 320"/>
                <a:gd name="T47" fmla="*/ 139 h 214"/>
                <a:gd name="T48" fmla="*/ 77 w 320"/>
                <a:gd name="T49" fmla="*/ 128 h 214"/>
                <a:gd name="T50" fmla="*/ 101 w 320"/>
                <a:gd name="T51" fmla="*/ 119 h 214"/>
                <a:gd name="T52" fmla="*/ 124 w 320"/>
                <a:gd name="T53" fmla="*/ 111 h 214"/>
                <a:gd name="T54" fmla="*/ 147 w 320"/>
                <a:gd name="T55" fmla="*/ 103 h 214"/>
                <a:gd name="T56" fmla="*/ 171 w 320"/>
                <a:gd name="T57" fmla="*/ 96 h 214"/>
                <a:gd name="T58" fmla="*/ 194 w 320"/>
                <a:gd name="T59" fmla="*/ 88 h 214"/>
                <a:gd name="T60" fmla="*/ 209 w 320"/>
                <a:gd name="T61" fmla="*/ 78 h 214"/>
                <a:gd name="T62" fmla="*/ 226 w 320"/>
                <a:gd name="T63" fmla="*/ 66 h 214"/>
                <a:gd name="T64" fmla="*/ 247 w 320"/>
                <a:gd name="T65" fmla="*/ 51 h 214"/>
                <a:gd name="T66" fmla="*/ 268 w 320"/>
                <a:gd name="T67" fmla="*/ 36 h 214"/>
                <a:gd name="T68" fmla="*/ 287 w 320"/>
                <a:gd name="T69" fmla="*/ 22 h 214"/>
                <a:gd name="T70" fmla="*/ 303 w 320"/>
                <a:gd name="T71" fmla="*/ 10 h 214"/>
                <a:gd name="T72" fmla="*/ 315 w 320"/>
                <a:gd name="T73" fmla="*/ 4 h 214"/>
                <a:gd name="T74" fmla="*/ 320 w 320"/>
                <a:gd name="T75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20" h="214">
                  <a:moveTo>
                    <a:pt x="320" y="0"/>
                  </a:moveTo>
                  <a:lnTo>
                    <a:pt x="311" y="19"/>
                  </a:lnTo>
                  <a:lnTo>
                    <a:pt x="299" y="35"/>
                  </a:lnTo>
                  <a:lnTo>
                    <a:pt x="283" y="51"/>
                  </a:lnTo>
                  <a:lnTo>
                    <a:pt x="263" y="66"/>
                  </a:lnTo>
                  <a:lnTo>
                    <a:pt x="242" y="81"/>
                  </a:lnTo>
                  <a:lnTo>
                    <a:pt x="222" y="93"/>
                  </a:lnTo>
                  <a:lnTo>
                    <a:pt x="199" y="106"/>
                  </a:lnTo>
                  <a:lnTo>
                    <a:pt x="178" y="118"/>
                  </a:lnTo>
                  <a:lnTo>
                    <a:pt x="57" y="162"/>
                  </a:lnTo>
                  <a:lnTo>
                    <a:pt x="49" y="166"/>
                  </a:lnTo>
                  <a:lnTo>
                    <a:pt x="42" y="172"/>
                  </a:lnTo>
                  <a:lnTo>
                    <a:pt x="34" y="177"/>
                  </a:lnTo>
                  <a:lnTo>
                    <a:pt x="27" y="184"/>
                  </a:lnTo>
                  <a:lnTo>
                    <a:pt x="20" y="192"/>
                  </a:lnTo>
                  <a:lnTo>
                    <a:pt x="13" y="200"/>
                  </a:lnTo>
                  <a:lnTo>
                    <a:pt x="8" y="207"/>
                  </a:lnTo>
                  <a:lnTo>
                    <a:pt x="4" y="214"/>
                  </a:lnTo>
                  <a:lnTo>
                    <a:pt x="0" y="203"/>
                  </a:lnTo>
                  <a:lnTo>
                    <a:pt x="1" y="191"/>
                  </a:lnTo>
                  <a:lnTo>
                    <a:pt x="8" y="180"/>
                  </a:lnTo>
                  <a:lnTo>
                    <a:pt x="16" y="168"/>
                  </a:lnTo>
                  <a:lnTo>
                    <a:pt x="35" y="152"/>
                  </a:lnTo>
                  <a:lnTo>
                    <a:pt x="56" y="139"/>
                  </a:lnTo>
                  <a:lnTo>
                    <a:pt x="77" y="128"/>
                  </a:lnTo>
                  <a:lnTo>
                    <a:pt x="101" y="119"/>
                  </a:lnTo>
                  <a:lnTo>
                    <a:pt x="124" y="111"/>
                  </a:lnTo>
                  <a:lnTo>
                    <a:pt x="147" y="103"/>
                  </a:lnTo>
                  <a:lnTo>
                    <a:pt x="171" y="96"/>
                  </a:lnTo>
                  <a:lnTo>
                    <a:pt x="194" y="88"/>
                  </a:lnTo>
                  <a:lnTo>
                    <a:pt x="209" y="78"/>
                  </a:lnTo>
                  <a:lnTo>
                    <a:pt x="226" y="66"/>
                  </a:lnTo>
                  <a:lnTo>
                    <a:pt x="247" y="51"/>
                  </a:lnTo>
                  <a:lnTo>
                    <a:pt x="268" y="36"/>
                  </a:lnTo>
                  <a:lnTo>
                    <a:pt x="287" y="22"/>
                  </a:lnTo>
                  <a:lnTo>
                    <a:pt x="303" y="10"/>
                  </a:lnTo>
                  <a:lnTo>
                    <a:pt x="315" y="4"/>
                  </a:lnTo>
                  <a:lnTo>
                    <a:pt x="320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45"/>
            <p:cNvSpPr>
              <a:spLocks/>
            </p:cNvSpPr>
            <p:nvPr/>
          </p:nvSpPr>
          <p:spPr bwMode="auto">
            <a:xfrm>
              <a:off x="4021" y="3624"/>
              <a:ext cx="44" cy="54"/>
            </a:xfrm>
            <a:custGeom>
              <a:avLst/>
              <a:gdLst>
                <a:gd name="T0" fmla="*/ 84 w 89"/>
                <a:gd name="T1" fmla="*/ 22 h 110"/>
                <a:gd name="T2" fmla="*/ 89 w 89"/>
                <a:gd name="T3" fmla="*/ 45 h 110"/>
                <a:gd name="T4" fmla="*/ 83 w 89"/>
                <a:gd name="T5" fmla="*/ 67 h 110"/>
                <a:gd name="T6" fmla="*/ 74 w 89"/>
                <a:gd name="T7" fmla="*/ 88 h 110"/>
                <a:gd name="T8" fmla="*/ 68 w 89"/>
                <a:gd name="T9" fmla="*/ 110 h 110"/>
                <a:gd name="T10" fmla="*/ 62 w 89"/>
                <a:gd name="T11" fmla="*/ 110 h 110"/>
                <a:gd name="T12" fmla="*/ 59 w 89"/>
                <a:gd name="T13" fmla="*/ 106 h 110"/>
                <a:gd name="T14" fmla="*/ 58 w 89"/>
                <a:gd name="T15" fmla="*/ 101 h 110"/>
                <a:gd name="T16" fmla="*/ 54 w 89"/>
                <a:gd name="T17" fmla="*/ 97 h 110"/>
                <a:gd name="T18" fmla="*/ 46 w 89"/>
                <a:gd name="T19" fmla="*/ 97 h 110"/>
                <a:gd name="T20" fmla="*/ 38 w 89"/>
                <a:gd name="T21" fmla="*/ 98 h 110"/>
                <a:gd name="T22" fmla="*/ 30 w 89"/>
                <a:gd name="T23" fmla="*/ 101 h 110"/>
                <a:gd name="T24" fmla="*/ 23 w 89"/>
                <a:gd name="T25" fmla="*/ 103 h 110"/>
                <a:gd name="T26" fmla="*/ 16 w 89"/>
                <a:gd name="T27" fmla="*/ 104 h 110"/>
                <a:gd name="T28" fmla="*/ 9 w 89"/>
                <a:gd name="T29" fmla="*/ 103 h 110"/>
                <a:gd name="T30" fmla="*/ 5 w 89"/>
                <a:gd name="T31" fmla="*/ 98 h 110"/>
                <a:gd name="T32" fmla="*/ 0 w 89"/>
                <a:gd name="T33" fmla="*/ 90 h 110"/>
                <a:gd name="T34" fmla="*/ 1 w 89"/>
                <a:gd name="T35" fmla="*/ 80 h 110"/>
                <a:gd name="T36" fmla="*/ 6 w 89"/>
                <a:gd name="T37" fmla="*/ 72 h 110"/>
                <a:gd name="T38" fmla="*/ 13 w 89"/>
                <a:gd name="T39" fmla="*/ 65 h 110"/>
                <a:gd name="T40" fmla="*/ 21 w 89"/>
                <a:gd name="T41" fmla="*/ 58 h 110"/>
                <a:gd name="T42" fmla="*/ 29 w 89"/>
                <a:gd name="T43" fmla="*/ 52 h 110"/>
                <a:gd name="T44" fmla="*/ 36 w 89"/>
                <a:gd name="T45" fmla="*/ 44 h 110"/>
                <a:gd name="T46" fmla="*/ 40 w 89"/>
                <a:gd name="T47" fmla="*/ 36 h 110"/>
                <a:gd name="T48" fmla="*/ 41 w 89"/>
                <a:gd name="T49" fmla="*/ 26 h 110"/>
                <a:gd name="T50" fmla="*/ 58 w 89"/>
                <a:gd name="T51" fmla="*/ 29 h 110"/>
                <a:gd name="T52" fmla="*/ 54 w 89"/>
                <a:gd name="T53" fmla="*/ 38 h 110"/>
                <a:gd name="T54" fmla="*/ 48 w 89"/>
                <a:gd name="T55" fmla="*/ 48 h 110"/>
                <a:gd name="T56" fmla="*/ 41 w 89"/>
                <a:gd name="T57" fmla="*/ 55 h 110"/>
                <a:gd name="T58" fmla="*/ 35 w 89"/>
                <a:gd name="T59" fmla="*/ 61 h 110"/>
                <a:gd name="T60" fmla="*/ 28 w 89"/>
                <a:gd name="T61" fmla="*/ 70 h 110"/>
                <a:gd name="T62" fmla="*/ 22 w 89"/>
                <a:gd name="T63" fmla="*/ 76 h 110"/>
                <a:gd name="T64" fmla="*/ 17 w 89"/>
                <a:gd name="T65" fmla="*/ 84 h 110"/>
                <a:gd name="T66" fmla="*/ 16 w 89"/>
                <a:gd name="T67" fmla="*/ 94 h 110"/>
                <a:gd name="T68" fmla="*/ 25 w 89"/>
                <a:gd name="T69" fmla="*/ 91 h 110"/>
                <a:gd name="T70" fmla="*/ 33 w 89"/>
                <a:gd name="T71" fmla="*/ 88 h 110"/>
                <a:gd name="T72" fmla="*/ 43 w 89"/>
                <a:gd name="T73" fmla="*/ 84 h 110"/>
                <a:gd name="T74" fmla="*/ 51 w 89"/>
                <a:gd name="T75" fmla="*/ 80 h 110"/>
                <a:gd name="T76" fmla="*/ 58 w 89"/>
                <a:gd name="T77" fmla="*/ 74 h 110"/>
                <a:gd name="T78" fmla="*/ 66 w 89"/>
                <a:gd name="T79" fmla="*/ 67 h 110"/>
                <a:gd name="T80" fmla="*/ 71 w 89"/>
                <a:gd name="T81" fmla="*/ 60 h 110"/>
                <a:gd name="T82" fmla="*/ 77 w 89"/>
                <a:gd name="T83" fmla="*/ 52 h 110"/>
                <a:gd name="T84" fmla="*/ 76 w 89"/>
                <a:gd name="T85" fmla="*/ 37 h 110"/>
                <a:gd name="T86" fmla="*/ 69 w 89"/>
                <a:gd name="T87" fmla="*/ 23 h 110"/>
                <a:gd name="T88" fmla="*/ 61 w 89"/>
                <a:gd name="T89" fmla="*/ 11 h 110"/>
                <a:gd name="T90" fmla="*/ 54 w 89"/>
                <a:gd name="T91" fmla="*/ 0 h 110"/>
                <a:gd name="T92" fmla="*/ 62 w 89"/>
                <a:gd name="T93" fmla="*/ 3 h 110"/>
                <a:gd name="T94" fmla="*/ 70 w 89"/>
                <a:gd name="T95" fmla="*/ 8 h 110"/>
                <a:gd name="T96" fmla="*/ 77 w 89"/>
                <a:gd name="T97" fmla="*/ 15 h 110"/>
                <a:gd name="T98" fmla="*/ 84 w 89"/>
                <a:gd name="T99" fmla="*/ 2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" h="110">
                  <a:moveTo>
                    <a:pt x="84" y="22"/>
                  </a:moveTo>
                  <a:lnTo>
                    <a:pt x="89" y="45"/>
                  </a:lnTo>
                  <a:lnTo>
                    <a:pt x="83" y="67"/>
                  </a:lnTo>
                  <a:lnTo>
                    <a:pt x="74" y="88"/>
                  </a:lnTo>
                  <a:lnTo>
                    <a:pt x="68" y="110"/>
                  </a:lnTo>
                  <a:lnTo>
                    <a:pt x="62" y="110"/>
                  </a:lnTo>
                  <a:lnTo>
                    <a:pt x="59" y="106"/>
                  </a:lnTo>
                  <a:lnTo>
                    <a:pt x="58" y="101"/>
                  </a:lnTo>
                  <a:lnTo>
                    <a:pt x="54" y="97"/>
                  </a:lnTo>
                  <a:lnTo>
                    <a:pt x="46" y="97"/>
                  </a:lnTo>
                  <a:lnTo>
                    <a:pt x="38" y="98"/>
                  </a:lnTo>
                  <a:lnTo>
                    <a:pt x="30" y="101"/>
                  </a:lnTo>
                  <a:lnTo>
                    <a:pt x="23" y="103"/>
                  </a:lnTo>
                  <a:lnTo>
                    <a:pt x="16" y="104"/>
                  </a:lnTo>
                  <a:lnTo>
                    <a:pt x="9" y="103"/>
                  </a:lnTo>
                  <a:lnTo>
                    <a:pt x="5" y="98"/>
                  </a:lnTo>
                  <a:lnTo>
                    <a:pt x="0" y="90"/>
                  </a:lnTo>
                  <a:lnTo>
                    <a:pt x="1" y="80"/>
                  </a:lnTo>
                  <a:lnTo>
                    <a:pt x="6" y="72"/>
                  </a:lnTo>
                  <a:lnTo>
                    <a:pt x="13" y="65"/>
                  </a:lnTo>
                  <a:lnTo>
                    <a:pt x="21" y="58"/>
                  </a:lnTo>
                  <a:lnTo>
                    <a:pt x="29" y="52"/>
                  </a:lnTo>
                  <a:lnTo>
                    <a:pt x="36" y="44"/>
                  </a:lnTo>
                  <a:lnTo>
                    <a:pt x="40" y="36"/>
                  </a:lnTo>
                  <a:lnTo>
                    <a:pt x="41" y="26"/>
                  </a:lnTo>
                  <a:lnTo>
                    <a:pt x="58" y="29"/>
                  </a:lnTo>
                  <a:lnTo>
                    <a:pt x="54" y="38"/>
                  </a:lnTo>
                  <a:lnTo>
                    <a:pt x="48" y="48"/>
                  </a:lnTo>
                  <a:lnTo>
                    <a:pt x="41" y="55"/>
                  </a:lnTo>
                  <a:lnTo>
                    <a:pt x="35" y="61"/>
                  </a:lnTo>
                  <a:lnTo>
                    <a:pt x="28" y="70"/>
                  </a:lnTo>
                  <a:lnTo>
                    <a:pt x="22" y="76"/>
                  </a:lnTo>
                  <a:lnTo>
                    <a:pt x="17" y="84"/>
                  </a:lnTo>
                  <a:lnTo>
                    <a:pt x="16" y="94"/>
                  </a:lnTo>
                  <a:lnTo>
                    <a:pt x="25" y="91"/>
                  </a:lnTo>
                  <a:lnTo>
                    <a:pt x="33" y="88"/>
                  </a:lnTo>
                  <a:lnTo>
                    <a:pt x="43" y="84"/>
                  </a:lnTo>
                  <a:lnTo>
                    <a:pt x="51" y="80"/>
                  </a:lnTo>
                  <a:lnTo>
                    <a:pt x="58" y="74"/>
                  </a:lnTo>
                  <a:lnTo>
                    <a:pt x="66" y="67"/>
                  </a:lnTo>
                  <a:lnTo>
                    <a:pt x="71" y="60"/>
                  </a:lnTo>
                  <a:lnTo>
                    <a:pt x="77" y="52"/>
                  </a:lnTo>
                  <a:lnTo>
                    <a:pt x="76" y="37"/>
                  </a:lnTo>
                  <a:lnTo>
                    <a:pt x="69" y="23"/>
                  </a:lnTo>
                  <a:lnTo>
                    <a:pt x="61" y="11"/>
                  </a:lnTo>
                  <a:lnTo>
                    <a:pt x="54" y="0"/>
                  </a:lnTo>
                  <a:lnTo>
                    <a:pt x="62" y="3"/>
                  </a:lnTo>
                  <a:lnTo>
                    <a:pt x="70" y="8"/>
                  </a:lnTo>
                  <a:lnTo>
                    <a:pt x="77" y="15"/>
                  </a:lnTo>
                  <a:lnTo>
                    <a:pt x="84" y="22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46"/>
            <p:cNvSpPr>
              <a:spLocks/>
            </p:cNvSpPr>
            <p:nvPr/>
          </p:nvSpPr>
          <p:spPr bwMode="auto">
            <a:xfrm>
              <a:off x="4054" y="3634"/>
              <a:ext cx="169" cy="239"/>
            </a:xfrm>
            <a:custGeom>
              <a:avLst/>
              <a:gdLst>
                <a:gd name="T0" fmla="*/ 275 w 338"/>
                <a:gd name="T1" fmla="*/ 47 h 478"/>
                <a:gd name="T2" fmla="*/ 304 w 338"/>
                <a:gd name="T3" fmla="*/ 25 h 478"/>
                <a:gd name="T4" fmla="*/ 325 w 338"/>
                <a:gd name="T5" fmla="*/ 11 h 478"/>
                <a:gd name="T6" fmla="*/ 336 w 338"/>
                <a:gd name="T7" fmla="*/ 1 h 478"/>
                <a:gd name="T8" fmla="*/ 336 w 338"/>
                <a:gd name="T9" fmla="*/ 2 h 478"/>
                <a:gd name="T10" fmla="*/ 326 w 338"/>
                <a:gd name="T11" fmla="*/ 20 h 478"/>
                <a:gd name="T12" fmla="*/ 306 w 338"/>
                <a:gd name="T13" fmla="*/ 46 h 478"/>
                <a:gd name="T14" fmla="*/ 278 w 338"/>
                <a:gd name="T15" fmla="*/ 74 h 478"/>
                <a:gd name="T16" fmla="*/ 250 w 338"/>
                <a:gd name="T17" fmla="*/ 91 h 478"/>
                <a:gd name="T18" fmla="*/ 222 w 338"/>
                <a:gd name="T19" fmla="*/ 107 h 478"/>
                <a:gd name="T20" fmla="*/ 190 w 338"/>
                <a:gd name="T21" fmla="*/ 128 h 478"/>
                <a:gd name="T22" fmla="*/ 157 w 338"/>
                <a:gd name="T23" fmla="*/ 151 h 478"/>
                <a:gd name="T24" fmla="*/ 124 w 338"/>
                <a:gd name="T25" fmla="*/ 175 h 478"/>
                <a:gd name="T26" fmla="*/ 100 w 338"/>
                <a:gd name="T27" fmla="*/ 199 h 478"/>
                <a:gd name="T28" fmla="*/ 84 w 338"/>
                <a:gd name="T29" fmla="*/ 224 h 478"/>
                <a:gd name="T30" fmla="*/ 83 w 338"/>
                <a:gd name="T31" fmla="*/ 244 h 478"/>
                <a:gd name="T32" fmla="*/ 106 w 338"/>
                <a:gd name="T33" fmla="*/ 274 h 478"/>
                <a:gd name="T34" fmla="*/ 134 w 338"/>
                <a:gd name="T35" fmla="*/ 325 h 478"/>
                <a:gd name="T36" fmla="*/ 147 w 338"/>
                <a:gd name="T37" fmla="*/ 381 h 478"/>
                <a:gd name="T38" fmla="*/ 140 w 338"/>
                <a:gd name="T39" fmla="*/ 432 h 478"/>
                <a:gd name="T40" fmla="*/ 130 w 338"/>
                <a:gd name="T41" fmla="*/ 442 h 478"/>
                <a:gd name="T42" fmla="*/ 135 w 338"/>
                <a:gd name="T43" fmla="*/ 391 h 478"/>
                <a:gd name="T44" fmla="*/ 121 w 338"/>
                <a:gd name="T45" fmla="*/ 351 h 478"/>
                <a:gd name="T46" fmla="*/ 108 w 338"/>
                <a:gd name="T47" fmla="*/ 324 h 478"/>
                <a:gd name="T48" fmla="*/ 96 w 338"/>
                <a:gd name="T49" fmla="*/ 297 h 478"/>
                <a:gd name="T50" fmla="*/ 81 w 338"/>
                <a:gd name="T51" fmla="*/ 272 h 478"/>
                <a:gd name="T52" fmla="*/ 30 w 338"/>
                <a:gd name="T53" fmla="*/ 280 h 478"/>
                <a:gd name="T54" fmla="*/ 47 w 338"/>
                <a:gd name="T55" fmla="*/ 323 h 478"/>
                <a:gd name="T56" fmla="*/ 64 w 338"/>
                <a:gd name="T57" fmla="*/ 366 h 478"/>
                <a:gd name="T58" fmla="*/ 75 w 338"/>
                <a:gd name="T59" fmla="*/ 412 h 478"/>
                <a:gd name="T60" fmla="*/ 70 w 338"/>
                <a:gd name="T61" fmla="*/ 460 h 478"/>
                <a:gd name="T62" fmla="*/ 78 w 338"/>
                <a:gd name="T63" fmla="*/ 461 h 478"/>
                <a:gd name="T64" fmla="*/ 93 w 338"/>
                <a:gd name="T65" fmla="*/ 459 h 478"/>
                <a:gd name="T66" fmla="*/ 109 w 338"/>
                <a:gd name="T67" fmla="*/ 455 h 478"/>
                <a:gd name="T68" fmla="*/ 120 w 338"/>
                <a:gd name="T69" fmla="*/ 454 h 478"/>
                <a:gd name="T70" fmla="*/ 109 w 338"/>
                <a:gd name="T71" fmla="*/ 465 h 478"/>
                <a:gd name="T72" fmla="*/ 84 w 338"/>
                <a:gd name="T73" fmla="*/ 475 h 478"/>
                <a:gd name="T74" fmla="*/ 57 w 338"/>
                <a:gd name="T75" fmla="*/ 478 h 478"/>
                <a:gd name="T76" fmla="*/ 45 w 338"/>
                <a:gd name="T77" fmla="*/ 470 h 478"/>
                <a:gd name="T78" fmla="*/ 52 w 338"/>
                <a:gd name="T79" fmla="*/ 416 h 478"/>
                <a:gd name="T80" fmla="*/ 44 w 338"/>
                <a:gd name="T81" fmla="*/ 365 h 478"/>
                <a:gd name="T82" fmla="*/ 24 w 338"/>
                <a:gd name="T83" fmla="*/ 318 h 478"/>
                <a:gd name="T84" fmla="*/ 0 w 338"/>
                <a:gd name="T85" fmla="*/ 272 h 478"/>
                <a:gd name="T86" fmla="*/ 7 w 338"/>
                <a:gd name="T87" fmla="*/ 268 h 478"/>
                <a:gd name="T88" fmla="*/ 24 w 338"/>
                <a:gd name="T89" fmla="*/ 260 h 478"/>
                <a:gd name="T90" fmla="*/ 42 w 338"/>
                <a:gd name="T91" fmla="*/ 250 h 478"/>
                <a:gd name="T92" fmla="*/ 57 w 338"/>
                <a:gd name="T93" fmla="*/ 242 h 478"/>
                <a:gd name="T94" fmla="*/ 61 w 338"/>
                <a:gd name="T95" fmla="*/ 218 h 478"/>
                <a:gd name="T96" fmla="*/ 69 w 338"/>
                <a:gd name="T97" fmla="*/ 197 h 478"/>
                <a:gd name="T98" fmla="*/ 81 w 338"/>
                <a:gd name="T99" fmla="*/ 182 h 478"/>
                <a:gd name="T100" fmla="*/ 97 w 338"/>
                <a:gd name="T101" fmla="*/ 167 h 478"/>
                <a:gd name="T102" fmla="*/ 119 w 338"/>
                <a:gd name="T103" fmla="*/ 150 h 478"/>
                <a:gd name="T104" fmla="*/ 144 w 338"/>
                <a:gd name="T105" fmla="*/ 133 h 478"/>
                <a:gd name="T106" fmla="*/ 170 w 338"/>
                <a:gd name="T107" fmla="*/ 115 h 478"/>
                <a:gd name="T108" fmla="*/ 199 w 338"/>
                <a:gd name="T109" fmla="*/ 97 h 478"/>
                <a:gd name="T110" fmla="*/ 229 w 338"/>
                <a:gd name="T111" fmla="*/ 78 h 478"/>
                <a:gd name="T112" fmla="*/ 257 w 338"/>
                <a:gd name="T113" fmla="*/ 60 h 4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38" h="478">
                  <a:moveTo>
                    <a:pt x="257" y="60"/>
                  </a:moveTo>
                  <a:lnTo>
                    <a:pt x="275" y="47"/>
                  </a:lnTo>
                  <a:lnTo>
                    <a:pt x="291" y="36"/>
                  </a:lnTo>
                  <a:lnTo>
                    <a:pt x="304" y="25"/>
                  </a:lnTo>
                  <a:lnTo>
                    <a:pt x="317" y="17"/>
                  </a:lnTo>
                  <a:lnTo>
                    <a:pt x="325" y="11"/>
                  </a:lnTo>
                  <a:lnTo>
                    <a:pt x="332" y="5"/>
                  </a:lnTo>
                  <a:lnTo>
                    <a:pt x="336" y="1"/>
                  </a:lnTo>
                  <a:lnTo>
                    <a:pt x="338" y="0"/>
                  </a:lnTo>
                  <a:lnTo>
                    <a:pt x="336" y="2"/>
                  </a:lnTo>
                  <a:lnTo>
                    <a:pt x="333" y="9"/>
                  </a:lnTo>
                  <a:lnTo>
                    <a:pt x="326" y="20"/>
                  </a:lnTo>
                  <a:lnTo>
                    <a:pt x="318" y="32"/>
                  </a:lnTo>
                  <a:lnTo>
                    <a:pt x="306" y="46"/>
                  </a:lnTo>
                  <a:lnTo>
                    <a:pt x="294" y="60"/>
                  </a:lnTo>
                  <a:lnTo>
                    <a:pt x="278" y="74"/>
                  </a:lnTo>
                  <a:lnTo>
                    <a:pt x="260" y="85"/>
                  </a:lnTo>
                  <a:lnTo>
                    <a:pt x="250" y="91"/>
                  </a:lnTo>
                  <a:lnTo>
                    <a:pt x="237" y="99"/>
                  </a:lnTo>
                  <a:lnTo>
                    <a:pt x="222" y="107"/>
                  </a:lnTo>
                  <a:lnTo>
                    <a:pt x="206" y="118"/>
                  </a:lnTo>
                  <a:lnTo>
                    <a:pt x="190" y="128"/>
                  </a:lnTo>
                  <a:lnTo>
                    <a:pt x="173" y="139"/>
                  </a:lnTo>
                  <a:lnTo>
                    <a:pt x="157" y="151"/>
                  </a:lnTo>
                  <a:lnTo>
                    <a:pt x="140" y="163"/>
                  </a:lnTo>
                  <a:lnTo>
                    <a:pt x="124" y="175"/>
                  </a:lnTo>
                  <a:lnTo>
                    <a:pt x="112" y="188"/>
                  </a:lnTo>
                  <a:lnTo>
                    <a:pt x="100" y="199"/>
                  </a:lnTo>
                  <a:lnTo>
                    <a:pt x="91" y="212"/>
                  </a:lnTo>
                  <a:lnTo>
                    <a:pt x="84" y="224"/>
                  </a:lnTo>
                  <a:lnTo>
                    <a:pt x="82" y="234"/>
                  </a:lnTo>
                  <a:lnTo>
                    <a:pt x="83" y="244"/>
                  </a:lnTo>
                  <a:lnTo>
                    <a:pt x="89" y="254"/>
                  </a:lnTo>
                  <a:lnTo>
                    <a:pt x="106" y="274"/>
                  </a:lnTo>
                  <a:lnTo>
                    <a:pt x="121" y="298"/>
                  </a:lnTo>
                  <a:lnTo>
                    <a:pt x="134" y="325"/>
                  </a:lnTo>
                  <a:lnTo>
                    <a:pt x="143" y="354"/>
                  </a:lnTo>
                  <a:lnTo>
                    <a:pt x="147" y="381"/>
                  </a:lnTo>
                  <a:lnTo>
                    <a:pt x="147" y="408"/>
                  </a:lnTo>
                  <a:lnTo>
                    <a:pt x="140" y="432"/>
                  </a:lnTo>
                  <a:lnTo>
                    <a:pt x="128" y="452"/>
                  </a:lnTo>
                  <a:lnTo>
                    <a:pt x="130" y="442"/>
                  </a:lnTo>
                  <a:lnTo>
                    <a:pt x="135" y="419"/>
                  </a:lnTo>
                  <a:lnTo>
                    <a:pt x="135" y="391"/>
                  </a:lnTo>
                  <a:lnTo>
                    <a:pt x="127" y="364"/>
                  </a:lnTo>
                  <a:lnTo>
                    <a:pt x="121" y="351"/>
                  </a:lnTo>
                  <a:lnTo>
                    <a:pt x="114" y="338"/>
                  </a:lnTo>
                  <a:lnTo>
                    <a:pt x="108" y="324"/>
                  </a:lnTo>
                  <a:lnTo>
                    <a:pt x="102" y="311"/>
                  </a:lnTo>
                  <a:lnTo>
                    <a:pt x="96" y="297"/>
                  </a:lnTo>
                  <a:lnTo>
                    <a:pt x="89" y="285"/>
                  </a:lnTo>
                  <a:lnTo>
                    <a:pt x="81" y="272"/>
                  </a:lnTo>
                  <a:lnTo>
                    <a:pt x="72" y="259"/>
                  </a:lnTo>
                  <a:lnTo>
                    <a:pt x="30" y="280"/>
                  </a:lnTo>
                  <a:lnTo>
                    <a:pt x="38" y="302"/>
                  </a:lnTo>
                  <a:lnTo>
                    <a:pt x="47" y="323"/>
                  </a:lnTo>
                  <a:lnTo>
                    <a:pt x="56" y="344"/>
                  </a:lnTo>
                  <a:lnTo>
                    <a:pt x="64" y="366"/>
                  </a:lnTo>
                  <a:lnTo>
                    <a:pt x="71" y="389"/>
                  </a:lnTo>
                  <a:lnTo>
                    <a:pt x="75" y="412"/>
                  </a:lnTo>
                  <a:lnTo>
                    <a:pt x="75" y="435"/>
                  </a:lnTo>
                  <a:lnTo>
                    <a:pt x="70" y="460"/>
                  </a:lnTo>
                  <a:lnTo>
                    <a:pt x="72" y="461"/>
                  </a:lnTo>
                  <a:lnTo>
                    <a:pt x="78" y="461"/>
                  </a:lnTo>
                  <a:lnTo>
                    <a:pt x="85" y="461"/>
                  </a:lnTo>
                  <a:lnTo>
                    <a:pt x="93" y="459"/>
                  </a:lnTo>
                  <a:lnTo>
                    <a:pt x="102" y="457"/>
                  </a:lnTo>
                  <a:lnTo>
                    <a:pt x="109" y="455"/>
                  </a:lnTo>
                  <a:lnTo>
                    <a:pt x="116" y="454"/>
                  </a:lnTo>
                  <a:lnTo>
                    <a:pt x="120" y="454"/>
                  </a:lnTo>
                  <a:lnTo>
                    <a:pt x="117" y="460"/>
                  </a:lnTo>
                  <a:lnTo>
                    <a:pt x="109" y="465"/>
                  </a:lnTo>
                  <a:lnTo>
                    <a:pt x="98" y="471"/>
                  </a:lnTo>
                  <a:lnTo>
                    <a:pt x="84" y="475"/>
                  </a:lnTo>
                  <a:lnTo>
                    <a:pt x="70" y="477"/>
                  </a:lnTo>
                  <a:lnTo>
                    <a:pt x="57" y="478"/>
                  </a:lnTo>
                  <a:lnTo>
                    <a:pt x="48" y="476"/>
                  </a:lnTo>
                  <a:lnTo>
                    <a:pt x="45" y="470"/>
                  </a:lnTo>
                  <a:lnTo>
                    <a:pt x="51" y="442"/>
                  </a:lnTo>
                  <a:lnTo>
                    <a:pt x="52" y="416"/>
                  </a:lnTo>
                  <a:lnTo>
                    <a:pt x="49" y="391"/>
                  </a:lnTo>
                  <a:lnTo>
                    <a:pt x="44" y="365"/>
                  </a:lnTo>
                  <a:lnTo>
                    <a:pt x="34" y="341"/>
                  </a:lnTo>
                  <a:lnTo>
                    <a:pt x="24" y="318"/>
                  </a:lnTo>
                  <a:lnTo>
                    <a:pt x="13" y="295"/>
                  </a:lnTo>
                  <a:lnTo>
                    <a:pt x="0" y="272"/>
                  </a:lnTo>
                  <a:lnTo>
                    <a:pt x="2" y="271"/>
                  </a:lnTo>
                  <a:lnTo>
                    <a:pt x="7" y="268"/>
                  </a:lnTo>
                  <a:lnTo>
                    <a:pt x="15" y="265"/>
                  </a:lnTo>
                  <a:lnTo>
                    <a:pt x="24" y="260"/>
                  </a:lnTo>
                  <a:lnTo>
                    <a:pt x="33" y="255"/>
                  </a:lnTo>
                  <a:lnTo>
                    <a:pt x="42" y="250"/>
                  </a:lnTo>
                  <a:lnTo>
                    <a:pt x="51" y="245"/>
                  </a:lnTo>
                  <a:lnTo>
                    <a:pt x="57" y="242"/>
                  </a:lnTo>
                  <a:lnTo>
                    <a:pt x="59" y="229"/>
                  </a:lnTo>
                  <a:lnTo>
                    <a:pt x="61" y="218"/>
                  </a:lnTo>
                  <a:lnTo>
                    <a:pt x="64" y="206"/>
                  </a:lnTo>
                  <a:lnTo>
                    <a:pt x="69" y="197"/>
                  </a:lnTo>
                  <a:lnTo>
                    <a:pt x="74" y="190"/>
                  </a:lnTo>
                  <a:lnTo>
                    <a:pt x="81" y="182"/>
                  </a:lnTo>
                  <a:lnTo>
                    <a:pt x="87" y="174"/>
                  </a:lnTo>
                  <a:lnTo>
                    <a:pt x="97" y="167"/>
                  </a:lnTo>
                  <a:lnTo>
                    <a:pt x="107" y="158"/>
                  </a:lnTo>
                  <a:lnTo>
                    <a:pt x="119" y="150"/>
                  </a:lnTo>
                  <a:lnTo>
                    <a:pt x="130" y="142"/>
                  </a:lnTo>
                  <a:lnTo>
                    <a:pt x="144" y="133"/>
                  </a:lnTo>
                  <a:lnTo>
                    <a:pt x="157" y="125"/>
                  </a:lnTo>
                  <a:lnTo>
                    <a:pt x="170" y="115"/>
                  </a:lnTo>
                  <a:lnTo>
                    <a:pt x="185" y="106"/>
                  </a:lnTo>
                  <a:lnTo>
                    <a:pt x="199" y="97"/>
                  </a:lnTo>
                  <a:lnTo>
                    <a:pt x="214" y="88"/>
                  </a:lnTo>
                  <a:lnTo>
                    <a:pt x="229" y="78"/>
                  </a:lnTo>
                  <a:lnTo>
                    <a:pt x="243" y="69"/>
                  </a:lnTo>
                  <a:lnTo>
                    <a:pt x="257" y="6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47"/>
            <p:cNvSpPr>
              <a:spLocks/>
            </p:cNvSpPr>
            <p:nvPr/>
          </p:nvSpPr>
          <p:spPr bwMode="auto">
            <a:xfrm>
              <a:off x="3665" y="3655"/>
              <a:ext cx="111" cy="63"/>
            </a:xfrm>
            <a:custGeom>
              <a:avLst/>
              <a:gdLst>
                <a:gd name="T0" fmla="*/ 222 w 222"/>
                <a:gd name="T1" fmla="*/ 0 h 126"/>
                <a:gd name="T2" fmla="*/ 215 w 222"/>
                <a:gd name="T3" fmla="*/ 13 h 126"/>
                <a:gd name="T4" fmla="*/ 205 w 222"/>
                <a:gd name="T5" fmla="*/ 24 h 126"/>
                <a:gd name="T6" fmla="*/ 192 w 222"/>
                <a:gd name="T7" fmla="*/ 31 h 126"/>
                <a:gd name="T8" fmla="*/ 179 w 222"/>
                <a:gd name="T9" fmla="*/ 39 h 126"/>
                <a:gd name="T10" fmla="*/ 166 w 222"/>
                <a:gd name="T11" fmla="*/ 47 h 126"/>
                <a:gd name="T12" fmla="*/ 153 w 222"/>
                <a:gd name="T13" fmla="*/ 57 h 126"/>
                <a:gd name="T14" fmla="*/ 145 w 222"/>
                <a:gd name="T15" fmla="*/ 72 h 126"/>
                <a:gd name="T16" fmla="*/ 141 w 222"/>
                <a:gd name="T17" fmla="*/ 92 h 126"/>
                <a:gd name="T18" fmla="*/ 127 w 222"/>
                <a:gd name="T19" fmla="*/ 102 h 126"/>
                <a:gd name="T20" fmla="*/ 111 w 222"/>
                <a:gd name="T21" fmla="*/ 110 h 126"/>
                <a:gd name="T22" fmla="*/ 92 w 222"/>
                <a:gd name="T23" fmla="*/ 116 h 126"/>
                <a:gd name="T24" fmla="*/ 74 w 222"/>
                <a:gd name="T25" fmla="*/ 121 h 126"/>
                <a:gd name="T26" fmla="*/ 54 w 222"/>
                <a:gd name="T27" fmla="*/ 124 h 126"/>
                <a:gd name="T28" fmla="*/ 34 w 222"/>
                <a:gd name="T29" fmla="*/ 125 h 126"/>
                <a:gd name="T30" fmla="*/ 16 w 222"/>
                <a:gd name="T31" fmla="*/ 126 h 126"/>
                <a:gd name="T32" fmla="*/ 0 w 222"/>
                <a:gd name="T33" fmla="*/ 126 h 126"/>
                <a:gd name="T34" fmla="*/ 18 w 222"/>
                <a:gd name="T35" fmla="*/ 110 h 126"/>
                <a:gd name="T36" fmla="*/ 29 w 222"/>
                <a:gd name="T37" fmla="*/ 109 h 126"/>
                <a:gd name="T38" fmla="*/ 38 w 222"/>
                <a:gd name="T39" fmla="*/ 109 h 126"/>
                <a:gd name="T40" fmla="*/ 48 w 222"/>
                <a:gd name="T41" fmla="*/ 108 h 126"/>
                <a:gd name="T42" fmla="*/ 59 w 222"/>
                <a:gd name="T43" fmla="*/ 107 h 126"/>
                <a:gd name="T44" fmla="*/ 68 w 222"/>
                <a:gd name="T45" fmla="*/ 104 h 126"/>
                <a:gd name="T46" fmla="*/ 78 w 222"/>
                <a:gd name="T47" fmla="*/ 103 h 126"/>
                <a:gd name="T48" fmla="*/ 87 w 222"/>
                <a:gd name="T49" fmla="*/ 101 h 126"/>
                <a:gd name="T50" fmla="*/ 97 w 222"/>
                <a:gd name="T51" fmla="*/ 97 h 126"/>
                <a:gd name="T52" fmla="*/ 106 w 222"/>
                <a:gd name="T53" fmla="*/ 85 h 126"/>
                <a:gd name="T54" fmla="*/ 114 w 222"/>
                <a:gd name="T55" fmla="*/ 72 h 126"/>
                <a:gd name="T56" fmla="*/ 122 w 222"/>
                <a:gd name="T57" fmla="*/ 58 h 126"/>
                <a:gd name="T58" fmla="*/ 131 w 222"/>
                <a:gd name="T59" fmla="*/ 46 h 126"/>
                <a:gd name="T60" fmla="*/ 142 w 222"/>
                <a:gd name="T61" fmla="*/ 35 h 126"/>
                <a:gd name="T62" fmla="*/ 153 w 222"/>
                <a:gd name="T63" fmla="*/ 26 h 126"/>
                <a:gd name="T64" fmla="*/ 167 w 222"/>
                <a:gd name="T65" fmla="*/ 20 h 126"/>
                <a:gd name="T66" fmla="*/ 183 w 222"/>
                <a:gd name="T67" fmla="*/ 18 h 126"/>
                <a:gd name="T68" fmla="*/ 189 w 222"/>
                <a:gd name="T69" fmla="*/ 17 h 126"/>
                <a:gd name="T70" fmla="*/ 194 w 222"/>
                <a:gd name="T71" fmla="*/ 15 h 126"/>
                <a:gd name="T72" fmla="*/ 198 w 222"/>
                <a:gd name="T73" fmla="*/ 12 h 126"/>
                <a:gd name="T74" fmla="*/ 203 w 222"/>
                <a:gd name="T75" fmla="*/ 10 h 126"/>
                <a:gd name="T76" fmla="*/ 207 w 222"/>
                <a:gd name="T77" fmla="*/ 8 h 126"/>
                <a:gd name="T78" fmla="*/ 212 w 222"/>
                <a:gd name="T79" fmla="*/ 4 h 126"/>
                <a:gd name="T80" fmla="*/ 218 w 222"/>
                <a:gd name="T81" fmla="*/ 2 h 126"/>
                <a:gd name="T82" fmla="*/ 222 w 222"/>
                <a:gd name="T83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22" h="126">
                  <a:moveTo>
                    <a:pt x="222" y="0"/>
                  </a:moveTo>
                  <a:lnTo>
                    <a:pt x="215" y="13"/>
                  </a:lnTo>
                  <a:lnTo>
                    <a:pt x="205" y="24"/>
                  </a:lnTo>
                  <a:lnTo>
                    <a:pt x="192" y="31"/>
                  </a:lnTo>
                  <a:lnTo>
                    <a:pt x="179" y="39"/>
                  </a:lnTo>
                  <a:lnTo>
                    <a:pt x="166" y="47"/>
                  </a:lnTo>
                  <a:lnTo>
                    <a:pt x="153" y="57"/>
                  </a:lnTo>
                  <a:lnTo>
                    <a:pt x="145" y="72"/>
                  </a:lnTo>
                  <a:lnTo>
                    <a:pt x="141" y="92"/>
                  </a:lnTo>
                  <a:lnTo>
                    <a:pt x="127" y="102"/>
                  </a:lnTo>
                  <a:lnTo>
                    <a:pt x="111" y="110"/>
                  </a:lnTo>
                  <a:lnTo>
                    <a:pt x="92" y="116"/>
                  </a:lnTo>
                  <a:lnTo>
                    <a:pt x="74" y="121"/>
                  </a:lnTo>
                  <a:lnTo>
                    <a:pt x="54" y="124"/>
                  </a:lnTo>
                  <a:lnTo>
                    <a:pt x="34" y="125"/>
                  </a:lnTo>
                  <a:lnTo>
                    <a:pt x="16" y="126"/>
                  </a:lnTo>
                  <a:lnTo>
                    <a:pt x="0" y="126"/>
                  </a:lnTo>
                  <a:lnTo>
                    <a:pt x="18" y="110"/>
                  </a:lnTo>
                  <a:lnTo>
                    <a:pt x="29" y="109"/>
                  </a:lnTo>
                  <a:lnTo>
                    <a:pt x="38" y="109"/>
                  </a:lnTo>
                  <a:lnTo>
                    <a:pt x="48" y="108"/>
                  </a:lnTo>
                  <a:lnTo>
                    <a:pt x="59" y="107"/>
                  </a:lnTo>
                  <a:lnTo>
                    <a:pt x="68" y="104"/>
                  </a:lnTo>
                  <a:lnTo>
                    <a:pt x="78" y="103"/>
                  </a:lnTo>
                  <a:lnTo>
                    <a:pt x="87" y="101"/>
                  </a:lnTo>
                  <a:lnTo>
                    <a:pt x="97" y="97"/>
                  </a:lnTo>
                  <a:lnTo>
                    <a:pt x="106" y="85"/>
                  </a:lnTo>
                  <a:lnTo>
                    <a:pt x="114" y="72"/>
                  </a:lnTo>
                  <a:lnTo>
                    <a:pt x="122" y="58"/>
                  </a:lnTo>
                  <a:lnTo>
                    <a:pt x="131" y="46"/>
                  </a:lnTo>
                  <a:lnTo>
                    <a:pt x="142" y="35"/>
                  </a:lnTo>
                  <a:lnTo>
                    <a:pt x="153" y="26"/>
                  </a:lnTo>
                  <a:lnTo>
                    <a:pt x="167" y="20"/>
                  </a:lnTo>
                  <a:lnTo>
                    <a:pt x="183" y="18"/>
                  </a:lnTo>
                  <a:lnTo>
                    <a:pt x="189" y="17"/>
                  </a:lnTo>
                  <a:lnTo>
                    <a:pt x="194" y="15"/>
                  </a:lnTo>
                  <a:lnTo>
                    <a:pt x="198" y="12"/>
                  </a:lnTo>
                  <a:lnTo>
                    <a:pt x="203" y="10"/>
                  </a:lnTo>
                  <a:lnTo>
                    <a:pt x="207" y="8"/>
                  </a:lnTo>
                  <a:lnTo>
                    <a:pt x="212" y="4"/>
                  </a:lnTo>
                  <a:lnTo>
                    <a:pt x="218" y="2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48"/>
            <p:cNvSpPr>
              <a:spLocks/>
            </p:cNvSpPr>
            <p:nvPr/>
          </p:nvSpPr>
          <p:spPr bwMode="auto">
            <a:xfrm>
              <a:off x="3762" y="3680"/>
              <a:ext cx="93" cy="77"/>
            </a:xfrm>
            <a:custGeom>
              <a:avLst/>
              <a:gdLst>
                <a:gd name="T0" fmla="*/ 52 w 185"/>
                <a:gd name="T1" fmla="*/ 0 h 154"/>
                <a:gd name="T2" fmla="*/ 46 w 185"/>
                <a:gd name="T3" fmla="*/ 12 h 154"/>
                <a:gd name="T4" fmla="*/ 40 w 185"/>
                <a:gd name="T5" fmla="*/ 23 h 154"/>
                <a:gd name="T6" fmla="*/ 34 w 185"/>
                <a:gd name="T7" fmla="*/ 36 h 154"/>
                <a:gd name="T8" fmla="*/ 28 w 185"/>
                <a:gd name="T9" fmla="*/ 46 h 154"/>
                <a:gd name="T10" fmla="*/ 37 w 185"/>
                <a:gd name="T11" fmla="*/ 59 h 154"/>
                <a:gd name="T12" fmla="*/ 45 w 185"/>
                <a:gd name="T13" fmla="*/ 70 h 154"/>
                <a:gd name="T14" fmla="*/ 54 w 185"/>
                <a:gd name="T15" fmla="*/ 80 h 154"/>
                <a:gd name="T16" fmla="*/ 62 w 185"/>
                <a:gd name="T17" fmla="*/ 89 h 154"/>
                <a:gd name="T18" fmla="*/ 71 w 185"/>
                <a:gd name="T19" fmla="*/ 98 h 154"/>
                <a:gd name="T20" fmla="*/ 80 w 185"/>
                <a:gd name="T21" fmla="*/ 106 h 154"/>
                <a:gd name="T22" fmla="*/ 91 w 185"/>
                <a:gd name="T23" fmla="*/ 114 h 154"/>
                <a:gd name="T24" fmla="*/ 101 w 185"/>
                <a:gd name="T25" fmla="*/ 123 h 154"/>
                <a:gd name="T26" fmla="*/ 111 w 185"/>
                <a:gd name="T27" fmla="*/ 123 h 154"/>
                <a:gd name="T28" fmla="*/ 122 w 185"/>
                <a:gd name="T29" fmla="*/ 123 h 154"/>
                <a:gd name="T30" fmla="*/ 135 w 185"/>
                <a:gd name="T31" fmla="*/ 126 h 154"/>
                <a:gd name="T32" fmla="*/ 147 w 185"/>
                <a:gd name="T33" fmla="*/ 128 h 154"/>
                <a:gd name="T34" fmla="*/ 159 w 185"/>
                <a:gd name="T35" fmla="*/ 131 h 154"/>
                <a:gd name="T36" fmla="*/ 169 w 185"/>
                <a:gd name="T37" fmla="*/ 136 h 154"/>
                <a:gd name="T38" fmla="*/ 178 w 185"/>
                <a:gd name="T39" fmla="*/ 143 h 154"/>
                <a:gd name="T40" fmla="*/ 185 w 185"/>
                <a:gd name="T41" fmla="*/ 151 h 154"/>
                <a:gd name="T42" fmla="*/ 178 w 185"/>
                <a:gd name="T43" fmla="*/ 154 h 154"/>
                <a:gd name="T44" fmla="*/ 170 w 185"/>
                <a:gd name="T45" fmla="*/ 151 h 154"/>
                <a:gd name="T46" fmla="*/ 161 w 185"/>
                <a:gd name="T47" fmla="*/ 146 h 154"/>
                <a:gd name="T48" fmla="*/ 153 w 185"/>
                <a:gd name="T49" fmla="*/ 143 h 154"/>
                <a:gd name="T50" fmla="*/ 144 w 185"/>
                <a:gd name="T51" fmla="*/ 138 h 154"/>
                <a:gd name="T52" fmla="*/ 133 w 185"/>
                <a:gd name="T53" fmla="*/ 137 h 154"/>
                <a:gd name="T54" fmla="*/ 122 w 185"/>
                <a:gd name="T55" fmla="*/ 136 h 154"/>
                <a:gd name="T56" fmla="*/ 111 w 185"/>
                <a:gd name="T57" fmla="*/ 137 h 154"/>
                <a:gd name="T58" fmla="*/ 100 w 185"/>
                <a:gd name="T59" fmla="*/ 136 h 154"/>
                <a:gd name="T60" fmla="*/ 90 w 185"/>
                <a:gd name="T61" fmla="*/ 135 h 154"/>
                <a:gd name="T62" fmla="*/ 80 w 185"/>
                <a:gd name="T63" fmla="*/ 131 h 154"/>
                <a:gd name="T64" fmla="*/ 72 w 185"/>
                <a:gd name="T65" fmla="*/ 125 h 154"/>
                <a:gd name="T66" fmla="*/ 62 w 185"/>
                <a:gd name="T67" fmla="*/ 113 h 154"/>
                <a:gd name="T68" fmla="*/ 52 w 185"/>
                <a:gd name="T69" fmla="*/ 103 h 154"/>
                <a:gd name="T70" fmla="*/ 41 w 185"/>
                <a:gd name="T71" fmla="*/ 91 h 154"/>
                <a:gd name="T72" fmla="*/ 32 w 185"/>
                <a:gd name="T73" fmla="*/ 80 h 154"/>
                <a:gd name="T74" fmla="*/ 23 w 185"/>
                <a:gd name="T75" fmla="*/ 68 h 154"/>
                <a:gd name="T76" fmla="*/ 13 w 185"/>
                <a:gd name="T77" fmla="*/ 55 h 154"/>
                <a:gd name="T78" fmla="*/ 7 w 185"/>
                <a:gd name="T79" fmla="*/ 43 h 154"/>
                <a:gd name="T80" fmla="*/ 0 w 185"/>
                <a:gd name="T81" fmla="*/ 29 h 154"/>
                <a:gd name="T82" fmla="*/ 3 w 185"/>
                <a:gd name="T83" fmla="*/ 27 h 154"/>
                <a:gd name="T84" fmla="*/ 7 w 185"/>
                <a:gd name="T85" fmla="*/ 27 h 154"/>
                <a:gd name="T86" fmla="*/ 10 w 185"/>
                <a:gd name="T87" fmla="*/ 28 h 154"/>
                <a:gd name="T88" fmla="*/ 13 w 185"/>
                <a:gd name="T89" fmla="*/ 29 h 154"/>
                <a:gd name="T90" fmla="*/ 17 w 185"/>
                <a:gd name="T91" fmla="*/ 25 h 154"/>
                <a:gd name="T92" fmla="*/ 23 w 185"/>
                <a:gd name="T93" fmla="*/ 22 h 154"/>
                <a:gd name="T94" fmla="*/ 30 w 185"/>
                <a:gd name="T95" fmla="*/ 16 h 154"/>
                <a:gd name="T96" fmla="*/ 35 w 185"/>
                <a:gd name="T97" fmla="*/ 12 h 154"/>
                <a:gd name="T98" fmla="*/ 41 w 185"/>
                <a:gd name="T99" fmla="*/ 7 h 154"/>
                <a:gd name="T100" fmla="*/ 47 w 185"/>
                <a:gd name="T101" fmla="*/ 4 h 154"/>
                <a:gd name="T102" fmla="*/ 50 w 185"/>
                <a:gd name="T103" fmla="*/ 1 h 154"/>
                <a:gd name="T104" fmla="*/ 52 w 185"/>
                <a:gd name="T105" fmla="*/ 0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85" h="154">
                  <a:moveTo>
                    <a:pt x="52" y="0"/>
                  </a:moveTo>
                  <a:lnTo>
                    <a:pt x="46" y="12"/>
                  </a:lnTo>
                  <a:lnTo>
                    <a:pt x="40" y="23"/>
                  </a:lnTo>
                  <a:lnTo>
                    <a:pt x="34" y="36"/>
                  </a:lnTo>
                  <a:lnTo>
                    <a:pt x="28" y="46"/>
                  </a:lnTo>
                  <a:lnTo>
                    <a:pt x="37" y="59"/>
                  </a:lnTo>
                  <a:lnTo>
                    <a:pt x="45" y="70"/>
                  </a:lnTo>
                  <a:lnTo>
                    <a:pt x="54" y="80"/>
                  </a:lnTo>
                  <a:lnTo>
                    <a:pt x="62" y="89"/>
                  </a:lnTo>
                  <a:lnTo>
                    <a:pt x="71" y="98"/>
                  </a:lnTo>
                  <a:lnTo>
                    <a:pt x="80" y="106"/>
                  </a:lnTo>
                  <a:lnTo>
                    <a:pt x="91" y="114"/>
                  </a:lnTo>
                  <a:lnTo>
                    <a:pt x="101" y="123"/>
                  </a:lnTo>
                  <a:lnTo>
                    <a:pt x="111" y="123"/>
                  </a:lnTo>
                  <a:lnTo>
                    <a:pt x="122" y="123"/>
                  </a:lnTo>
                  <a:lnTo>
                    <a:pt x="135" y="126"/>
                  </a:lnTo>
                  <a:lnTo>
                    <a:pt x="147" y="128"/>
                  </a:lnTo>
                  <a:lnTo>
                    <a:pt x="159" y="131"/>
                  </a:lnTo>
                  <a:lnTo>
                    <a:pt x="169" y="136"/>
                  </a:lnTo>
                  <a:lnTo>
                    <a:pt x="178" y="143"/>
                  </a:lnTo>
                  <a:lnTo>
                    <a:pt x="185" y="151"/>
                  </a:lnTo>
                  <a:lnTo>
                    <a:pt x="178" y="154"/>
                  </a:lnTo>
                  <a:lnTo>
                    <a:pt x="170" y="151"/>
                  </a:lnTo>
                  <a:lnTo>
                    <a:pt x="161" y="146"/>
                  </a:lnTo>
                  <a:lnTo>
                    <a:pt x="153" y="143"/>
                  </a:lnTo>
                  <a:lnTo>
                    <a:pt x="144" y="138"/>
                  </a:lnTo>
                  <a:lnTo>
                    <a:pt x="133" y="137"/>
                  </a:lnTo>
                  <a:lnTo>
                    <a:pt x="122" y="136"/>
                  </a:lnTo>
                  <a:lnTo>
                    <a:pt x="111" y="137"/>
                  </a:lnTo>
                  <a:lnTo>
                    <a:pt x="100" y="136"/>
                  </a:lnTo>
                  <a:lnTo>
                    <a:pt x="90" y="135"/>
                  </a:lnTo>
                  <a:lnTo>
                    <a:pt x="80" y="131"/>
                  </a:lnTo>
                  <a:lnTo>
                    <a:pt x="72" y="125"/>
                  </a:lnTo>
                  <a:lnTo>
                    <a:pt x="62" y="113"/>
                  </a:lnTo>
                  <a:lnTo>
                    <a:pt x="52" y="103"/>
                  </a:lnTo>
                  <a:lnTo>
                    <a:pt x="41" y="91"/>
                  </a:lnTo>
                  <a:lnTo>
                    <a:pt x="32" y="80"/>
                  </a:lnTo>
                  <a:lnTo>
                    <a:pt x="23" y="68"/>
                  </a:lnTo>
                  <a:lnTo>
                    <a:pt x="13" y="55"/>
                  </a:lnTo>
                  <a:lnTo>
                    <a:pt x="7" y="43"/>
                  </a:lnTo>
                  <a:lnTo>
                    <a:pt x="0" y="29"/>
                  </a:lnTo>
                  <a:lnTo>
                    <a:pt x="3" y="27"/>
                  </a:lnTo>
                  <a:lnTo>
                    <a:pt x="7" y="27"/>
                  </a:lnTo>
                  <a:lnTo>
                    <a:pt x="10" y="28"/>
                  </a:lnTo>
                  <a:lnTo>
                    <a:pt x="13" y="29"/>
                  </a:lnTo>
                  <a:lnTo>
                    <a:pt x="17" y="25"/>
                  </a:lnTo>
                  <a:lnTo>
                    <a:pt x="23" y="22"/>
                  </a:lnTo>
                  <a:lnTo>
                    <a:pt x="30" y="16"/>
                  </a:lnTo>
                  <a:lnTo>
                    <a:pt x="35" y="12"/>
                  </a:lnTo>
                  <a:lnTo>
                    <a:pt x="41" y="7"/>
                  </a:lnTo>
                  <a:lnTo>
                    <a:pt x="47" y="4"/>
                  </a:lnTo>
                  <a:lnTo>
                    <a:pt x="50" y="1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49"/>
            <p:cNvSpPr>
              <a:spLocks/>
            </p:cNvSpPr>
            <p:nvPr/>
          </p:nvSpPr>
          <p:spPr bwMode="auto">
            <a:xfrm>
              <a:off x="4006" y="3680"/>
              <a:ext cx="53" cy="68"/>
            </a:xfrm>
            <a:custGeom>
              <a:avLst/>
              <a:gdLst>
                <a:gd name="T0" fmla="*/ 96 w 106"/>
                <a:gd name="T1" fmla="*/ 7 h 136"/>
                <a:gd name="T2" fmla="*/ 96 w 106"/>
                <a:gd name="T3" fmla="*/ 13 h 136"/>
                <a:gd name="T4" fmla="*/ 83 w 106"/>
                <a:gd name="T5" fmla="*/ 12 h 136"/>
                <a:gd name="T6" fmla="*/ 63 w 106"/>
                <a:gd name="T7" fmla="*/ 12 h 136"/>
                <a:gd name="T8" fmla="*/ 46 w 106"/>
                <a:gd name="T9" fmla="*/ 18 h 136"/>
                <a:gd name="T10" fmla="*/ 30 w 106"/>
                <a:gd name="T11" fmla="*/ 28 h 136"/>
                <a:gd name="T12" fmla="*/ 90 w 106"/>
                <a:gd name="T13" fmla="*/ 43 h 136"/>
                <a:gd name="T14" fmla="*/ 84 w 106"/>
                <a:gd name="T15" fmla="*/ 54 h 136"/>
                <a:gd name="T16" fmla="*/ 66 w 106"/>
                <a:gd name="T17" fmla="*/ 57 h 136"/>
                <a:gd name="T18" fmla="*/ 47 w 106"/>
                <a:gd name="T19" fmla="*/ 61 h 136"/>
                <a:gd name="T20" fmla="*/ 35 w 106"/>
                <a:gd name="T21" fmla="*/ 73 h 136"/>
                <a:gd name="T22" fmla="*/ 37 w 106"/>
                <a:gd name="T23" fmla="*/ 82 h 136"/>
                <a:gd name="T24" fmla="*/ 52 w 106"/>
                <a:gd name="T25" fmla="*/ 82 h 136"/>
                <a:gd name="T26" fmla="*/ 67 w 106"/>
                <a:gd name="T27" fmla="*/ 82 h 136"/>
                <a:gd name="T28" fmla="*/ 81 w 106"/>
                <a:gd name="T29" fmla="*/ 86 h 136"/>
                <a:gd name="T30" fmla="*/ 89 w 106"/>
                <a:gd name="T31" fmla="*/ 81 h 136"/>
                <a:gd name="T32" fmla="*/ 103 w 106"/>
                <a:gd name="T33" fmla="*/ 69 h 136"/>
                <a:gd name="T34" fmla="*/ 104 w 106"/>
                <a:gd name="T35" fmla="*/ 80 h 136"/>
                <a:gd name="T36" fmla="*/ 95 w 106"/>
                <a:gd name="T37" fmla="*/ 97 h 136"/>
                <a:gd name="T38" fmla="*/ 82 w 106"/>
                <a:gd name="T39" fmla="*/ 99 h 136"/>
                <a:gd name="T40" fmla="*/ 67 w 106"/>
                <a:gd name="T41" fmla="*/ 100 h 136"/>
                <a:gd name="T42" fmla="*/ 57 w 106"/>
                <a:gd name="T43" fmla="*/ 112 h 136"/>
                <a:gd name="T44" fmla="*/ 50 w 106"/>
                <a:gd name="T45" fmla="*/ 134 h 136"/>
                <a:gd name="T46" fmla="*/ 48 w 106"/>
                <a:gd name="T47" fmla="*/ 128 h 136"/>
                <a:gd name="T48" fmla="*/ 44 w 106"/>
                <a:gd name="T49" fmla="*/ 109 h 136"/>
                <a:gd name="T50" fmla="*/ 40 w 106"/>
                <a:gd name="T51" fmla="*/ 98 h 136"/>
                <a:gd name="T52" fmla="*/ 31 w 106"/>
                <a:gd name="T53" fmla="*/ 98 h 136"/>
                <a:gd name="T54" fmla="*/ 22 w 106"/>
                <a:gd name="T55" fmla="*/ 98 h 136"/>
                <a:gd name="T56" fmla="*/ 13 w 106"/>
                <a:gd name="T57" fmla="*/ 96 h 136"/>
                <a:gd name="T58" fmla="*/ 6 w 106"/>
                <a:gd name="T59" fmla="*/ 90 h 136"/>
                <a:gd name="T60" fmla="*/ 9 w 106"/>
                <a:gd name="T61" fmla="*/ 77 h 136"/>
                <a:gd name="T62" fmla="*/ 17 w 106"/>
                <a:gd name="T63" fmla="*/ 65 h 136"/>
                <a:gd name="T64" fmla="*/ 13 w 106"/>
                <a:gd name="T65" fmla="*/ 56 h 136"/>
                <a:gd name="T66" fmla="*/ 0 w 106"/>
                <a:gd name="T67" fmla="*/ 49 h 136"/>
                <a:gd name="T68" fmla="*/ 1 w 106"/>
                <a:gd name="T69" fmla="*/ 36 h 136"/>
                <a:gd name="T70" fmla="*/ 7 w 106"/>
                <a:gd name="T71" fmla="*/ 21 h 136"/>
                <a:gd name="T72" fmla="*/ 25 w 106"/>
                <a:gd name="T73" fmla="*/ 8 h 136"/>
                <a:gd name="T74" fmla="*/ 53 w 106"/>
                <a:gd name="T75" fmla="*/ 1 h 136"/>
                <a:gd name="T76" fmla="*/ 82 w 106"/>
                <a:gd name="T77" fmla="*/ 1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6" h="136">
                  <a:moveTo>
                    <a:pt x="96" y="5"/>
                  </a:moveTo>
                  <a:lnTo>
                    <a:pt x="96" y="7"/>
                  </a:lnTo>
                  <a:lnTo>
                    <a:pt x="96" y="11"/>
                  </a:lnTo>
                  <a:lnTo>
                    <a:pt x="96" y="13"/>
                  </a:lnTo>
                  <a:lnTo>
                    <a:pt x="93" y="14"/>
                  </a:lnTo>
                  <a:lnTo>
                    <a:pt x="83" y="12"/>
                  </a:lnTo>
                  <a:lnTo>
                    <a:pt x="74" y="11"/>
                  </a:lnTo>
                  <a:lnTo>
                    <a:pt x="63" y="12"/>
                  </a:lnTo>
                  <a:lnTo>
                    <a:pt x="54" y="14"/>
                  </a:lnTo>
                  <a:lnTo>
                    <a:pt x="46" y="18"/>
                  </a:lnTo>
                  <a:lnTo>
                    <a:pt x="37" y="22"/>
                  </a:lnTo>
                  <a:lnTo>
                    <a:pt x="30" y="28"/>
                  </a:lnTo>
                  <a:lnTo>
                    <a:pt x="22" y="34"/>
                  </a:lnTo>
                  <a:lnTo>
                    <a:pt x="90" y="43"/>
                  </a:lnTo>
                  <a:lnTo>
                    <a:pt x="93" y="53"/>
                  </a:lnTo>
                  <a:lnTo>
                    <a:pt x="84" y="54"/>
                  </a:lnTo>
                  <a:lnTo>
                    <a:pt x="75" y="56"/>
                  </a:lnTo>
                  <a:lnTo>
                    <a:pt x="66" y="57"/>
                  </a:lnTo>
                  <a:lnTo>
                    <a:pt x="57" y="59"/>
                  </a:lnTo>
                  <a:lnTo>
                    <a:pt x="47" y="61"/>
                  </a:lnTo>
                  <a:lnTo>
                    <a:pt x="40" y="66"/>
                  </a:lnTo>
                  <a:lnTo>
                    <a:pt x="35" y="73"/>
                  </a:lnTo>
                  <a:lnTo>
                    <a:pt x="31" y="82"/>
                  </a:lnTo>
                  <a:lnTo>
                    <a:pt x="37" y="82"/>
                  </a:lnTo>
                  <a:lnTo>
                    <a:pt x="44" y="82"/>
                  </a:lnTo>
                  <a:lnTo>
                    <a:pt x="52" y="82"/>
                  </a:lnTo>
                  <a:lnTo>
                    <a:pt x="59" y="82"/>
                  </a:lnTo>
                  <a:lnTo>
                    <a:pt x="67" y="82"/>
                  </a:lnTo>
                  <a:lnTo>
                    <a:pt x="74" y="83"/>
                  </a:lnTo>
                  <a:lnTo>
                    <a:pt x="81" y="86"/>
                  </a:lnTo>
                  <a:lnTo>
                    <a:pt x="86" y="89"/>
                  </a:lnTo>
                  <a:lnTo>
                    <a:pt x="89" y="81"/>
                  </a:lnTo>
                  <a:lnTo>
                    <a:pt x="96" y="74"/>
                  </a:lnTo>
                  <a:lnTo>
                    <a:pt x="103" y="69"/>
                  </a:lnTo>
                  <a:lnTo>
                    <a:pt x="106" y="69"/>
                  </a:lnTo>
                  <a:lnTo>
                    <a:pt x="104" y="80"/>
                  </a:lnTo>
                  <a:lnTo>
                    <a:pt x="100" y="89"/>
                  </a:lnTo>
                  <a:lnTo>
                    <a:pt x="95" y="97"/>
                  </a:lnTo>
                  <a:lnTo>
                    <a:pt x="86" y="102"/>
                  </a:lnTo>
                  <a:lnTo>
                    <a:pt x="82" y="99"/>
                  </a:lnTo>
                  <a:lnTo>
                    <a:pt x="75" y="99"/>
                  </a:lnTo>
                  <a:lnTo>
                    <a:pt x="67" y="100"/>
                  </a:lnTo>
                  <a:lnTo>
                    <a:pt x="61" y="100"/>
                  </a:lnTo>
                  <a:lnTo>
                    <a:pt x="57" y="112"/>
                  </a:lnTo>
                  <a:lnTo>
                    <a:pt x="53" y="125"/>
                  </a:lnTo>
                  <a:lnTo>
                    <a:pt x="50" y="134"/>
                  </a:lnTo>
                  <a:lnTo>
                    <a:pt x="47" y="136"/>
                  </a:lnTo>
                  <a:lnTo>
                    <a:pt x="48" y="128"/>
                  </a:lnTo>
                  <a:lnTo>
                    <a:pt x="46" y="118"/>
                  </a:lnTo>
                  <a:lnTo>
                    <a:pt x="44" y="109"/>
                  </a:lnTo>
                  <a:lnTo>
                    <a:pt x="45" y="99"/>
                  </a:lnTo>
                  <a:lnTo>
                    <a:pt x="40" y="98"/>
                  </a:lnTo>
                  <a:lnTo>
                    <a:pt x="36" y="98"/>
                  </a:lnTo>
                  <a:lnTo>
                    <a:pt x="31" y="98"/>
                  </a:lnTo>
                  <a:lnTo>
                    <a:pt x="27" y="98"/>
                  </a:lnTo>
                  <a:lnTo>
                    <a:pt x="22" y="98"/>
                  </a:lnTo>
                  <a:lnTo>
                    <a:pt x="17" y="97"/>
                  </a:lnTo>
                  <a:lnTo>
                    <a:pt x="13" y="96"/>
                  </a:lnTo>
                  <a:lnTo>
                    <a:pt x="9" y="95"/>
                  </a:lnTo>
                  <a:lnTo>
                    <a:pt x="6" y="90"/>
                  </a:lnTo>
                  <a:lnTo>
                    <a:pt x="6" y="84"/>
                  </a:lnTo>
                  <a:lnTo>
                    <a:pt x="9" y="77"/>
                  </a:lnTo>
                  <a:lnTo>
                    <a:pt x="14" y="71"/>
                  </a:lnTo>
                  <a:lnTo>
                    <a:pt x="17" y="65"/>
                  </a:lnTo>
                  <a:lnTo>
                    <a:pt x="17" y="59"/>
                  </a:lnTo>
                  <a:lnTo>
                    <a:pt x="13" y="56"/>
                  </a:lnTo>
                  <a:lnTo>
                    <a:pt x="2" y="53"/>
                  </a:lnTo>
                  <a:lnTo>
                    <a:pt x="0" y="49"/>
                  </a:lnTo>
                  <a:lnTo>
                    <a:pt x="0" y="42"/>
                  </a:lnTo>
                  <a:lnTo>
                    <a:pt x="1" y="36"/>
                  </a:lnTo>
                  <a:lnTo>
                    <a:pt x="2" y="30"/>
                  </a:lnTo>
                  <a:lnTo>
                    <a:pt x="7" y="21"/>
                  </a:lnTo>
                  <a:lnTo>
                    <a:pt x="15" y="14"/>
                  </a:lnTo>
                  <a:lnTo>
                    <a:pt x="25" y="8"/>
                  </a:lnTo>
                  <a:lnTo>
                    <a:pt x="39" y="4"/>
                  </a:lnTo>
                  <a:lnTo>
                    <a:pt x="53" y="1"/>
                  </a:lnTo>
                  <a:lnTo>
                    <a:pt x="68" y="0"/>
                  </a:lnTo>
                  <a:lnTo>
                    <a:pt x="82" y="1"/>
                  </a:lnTo>
                  <a:lnTo>
                    <a:pt x="96" y="5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50"/>
            <p:cNvSpPr>
              <a:spLocks/>
            </p:cNvSpPr>
            <p:nvPr/>
          </p:nvSpPr>
          <p:spPr bwMode="auto">
            <a:xfrm>
              <a:off x="3568" y="3686"/>
              <a:ext cx="103" cy="106"/>
            </a:xfrm>
            <a:custGeom>
              <a:avLst/>
              <a:gdLst>
                <a:gd name="T0" fmla="*/ 201 w 207"/>
                <a:gd name="T1" fmla="*/ 23 h 212"/>
                <a:gd name="T2" fmla="*/ 189 w 207"/>
                <a:gd name="T3" fmla="*/ 32 h 212"/>
                <a:gd name="T4" fmla="*/ 177 w 207"/>
                <a:gd name="T5" fmla="*/ 48 h 212"/>
                <a:gd name="T6" fmla="*/ 159 w 207"/>
                <a:gd name="T7" fmla="*/ 94 h 212"/>
                <a:gd name="T8" fmla="*/ 149 w 207"/>
                <a:gd name="T9" fmla="*/ 145 h 212"/>
                <a:gd name="T10" fmla="*/ 148 w 207"/>
                <a:gd name="T11" fmla="*/ 184 h 212"/>
                <a:gd name="T12" fmla="*/ 197 w 207"/>
                <a:gd name="T13" fmla="*/ 182 h 212"/>
                <a:gd name="T14" fmla="*/ 189 w 207"/>
                <a:gd name="T15" fmla="*/ 196 h 212"/>
                <a:gd name="T16" fmla="*/ 174 w 207"/>
                <a:gd name="T17" fmla="*/ 207 h 212"/>
                <a:gd name="T18" fmla="*/ 159 w 207"/>
                <a:gd name="T19" fmla="*/ 212 h 212"/>
                <a:gd name="T20" fmla="*/ 145 w 207"/>
                <a:gd name="T21" fmla="*/ 207 h 212"/>
                <a:gd name="T22" fmla="*/ 127 w 207"/>
                <a:gd name="T23" fmla="*/ 161 h 212"/>
                <a:gd name="T24" fmla="*/ 132 w 207"/>
                <a:gd name="T25" fmla="*/ 108 h 212"/>
                <a:gd name="T26" fmla="*/ 148 w 207"/>
                <a:gd name="T27" fmla="*/ 60 h 212"/>
                <a:gd name="T28" fmla="*/ 167 w 207"/>
                <a:gd name="T29" fmla="*/ 26 h 212"/>
                <a:gd name="T30" fmla="*/ 163 w 207"/>
                <a:gd name="T31" fmla="*/ 24 h 212"/>
                <a:gd name="T32" fmla="*/ 155 w 207"/>
                <a:gd name="T33" fmla="*/ 24 h 212"/>
                <a:gd name="T34" fmla="*/ 119 w 207"/>
                <a:gd name="T35" fmla="*/ 64 h 212"/>
                <a:gd name="T36" fmla="*/ 99 w 207"/>
                <a:gd name="T37" fmla="*/ 97 h 212"/>
                <a:gd name="T38" fmla="*/ 91 w 207"/>
                <a:gd name="T39" fmla="*/ 129 h 212"/>
                <a:gd name="T40" fmla="*/ 94 w 207"/>
                <a:gd name="T41" fmla="*/ 166 h 212"/>
                <a:gd name="T42" fmla="*/ 101 w 207"/>
                <a:gd name="T43" fmla="*/ 172 h 212"/>
                <a:gd name="T44" fmla="*/ 103 w 207"/>
                <a:gd name="T45" fmla="*/ 178 h 212"/>
                <a:gd name="T46" fmla="*/ 88 w 207"/>
                <a:gd name="T47" fmla="*/ 166 h 212"/>
                <a:gd name="T48" fmla="*/ 71 w 207"/>
                <a:gd name="T49" fmla="*/ 137 h 212"/>
                <a:gd name="T50" fmla="*/ 73 w 207"/>
                <a:gd name="T51" fmla="*/ 106 h 212"/>
                <a:gd name="T52" fmla="*/ 83 w 207"/>
                <a:gd name="T53" fmla="*/ 79 h 212"/>
                <a:gd name="T54" fmla="*/ 101 w 207"/>
                <a:gd name="T55" fmla="*/ 53 h 212"/>
                <a:gd name="T56" fmla="*/ 129 w 207"/>
                <a:gd name="T57" fmla="*/ 26 h 212"/>
                <a:gd name="T58" fmla="*/ 94 w 207"/>
                <a:gd name="T59" fmla="*/ 21 h 212"/>
                <a:gd name="T60" fmla="*/ 51 w 207"/>
                <a:gd name="T61" fmla="*/ 18 h 212"/>
                <a:gd name="T62" fmla="*/ 15 w 207"/>
                <a:gd name="T63" fmla="*/ 17 h 212"/>
                <a:gd name="T64" fmla="*/ 0 w 207"/>
                <a:gd name="T65" fmla="*/ 17 h 212"/>
                <a:gd name="T66" fmla="*/ 21 w 207"/>
                <a:gd name="T67" fmla="*/ 8 h 212"/>
                <a:gd name="T68" fmla="*/ 50 w 207"/>
                <a:gd name="T69" fmla="*/ 2 h 212"/>
                <a:gd name="T70" fmla="*/ 82 w 207"/>
                <a:gd name="T71" fmla="*/ 0 h 212"/>
                <a:gd name="T72" fmla="*/ 117 w 207"/>
                <a:gd name="T73" fmla="*/ 1 h 212"/>
                <a:gd name="T74" fmla="*/ 149 w 207"/>
                <a:gd name="T75" fmla="*/ 3 h 212"/>
                <a:gd name="T76" fmla="*/ 177 w 207"/>
                <a:gd name="T77" fmla="*/ 8 h 212"/>
                <a:gd name="T78" fmla="*/ 197 w 207"/>
                <a:gd name="T79" fmla="*/ 13 h 212"/>
                <a:gd name="T80" fmla="*/ 207 w 207"/>
                <a:gd name="T81" fmla="*/ 17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07" h="212">
                  <a:moveTo>
                    <a:pt x="207" y="17"/>
                  </a:moveTo>
                  <a:lnTo>
                    <a:pt x="201" y="23"/>
                  </a:lnTo>
                  <a:lnTo>
                    <a:pt x="195" y="29"/>
                  </a:lnTo>
                  <a:lnTo>
                    <a:pt x="189" y="32"/>
                  </a:lnTo>
                  <a:lnTo>
                    <a:pt x="187" y="33"/>
                  </a:lnTo>
                  <a:lnTo>
                    <a:pt x="177" y="48"/>
                  </a:lnTo>
                  <a:lnTo>
                    <a:pt x="167" y="70"/>
                  </a:lnTo>
                  <a:lnTo>
                    <a:pt x="159" y="94"/>
                  </a:lnTo>
                  <a:lnTo>
                    <a:pt x="152" y="121"/>
                  </a:lnTo>
                  <a:lnTo>
                    <a:pt x="149" y="145"/>
                  </a:lnTo>
                  <a:lnTo>
                    <a:pt x="147" y="167"/>
                  </a:lnTo>
                  <a:lnTo>
                    <a:pt x="148" y="184"/>
                  </a:lnTo>
                  <a:lnTo>
                    <a:pt x="151" y="192"/>
                  </a:lnTo>
                  <a:lnTo>
                    <a:pt x="197" y="182"/>
                  </a:lnTo>
                  <a:lnTo>
                    <a:pt x="195" y="189"/>
                  </a:lnTo>
                  <a:lnTo>
                    <a:pt x="189" y="196"/>
                  </a:lnTo>
                  <a:lnTo>
                    <a:pt x="182" y="203"/>
                  </a:lnTo>
                  <a:lnTo>
                    <a:pt x="174" y="207"/>
                  </a:lnTo>
                  <a:lnTo>
                    <a:pt x="167" y="211"/>
                  </a:lnTo>
                  <a:lnTo>
                    <a:pt x="159" y="212"/>
                  </a:lnTo>
                  <a:lnTo>
                    <a:pt x="151" y="211"/>
                  </a:lnTo>
                  <a:lnTo>
                    <a:pt x="145" y="207"/>
                  </a:lnTo>
                  <a:lnTo>
                    <a:pt x="133" y="187"/>
                  </a:lnTo>
                  <a:lnTo>
                    <a:pt x="127" y="161"/>
                  </a:lnTo>
                  <a:lnTo>
                    <a:pt x="127" y="136"/>
                  </a:lnTo>
                  <a:lnTo>
                    <a:pt x="132" y="108"/>
                  </a:lnTo>
                  <a:lnTo>
                    <a:pt x="139" y="83"/>
                  </a:lnTo>
                  <a:lnTo>
                    <a:pt x="148" y="60"/>
                  </a:lnTo>
                  <a:lnTo>
                    <a:pt x="158" y="40"/>
                  </a:lnTo>
                  <a:lnTo>
                    <a:pt x="167" y="26"/>
                  </a:lnTo>
                  <a:lnTo>
                    <a:pt x="165" y="24"/>
                  </a:lnTo>
                  <a:lnTo>
                    <a:pt x="163" y="24"/>
                  </a:lnTo>
                  <a:lnTo>
                    <a:pt x="158" y="24"/>
                  </a:lnTo>
                  <a:lnTo>
                    <a:pt x="155" y="24"/>
                  </a:lnTo>
                  <a:lnTo>
                    <a:pt x="135" y="46"/>
                  </a:lnTo>
                  <a:lnTo>
                    <a:pt x="119" y="64"/>
                  </a:lnTo>
                  <a:lnTo>
                    <a:pt x="107" y="82"/>
                  </a:lnTo>
                  <a:lnTo>
                    <a:pt x="99" y="97"/>
                  </a:lnTo>
                  <a:lnTo>
                    <a:pt x="94" y="113"/>
                  </a:lnTo>
                  <a:lnTo>
                    <a:pt x="91" y="129"/>
                  </a:lnTo>
                  <a:lnTo>
                    <a:pt x="91" y="146"/>
                  </a:lnTo>
                  <a:lnTo>
                    <a:pt x="94" y="166"/>
                  </a:lnTo>
                  <a:lnTo>
                    <a:pt x="97" y="169"/>
                  </a:lnTo>
                  <a:lnTo>
                    <a:pt x="101" y="172"/>
                  </a:lnTo>
                  <a:lnTo>
                    <a:pt x="103" y="175"/>
                  </a:lnTo>
                  <a:lnTo>
                    <a:pt x="103" y="178"/>
                  </a:lnTo>
                  <a:lnTo>
                    <a:pt x="98" y="177"/>
                  </a:lnTo>
                  <a:lnTo>
                    <a:pt x="88" y="166"/>
                  </a:lnTo>
                  <a:lnTo>
                    <a:pt x="77" y="152"/>
                  </a:lnTo>
                  <a:lnTo>
                    <a:pt x="71" y="137"/>
                  </a:lnTo>
                  <a:lnTo>
                    <a:pt x="72" y="121"/>
                  </a:lnTo>
                  <a:lnTo>
                    <a:pt x="73" y="106"/>
                  </a:lnTo>
                  <a:lnTo>
                    <a:pt x="77" y="92"/>
                  </a:lnTo>
                  <a:lnTo>
                    <a:pt x="83" y="79"/>
                  </a:lnTo>
                  <a:lnTo>
                    <a:pt x="90" y="67"/>
                  </a:lnTo>
                  <a:lnTo>
                    <a:pt x="101" y="53"/>
                  </a:lnTo>
                  <a:lnTo>
                    <a:pt x="113" y="40"/>
                  </a:lnTo>
                  <a:lnTo>
                    <a:pt x="129" y="26"/>
                  </a:lnTo>
                  <a:lnTo>
                    <a:pt x="113" y="23"/>
                  </a:lnTo>
                  <a:lnTo>
                    <a:pt x="94" y="21"/>
                  </a:lnTo>
                  <a:lnTo>
                    <a:pt x="73" y="20"/>
                  </a:lnTo>
                  <a:lnTo>
                    <a:pt x="51" y="18"/>
                  </a:lnTo>
                  <a:lnTo>
                    <a:pt x="31" y="17"/>
                  </a:lnTo>
                  <a:lnTo>
                    <a:pt x="15" y="17"/>
                  </a:lnTo>
                  <a:lnTo>
                    <a:pt x="5" y="17"/>
                  </a:lnTo>
                  <a:lnTo>
                    <a:pt x="0" y="17"/>
                  </a:lnTo>
                  <a:lnTo>
                    <a:pt x="9" y="11"/>
                  </a:lnTo>
                  <a:lnTo>
                    <a:pt x="21" y="8"/>
                  </a:lnTo>
                  <a:lnTo>
                    <a:pt x="35" y="5"/>
                  </a:lnTo>
                  <a:lnTo>
                    <a:pt x="50" y="2"/>
                  </a:lnTo>
                  <a:lnTo>
                    <a:pt x="66" y="1"/>
                  </a:lnTo>
                  <a:lnTo>
                    <a:pt x="82" y="0"/>
                  </a:lnTo>
                  <a:lnTo>
                    <a:pt x="99" y="0"/>
                  </a:lnTo>
                  <a:lnTo>
                    <a:pt x="117" y="1"/>
                  </a:lnTo>
                  <a:lnTo>
                    <a:pt x="134" y="2"/>
                  </a:lnTo>
                  <a:lnTo>
                    <a:pt x="149" y="3"/>
                  </a:lnTo>
                  <a:lnTo>
                    <a:pt x="164" y="6"/>
                  </a:lnTo>
                  <a:lnTo>
                    <a:pt x="177" y="8"/>
                  </a:lnTo>
                  <a:lnTo>
                    <a:pt x="188" y="10"/>
                  </a:lnTo>
                  <a:lnTo>
                    <a:pt x="197" y="13"/>
                  </a:lnTo>
                  <a:lnTo>
                    <a:pt x="203" y="15"/>
                  </a:lnTo>
                  <a:lnTo>
                    <a:pt x="207" y="17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51"/>
            <p:cNvSpPr>
              <a:spLocks/>
            </p:cNvSpPr>
            <p:nvPr/>
          </p:nvSpPr>
          <p:spPr bwMode="auto">
            <a:xfrm>
              <a:off x="3872" y="3739"/>
              <a:ext cx="176" cy="104"/>
            </a:xfrm>
            <a:custGeom>
              <a:avLst/>
              <a:gdLst>
                <a:gd name="T0" fmla="*/ 284 w 350"/>
                <a:gd name="T1" fmla="*/ 14 h 208"/>
                <a:gd name="T2" fmla="*/ 312 w 350"/>
                <a:gd name="T3" fmla="*/ 39 h 208"/>
                <a:gd name="T4" fmla="*/ 336 w 350"/>
                <a:gd name="T5" fmla="*/ 70 h 208"/>
                <a:gd name="T6" fmla="*/ 350 w 350"/>
                <a:gd name="T7" fmla="*/ 93 h 208"/>
                <a:gd name="T8" fmla="*/ 336 w 350"/>
                <a:gd name="T9" fmla="*/ 85 h 208"/>
                <a:gd name="T10" fmla="*/ 309 w 350"/>
                <a:gd name="T11" fmla="*/ 61 h 208"/>
                <a:gd name="T12" fmla="*/ 281 w 350"/>
                <a:gd name="T13" fmla="*/ 40 h 208"/>
                <a:gd name="T14" fmla="*/ 253 w 350"/>
                <a:gd name="T15" fmla="*/ 27 h 208"/>
                <a:gd name="T16" fmla="*/ 223 w 350"/>
                <a:gd name="T17" fmla="*/ 25 h 208"/>
                <a:gd name="T18" fmla="*/ 188 w 350"/>
                <a:gd name="T19" fmla="*/ 24 h 208"/>
                <a:gd name="T20" fmla="*/ 154 w 350"/>
                <a:gd name="T21" fmla="*/ 20 h 208"/>
                <a:gd name="T22" fmla="*/ 133 w 350"/>
                <a:gd name="T23" fmla="*/ 18 h 208"/>
                <a:gd name="T24" fmla="*/ 130 w 350"/>
                <a:gd name="T25" fmla="*/ 26 h 208"/>
                <a:gd name="T26" fmla="*/ 140 w 350"/>
                <a:gd name="T27" fmla="*/ 39 h 208"/>
                <a:gd name="T28" fmla="*/ 160 w 350"/>
                <a:gd name="T29" fmla="*/ 45 h 208"/>
                <a:gd name="T30" fmla="*/ 183 w 350"/>
                <a:gd name="T31" fmla="*/ 46 h 208"/>
                <a:gd name="T32" fmla="*/ 223 w 350"/>
                <a:gd name="T33" fmla="*/ 96 h 208"/>
                <a:gd name="T34" fmla="*/ 205 w 350"/>
                <a:gd name="T35" fmla="*/ 115 h 208"/>
                <a:gd name="T36" fmla="*/ 188 w 350"/>
                <a:gd name="T37" fmla="*/ 129 h 208"/>
                <a:gd name="T38" fmla="*/ 169 w 350"/>
                <a:gd name="T39" fmla="*/ 139 h 208"/>
                <a:gd name="T40" fmla="*/ 150 w 350"/>
                <a:gd name="T41" fmla="*/ 146 h 208"/>
                <a:gd name="T42" fmla="*/ 127 w 350"/>
                <a:gd name="T43" fmla="*/ 149 h 208"/>
                <a:gd name="T44" fmla="*/ 101 w 350"/>
                <a:gd name="T45" fmla="*/ 149 h 208"/>
                <a:gd name="T46" fmla="*/ 69 w 350"/>
                <a:gd name="T47" fmla="*/ 147 h 208"/>
                <a:gd name="T48" fmla="*/ 32 w 350"/>
                <a:gd name="T49" fmla="*/ 143 h 208"/>
                <a:gd name="T50" fmla="*/ 24 w 350"/>
                <a:gd name="T51" fmla="*/ 156 h 208"/>
                <a:gd name="T52" fmla="*/ 40 w 350"/>
                <a:gd name="T53" fmla="*/ 166 h 208"/>
                <a:gd name="T54" fmla="*/ 57 w 350"/>
                <a:gd name="T55" fmla="*/ 174 h 208"/>
                <a:gd name="T56" fmla="*/ 69 w 350"/>
                <a:gd name="T57" fmla="*/ 178 h 208"/>
                <a:gd name="T58" fmla="*/ 87 w 350"/>
                <a:gd name="T59" fmla="*/ 178 h 208"/>
                <a:gd name="T60" fmla="*/ 123 w 350"/>
                <a:gd name="T61" fmla="*/ 181 h 208"/>
                <a:gd name="T62" fmla="*/ 158 w 350"/>
                <a:gd name="T63" fmla="*/ 185 h 208"/>
                <a:gd name="T64" fmla="*/ 191 w 350"/>
                <a:gd name="T65" fmla="*/ 192 h 208"/>
                <a:gd name="T66" fmla="*/ 203 w 350"/>
                <a:gd name="T67" fmla="*/ 204 h 208"/>
                <a:gd name="T68" fmla="*/ 190 w 350"/>
                <a:gd name="T69" fmla="*/ 208 h 208"/>
                <a:gd name="T70" fmla="*/ 175 w 350"/>
                <a:gd name="T71" fmla="*/ 205 h 208"/>
                <a:gd name="T72" fmla="*/ 160 w 350"/>
                <a:gd name="T73" fmla="*/ 199 h 208"/>
                <a:gd name="T74" fmla="*/ 62 w 350"/>
                <a:gd name="T75" fmla="*/ 193 h 208"/>
                <a:gd name="T76" fmla="*/ 34 w 350"/>
                <a:gd name="T77" fmla="*/ 182 h 208"/>
                <a:gd name="T78" fmla="*/ 14 w 350"/>
                <a:gd name="T79" fmla="*/ 169 h 208"/>
                <a:gd name="T80" fmla="*/ 2 w 350"/>
                <a:gd name="T81" fmla="*/ 155 h 208"/>
                <a:gd name="T82" fmla="*/ 1 w 350"/>
                <a:gd name="T83" fmla="*/ 138 h 208"/>
                <a:gd name="T84" fmla="*/ 8 w 350"/>
                <a:gd name="T85" fmla="*/ 131 h 208"/>
                <a:gd name="T86" fmla="*/ 30 w 350"/>
                <a:gd name="T87" fmla="*/ 126 h 208"/>
                <a:gd name="T88" fmla="*/ 69 w 350"/>
                <a:gd name="T89" fmla="*/ 130 h 208"/>
                <a:gd name="T90" fmla="*/ 106 w 350"/>
                <a:gd name="T91" fmla="*/ 130 h 208"/>
                <a:gd name="T92" fmla="*/ 135 w 350"/>
                <a:gd name="T93" fmla="*/ 129 h 208"/>
                <a:gd name="T94" fmla="*/ 146 w 350"/>
                <a:gd name="T95" fmla="*/ 128 h 208"/>
                <a:gd name="T96" fmla="*/ 160 w 350"/>
                <a:gd name="T97" fmla="*/ 124 h 208"/>
                <a:gd name="T98" fmla="*/ 173 w 350"/>
                <a:gd name="T99" fmla="*/ 117 h 208"/>
                <a:gd name="T100" fmla="*/ 185 w 350"/>
                <a:gd name="T101" fmla="*/ 110 h 208"/>
                <a:gd name="T102" fmla="*/ 198 w 350"/>
                <a:gd name="T103" fmla="*/ 102 h 208"/>
                <a:gd name="T104" fmla="*/ 192 w 350"/>
                <a:gd name="T105" fmla="*/ 78 h 208"/>
                <a:gd name="T106" fmla="*/ 175 w 350"/>
                <a:gd name="T107" fmla="*/ 61 h 208"/>
                <a:gd name="T108" fmla="*/ 154 w 350"/>
                <a:gd name="T109" fmla="*/ 58 h 208"/>
                <a:gd name="T110" fmla="*/ 136 w 350"/>
                <a:gd name="T111" fmla="*/ 53 h 208"/>
                <a:gd name="T112" fmla="*/ 120 w 350"/>
                <a:gd name="T113" fmla="*/ 41 h 208"/>
                <a:gd name="T114" fmla="*/ 107 w 350"/>
                <a:gd name="T115" fmla="*/ 25 h 208"/>
                <a:gd name="T116" fmla="*/ 104 w 350"/>
                <a:gd name="T117" fmla="*/ 12 h 208"/>
                <a:gd name="T118" fmla="*/ 104 w 350"/>
                <a:gd name="T119" fmla="*/ 0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50" h="208">
                  <a:moveTo>
                    <a:pt x="272" y="9"/>
                  </a:moveTo>
                  <a:lnTo>
                    <a:pt x="284" y="14"/>
                  </a:lnTo>
                  <a:lnTo>
                    <a:pt x="298" y="25"/>
                  </a:lnTo>
                  <a:lnTo>
                    <a:pt x="312" y="39"/>
                  </a:lnTo>
                  <a:lnTo>
                    <a:pt x="325" y="55"/>
                  </a:lnTo>
                  <a:lnTo>
                    <a:pt x="336" y="70"/>
                  </a:lnTo>
                  <a:lnTo>
                    <a:pt x="346" y="84"/>
                  </a:lnTo>
                  <a:lnTo>
                    <a:pt x="350" y="93"/>
                  </a:lnTo>
                  <a:lnTo>
                    <a:pt x="350" y="96"/>
                  </a:lnTo>
                  <a:lnTo>
                    <a:pt x="336" y="85"/>
                  </a:lnTo>
                  <a:lnTo>
                    <a:pt x="323" y="72"/>
                  </a:lnTo>
                  <a:lnTo>
                    <a:pt x="309" y="61"/>
                  </a:lnTo>
                  <a:lnTo>
                    <a:pt x="295" y="49"/>
                  </a:lnTo>
                  <a:lnTo>
                    <a:pt x="281" y="40"/>
                  </a:lnTo>
                  <a:lnTo>
                    <a:pt x="267" y="32"/>
                  </a:lnTo>
                  <a:lnTo>
                    <a:pt x="253" y="27"/>
                  </a:lnTo>
                  <a:lnTo>
                    <a:pt x="240" y="25"/>
                  </a:lnTo>
                  <a:lnTo>
                    <a:pt x="223" y="25"/>
                  </a:lnTo>
                  <a:lnTo>
                    <a:pt x="206" y="24"/>
                  </a:lnTo>
                  <a:lnTo>
                    <a:pt x="188" y="24"/>
                  </a:lnTo>
                  <a:lnTo>
                    <a:pt x="170" y="22"/>
                  </a:lnTo>
                  <a:lnTo>
                    <a:pt x="154" y="20"/>
                  </a:lnTo>
                  <a:lnTo>
                    <a:pt x="142" y="19"/>
                  </a:lnTo>
                  <a:lnTo>
                    <a:pt x="133" y="18"/>
                  </a:lnTo>
                  <a:lnTo>
                    <a:pt x="130" y="18"/>
                  </a:lnTo>
                  <a:lnTo>
                    <a:pt x="130" y="26"/>
                  </a:lnTo>
                  <a:lnTo>
                    <a:pt x="135" y="33"/>
                  </a:lnTo>
                  <a:lnTo>
                    <a:pt x="140" y="39"/>
                  </a:lnTo>
                  <a:lnTo>
                    <a:pt x="150" y="42"/>
                  </a:lnTo>
                  <a:lnTo>
                    <a:pt x="160" y="45"/>
                  </a:lnTo>
                  <a:lnTo>
                    <a:pt x="170" y="46"/>
                  </a:lnTo>
                  <a:lnTo>
                    <a:pt x="183" y="46"/>
                  </a:lnTo>
                  <a:lnTo>
                    <a:pt x="195" y="45"/>
                  </a:lnTo>
                  <a:lnTo>
                    <a:pt x="223" y="96"/>
                  </a:lnTo>
                  <a:lnTo>
                    <a:pt x="214" y="107"/>
                  </a:lnTo>
                  <a:lnTo>
                    <a:pt x="205" y="115"/>
                  </a:lnTo>
                  <a:lnTo>
                    <a:pt x="197" y="123"/>
                  </a:lnTo>
                  <a:lnTo>
                    <a:pt x="188" y="129"/>
                  </a:lnTo>
                  <a:lnTo>
                    <a:pt x="178" y="134"/>
                  </a:lnTo>
                  <a:lnTo>
                    <a:pt x="169" y="139"/>
                  </a:lnTo>
                  <a:lnTo>
                    <a:pt x="160" y="143"/>
                  </a:lnTo>
                  <a:lnTo>
                    <a:pt x="150" y="146"/>
                  </a:lnTo>
                  <a:lnTo>
                    <a:pt x="139" y="148"/>
                  </a:lnTo>
                  <a:lnTo>
                    <a:pt x="127" y="149"/>
                  </a:lnTo>
                  <a:lnTo>
                    <a:pt x="114" y="149"/>
                  </a:lnTo>
                  <a:lnTo>
                    <a:pt x="101" y="149"/>
                  </a:lnTo>
                  <a:lnTo>
                    <a:pt x="86" y="148"/>
                  </a:lnTo>
                  <a:lnTo>
                    <a:pt x="69" y="147"/>
                  </a:lnTo>
                  <a:lnTo>
                    <a:pt x="52" y="145"/>
                  </a:lnTo>
                  <a:lnTo>
                    <a:pt x="32" y="143"/>
                  </a:lnTo>
                  <a:lnTo>
                    <a:pt x="17" y="151"/>
                  </a:lnTo>
                  <a:lnTo>
                    <a:pt x="24" y="156"/>
                  </a:lnTo>
                  <a:lnTo>
                    <a:pt x="32" y="161"/>
                  </a:lnTo>
                  <a:lnTo>
                    <a:pt x="40" y="166"/>
                  </a:lnTo>
                  <a:lnTo>
                    <a:pt x="49" y="170"/>
                  </a:lnTo>
                  <a:lnTo>
                    <a:pt x="57" y="174"/>
                  </a:lnTo>
                  <a:lnTo>
                    <a:pt x="64" y="176"/>
                  </a:lnTo>
                  <a:lnTo>
                    <a:pt x="69" y="178"/>
                  </a:lnTo>
                  <a:lnTo>
                    <a:pt x="70" y="178"/>
                  </a:lnTo>
                  <a:lnTo>
                    <a:pt x="87" y="178"/>
                  </a:lnTo>
                  <a:lnTo>
                    <a:pt x="106" y="179"/>
                  </a:lnTo>
                  <a:lnTo>
                    <a:pt x="123" y="181"/>
                  </a:lnTo>
                  <a:lnTo>
                    <a:pt x="140" y="183"/>
                  </a:lnTo>
                  <a:lnTo>
                    <a:pt x="158" y="185"/>
                  </a:lnTo>
                  <a:lnTo>
                    <a:pt x="175" y="189"/>
                  </a:lnTo>
                  <a:lnTo>
                    <a:pt x="191" y="192"/>
                  </a:lnTo>
                  <a:lnTo>
                    <a:pt x="207" y="196"/>
                  </a:lnTo>
                  <a:lnTo>
                    <a:pt x="203" y="204"/>
                  </a:lnTo>
                  <a:lnTo>
                    <a:pt x="197" y="208"/>
                  </a:lnTo>
                  <a:lnTo>
                    <a:pt x="190" y="208"/>
                  </a:lnTo>
                  <a:lnTo>
                    <a:pt x="183" y="207"/>
                  </a:lnTo>
                  <a:lnTo>
                    <a:pt x="175" y="205"/>
                  </a:lnTo>
                  <a:lnTo>
                    <a:pt x="168" y="201"/>
                  </a:lnTo>
                  <a:lnTo>
                    <a:pt x="160" y="199"/>
                  </a:lnTo>
                  <a:lnTo>
                    <a:pt x="154" y="198"/>
                  </a:lnTo>
                  <a:lnTo>
                    <a:pt x="62" y="193"/>
                  </a:lnTo>
                  <a:lnTo>
                    <a:pt x="47" y="187"/>
                  </a:lnTo>
                  <a:lnTo>
                    <a:pt x="34" y="182"/>
                  </a:lnTo>
                  <a:lnTo>
                    <a:pt x="23" y="176"/>
                  </a:lnTo>
                  <a:lnTo>
                    <a:pt x="14" y="169"/>
                  </a:lnTo>
                  <a:lnTo>
                    <a:pt x="7" y="162"/>
                  </a:lnTo>
                  <a:lnTo>
                    <a:pt x="2" y="155"/>
                  </a:lnTo>
                  <a:lnTo>
                    <a:pt x="0" y="147"/>
                  </a:lnTo>
                  <a:lnTo>
                    <a:pt x="1" y="138"/>
                  </a:lnTo>
                  <a:lnTo>
                    <a:pt x="3" y="136"/>
                  </a:lnTo>
                  <a:lnTo>
                    <a:pt x="8" y="131"/>
                  </a:lnTo>
                  <a:lnTo>
                    <a:pt x="17" y="126"/>
                  </a:lnTo>
                  <a:lnTo>
                    <a:pt x="30" y="126"/>
                  </a:lnTo>
                  <a:lnTo>
                    <a:pt x="48" y="129"/>
                  </a:lnTo>
                  <a:lnTo>
                    <a:pt x="69" y="130"/>
                  </a:lnTo>
                  <a:lnTo>
                    <a:pt x="87" y="130"/>
                  </a:lnTo>
                  <a:lnTo>
                    <a:pt x="106" y="130"/>
                  </a:lnTo>
                  <a:lnTo>
                    <a:pt x="122" y="130"/>
                  </a:lnTo>
                  <a:lnTo>
                    <a:pt x="135" y="129"/>
                  </a:lnTo>
                  <a:lnTo>
                    <a:pt x="143" y="128"/>
                  </a:lnTo>
                  <a:lnTo>
                    <a:pt x="146" y="128"/>
                  </a:lnTo>
                  <a:lnTo>
                    <a:pt x="153" y="126"/>
                  </a:lnTo>
                  <a:lnTo>
                    <a:pt x="160" y="124"/>
                  </a:lnTo>
                  <a:lnTo>
                    <a:pt x="166" y="121"/>
                  </a:lnTo>
                  <a:lnTo>
                    <a:pt x="173" y="117"/>
                  </a:lnTo>
                  <a:lnTo>
                    <a:pt x="178" y="114"/>
                  </a:lnTo>
                  <a:lnTo>
                    <a:pt x="185" y="110"/>
                  </a:lnTo>
                  <a:lnTo>
                    <a:pt x="191" y="106"/>
                  </a:lnTo>
                  <a:lnTo>
                    <a:pt x="198" y="102"/>
                  </a:lnTo>
                  <a:lnTo>
                    <a:pt x="196" y="90"/>
                  </a:lnTo>
                  <a:lnTo>
                    <a:pt x="192" y="78"/>
                  </a:lnTo>
                  <a:lnTo>
                    <a:pt x="185" y="68"/>
                  </a:lnTo>
                  <a:lnTo>
                    <a:pt x="175" y="61"/>
                  </a:lnTo>
                  <a:lnTo>
                    <a:pt x="165" y="61"/>
                  </a:lnTo>
                  <a:lnTo>
                    <a:pt x="154" y="58"/>
                  </a:lnTo>
                  <a:lnTo>
                    <a:pt x="145" y="56"/>
                  </a:lnTo>
                  <a:lnTo>
                    <a:pt x="136" y="53"/>
                  </a:lnTo>
                  <a:lnTo>
                    <a:pt x="128" y="47"/>
                  </a:lnTo>
                  <a:lnTo>
                    <a:pt x="120" y="41"/>
                  </a:lnTo>
                  <a:lnTo>
                    <a:pt x="113" y="34"/>
                  </a:lnTo>
                  <a:lnTo>
                    <a:pt x="107" y="25"/>
                  </a:lnTo>
                  <a:lnTo>
                    <a:pt x="105" y="19"/>
                  </a:lnTo>
                  <a:lnTo>
                    <a:pt x="104" y="12"/>
                  </a:lnTo>
                  <a:lnTo>
                    <a:pt x="104" y="7"/>
                  </a:lnTo>
                  <a:lnTo>
                    <a:pt x="104" y="0"/>
                  </a:lnTo>
                  <a:lnTo>
                    <a:pt x="272" y="9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52"/>
            <p:cNvSpPr>
              <a:spLocks/>
            </p:cNvSpPr>
            <p:nvPr/>
          </p:nvSpPr>
          <p:spPr bwMode="auto">
            <a:xfrm>
              <a:off x="3717" y="3746"/>
              <a:ext cx="146" cy="54"/>
            </a:xfrm>
            <a:custGeom>
              <a:avLst/>
              <a:gdLst>
                <a:gd name="T0" fmla="*/ 121 w 292"/>
                <a:gd name="T1" fmla="*/ 76 h 109"/>
                <a:gd name="T2" fmla="*/ 136 w 292"/>
                <a:gd name="T3" fmla="*/ 84 h 109"/>
                <a:gd name="T4" fmla="*/ 149 w 292"/>
                <a:gd name="T5" fmla="*/ 88 h 109"/>
                <a:gd name="T6" fmla="*/ 162 w 292"/>
                <a:gd name="T7" fmla="*/ 89 h 109"/>
                <a:gd name="T8" fmla="*/ 174 w 292"/>
                <a:gd name="T9" fmla="*/ 88 h 109"/>
                <a:gd name="T10" fmla="*/ 186 w 292"/>
                <a:gd name="T11" fmla="*/ 86 h 109"/>
                <a:gd name="T12" fmla="*/ 201 w 292"/>
                <a:gd name="T13" fmla="*/ 82 h 109"/>
                <a:gd name="T14" fmla="*/ 219 w 292"/>
                <a:gd name="T15" fmla="*/ 80 h 109"/>
                <a:gd name="T16" fmla="*/ 239 w 292"/>
                <a:gd name="T17" fmla="*/ 79 h 109"/>
                <a:gd name="T18" fmla="*/ 250 w 292"/>
                <a:gd name="T19" fmla="*/ 78 h 109"/>
                <a:gd name="T20" fmla="*/ 259 w 292"/>
                <a:gd name="T21" fmla="*/ 78 h 109"/>
                <a:gd name="T22" fmla="*/ 268 w 292"/>
                <a:gd name="T23" fmla="*/ 78 h 109"/>
                <a:gd name="T24" fmla="*/ 276 w 292"/>
                <a:gd name="T25" fmla="*/ 79 h 109"/>
                <a:gd name="T26" fmla="*/ 283 w 292"/>
                <a:gd name="T27" fmla="*/ 81 h 109"/>
                <a:gd name="T28" fmla="*/ 289 w 292"/>
                <a:gd name="T29" fmla="*/ 84 h 109"/>
                <a:gd name="T30" fmla="*/ 291 w 292"/>
                <a:gd name="T31" fmla="*/ 85 h 109"/>
                <a:gd name="T32" fmla="*/ 292 w 292"/>
                <a:gd name="T33" fmla="*/ 87 h 109"/>
                <a:gd name="T34" fmla="*/ 162 w 292"/>
                <a:gd name="T35" fmla="*/ 109 h 109"/>
                <a:gd name="T36" fmla="*/ 119 w 292"/>
                <a:gd name="T37" fmla="*/ 97 h 109"/>
                <a:gd name="T38" fmla="*/ 0 w 292"/>
                <a:gd name="T39" fmla="*/ 0 h 109"/>
                <a:gd name="T40" fmla="*/ 5 w 292"/>
                <a:gd name="T41" fmla="*/ 0 h 109"/>
                <a:gd name="T42" fmla="*/ 18 w 292"/>
                <a:gd name="T43" fmla="*/ 6 h 109"/>
                <a:gd name="T44" fmla="*/ 38 w 292"/>
                <a:gd name="T45" fmla="*/ 18 h 109"/>
                <a:gd name="T46" fmla="*/ 61 w 292"/>
                <a:gd name="T47" fmla="*/ 33 h 109"/>
                <a:gd name="T48" fmla="*/ 83 w 292"/>
                <a:gd name="T49" fmla="*/ 48 h 109"/>
                <a:gd name="T50" fmla="*/ 102 w 292"/>
                <a:gd name="T51" fmla="*/ 62 h 109"/>
                <a:gd name="T52" fmla="*/ 115 w 292"/>
                <a:gd name="T53" fmla="*/ 72 h 109"/>
                <a:gd name="T54" fmla="*/ 121 w 292"/>
                <a:gd name="T55" fmla="*/ 76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292" h="109">
                  <a:moveTo>
                    <a:pt x="121" y="76"/>
                  </a:moveTo>
                  <a:lnTo>
                    <a:pt x="136" y="84"/>
                  </a:lnTo>
                  <a:lnTo>
                    <a:pt x="149" y="88"/>
                  </a:lnTo>
                  <a:lnTo>
                    <a:pt x="162" y="89"/>
                  </a:lnTo>
                  <a:lnTo>
                    <a:pt x="174" y="88"/>
                  </a:lnTo>
                  <a:lnTo>
                    <a:pt x="186" y="86"/>
                  </a:lnTo>
                  <a:lnTo>
                    <a:pt x="201" y="82"/>
                  </a:lnTo>
                  <a:lnTo>
                    <a:pt x="219" y="80"/>
                  </a:lnTo>
                  <a:lnTo>
                    <a:pt x="239" y="79"/>
                  </a:lnTo>
                  <a:lnTo>
                    <a:pt x="250" y="78"/>
                  </a:lnTo>
                  <a:lnTo>
                    <a:pt x="259" y="78"/>
                  </a:lnTo>
                  <a:lnTo>
                    <a:pt x="268" y="78"/>
                  </a:lnTo>
                  <a:lnTo>
                    <a:pt x="276" y="79"/>
                  </a:lnTo>
                  <a:lnTo>
                    <a:pt x="283" y="81"/>
                  </a:lnTo>
                  <a:lnTo>
                    <a:pt x="289" y="84"/>
                  </a:lnTo>
                  <a:lnTo>
                    <a:pt x="291" y="85"/>
                  </a:lnTo>
                  <a:lnTo>
                    <a:pt x="292" y="87"/>
                  </a:lnTo>
                  <a:lnTo>
                    <a:pt x="162" y="109"/>
                  </a:lnTo>
                  <a:lnTo>
                    <a:pt x="119" y="97"/>
                  </a:lnTo>
                  <a:lnTo>
                    <a:pt x="0" y="0"/>
                  </a:lnTo>
                  <a:lnTo>
                    <a:pt x="5" y="0"/>
                  </a:lnTo>
                  <a:lnTo>
                    <a:pt x="18" y="6"/>
                  </a:lnTo>
                  <a:lnTo>
                    <a:pt x="38" y="18"/>
                  </a:lnTo>
                  <a:lnTo>
                    <a:pt x="61" y="33"/>
                  </a:lnTo>
                  <a:lnTo>
                    <a:pt x="83" y="48"/>
                  </a:lnTo>
                  <a:lnTo>
                    <a:pt x="102" y="62"/>
                  </a:lnTo>
                  <a:lnTo>
                    <a:pt x="115" y="72"/>
                  </a:lnTo>
                  <a:lnTo>
                    <a:pt x="121" y="76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53"/>
            <p:cNvSpPr>
              <a:spLocks/>
            </p:cNvSpPr>
            <p:nvPr/>
          </p:nvSpPr>
          <p:spPr bwMode="auto">
            <a:xfrm>
              <a:off x="3652" y="3750"/>
              <a:ext cx="65" cy="14"/>
            </a:xfrm>
            <a:custGeom>
              <a:avLst/>
              <a:gdLst>
                <a:gd name="T0" fmla="*/ 0 w 129"/>
                <a:gd name="T1" fmla="*/ 22 h 27"/>
                <a:gd name="T2" fmla="*/ 15 w 129"/>
                <a:gd name="T3" fmla="*/ 15 h 27"/>
                <a:gd name="T4" fmla="*/ 33 w 129"/>
                <a:gd name="T5" fmla="*/ 9 h 27"/>
                <a:gd name="T6" fmla="*/ 51 w 129"/>
                <a:gd name="T7" fmla="*/ 4 h 27"/>
                <a:gd name="T8" fmla="*/ 71 w 129"/>
                <a:gd name="T9" fmla="*/ 1 h 27"/>
                <a:gd name="T10" fmla="*/ 89 w 129"/>
                <a:gd name="T11" fmla="*/ 0 h 27"/>
                <a:gd name="T12" fmla="*/ 106 w 129"/>
                <a:gd name="T13" fmla="*/ 1 h 27"/>
                <a:gd name="T14" fmla="*/ 119 w 129"/>
                <a:gd name="T15" fmla="*/ 6 h 27"/>
                <a:gd name="T16" fmla="*/ 129 w 129"/>
                <a:gd name="T17" fmla="*/ 12 h 27"/>
                <a:gd name="T18" fmla="*/ 123 w 129"/>
                <a:gd name="T19" fmla="*/ 14 h 27"/>
                <a:gd name="T20" fmla="*/ 109 w 129"/>
                <a:gd name="T21" fmla="*/ 16 h 27"/>
                <a:gd name="T22" fmla="*/ 88 w 129"/>
                <a:gd name="T23" fmla="*/ 19 h 27"/>
                <a:gd name="T24" fmla="*/ 65 w 129"/>
                <a:gd name="T25" fmla="*/ 23 h 27"/>
                <a:gd name="T26" fmla="*/ 42 w 129"/>
                <a:gd name="T27" fmla="*/ 26 h 27"/>
                <a:gd name="T28" fmla="*/ 21 w 129"/>
                <a:gd name="T29" fmla="*/ 27 h 27"/>
                <a:gd name="T30" fmla="*/ 6 w 129"/>
                <a:gd name="T31" fmla="*/ 26 h 27"/>
                <a:gd name="T32" fmla="*/ 0 w 129"/>
                <a:gd name="T33" fmla="*/ 2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9" h="27">
                  <a:moveTo>
                    <a:pt x="0" y="22"/>
                  </a:moveTo>
                  <a:lnTo>
                    <a:pt x="15" y="15"/>
                  </a:lnTo>
                  <a:lnTo>
                    <a:pt x="33" y="9"/>
                  </a:lnTo>
                  <a:lnTo>
                    <a:pt x="51" y="4"/>
                  </a:lnTo>
                  <a:lnTo>
                    <a:pt x="71" y="1"/>
                  </a:lnTo>
                  <a:lnTo>
                    <a:pt x="89" y="0"/>
                  </a:lnTo>
                  <a:lnTo>
                    <a:pt x="106" y="1"/>
                  </a:lnTo>
                  <a:lnTo>
                    <a:pt x="119" y="6"/>
                  </a:lnTo>
                  <a:lnTo>
                    <a:pt x="129" y="12"/>
                  </a:lnTo>
                  <a:lnTo>
                    <a:pt x="123" y="14"/>
                  </a:lnTo>
                  <a:lnTo>
                    <a:pt x="109" y="16"/>
                  </a:lnTo>
                  <a:lnTo>
                    <a:pt x="88" y="19"/>
                  </a:lnTo>
                  <a:lnTo>
                    <a:pt x="65" y="23"/>
                  </a:lnTo>
                  <a:lnTo>
                    <a:pt x="42" y="26"/>
                  </a:lnTo>
                  <a:lnTo>
                    <a:pt x="21" y="27"/>
                  </a:lnTo>
                  <a:lnTo>
                    <a:pt x="6" y="26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154"/>
            <p:cNvSpPr>
              <a:spLocks/>
            </p:cNvSpPr>
            <p:nvPr/>
          </p:nvSpPr>
          <p:spPr bwMode="auto">
            <a:xfrm>
              <a:off x="3476" y="3755"/>
              <a:ext cx="142" cy="44"/>
            </a:xfrm>
            <a:custGeom>
              <a:avLst/>
              <a:gdLst>
                <a:gd name="T0" fmla="*/ 49 w 285"/>
                <a:gd name="T1" fmla="*/ 32 h 88"/>
                <a:gd name="T2" fmla="*/ 75 w 285"/>
                <a:gd name="T3" fmla="*/ 41 h 88"/>
                <a:gd name="T4" fmla="*/ 99 w 285"/>
                <a:gd name="T5" fmla="*/ 50 h 88"/>
                <a:gd name="T6" fmla="*/ 123 w 285"/>
                <a:gd name="T7" fmla="*/ 55 h 88"/>
                <a:gd name="T8" fmla="*/ 146 w 285"/>
                <a:gd name="T9" fmla="*/ 59 h 88"/>
                <a:gd name="T10" fmla="*/ 169 w 285"/>
                <a:gd name="T11" fmla="*/ 61 h 88"/>
                <a:gd name="T12" fmla="*/ 190 w 285"/>
                <a:gd name="T13" fmla="*/ 61 h 88"/>
                <a:gd name="T14" fmla="*/ 211 w 285"/>
                <a:gd name="T15" fmla="*/ 60 h 88"/>
                <a:gd name="T16" fmla="*/ 229 w 285"/>
                <a:gd name="T17" fmla="*/ 58 h 88"/>
                <a:gd name="T18" fmla="*/ 236 w 285"/>
                <a:gd name="T19" fmla="*/ 59 h 88"/>
                <a:gd name="T20" fmla="*/ 245 w 285"/>
                <a:gd name="T21" fmla="*/ 60 h 88"/>
                <a:gd name="T22" fmla="*/ 255 w 285"/>
                <a:gd name="T23" fmla="*/ 62 h 88"/>
                <a:gd name="T24" fmla="*/ 264 w 285"/>
                <a:gd name="T25" fmla="*/ 64 h 88"/>
                <a:gd name="T26" fmla="*/ 272 w 285"/>
                <a:gd name="T27" fmla="*/ 67 h 88"/>
                <a:gd name="T28" fmla="*/ 279 w 285"/>
                <a:gd name="T29" fmla="*/ 69 h 88"/>
                <a:gd name="T30" fmla="*/ 283 w 285"/>
                <a:gd name="T31" fmla="*/ 71 h 88"/>
                <a:gd name="T32" fmla="*/ 285 w 285"/>
                <a:gd name="T33" fmla="*/ 74 h 88"/>
                <a:gd name="T34" fmla="*/ 272 w 285"/>
                <a:gd name="T35" fmla="*/ 78 h 88"/>
                <a:gd name="T36" fmla="*/ 258 w 285"/>
                <a:gd name="T37" fmla="*/ 82 h 88"/>
                <a:gd name="T38" fmla="*/ 245 w 285"/>
                <a:gd name="T39" fmla="*/ 84 h 88"/>
                <a:gd name="T40" fmla="*/ 232 w 285"/>
                <a:gd name="T41" fmla="*/ 86 h 88"/>
                <a:gd name="T42" fmla="*/ 218 w 285"/>
                <a:gd name="T43" fmla="*/ 86 h 88"/>
                <a:gd name="T44" fmla="*/ 204 w 285"/>
                <a:gd name="T45" fmla="*/ 88 h 88"/>
                <a:gd name="T46" fmla="*/ 190 w 285"/>
                <a:gd name="T47" fmla="*/ 86 h 88"/>
                <a:gd name="T48" fmla="*/ 176 w 285"/>
                <a:gd name="T49" fmla="*/ 85 h 88"/>
                <a:gd name="T50" fmla="*/ 161 w 285"/>
                <a:gd name="T51" fmla="*/ 84 h 88"/>
                <a:gd name="T52" fmla="*/ 147 w 285"/>
                <a:gd name="T53" fmla="*/ 82 h 88"/>
                <a:gd name="T54" fmla="*/ 134 w 285"/>
                <a:gd name="T55" fmla="*/ 79 h 88"/>
                <a:gd name="T56" fmla="*/ 121 w 285"/>
                <a:gd name="T57" fmla="*/ 77 h 88"/>
                <a:gd name="T58" fmla="*/ 107 w 285"/>
                <a:gd name="T59" fmla="*/ 74 h 88"/>
                <a:gd name="T60" fmla="*/ 93 w 285"/>
                <a:gd name="T61" fmla="*/ 71 h 88"/>
                <a:gd name="T62" fmla="*/ 81 w 285"/>
                <a:gd name="T63" fmla="*/ 68 h 88"/>
                <a:gd name="T64" fmla="*/ 68 w 285"/>
                <a:gd name="T65" fmla="*/ 64 h 88"/>
                <a:gd name="T66" fmla="*/ 56 w 285"/>
                <a:gd name="T67" fmla="*/ 60 h 88"/>
                <a:gd name="T68" fmla="*/ 44 w 285"/>
                <a:gd name="T69" fmla="*/ 53 h 88"/>
                <a:gd name="T70" fmla="*/ 31 w 285"/>
                <a:gd name="T71" fmla="*/ 46 h 88"/>
                <a:gd name="T72" fmla="*/ 21 w 285"/>
                <a:gd name="T73" fmla="*/ 39 h 88"/>
                <a:gd name="T74" fmla="*/ 10 w 285"/>
                <a:gd name="T75" fmla="*/ 30 h 88"/>
                <a:gd name="T76" fmla="*/ 3 w 285"/>
                <a:gd name="T77" fmla="*/ 21 h 88"/>
                <a:gd name="T78" fmla="*/ 0 w 285"/>
                <a:gd name="T79" fmla="*/ 10 h 88"/>
                <a:gd name="T80" fmla="*/ 0 w 285"/>
                <a:gd name="T81" fmla="*/ 0 h 88"/>
                <a:gd name="T82" fmla="*/ 6 w 285"/>
                <a:gd name="T83" fmla="*/ 6 h 88"/>
                <a:gd name="T84" fmla="*/ 13 w 285"/>
                <a:gd name="T85" fmla="*/ 12 h 88"/>
                <a:gd name="T86" fmla="*/ 18 w 285"/>
                <a:gd name="T87" fmla="*/ 16 h 88"/>
                <a:gd name="T88" fmla="*/ 25 w 285"/>
                <a:gd name="T89" fmla="*/ 21 h 88"/>
                <a:gd name="T90" fmla="*/ 31 w 285"/>
                <a:gd name="T91" fmla="*/ 24 h 88"/>
                <a:gd name="T92" fmla="*/ 37 w 285"/>
                <a:gd name="T93" fmla="*/ 28 h 88"/>
                <a:gd name="T94" fmla="*/ 44 w 285"/>
                <a:gd name="T95" fmla="*/ 30 h 88"/>
                <a:gd name="T96" fmla="*/ 49 w 285"/>
                <a:gd name="T97" fmla="*/ 32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85" h="88">
                  <a:moveTo>
                    <a:pt x="49" y="32"/>
                  </a:moveTo>
                  <a:lnTo>
                    <a:pt x="75" y="41"/>
                  </a:lnTo>
                  <a:lnTo>
                    <a:pt x="99" y="50"/>
                  </a:lnTo>
                  <a:lnTo>
                    <a:pt x="123" y="55"/>
                  </a:lnTo>
                  <a:lnTo>
                    <a:pt x="146" y="59"/>
                  </a:lnTo>
                  <a:lnTo>
                    <a:pt x="169" y="61"/>
                  </a:lnTo>
                  <a:lnTo>
                    <a:pt x="190" y="61"/>
                  </a:lnTo>
                  <a:lnTo>
                    <a:pt x="211" y="60"/>
                  </a:lnTo>
                  <a:lnTo>
                    <a:pt x="229" y="58"/>
                  </a:lnTo>
                  <a:lnTo>
                    <a:pt x="236" y="59"/>
                  </a:lnTo>
                  <a:lnTo>
                    <a:pt x="245" y="60"/>
                  </a:lnTo>
                  <a:lnTo>
                    <a:pt x="255" y="62"/>
                  </a:lnTo>
                  <a:lnTo>
                    <a:pt x="264" y="64"/>
                  </a:lnTo>
                  <a:lnTo>
                    <a:pt x="272" y="67"/>
                  </a:lnTo>
                  <a:lnTo>
                    <a:pt x="279" y="69"/>
                  </a:lnTo>
                  <a:lnTo>
                    <a:pt x="283" y="71"/>
                  </a:lnTo>
                  <a:lnTo>
                    <a:pt x="285" y="74"/>
                  </a:lnTo>
                  <a:lnTo>
                    <a:pt x="272" y="78"/>
                  </a:lnTo>
                  <a:lnTo>
                    <a:pt x="258" y="82"/>
                  </a:lnTo>
                  <a:lnTo>
                    <a:pt x="245" y="84"/>
                  </a:lnTo>
                  <a:lnTo>
                    <a:pt x="232" y="86"/>
                  </a:lnTo>
                  <a:lnTo>
                    <a:pt x="218" y="86"/>
                  </a:lnTo>
                  <a:lnTo>
                    <a:pt x="204" y="88"/>
                  </a:lnTo>
                  <a:lnTo>
                    <a:pt x="190" y="86"/>
                  </a:lnTo>
                  <a:lnTo>
                    <a:pt x="176" y="85"/>
                  </a:lnTo>
                  <a:lnTo>
                    <a:pt x="161" y="84"/>
                  </a:lnTo>
                  <a:lnTo>
                    <a:pt x="147" y="82"/>
                  </a:lnTo>
                  <a:lnTo>
                    <a:pt x="134" y="79"/>
                  </a:lnTo>
                  <a:lnTo>
                    <a:pt x="121" y="77"/>
                  </a:lnTo>
                  <a:lnTo>
                    <a:pt x="107" y="74"/>
                  </a:lnTo>
                  <a:lnTo>
                    <a:pt x="93" y="71"/>
                  </a:lnTo>
                  <a:lnTo>
                    <a:pt x="81" y="68"/>
                  </a:lnTo>
                  <a:lnTo>
                    <a:pt x="68" y="64"/>
                  </a:lnTo>
                  <a:lnTo>
                    <a:pt x="56" y="60"/>
                  </a:lnTo>
                  <a:lnTo>
                    <a:pt x="44" y="53"/>
                  </a:lnTo>
                  <a:lnTo>
                    <a:pt x="31" y="46"/>
                  </a:lnTo>
                  <a:lnTo>
                    <a:pt x="21" y="39"/>
                  </a:lnTo>
                  <a:lnTo>
                    <a:pt x="10" y="30"/>
                  </a:lnTo>
                  <a:lnTo>
                    <a:pt x="3" y="21"/>
                  </a:lnTo>
                  <a:lnTo>
                    <a:pt x="0" y="10"/>
                  </a:lnTo>
                  <a:lnTo>
                    <a:pt x="0" y="0"/>
                  </a:lnTo>
                  <a:lnTo>
                    <a:pt x="6" y="6"/>
                  </a:lnTo>
                  <a:lnTo>
                    <a:pt x="13" y="12"/>
                  </a:lnTo>
                  <a:lnTo>
                    <a:pt x="18" y="16"/>
                  </a:lnTo>
                  <a:lnTo>
                    <a:pt x="25" y="21"/>
                  </a:lnTo>
                  <a:lnTo>
                    <a:pt x="31" y="24"/>
                  </a:lnTo>
                  <a:lnTo>
                    <a:pt x="37" y="28"/>
                  </a:lnTo>
                  <a:lnTo>
                    <a:pt x="44" y="30"/>
                  </a:lnTo>
                  <a:lnTo>
                    <a:pt x="49" y="32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155"/>
            <p:cNvSpPr>
              <a:spLocks/>
            </p:cNvSpPr>
            <p:nvPr/>
          </p:nvSpPr>
          <p:spPr bwMode="auto">
            <a:xfrm>
              <a:off x="3777" y="3753"/>
              <a:ext cx="82" cy="28"/>
            </a:xfrm>
            <a:custGeom>
              <a:avLst/>
              <a:gdLst>
                <a:gd name="T0" fmla="*/ 160 w 163"/>
                <a:gd name="T1" fmla="*/ 20 h 55"/>
                <a:gd name="T2" fmla="*/ 160 w 163"/>
                <a:gd name="T3" fmla="*/ 26 h 55"/>
                <a:gd name="T4" fmla="*/ 156 w 163"/>
                <a:gd name="T5" fmla="*/ 28 h 55"/>
                <a:gd name="T6" fmla="*/ 152 w 163"/>
                <a:gd name="T7" fmla="*/ 31 h 55"/>
                <a:gd name="T8" fmla="*/ 148 w 163"/>
                <a:gd name="T9" fmla="*/ 35 h 55"/>
                <a:gd name="T10" fmla="*/ 153 w 163"/>
                <a:gd name="T11" fmla="*/ 40 h 55"/>
                <a:gd name="T12" fmla="*/ 158 w 163"/>
                <a:gd name="T13" fmla="*/ 47 h 55"/>
                <a:gd name="T14" fmla="*/ 162 w 163"/>
                <a:gd name="T15" fmla="*/ 53 h 55"/>
                <a:gd name="T16" fmla="*/ 163 w 163"/>
                <a:gd name="T17" fmla="*/ 55 h 55"/>
                <a:gd name="T18" fmla="*/ 155 w 163"/>
                <a:gd name="T19" fmla="*/ 53 h 55"/>
                <a:gd name="T20" fmla="*/ 148 w 163"/>
                <a:gd name="T21" fmla="*/ 50 h 55"/>
                <a:gd name="T22" fmla="*/ 140 w 163"/>
                <a:gd name="T23" fmla="*/ 48 h 55"/>
                <a:gd name="T24" fmla="*/ 133 w 163"/>
                <a:gd name="T25" fmla="*/ 46 h 55"/>
                <a:gd name="T26" fmla="*/ 125 w 163"/>
                <a:gd name="T27" fmla="*/ 43 h 55"/>
                <a:gd name="T28" fmla="*/ 118 w 163"/>
                <a:gd name="T29" fmla="*/ 42 h 55"/>
                <a:gd name="T30" fmla="*/ 110 w 163"/>
                <a:gd name="T31" fmla="*/ 41 h 55"/>
                <a:gd name="T32" fmla="*/ 102 w 163"/>
                <a:gd name="T33" fmla="*/ 40 h 55"/>
                <a:gd name="T34" fmla="*/ 93 w 163"/>
                <a:gd name="T35" fmla="*/ 41 h 55"/>
                <a:gd name="T36" fmla="*/ 83 w 163"/>
                <a:gd name="T37" fmla="*/ 42 h 55"/>
                <a:gd name="T38" fmla="*/ 73 w 163"/>
                <a:gd name="T39" fmla="*/ 43 h 55"/>
                <a:gd name="T40" fmla="*/ 64 w 163"/>
                <a:gd name="T41" fmla="*/ 46 h 55"/>
                <a:gd name="T42" fmla="*/ 55 w 163"/>
                <a:gd name="T43" fmla="*/ 46 h 55"/>
                <a:gd name="T44" fmla="*/ 46 w 163"/>
                <a:gd name="T45" fmla="*/ 46 h 55"/>
                <a:gd name="T46" fmla="*/ 38 w 163"/>
                <a:gd name="T47" fmla="*/ 42 h 55"/>
                <a:gd name="T48" fmla="*/ 30 w 163"/>
                <a:gd name="T49" fmla="*/ 38 h 55"/>
                <a:gd name="T50" fmla="*/ 0 w 163"/>
                <a:gd name="T51" fmla="*/ 5 h 55"/>
                <a:gd name="T52" fmla="*/ 7 w 163"/>
                <a:gd name="T53" fmla="*/ 0 h 55"/>
                <a:gd name="T54" fmla="*/ 22 w 163"/>
                <a:gd name="T55" fmla="*/ 18 h 55"/>
                <a:gd name="T56" fmla="*/ 39 w 163"/>
                <a:gd name="T57" fmla="*/ 27 h 55"/>
                <a:gd name="T58" fmla="*/ 58 w 163"/>
                <a:gd name="T59" fmla="*/ 31 h 55"/>
                <a:gd name="T60" fmla="*/ 78 w 163"/>
                <a:gd name="T61" fmla="*/ 28 h 55"/>
                <a:gd name="T62" fmla="*/ 99 w 163"/>
                <a:gd name="T63" fmla="*/ 25 h 55"/>
                <a:gd name="T64" fmla="*/ 119 w 163"/>
                <a:gd name="T65" fmla="*/ 20 h 55"/>
                <a:gd name="T66" fmla="*/ 140 w 163"/>
                <a:gd name="T67" fmla="*/ 18 h 55"/>
                <a:gd name="T68" fmla="*/ 160 w 163"/>
                <a:gd name="T69" fmla="*/ 2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63" h="55">
                  <a:moveTo>
                    <a:pt x="160" y="20"/>
                  </a:moveTo>
                  <a:lnTo>
                    <a:pt x="160" y="26"/>
                  </a:lnTo>
                  <a:lnTo>
                    <a:pt x="156" y="28"/>
                  </a:lnTo>
                  <a:lnTo>
                    <a:pt x="152" y="31"/>
                  </a:lnTo>
                  <a:lnTo>
                    <a:pt x="148" y="35"/>
                  </a:lnTo>
                  <a:lnTo>
                    <a:pt x="153" y="40"/>
                  </a:lnTo>
                  <a:lnTo>
                    <a:pt x="158" y="47"/>
                  </a:lnTo>
                  <a:lnTo>
                    <a:pt x="162" y="53"/>
                  </a:lnTo>
                  <a:lnTo>
                    <a:pt x="163" y="55"/>
                  </a:lnTo>
                  <a:lnTo>
                    <a:pt x="155" y="53"/>
                  </a:lnTo>
                  <a:lnTo>
                    <a:pt x="148" y="50"/>
                  </a:lnTo>
                  <a:lnTo>
                    <a:pt x="140" y="48"/>
                  </a:lnTo>
                  <a:lnTo>
                    <a:pt x="133" y="46"/>
                  </a:lnTo>
                  <a:lnTo>
                    <a:pt x="125" y="43"/>
                  </a:lnTo>
                  <a:lnTo>
                    <a:pt x="118" y="42"/>
                  </a:lnTo>
                  <a:lnTo>
                    <a:pt x="110" y="41"/>
                  </a:lnTo>
                  <a:lnTo>
                    <a:pt x="102" y="40"/>
                  </a:lnTo>
                  <a:lnTo>
                    <a:pt x="93" y="41"/>
                  </a:lnTo>
                  <a:lnTo>
                    <a:pt x="83" y="42"/>
                  </a:lnTo>
                  <a:lnTo>
                    <a:pt x="73" y="43"/>
                  </a:lnTo>
                  <a:lnTo>
                    <a:pt x="64" y="46"/>
                  </a:lnTo>
                  <a:lnTo>
                    <a:pt x="55" y="46"/>
                  </a:lnTo>
                  <a:lnTo>
                    <a:pt x="46" y="46"/>
                  </a:lnTo>
                  <a:lnTo>
                    <a:pt x="38" y="42"/>
                  </a:lnTo>
                  <a:lnTo>
                    <a:pt x="30" y="38"/>
                  </a:lnTo>
                  <a:lnTo>
                    <a:pt x="0" y="5"/>
                  </a:lnTo>
                  <a:lnTo>
                    <a:pt x="7" y="0"/>
                  </a:lnTo>
                  <a:lnTo>
                    <a:pt x="22" y="18"/>
                  </a:lnTo>
                  <a:lnTo>
                    <a:pt x="39" y="27"/>
                  </a:lnTo>
                  <a:lnTo>
                    <a:pt x="58" y="31"/>
                  </a:lnTo>
                  <a:lnTo>
                    <a:pt x="78" y="28"/>
                  </a:lnTo>
                  <a:lnTo>
                    <a:pt x="99" y="25"/>
                  </a:lnTo>
                  <a:lnTo>
                    <a:pt x="119" y="20"/>
                  </a:lnTo>
                  <a:lnTo>
                    <a:pt x="140" y="18"/>
                  </a:lnTo>
                  <a:lnTo>
                    <a:pt x="160" y="2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6" name="Freeform 156"/>
            <p:cNvSpPr>
              <a:spLocks/>
            </p:cNvSpPr>
            <p:nvPr/>
          </p:nvSpPr>
          <p:spPr bwMode="auto">
            <a:xfrm>
              <a:off x="3528" y="3808"/>
              <a:ext cx="300" cy="192"/>
            </a:xfrm>
            <a:custGeom>
              <a:avLst/>
              <a:gdLst>
                <a:gd name="T0" fmla="*/ 141 w 600"/>
                <a:gd name="T1" fmla="*/ 64 h 383"/>
                <a:gd name="T2" fmla="*/ 251 w 600"/>
                <a:gd name="T3" fmla="*/ 58 h 383"/>
                <a:gd name="T4" fmla="*/ 345 w 600"/>
                <a:gd name="T5" fmla="*/ 56 h 383"/>
                <a:gd name="T6" fmla="*/ 416 w 600"/>
                <a:gd name="T7" fmla="*/ 59 h 383"/>
                <a:gd name="T8" fmla="*/ 457 w 600"/>
                <a:gd name="T9" fmla="*/ 62 h 383"/>
                <a:gd name="T10" fmla="*/ 479 w 600"/>
                <a:gd name="T11" fmla="*/ 64 h 383"/>
                <a:gd name="T12" fmla="*/ 522 w 600"/>
                <a:gd name="T13" fmla="*/ 53 h 383"/>
                <a:gd name="T14" fmla="*/ 555 w 600"/>
                <a:gd name="T15" fmla="*/ 38 h 383"/>
                <a:gd name="T16" fmla="*/ 554 w 600"/>
                <a:gd name="T17" fmla="*/ 55 h 383"/>
                <a:gd name="T18" fmla="*/ 527 w 600"/>
                <a:gd name="T19" fmla="*/ 71 h 383"/>
                <a:gd name="T20" fmla="*/ 482 w 600"/>
                <a:gd name="T21" fmla="*/ 82 h 383"/>
                <a:gd name="T22" fmla="*/ 453 w 600"/>
                <a:gd name="T23" fmla="*/ 81 h 383"/>
                <a:gd name="T24" fmla="*/ 379 w 600"/>
                <a:gd name="T25" fmla="*/ 77 h 383"/>
                <a:gd name="T26" fmla="*/ 283 w 600"/>
                <a:gd name="T27" fmla="*/ 76 h 383"/>
                <a:gd name="T28" fmla="*/ 187 w 600"/>
                <a:gd name="T29" fmla="*/ 79 h 383"/>
                <a:gd name="T30" fmla="*/ 115 w 600"/>
                <a:gd name="T31" fmla="*/ 91 h 383"/>
                <a:gd name="T32" fmla="*/ 88 w 600"/>
                <a:gd name="T33" fmla="*/ 112 h 383"/>
                <a:gd name="T34" fmla="*/ 94 w 600"/>
                <a:gd name="T35" fmla="*/ 127 h 383"/>
                <a:gd name="T36" fmla="*/ 155 w 600"/>
                <a:gd name="T37" fmla="*/ 120 h 383"/>
                <a:gd name="T38" fmla="*/ 238 w 600"/>
                <a:gd name="T39" fmla="*/ 112 h 383"/>
                <a:gd name="T40" fmla="*/ 400 w 600"/>
                <a:gd name="T41" fmla="*/ 122 h 383"/>
                <a:gd name="T42" fmla="*/ 446 w 600"/>
                <a:gd name="T43" fmla="*/ 124 h 383"/>
                <a:gd name="T44" fmla="*/ 491 w 600"/>
                <a:gd name="T45" fmla="*/ 122 h 383"/>
                <a:gd name="T46" fmla="*/ 531 w 600"/>
                <a:gd name="T47" fmla="*/ 113 h 383"/>
                <a:gd name="T48" fmla="*/ 567 w 600"/>
                <a:gd name="T49" fmla="*/ 92 h 383"/>
                <a:gd name="T50" fmla="*/ 593 w 600"/>
                <a:gd name="T51" fmla="*/ 58 h 383"/>
                <a:gd name="T52" fmla="*/ 600 w 600"/>
                <a:gd name="T53" fmla="*/ 79 h 383"/>
                <a:gd name="T54" fmla="*/ 587 w 600"/>
                <a:gd name="T55" fmla="*/ 94 h 383"/>
                <a:gd name="T56" fmla="*/ 576 w 600"/>
                <a:gd name="T57" fmla="*/ 165 h 383"/>
                <a:gd name="T58" fmla="*/ 557 w 600"/>
                <a:gd name="T59" fmla="*/ 367 h 383"/>
                <a:gd name="T60" fmla="*/ 544 w 600"/>
                <a:gd name="T61" fmla="*/ 127 h 383"/>
                <a:gd name="T62" fmla="*/ 523 w 600"/>
                <a:gd name="T63" fmla="*/ 139 h 383"/>
                <a:gd name="T64" fmla="*/ 486 w 600"/>
                <a:gd name="T65" fmla="*/ 147 h 383"/>
                <a:gd name="T66" fmla="*/ 457 w 600"/>
                <a:gd name="T67" fmla="*/ 146 h 383"/>
                <a:gd name="T68" fmla="*/ 406 w 600"/>
                <a:gd name="T69" fmla="*/ 143 h 383"/>
                <a:gd name="T70" fmla="*/ 349 w 600"/>
                <a:gd name="T71" fmla="*/ 137 h 383"/>
                <a:gd name="T72" fmla="*/ 299 w 600"/>
                <a:gd name="T73" fmla="*/ 132 h 383"/>
                <a:gd name="T74" fmla="*/ 270 w 600"/>
                <a:gd name="T75" fmla="*/ 130 h 383"/>
                <a:gd name="T76" fmla="*/ 246 w 600"/>
                <a:gd name="T77" fmla="*/ 132 h 383"/>
                <a:gd name="T78" fmla="*/ 162 w 600"/>
                <a:gd name="T79" fmla="*/ 142 h 383"/>
                <a:gd name="T80" fmla="*/ 85 w 600"/>
                <a:gd name="T81" fmla="*/ 157 h 383"/>
                <a:gd name="T82" fmla="*/ 69 w 600"/>
                <a:gd name="T83" fmla="*/ 229 h 383"/>
                <a:gd name="T84" fmla="*/ 45 w 600"/>
                <a:gd name="T85" fmla="*/ 328 h 383"/>
                <a:gd name="T86" fmla="*/ 15 w 600"/>
                <a:gd name="T87" fmla="*/ 373 h 383"/>
                <a:gd name="T88" fmla="*/ 36 w 600"/>
                <a:gd name="T89" fmla="*/ 264 h 383"/>
                <a:gd name="T90" fmla="*/ 61 w 600"/>
                <a:gd name="T91" fmla="*/ 132 h 383"/>
                <a:gd name="T92" fmla="*/ 40 w 600"/>
                <a:gd name="T93" fmla="*/ 99 h 383"/>
                <a:gd name="T94" fmla="*/ 17 w 600"/>
                <a:gd name="T95" fmla="*/ 81 h 383"/>
                <a:gd name="T96" fmla="*/ 3 w 600"/>
                <a:gd name="T97" fmla="*/ 55 h 383"/>
                <a:gd name="T98" fmla="*/ 1 w 600"/>
                <a:gd name="T99" fmla="*/ 13 h 383"/>
                <a:gd name="T100" fmla="*/ 11 w 600"/>
                <a:gd name="T101" fmla="*/ 24 h 383"/>
                <a:gd name="T102" fmla="*/ 28 w 600"/>
                <a:gd name="T103" fmla="*/ 60 h 383"/>
                <a:gd name="T104" fmla="*/ 62 w 600"/>
                <a:gd name="T105" fmla="*/ 74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00" h="383">
                  <a:moveTo>
                    <a:pt x="62" y="74"/>
                  </a:moveTo>
                  <a:lnTo>
                    <a:pt x="102" y="68"/>
                  </a:lnTo>
                  <a:lnTo>
                    <a:pt x="141" y="64"/>
                  </a:lnTo>
                  <a:lnTo>
                    <a:pt x="179" y="61"/>
                  </a:lnTo>
                  <a:lnTo>
                    <a:pt x="216" y="59"/>
                  </a:lnTo>
                  <a:lnTo>
                    <a:pt x="251" y="58"/>
                  </a:lnTo>
                  <a:lnTo>
                    <a:pt x="284" y="56"/>
                  </a:lnTo>
                  <a:lnTo>
                    <a:pt x="315" y="56"/>
                  </a:lnTo>
                  <a:lnTo>
                    <a:pt x="345" y="56"/>
                  </a:lnTo>
                  <a:lnTo>
                    <a:pt x="371" y="58"/>
                  </a:lnTo>
                  <a:lnTo>
                    <a:pt x="395" y="58"/>
                  </a:lnTo>
                  <a:lnTo>
                    <a:pt x="416" y="59"/>
                  </a:lnTo>
                  <a:lnTo>
                    <a:pt x="433" y="60"/>
                  </a:lnTo>
                  <a:lnTo>
                    <a:pt x="447" y="61"/>
                  </a:lnTo>
                  <a:lnTo>
                    <a:pt x="457" y="62"/>
                  </a:lnTo>
                  <a:lnTo>
                    <a:pt x="463" y="63"/>
                  </a:lnTo>
                  <a:lnTo>
                    <a:pt x="465" y="63"/>
                  </a:lnTo>
                  <a:lnTo>
                    <a:pt x="479" y="64"/>
                  </a:lnTo>
                  <a:lnTo>
                    <a:pt x="493" y="62"/>
                  </a:lnTo>
                  <a:lnTo>
                    <a:pt x="508" y="59"/>
                  </a:lnTo>
                  <a:lnTo>
                    <a:pt x="522" y="53"/>
                  </a:lnTo>
                  <a:lnTo>
                    <a:pt x="536" y="47"/>
                  </a:lnTo>
                  <a:lnTo>
                    <a:pt x="546" y="41"/>
                  </a:lnTo>
                  <a:lnTo>
                    <a:pt x="555" y="38"/>
                  </a:lnTo>
                  <a:lnTo>
                    <a:pt x="561" y="36"/>
                  </a:lnTo>
                  <a:lnTo>
                    <a:pt x="559" y="46"/>
                  </a:lnTo>
                  <a:lnTo>
                    <a:pt x="554" y="55"/>
                  </a:lnTo>
                  <a:lnTo>
                    <a:pt x="547" y="62"/>
                  </a:lnTo>
                  <a:lnTo>
                    <a:pt x="538" y="67"/>
                  </a:lnTo>
                  <a:lnTo>
                    <a:pt x="527" y="71"/>
                  </a:lnTo>
                  <a:lnTo>
                    <a:pt x="515" y="75"/>
                  </a:lnTo>
                  <a:lnTo>
                    <a:pt x="500" y="78"/>
                  </a:lnTo>
                  <a:lnTo>
                    <a:pt x="482" y="82"/>
                  </a:lnTo>
                  <a:lnTo>
                    <a:pt x="479" y="82"/>
                  </a:lnTo>
                  <a:lnTo>
                    <a:pt x="469" y="81"/>
                  </a:lnTo>
                  <a:lnTo>
                    <a:pt x="453" y="81"/>
                  </a:lnTo>
                  <a:lnTo>
                    <a:pt x="432" y="79"/>
                  </a:lnTo>
                  <a:lnTo>
                    <a:pt x="406" y="78"/>
                  </a:lnTo>
                  <a:lnTo>
                    <a:pt x="379" y="77"/>
                  </a:lnTo>
                  <a:lnTo>
                    <a:pt x="348" y="77"/>
                  </a:lnTo>
                  <a:lnTo>
                    <a:pt x="315" y="76"/>
                  </a:lnTo>
                  <a:lnTo>
                    <a:pt x="283" y="76"/>
                  </a:lnTo>
                  <a:lnTo>
                    <a:pt x="250" y="77"/>
                  </a:lnTo>
                  <a:lnTo>
                    <a:pt x="217" y="78"/>
                  </a:lnTo>
                  <a:lnTo>
                    <a:pt x="187" y="79"/>
                  </a:lnTo>
                  <a:lnTo>
                    <a:pt x="160" y="83"/>
                  </a:lnTo>
                  <a:lnTo>
                    <a:pt x="136" y="86"/>
                  </a:lnTo>
                  <a:lnTo>
                    <a:pt x="115" y="91"/>
                  </a:lnTo>
                  <a:lnTo>
                    <a:pt x="100" y="97"/>
                  </a:lnTo>
                  <a:lnTo>
                    <a:pt x="92" y="104"/>
                  </a:lnTo>
                  <a:lnTo>
                    <a:pt x="88" y="112"/>
                  </a:lnTo>
                  <a:lnTo>
                    <a:pt x="88" y="120"/>
                  </a:lnTo>
                  <a:lnTo>
                    <a:pt x="89" y="127"/>
                  </a:lnTo>
                  <a:lnTo>
                    <a:pt x="94" y="127"/>
                  </a:lnTo>
                  <a:lnTo>
                    <a:pt x="109" y="124"/>
                  </a:lnTo>
                  <a:lnTo>
                    <a:pt x="130" y="123"/>
                  </a:lnTo>
                  <a:lnTo>
                    <a:pt x="155" y="120"/>
                  </a:lnTo>
                  <a:lnTo>
                    <a:pt x="183" y="117"/>
                  </a:lnTo>
                  <a:lnTo>
                    <a:pt x="212" y="114"/>
                  </a:lnTo>
                  <a:lnTo>
                    <a:pt x="238" y="112"/>
                  </a:lnTo>
                  <a:lnTo>
                    <a:pt x="261" y="109"/>
                  </a:lnTo>
                  <a:lnTo>
                    <a:pt x="383" y="120"/>
                  </a:lnTo>
                  <a:lnTo>
                    <a:pt x="400" y="122"/>
                  </a:lnTo>
                  <a:lnTo>
                    <a:pt x="415" y="123"/>
                  </a:lnTo>
                  <a:lnTo>
                    <a:pt x="431" y="124"/>
                  </a:lnTo>
                  <a:lnTo>
                    <a:pt x="446" y="124"/>
                  </a:lnTo>
                  <a:lnTo>
                    <a:pt x="461" y="124"/>
                  </a:lnTo>
                  <a:lnTo>
                    <a:pt x="476" y="124"/>
                  </a:lnTo>
                  <a:lnTo>
                    <a:pt x="491" y="122"/>
                  </a:lnTo>
                  <a:lnTo>
                    <a:pt x="504" y="120"/>
                  </a:lnTo>
                  <a:lnTo>
                    <a:pt x="518" y="116"/>
                  </a:lnTo>
                  <a:lnTo>
                    <a:pt x="531" y="113"/>
                  </a:lnTo>
                  <a:lnTo>
                    <a:pt x="544" y="107"/>
                  </a:lnTo>
                  <a:lnTo>
                    <a:pt x="555" y="100"/>
                  </a:lnTo>
                  <a:lnTo>
                    <a:pt x="567" y="92"/>
                  </a:lnTo>
                  <a:lnTo>
                    <a:pt x="576" y="82"/>
                  </a:lnTo>
                  <a:lnTo>
                    <a:pt x="585" y="70"/>
                  </a:lnTo>
                  <a:lnTo>
                    <a:pt x="593" y="58"/>
                  </a:lnTo>
                  <a:lnTo>
                    <a:pt x="598" y="68"/>
                  </a:lnTo>
                  <a:lnTo>
                    <a:pt x="600" y="75"/>
                  </a:lnTo>
                  <a:lnTo>
                    <a:pt x="600" y="79"/>
                  </a:lnTo>
                  <a:lnTo>
                    <a:pt x="597" y="84"/>
                  </a:lnTo>
                  <a:lnTo>
                    <a:pt x="593" y="89"/>
                  </a:lnTo>
                  <a:lnTo>
                    <a:pt x="587" y="94"/>
                  </a:lnTo>
                  <a:lnTo>
                    <a:pt x="580" y="101"/>
                  </a:lnTo>
                  <a:lnTo>
                    <a:pt x="572" y="112"/>
                  </a:lnTo>
                  <a:lnTo>
                    <a:pt x="576" y="165"/>
                  </a:lnTo>
                  <a:lnTo>
                    <a:pt x="577" y="243"/>
                  </a:lnTo>
                  <a:lnTo>
                    <a:pt x="572" y="320"/>
                  </a:lnTo>
                  <a:lnTo>
                    <a:pt x="557" y="367"/>
                  </a:lnTo>
                  <a:lnTo>
                    <a:pt x="554" y="122"/>
                  </a:lnTo>
                  <a:lnTo>
                    <a:pt x="549" y="124"/>
                  </a:lnTo>
                  <a:lnTo>
                    <a:pt x="544" y="127"/>
                  </a:lnTo>
                  <a:lnTo>
                    <a:pt x="538" y="131"/>
                  </a:lnTo>
                  <a:lnTo>
                    <a:pt x="531" y="135"/>
                  </a:lnTo>
                  <a:lnTo>
                    <a:pt x="523" y="139"/>
                  </a:lnTo>
                  <a:lnTo>
                    <a:pt x="512" y="143"/>
                  </a:lnTo>
                  <a:lnTo>
                    <a:pt x="500" y="146"/>
                  </a:lnTo>
                  <a:lnTo>
                    <a:pt x="486" y="147"/>
                  </a:lnTo>
                  <a:lnTo>
                    <a:pt x="480" y="147"/>
                  </a:lnTo>
                  <a:lnTo>
                    <a:pt x="470" y="147"/>
                  </a:lnTo>
                  <a:lnTo>
                    <a:pt x="457" y="146"/>
                  </a:lnTo>
                  <a:lnTo>
                    <a:pt x="442" y="145"/>
                  </a:lnTo>
                  <a:lnTo>
                    <a:pt x="425" y="144"/>
                  </a:lnTo>
                  <a:lnTo>
                    <a:pt x="406" y="143"/>
                  </a:lnTo>
                  <a:lnTo>
                    <a:pt x="388" y="140"/>
                  </a:lnTo>
                  <a:lnTo>
                    <a:pt x="368" y="139"/>
                  </a:lnTo>
                  <a:lnTo>
                    <a:pt x="349" y="137"/>
                  </a:lnTo>
                  <a:lnTo>
                    <a:pt x="332" y="136"/>
                  </a:lnTo>
                  <a:lnTo>
                    <a:pt x="314" y="135"/>
                  </a:lnTo>
                  <a:lnTo>
                    <a:pt x="299" y="132"/>
                  </a:lnTo>
                  <a:lnTo>
                    <a:pt x="287" y="131"/>
                  </a:lnTo>
                  <a:lnTo>
                    <a:pt x="276" y="131"/>
                  </a:lnTo>
                  <a:lnTo>
                    <a:pt x="270" y="130"/>
                  </a:lnTo>
                  <a:lnTo>
                    <a:pt x="268" y="130"/>
                  </a:lnTo>
                  <a:lnTo>
                    <a:pt x="262" y="130"/>
                  </a:lnTo>
                  <a:lnTo>
                    <a:pt x="246" y="132"/>
                  </a:lnTo>
                  <a:lnTo>
                    <a:pt x="222" y="135"/>
                  </a:lnTo>
                  <a:lnTo>
                    <a:pt x="193" y="137"/>
                  </a:lnTo>
                  <a:lnTo>
                    <a:pt x="162" y="142"/>
                  </a:lnTo>
                  <a:lnTo>
                    <a:pt x="132" y="145"/>
                  </a:lnTo>
                  <a:lnTo>
                    <a:pt x="106" y="151"/>
                  </a:lnTo>
                  <a:lnTo>
                    <a:pt x="85" y="157"/>
                  </a:lnTo>
                  <a:lnTo>
                    <a:pt x="79" y="174"/>
                  </a:lnTo>
                  <a:lnTo>
                    <a:pt x="75" y="199"/>
                  </a:lnTo>
                  <a:lnTo>
                    <a:pt x="69" y="229"/>
                  </a:lnTo>
                  <a:lnTo>
                    <a:pt x="63" y="261"/>
                  </a:lnTo>
                  <a:lnTo>
                    <a:pt x="55" y="295"/>
                  </a:lnTo>
                  <a:lnTo>
                    <a:pt x="45" y="328"/>
                  </a:lnTo>
                  <a:lnTo>
                    <a:pt x="31" y="358"/>
                  </a:lnTo>
                  <a:lnTo>
                    <a:pt x="12" y="383"/>
                  </a:lnTo>
                  <a:lnTo>
                    <a:pt x="15" y="373"/>
                  </a:lnTo>
                  <a:lnTo>
                    <a:pt x="19" y="348"/>
                  </a:lnTo>
                  <a:lnTo>
                    <a:pt x="27" y="309"/>
                  </a:lnTo>
                  <a:lnTo>
                    <a:pt x="36" y="264"/>
                  </a:lnTo>
                  <a:lnTo>
                    <a:pt x="46" y="216"/>
                  </a:lnTo>
                  <a:lnTo>
                    <a:pt x="54" y="170"/>
                  </a:lnTo>
                  <a:lnTo>
                    <a:pt x="61" y="132"/>
                  </a:lnTo>
                  <a:lnTo>
                    <a:pt x="65" y="106"/>
                  </a:lnTo>
                  <a:lnTo>
                    <a:pt x="51" y="102"/>
                  </a:lnTo>
                  <a:lnTo>
                    <a:pt x="40" y="99"/>
                  </a:lnTo>
                  <a:lnTo>
                    <a:pt x="31" y="93"/>
                  </a:lnTo>
                  <a:lnTo>
                    <a:pt x="24" y="87"/>
                  </a:lnTo>
                  <a:lnTo>
                    <a:pt x="17" y="81"/>
                  </a:lnTo>
                  <a:lnTo>
                    <a:pt x="12" y="73"/>
                  </a:lnTo>
                  <a:lnTo>
                    <a:pt x="8" y="64"/>
                  </a:lnTo>
                  <a:lnTo>
                    <a:pt x="3" y="55"/>
                  </a:lnTo>
                  <a:lnTo>
                    <a:pt x="1" y="41"/>
                  </a:lnTo>
                  <a:lnTo>
                    <a:pt x="0" y="28"/>
                  </a:lnTo>
                  <a:lnTo>
                    <a:pt x="1" y="13"/>
                  </a:lnTo>
                  <a:lnTo>
                    <a:pt x="3" y="0"/>
                  </a:lnTo>
                  <a:lnTo>
                    <a:pt x="7" y="11"/>
                  </a:lnTo>
                  <a:lnTo>
                    <a:pt x="11" y="24"/>
                  </a:lnTo>
                  <a:lnTo>
                    <a:pt x="16" y="37"/>
                  </a:lnTo>
                  <a:lnTo>
                    <a:pt x="21" y="49"/>
                  </a:lnTo>
                  <a:lnTo>
                    <a:pt x="28" y="60"/>
                  </a:lnTo>
                  <a:lnTo>
                    <a:pt x="38" y="68"/>
                  </a:lnTo>
                  <a:lnTo>
                    <a:pt x="48" y="74"/>
                  </a:lnTo>
                  <a:lnTo>
                    <a:pt x="62" y="7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7" name="Freeform 157"/>
            <p:cNvSpPr>
              <a:spLocks/>
            </p:cNvSpPr>
            <p:nvPr/>
          </p:nvSpPr>
          <p:spPr bwMode="auto">
            <a:xfrm>
              <a:off x="3954" y="3845"/>
              <a:ext cx="119" cy="34"/>
            </a:xfrm>
            <a:custGeom>
              <a:avLst/>
              <a:gdLst>
                <a:gd name="T0" fmla="*/ 94 w 239"/>
                <a:gd name="T1" fmla="*/ 39 h 68"/>
                <a:gd name="T2" fmla="*/ 112 w 239"/>
                <a:gd name="T3" fmla="*/ 46 h 68"/>
                <a:gd name="T4" fmla="*/ 132 w 239"/>
                <a:gd name="T5" fmla="*/ 48 h 68"/>
                <a:gd name="T6" fmla="*/ 150 w 239"/>
                <a:gd name="T7" fmla="*/ 46 h 68"/>
                <a:gd name="T8" fmla="*/ 169 w 239"/>
                <a:gd name="T9" fmla="*/ 41 h 68"/>
                <a:gd name="T10" fmla="*/ 187 w 239"/>
                <a:gd name="T11" fmla="*/ 35 h 68"/>
                <a:gd name="T12" fmla="*/ 205 w 239"/>
                <a:gd name="T13" fmla="*/ 27 h 68"/>
                <a:gd name="T14" fmla="*/ 223 w 239"/>
                <a:gd name="T15" fmla="*/ 18 h 68"/>
                <a:gd name="T16" fmla="*/ 239 w 239"/>
                <a:gd name="T17" fmla="*/ 10 h 68"/>
                <a:gd name="T18" fmla="*/ 239 w 239"/>
                <a:gd name="T19" fmla="*/ 13 h 68"/>
                <a:gd name="T20" fmla="*/ 234 w 239"/>
                <a:gd name="T21" fmla="*/ 20 h 68"/>
                <a:gd name="T22" fmla="*/ 226 w 239"/>
                <a:gd name="T23" fmla="*/ 30 h 68"/>
                <a:gd name="T24" fmla="*/ 212 w 239"/>
                <a:gd name="T25" fmla="*/ 40 h 68"/>
                <a:gd name="T26" fmla="*/ 193 w 239"/>
                <a:gd name="T27" fmla="*/ 50 h 68"/>
                <a:gd name="T28" fmla="*/ 167 w 239"/>
                <a:gd name="T29" fmla="*/ 60 h 68"/>
                <a:gd name="T30" fmla="*/ 136 w 239"/>
                <a:gd name="T31" fmla="*/ 65 h 68"/>
                <a:gd name="T32" fmla="*/ 97 w 239"/>
                <a:gd name="T33" fmla="*/ 68 h 68"/>
                <a:gd name="T34" fmla="*/ 91 w 239"/>
                <a:gd name="T35" fmla="*/ 63 h 68"/>
                <a:gd name="T36" fmla="*/ 86 w 239"/>
                <a:gd name="T37" fmla="*/ 60 h 68"/>
                <a:gd name="T38" fmla="*/ 79 w 239"/>
                <a:gd name="T39" fmla="*/ 57 h 68"/>
                <a:gd name="T40" fmla="*/ 72 w 239"/>
                <a:gd name="T41" fmla="*/ 54 h 68"/>
                <a:gd name="T42" fmla="*/ 65 w 239"/>
                <a:gd name="T43" fmla="*/ 53 h 68"/>
                <a:gd name="T44" fmla="*/ 57 w 239"/>
                <a:gd name="T45" fmla="*/ 50 h 68"/>
                <a:gd name="T46" fmla="*/ 49 w 239"/>
                <a:gd name="T47" fmla="*/ 48 h 68"/>
                <a:gd name="T48" fmla="*/ 42 w 239"/>
                <a:gd name="T49" fmla="*/ 45 h 68"/>
                <a:gd name="T50" fmla="*/ 36 w 239"/>
                <a:gd name="T51" fmla="*/ 39 h 68"/>
                <a:gd name="T52" fmla="*/ 30 w 239"/>
                <a:gd name="T53" fmla="*/ 34 h 68"/>
                <a:gd name="T54" fmla="*/ 25 w 239"/>
                <a:gd name="T55" fmla="*/ 28 h 68"/>
                <a:gd name="T56" fmla="*/ 19 w 239"/>
                <a:gd name="T57" fmla="*/ 23 h 68"/>
                <a:gd name="T58" fmla="*/ 13 w 239"/>
                <a:gd name="T59" fmla="*/ 17 h 68"/>
                <a:gd name="T60" fmla="*/ 8 w 239"/>
                <a:gd name="T61" fmla="*/ 11 h 68"/>
                <a:gd name="T62" fmla="*/ 4 w 239"/>
                <a:gd name="T63" fmla="*/ 5 h 68"/>
                <a:gd name="T64" fmla="*/ 0 w 239"/>
                <a:gd name="T65" fmla="*/ 0 h 68"/>
                <a:gd name="T66" fmla="*/ 14 w 239"/>
                <a:gd name="T67" fmla="*/ 0 h 68"/>
                <a:gd name="T68" fmla="*/ 26 w 239"/>
                <a:gd name="T69" fmla="*/ 4 h 68"/>
                <a:gd name="T70" fmla="*/ 36 w 239"/>
                <a:gd name="T71" fmla="*/ 12 h 68"/>
                <a:gd name="T72" fmla="*/ 45 w 239"/>
                <a:gd name="T73" fmla="*/ 22 h 68"/>
                <a:gd name="T74" fmla="*/ 56 w 239"/>
                <a:gd name="T75" fmla="*/ 31 h 68"/>
                <a:gd name="T76" fmla="*/ 67 w 239"/>
                <a:gd name="T77" fmla="*/ 38 h 68"/>
                <a:gd name="T78" fmla="*/ 79 w 239"/>
                <a:gd name="T79" fmla="*/ 41 h 68"/>
                <a:gd name="T80" fmla="*/ 94 w 239"/>
                <a:gd name="T81" fmla="*/ 39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39" h="68">
                  <a:moveTo>
                    <a:pt x="94" y="39"/>
                  </a:moveTo>
                  <a:lnTo>
                    <a:pt x="112" y="46"/>
                  </a:lnTo>
                  <a:lnTo>
                    <a:pt x="132" y="48"/>
                  </a:lnTo>
                  <a:lnTo>
                    <a:pt x="150" y="46"/>
                  </a:lnTo>
                  <a:lnTo>
                    <a:pt x="169" y="41"/>
                  </a:lnTo>
                  <a:lnTo>
                    <a:pt x="187" y="35"/>
                  </a:lnTo>
                  <a:lnTo>
                    <a:pt x="205" y="27"/>
                  </a:lnTo>
                  <a:lnTo>
                    <a:pt x="223" y="18"/>
                  </a:lnTo>
                  <a:lnTo>
                    <a:pt x="239" y="10"/>
                  </a:lnTo>
                  <a:lnTo>
                    <a:pt x="239" y="13"/>
                  </a:lnTo>
                  <a:lnTo>
                    <a:pt x="234" y="20"/>
                  </a:lnTo>
                  <a:lnTo>
                    <a:pt x="226" y="30"/>
                  </a:lnTo>
                  <a:lnTo>
                    <a:pt x="212" y="40"/>
                  </a:lnTo>
                  <a:lnTo>
                    <a:pt x="193" y="50"/>
                  </a:lnTo>
                  <a:lnTo>
                    <a:pt x="167" y="60"/>
                  </a:lnTo>
                  <a:lnTo>
                    <a:pt x="136" y="65"/>
                  </a:lnTo>
                  <a:lnTo>
                    <a:pt x="97" y="68"/>
                  </a:lnTo>
                  <a:lnTo>
                    <a:pt x="91" y="63"/>
                  </a:lnTo>
                  <a:lnTo>
                    <a:pt x="86" y="60"/>
                  </a:lnTo>
                  <a:lnTo>
                    <a:pt x="79" y="57"/>
                  </a:lnTo>
                  <a:lnTo>
                    <a:pt x="72" y="54"/>
                  </a:lnTo>
                  <a:lnTo>
                    <a:pt x="65" y="53"/>
                  </a:lnTo>
                  <a:lnTo>
                    <a:pt x="57" y="50"/>
                  </a:lnTo>
                  <a:lnTo>
                    <a:pt x="49" y="48"/>
                  </a:lnTo>
                  <a:lnTo>
                    <a:pt x="42" y="45"/>
                  </a:lnTo>
                  <a:lnTo>
                    <a:pt x="36" y="39"/>
                  </a:lnTo>
                  <a:lnTo>
                    <a:pt x="30" y="34"/>
                  </a:lnTo>
                  <a:lnTo>
                    <a:pt x="25" y="28"/>
                  </a:lnTo>
                  <a:lnTo>
                    <a:pt x="19" y="23"/>
                  </a:lnTo>
                  <a:lnTo>
                    <a:pt x="13" y="17"/>
                  </a:lnTo>
                  <a:lnTo>
                    <a:pt x="8" y="11"/>
                  </a:lnTo>
                  <a:lnTo>
                    <a:pt x="4" y="5"/>
                  </a:lnTo>
                  <a:lnTo>
                    <a:pt x="0" y="0"/>
                  </a:lnTo>
                  <a:lnTo>
                    <a:pt x="14" y="0"/>
                  </a:lnTo>
                  <a:lnTo>
                    <a:pt x="26" y="4"/>
                  </a:lnTo>
                  <a:lnTo>
                    <a:pt x="36" y="12"/>
                  </a:lnTo>
                  <a:lnTo>
                    <a:pt x="45" y="22"/>
                  </a:lnTo>
                  <a:lnTo>
                    <a:pt x="56" y="31"/>
                  </a:lnTo>
                  <a:lnTo>
                    <a:pt x="67" y="38"/>
                  </a:lnTo>
                  <a:lnTo>
                    <a:pt x="79" y="41"/>
                  </a:lnTo>
                  <a:lnTo>
                    <a:pt x="94" y="39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8" name="Freeform 158"/>
            <p:cNvSpPr>
              <a:spLocks/>
            </p:cNvSpPr>
            <p:nvPr/>
          </p:nvSpPr>
          <p:spPr bwMode="auto">
            <a:xfrm>
              <a:off x="4243" y="3840"/>
              <a:ext cx="343" cy="177"/>
            </a:xfrm>
            <a:custGeom>
              <a:avLst/>
              <a:gdLst>
                <a:gd name="T0" fmla="*/ 71 w 687"/>
                <a:gd name="T1" fmla="*/ 104 h 354"/>
                <a:gd name="T2" fmla="*/ 138 w 687"/>
                <a:gd name="T3" fmla="*/ 109 h 354"/>
                <a:gd name="T4" fmla="*/ 203 w 687"/>
                <a:gd name="T5" fmla="*/ 94 h 354"/>
                <a:gd name="T6" fmla="*/ 606 w 687"/>
                <a:gd name="T7" fmla="*/ 93 h 354"/>
                <a:gd name="T8" fmla="*/ 644 w 687"/>
                <a:gd name="T9" fmla="*/ 80 h 354"/>
                <a:gd name="T10" fmla="*/ 676 w 687"/>
                <a:gd name="T11" fmla="*/ 59 h 354"/>
                <a:gd name="T12" fmla="*/ 684 w 687"/>
                <a:gd name="T13" fmla="*/ 64 h 354"/>
                <a:gd name="T14" fmla="*/ 665 w 687"/>
                <a:gd name="T15" fmla="*/ 93 h 354"/>
                <a:gd name="T16" fmla="*/ 640 w 687"/>
                <a:gd name="T17" fmla="*/ 109 h 354"/>
                <a:gd name="T18" fmla="*/ 600 w 687"/>
                <a:gd name="T19" fmla="*/ 117 h 354"/>
                <a:gd name="T20" fmla="*/ 550 w 687"/>
                <a:gd name="T21" fmla="*/ 119 h 354"/>
                <a:gd name="T22" fmla="*/ 491 w 687"/>
                <a:gd name="T23" fmla="*/ 117 h 354"/>
                <a:gd name="T24" fmla="*/ 432 w 687"/>
                <a:gd name="T25" fmla="*/ 112 h 354"/>
                <a:gd name="T26" fmla="*/ 378 w 687"/>
                <a:gd name="T27" fmla="*/ 108 h 354"/>
                <a:gd name="T28" fmla="*/ 326 w 687"/>
                <a:gd name="T29" fmla="*/ 106 h 354"/>
                <a:gd name="T30" fmla="*/ 261 w 687"/>
                <a:gd name="T31" fmla="*/ 111 h 354"/>
                <a:gd name="T32" fmla="*/ 193 w 687"/>
                <a:gd name="T33" fmla="*/ 120 h 354"/>
                <a:gd name="T34" fmla="*/ 132 w 687"/>
                <a:gd name="T35" fmla="*/ 131 h 354"/>
                <a:gd name="T36" fmla="*/ 90 w 687"/>
                <a:gd name="T37" fmla="*/ 139 h 354"/>
                <a:gd name="T38" fmla="*/ 81 w 687"/>
                <a:gd name="T39" fmla="*/ 156 h 354"/>
                <a:gd name="T40" fmla="*/ 97 w 687"/>
                <a:gd name="T41" fmla="*/ 193 h 354"/>
                <a:gd name="T42" fmla="*/ 137 w 687"/>
                <a:gd name="T43" fmla="*/ 184 h 354"/>
                <a:gd name="T44" fmla="*/ 222 w 687"/>
                <a:gd name="T45" fmla="*/ 165 h 354"/>
                <a:gd name="T46" fmla="*/ 291 w 687"/>
                <a:gd name="T47" fmla="*/ 157 h 354"/>
                <a:gd name="T48" fmla="*/ 361 w 687"/>
                <a:gd name="T49" fmla="*/ 157 h 354"/>
                <a:gd name="T50" fmla="*/ 453 w 687"/>
                <a:gd name="T51" fmla="*/ 157 h 354"/>
                <a:gd name="T52" fmla="*/ 548 w 687"/>
                <a:gd name="T53" fmla="*/ 158 h 354"/>
                <a:gd name="T54" fmla="*/ 628 w 687"/>
                <a:gd name="T55" fmla="*/ 156 h 354"/>
                <a:gd name="T56" fmla="*/ 669 w 687"/>
                <a:gd name="T57" fmla="*/ 151 h 354"/>
                <a:gd name="T58" fmla="*/ 657 w 687"/>
                <a:gd name="T59" fmla="*/ 170 h 354"/>
                <a:gd name="T60" fmla="*/ 649 w 687"/>
                <a:gd name="T61" fmla="*/ 249 h 354"/>
                <a:gd name="T62" fmla="*/ 631 w 687"/>
                <a:gd name="T63" fmla="*/ 308 h 354"/>
                <a:gd name="T64" fmla="*/ 619 w 687"/>
                <a:gd name="T65" fmla="*/ 178 h 354"/>
                <a:gd name="T66" fmla="*/ 604 w 687"/>
                <a:gd name="T67" fmla="*/ 179 h 354"/>
                <a:gd name="T68" fmla="*/ 563 w 687"/>
                <a:gd name="T69" fmla="*/ 180 h 354"/>
                <a:gd name="T70" fmla="*/ 509 w 687"/>
                <a:gd name="T71" fmla="*/ 182 h 354"/>
                <a:gd name="T72" fmla="*/ 451 w 687"/>
                <a:gd name="T73" fmla="*/ 184 h 354"/>
                <a:gd name="T74" fmla="*/ 395 w 687"/>
                <a:gd name="T75" fmla="*/ 182 h 354"/>
                <a:gd name="T76" fmla="*/ 331 w 687"/>
                <a:gd name="T77" fmla="*/ 179 h 354"/>
                <a:gd name="T78" fmla="*/ 264 w 687"/>
                <a:gd name="T79" fmla="*/ 182 h 354"/>
                <a:gd name="T80" fmla="*/ 207 w 687"/>
                <a:gd name="T81" fmla="*/ 190 h 354"/>
                <a:gd name="T82" fmla="*/ 164 w 687"/>
                <a:gd name="T83" fmla="*/ 201 h 354"/>
                <a:gd name="T84" fmla="*/ 135 w 687"/>
                <a:gd name="T85" fmla="*/ 210 h 354"/>
                <a:gd name="T86" fmla="*/ 124 w 687"/>
                <a:gd name="T87" fmla="*/ 247 h 354"/>
                <a:gd name="T88" fmla="*/ 109 w 687"/>
                <a:gd name="T89" fmla="*/ 354 h 354"/>
                <a:gd name="T90" fmla="*/ 104 w 687"/>
                <a:gd name="T91" fmla="*/ 243 h 354"/>
                <a:gd name="T92" fmla="*/ 84 w 687"/>
                <a:gd name="T93" fmla="*/ 219 h 354"/>
                <a:gd name="T94" fmla="*/ 64 w 687"/>
                <a:gd name="T95" fmla="*/ 200 h 354"/>
                <a:gd name="T96" fmla="*/ 59 w 687"/>
                <a:gd name="T97" fmla="*/ 155 h 354"/>
                <a:gd name="T98" fmla="*/ 40 w 687"/>
                <a:gd name="T99" fmla="*/ 117 h 354"/>
                <a:gd name="T100" fmla="*/ 2 w 687"/>
                <a:gd name="T101" fmla="*/ 57 h 354"/>
                <a:gd name="T102" fmla="*/ 6 w 687"/>
                <a:gd name="T103" fmla="*/ 6 h 354"/>
                <a:gd name="T104" fmla="*/ 16 w 687"/>
                <a:gd name="T105" fmla="*/ 34 h 354"/>
                <a:gd name="T106" fmla="*/ 31 w 687"/>
                <a:gd name="T107" fmla="*/ 68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87" h="354">
                  <a:moveTo>
                    <a:pt x="38" y="80"/>
                  </a:moveTo>
                  <a:lnTo>
                    <a:pt x="53" y="95"/>
                  </a:lnTo>
                  <a:lnTo>
                    <a:pt x="71" y="104"/>
                  </a:lnTo>
                  <a:lnTo>
                    <a:pt x="92" y="109"/>
                  </a:lnTo>
                  <a:lnTo>
                    <a:pt x="115" y="110"/>
                  </a:lnTo>
                  <a:lnTo>
                    <a:pt x="138" y="109"/>
                  </a:lnTo>
                  <a:lnTo>
                    <a:pt x="161" y="104"/>
                  </a:lnTo>
                  <a:lnTo>
                    <a:pt x="183" y="99"/>
                  </a:lnTo>
                  <a:lnTo>
                    <a:pt x="203" y="94"/>
                  </a:lnTo>
                  <a:lnTo>
                    <a:pt x="354" y="81"/>
                  </a:lnTo>
                  <a:lnTo>
                    <a:pt x="592" y="94"/>
                  </a:lnTo>
                  <a:lnTo>
                    <a:pt x="606" y="93"/>
                  </a:lnTo>
                  <a:lnTo>
                    <a:pt x="619" y="89"/>
                  </a:lnTo>
                  <a:lnTo>
                    <a:pt x="631" y="86"/>
                  </a:lnTo>
                  <a:lnTo>
                    <a:pt x="644" y="80"/>
                  </a:lnTo>
                  <a:lnTo>
                    <a:pt x="656" y="74"/>
                  </a:lnTo>
                  <a:lnTo>
                    <a:pt x="666" y="67"/>
                  </a:lnTo>
                  <a:lnTo>
                    <a:pt x="676" y="59"/>
                  </a:lnTo>
                  <a:lnTo>
                    <a:pt x="686" y="51"/>
                  </a:lnTo>
                  <a:lnTo>
                    <a:pt x="687" y="56"/>
                  </a:lnTo>
                  <a:lnTo>
                    <a:pt x="684" y="64"/>
                  </a:lnTo>
                  <a:lnTo>
                    <a:pt x="680" y="75"/>
                  </a:lnTo>
                  <a:lnTo>
                    <a:pt x="671" y="87"/>
                  </a:lnTo>
                  <a:lnTo>
                    <a:pt x="665" y="93"/>
                  </a:lnTo>
                  <a:lnTo>
                    <a:pt x="658" y="98"/>
                  </a:lnTo>
                  <a:lnTo>
                    <a:pt x="649" y="104"/>
                  </a:lnTo>
                  <a:lnTo>
                    <a:pt x="640" y="109"/>
                  </a:lnTo>
                  <a:lnTo>
                    <a:pt x="628" y="112"/>
                  </a:lnTo>
                  <a:lnTo>
                    <a:pt x="615" y="116"/>
                  </a:lnTo>
                  <a:lnTo>
                    <a:pt x="600" y="117"/>
                  </a:lnTo>
                  <a:lnTo>
                    <a:pt x="584" y="118"/>
                  </a:lnTo>
                  <a:lnTo>
                    <a:pt x="567" y="119"/>
                  </a:lnTo>
                  <a:lnTo>
                    <a:pt x="550" y="119"/>
                  </a:lnTo>
                  <a:lnTo>
                    <a:pt x="530" y="118"/>
                  </a:lnTo>
                  <a:lnTo>
                    <a:pt x="512" y="118"/>
                  </a:lnTo>
                  <a:lnTo>
                    <a:pt x="491" y="117"/>
                  </a:lnTo>
                  <a:lnTo>
                    <a:pt x="471" y="114"/>
                  </a:lnTo>
                  <a:lnTo>
                    <a:pt x="452" y="113"/>
                  </a:lnTo>
                  <a:lnTo>
                    <a:pt x="432" y="112"/>
                  </a:lnTo>
                  <a:lnTo>
                    <a:pt x="414" y="110"/>
                  </a:lnTo>
                  <a:lnTo>
                    <a:pt x="395" y="109"/>
                  </a:lnTo>
                  <a:lnTo>
                    <a:pt x="378" y="108"/>
                  </a:lnTo>
                  <a:lnTo>
                    <a:pt x="362" y="106"/>
                  </a:lnTo>
                  <a:lnTo>
                    <a:pt x="344" y="106"/>
                  </a:lnTo>
                  <a:lnTo>
                    <a:pt x="326" y="106"/>
                  </a:lnTo>
                  <a:lnTo>
                    <a:pt x="305" y="108"/>
                  </a:lnTo>
                  <a:lnTo>
                    <a:pt x="285" y="109"/>
                  </a:lnTo>
                  <a:lnTo>
                    <a:pt x="261" y="111"/>
                  </a:lnTo>
                  <a:lnTo>
                    <a:pt x="238" y="114"/>
                  </a:lnTo>
                  <a:lnTo>
                    <a:pt x="215" y="117"/>
                  </a:lnTo>
                  <a:lnTo>
                    <a:pt x="193" y="120"/>
                  </a:lnTo>
                  <a:lnTo>
                    <a:pt x="172" y="124"/>
                  </a:lnTo>
                  <a:lnTo>
                    <a:pt x="151" y="127"/>
                  </a:lnTo>
                  <a:lnTo>
                    <a:pt x="132" y="131"/>
                  </a:lnTo>
                  <a:lnTo>
                    <a:pt x="116" y="133"/>
                  </a:lnTo>
                  <a:lnTo>
                    <a:pt x="101" y="136"/>
                  </a:lnTo>
                  <a:lnTo>
                    <a:pt x="90" y="139"/>
                  </a:lnTo>
                  <a:lnTo>
                    <a:pt x="83" y="141"/>
                  </a:lnTo>
                  <a:lnTo>
                    <a:pt x="78" y="142"/>
                  </a:lnTo>
                  <a:lnTo>
                    <a:pt x="81" y="156"/>
                  </a:lnTo>
                  <a:lnTo>
                    <a:pt x="81" y="171"/>
                  </a:lnTo>
                  <a:lnTo>
                    <a:pt x="84" y="184"/>
                  </a:lnTo>
                  <a:lnTo>
                    <a:pt x="97" y="193"/>
                  </a:lnTo>
                  <a:lnTo>
                    <a:pt x="101" y="192"/>
                  </a:lnTo>
                  <a:lnTo>
                    <a:pt x="116" y="188"/>
                  </a:lnTo>
                  <a:lnTo>
                    <a:pt x="137" y="184"/>
                  </a:lnTo>
                  <a:lnTo>
                    <a:pt x="164" y="177"/>
                  </a:lnTo>
                  <a:lnTo>
                    <a:pt x="192" y="171"/>
                  </a:lnTo>
                  <a:lnTo>
                    <a:pt x="222" y="165"/>
                  </a:lnTo>
                  <a:lnTo>
                    <a:pt x="251" y="161"/>
                  </a:lnTo>
                  <a:lnTo>
                    <a:pt x="276" y="158"/>
                  </a:lnTo>
                  <a:lnTo>
                    <a:pt x="291" y="157"/>
                  </a:lnTo>
                  <a:lnTo>
                    <a:pt x="310" y="157"/>
                  </a:lnTo>
                  <a:lnTo>
                    <a:pt x="334" y="157"/>
                  </a:lnTo>
                  <a:lnTo>
                    <a:pt x="361" y="157"/>
                  </a:lnTo>
                  <a:lnTo>
                    <a:pt x="389" y="157"/>
                  </a:lnTo>
                  <a:lnTo>
                    <a:pt x="421" y="157"/>
                  </a:lnTo>
                  <a:lnTo>
                    <a:pt x="453" y="157"/>
                  </a:lnTo>
                  <a:lnTo>
                    <a:pt x="485" y="158"/>
                  </a:lnTo>
                  <a:lnTo>
                    <a:pt x="517" y="158"/>
                  </a:lnTo>
                  <a:lnTo>
                    <a:pt x="548" y="158"/>
                  </a:lnTo>
                  <a:lnTo>
                    <a:pt x="577" y="157"/>
                  </a:lnTo>
                  <a:lnTo>
                    <a:pt x="604" y="157"/>
                  </a:lnTo>
                  <a:lnTo>
                    <a:pt x="628" y="156"/>
                  </a:lnTo>
                  <a:lnTo>
                    <a:pt x="646" y="155"/>
                  </a:lnTo>
                  <a:lnTo>
                    <a:pt x="660" y="154"/>
                  </a:lnTo>
                  <a:lnTo>
                    <a:pt x="669" y="151"/>
                  </a:lnTo>
                  <a:lnTo>
                    <a:pt x="669" y="161"/>
                  </a:lnTo>
                  <a:lnTo>
                    <a:pt x="665" y="166"/>
                  </a:lnTo>
                  <a:lnTo>
                    <a:pt x="657" y="170"/>
                  </a:lnTo>
                  <a:lnTo>
                    <a:pt x="650" y="174"/>
                  </a:lnTo>
                  <a:lnTo>
                    <a:pt x="650" y="197"/>
                  </a:lnTo>
                  <a:lnTo>
                    <a:pt x="649" y="249"/>
                  </a:lnTo>
                  <a:lnTo>
                    <a:pt x="645" y="307"/>
                  </a:lnTo>
                  <a:lnTo>
                    <a:pt x="638" y="346"/>
                  </a:lnTo>
                  <a:lnTo>
                    <a:pt x="631" y="308"/>
                  </a:lnTo>
                  <a:lnTo>
                    <a:pt x="627" y="252"/>
                  </a:lnTo>
                  <a:lnTo>
                    <a:pt x="623" y="199"/>
                  </a:lnTo>
                  <a:lnTo>
                    <a:pt x="619" y="178"/>
                  </a:lnTo>
                  <a:lnTo>
                    <a:pt x="616" y="178"/>
                  </a:lnTo>
                  <a:lnTo>
                    <a:pt x="612" y="178"/>
                  </a:lnTo>
                  <a:lnTo>
                    <a:pt x="604" y="179"/>
                  </a:lnTo>
                  <a:lnTo>
                    <a:pt x="592" y="179"/>
                  </a:lnTo>
                  <a:lnTo>
                    <a:pt x="580" y="180"/>
                  </a:lnTo>
                  <a:lnTo>
                    <a:pt x="563" y="180"/>
                  </a:lnTo>
                  <a:lnTo>
                    <a:pt x="547" y="181"/>
                  </a:lnTo>
                  <a:lnTo>
                    <a:pt x="529" y="181"/>
                  </a:lnTo>
                  <a:lnTo>
                    <a:pt x="509" y="182"/>
                  </a:lnTo>
                  <a:lnTo>
                    <a:pt x="490" y="182"/>
                  </a:lnTo>
                  <a:lnTo>
                    <a:pt x="470" y="184"/>
                  </a:lnTo>
                  <a:lnTo>
                    <a:pt x="451" y="184"/>
                  </a:lnTo>
                  <a:lnTo>
                    <a:pt x="431" y="184"/>
                  </a:lnTo>
                  <a:lnTo>
                    <a:pt x="412" y="182"/>
                  </a:lnTo>
                  <a:lnTo>
                    <a:pt x="395" y="182"/>
                  </a:lnTo>
                  <a:lnTo>
                    <a:pt x="379" y="181"/>
                  </a:lnTo>
                  <a:lnTo>
                    <a:pt x="355" y="180"/>
                  </a:lnTo>
                  <a:lnTo>
                    <a:pt x="331" y="179"/>
                  </a:lnTo>
                  <a:lnTo>
                    <a:pt x="308" y="180"/>
                  </a:lnTo>
                  <a:lnTo>
                    <a:pt x="286" y="180"/>
                  </a:lnTo>
                  <a:lnTo>
                    <a:pt x="264" y="182"/>
                  </a:lnTo>
                  <a:lnTo>
                    <a:pt x="244" y="185"/>
                  </a:lnTo>
                  <a:lnTo>
                    <a:pt x="226" y="187"/>
                  </a:lnTo>
                  <a:lnTo>
                    <a:pt x="207" y="190"/>
                  </a:lnTo>
                  <a:lnTo>
                    <a:pt x="191" y="194"/>
                  </a:lnTo>
                  <a:lnTo>
                    <a:pt x="177" y="197"/>
                  </a:lnTo>
                  <a:lnTo>
                    <a:pt x="164" y="201"/>
                  </a:lnTo>
                  <a:lnTo>
                    <a:pt x="153" y="204"/>
                  </a:lnTo>
                  <a:lnTo>
                    <a:pt x="143" y="208"/>
                  </a:lnTo>
                  <a:lnTo>
                    <a:pt x="135" y="210"/>
                  </a:lnTo>
                  <a:lnTo>
                    <a:pt x="129" y="213"/>
                  </a:lnTo>
                  <a:lnTo>
                    <a:pt x="126" y="216"/>
                  </a:lnTo>
                  <a:lnTo>
                    <a:pt x="124" y="247"/>
                  </a:lnTo>
                  <a:lnTo>
                    <a:pt x="127" y="291"/>
                  </a:lnTo>
                  <a:lnTo>
                    <a:pt x="124" y="332"/>
                  </a:lnTo>
                  <a:lnTo>
                    <a:pt x="109" y="354"/>
                  </a:lnTo>
                  <a:lnTo>
                    <a:pt x="107" y="326"/>
                  </a:lnTo>
                  <a:lnTo>
                    <a:pt x="106" y="285"/>
                  </a:lnTo>
                  <a:lnTo>
                    <a:pt x="104" y="243"/>
                  </a:lnTo>
                  <a:lnTo>
                    <a:pt x="100" y="216"/>
                  </a:lnTo>
                  <a:lnTo>
                    <a:pt x="92" y="219"/>
                  </a:lnTo>
                  <a:lnTo>
                    <a:pt x="84" y="219"/>
                  </a:lnTo>
                  <a:lnTo>
                    <a:pt x="76" y="217"/>
                  </a:lnTo>
                  <a:lnTo>
                    <a:pt x="70" y="212"/>
                  </a:lnTo>
                  <a:lnTo>
                    <a:pt x="64" y="200"/>
                  </a:lnTo>
                  <a:lnTo>
                    <a:pt x="62" y="185"/>
                  </a:lnTo>
                  <a:lnTo>
                    <a:pt x="60" y="170"/>
                  </a:lnTo>
                  <a:lnTo>
                    <a:pt x="59" y="155"/>
                  </a:lnTo>
                  <a:lnTo>
                    <a:pt x="55" y="140"/>
                  </a:lnTo>
                  <a:lnTo>
                    <a:pt x="49" y="127"/>
                  </a:lnTo>
                  <a:lnTo>
                    <a:pt x="40" y="117"/>
                  </a:lnTo>
                  <a:lnTo>
                    <a:pt x="25" y="110"/>
                  </a:lnTo>
                  <a:lnTo>
                    <a:pt x="10" y="88"/>
                  </a:lnTo>
                  <a:lnTo>
                    <a:pt x="2" y="57"/>
                  </a:lnTo>
                  <a:lnTo>
                    <a:pt x="0" y="25"/>
                  </a:lnTo>
                  <a:lnTo>
                    <a:pt x="2" y="0"/>
                  </a:lnTo>
                  <a:lnTo>
                    <a:pt x="6" y="6"/>
                  </a:lnTo>
                  <a:lnTo>
                    <a:pt x="9" y="14"/>
                  </a:lnTo>
                  <a:lnTo>
                    <a:pt x="13" y="23"/>
                  </a:lnTo>
                  <a:lnTo>
                    <a:pt x="16" y="34"/>
                  </a:lnTo>
                  <a:lnTo>
                    <a:pt x="21" y="45"/>
                  </a:lnTo>
                  <a:lnTo>
                    <a:pt x="25" y="57"/>
                  </a:lnTo>
                  <a:lnTo>
                    <a:pt x="31" y="68"/>
                  </a:lnTo>
                  <a:lnTo>
                    <a:pt x="38" y="8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163" name="Group 7"/>
          <p:cNvGrpSpPr>
            <a:grpSpLocks noChangeAspect="1"/>
          </p:cNvGrpSpPr>
          <p:nvPr/>
        </p:nvGrpSpPr>
        <p:grpSpPr bwMode="auto">
          <a:xfrm>
            <a:off x="958190" y="5407752"/>
            <a:ext cx="369619" cy="345275"/>
            <a:chOff x="629" y="2356"/>
            <a:chExt cx="1078" cy="1007"/>
          </a:xfrm>
        </p:grpSpPr>
        <p:sp>
          <p:nvSpPr>
            <p:cNvPr id="164" name="Freeform 9"/>
            <p:cNvSpPr>
              <a:spLocks/>
            </p:cNvSpPr>
            <p:nvPr/>
          </p:nvSpPr>
          <p:spPr bwMode="auto">
            <a:xfrm>
              <a:off x="974" y="2384"/>
              <a:ext cx="319" cy="855"/>
            </a:xfrm>
            <a:custGeom>
              <a:avLst/>
              <a:gdLst>
                <a:gd name="T0" fmla="*/ 478 w 638"/>
                <a:gd name="T1" fmla="*/ 33 h 1710"/>
                <a:gd name="T2" fmla="*/ 75 w 638"/>
                <a:gd name="T3" fmla="*/ 1306 h 1710"/>
                <a:gd name="T4" fmla="*/ 62 w 638"/>
                <a:gd name="T5" fmla="*/ 1328 h 1710"/>
                <a:gd name="T6" fmla="*/ 55 w 638"/>
                <a:gd name="T7" fmla="*/ 1349 h 1710"/>
                <a:gd name="T8" fmla="*/ 54 w 638"/>
                <a:gd name="T9" fmla="*/ 1372 h 1710"/>
                <a:gd name="T10" fmla="*/ 58 w 638"/>
                <a:gd name="T11" fmla="*/ 1396 h 1710"/>
                <a:gd name="T12" fmla="*/ 61 w 638"/>
                <a:gd name="T13" fmla="*/ 1409 h 1710"/>
                <a:gd name="T14" fmla="*/ 66 w 638"/>
                <a:gd name="T15" fmla="*/ 1419 h 1710"/>
                <a:gd name="T16" fmla="*/ 70 w 638"/>
                <a:gd name="T17" fmla="*/ 1429 h 1710"/>
                <a:gd name="T18" fmla="*/ 77 w 638"/>
                <a:gd name="T19" fmla="*/ 1438 h 1710"/>
                <a:gd name="T20" fmla="*/ 84 w 638"/>
                <a:gd name="T21" fmla="*/ 1446 h 1710"/>
                <a:gd name="T22" fmla="*/ 92 w 638"/>
                <a:gd name="T23" fmla="*/ 1454 h 1710"/>
                <a:gd name="T24" fmla="*/ 101 w 638"/>
                <a:gd name="T25" fmla="*/ 1461 h 1710"/>
                <a:gd name="T26" fmla="*/ 113 w 638"/>
                <a:gd name="T27" fmla="*/ 1466 h 1710"/>
                <a:gd name="T28" fmla="*/ 638 w 638"/>
                <a:gd name="T29" fmla="*/ 1710 h 1710"/>
                <a:gd name="T30" fmla="*/ 18 w 638"/>
                <a:gd name="T31" fmla="*/ 1507 h 1710"/>
                <a:gd name="T32" fmla="*/ 13 w 638"/>
                <a:gd name="T33" fmla="*/ 1484 h 1710"/>
                <a:gd name="T34" fmla="*/ 8 w 638"/>
                <a:gd name="T35" fmla="*/ 1463 h 1710"/>
                <a:gd name="T36" fmla="*/ 5 w 638"/>
                <a:gd name="T37" fmla="*/ 1443 h 1710"/>
                <a:gd name="T38" fmla="*/ 2 w 638"/>
                <a:gd name="T39" fmla="*/ 1420 h 1710"/>
                <a:gd name="T40" fmla="*/ 0 w 638"/>
                <a:gd name="T41" fmla="*/ 1393 h 1710"/>
                <a:gd name="T42" fmla="*/ 0 w 638"/>
                <a:gd name="T43" fmla="*/ 1368 h 1710"/>
                <a:gd name="T44" fmla="*/ 0 w 638"/>
                <a:gd name="T45" fmla="*/ 1344 h 1710"/>
                <a:gd name="T46" fmla="*/ 2 w 638"/>
                <a:gd name="T47" fmla="*/ 1318 h 1710"/>
                <a:gd name="T48" fmla="*/ 411 w 638"/>
                <a:gd name="T49" fmla="*/ 0 h 1710"/>
                <a:gd name="T50" fmla="*/ 478 w 638"/>
                <a:gd name="T51" fmla="*/ 33 h 17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38" h="1710">
                  <a:moveTo>
                    <a:pt x="478" y="33"/>
                  </a:moveTo>
                  <a:lnTo>
                    <a:pt x="75" y="1306"/>
                  </a:lnTo>
                  <a:lnTo>
                    <a:pt x="62" y="1328"/>
                  </a:lnTo>
                  <a:lnTo>
                    <a:pt x="55" y="1349"/>
                  </a:lnTo>
                  <a:lnTo>
                    <a:pt x="54" y="1372"/>
                  </a:lnTo>
                  <a:lnTo>
                    <a:pt x="58" y="1396"/>
                  </a:lnTo>
                  <a:lnTo>
                    <a:pt x="61" y="1409"/>
                  </a:lnTo>
                  <a:lnTo>
                    <a:pt x="66" y="1419"/>
                  </a:lnTo>
                  <a:lnTo>
                    <a:pt x="70" y="1429"/>
                  </a:lnTo>
                  <a:lnTo>
                    <a:pt x="77" y="1438"/>
                  </a:lnTo>
                  <a:lnTo>
                    <a:pt x="84" y="1446"/>
                  </a:lnTo>
                  <a:lnTo>
                    <a:pt x="92" y="1454"/>
                  </a:lnTo>
                  <a:lnTo>
                    <a:pt x="101" y="1461"/>
                  </a:lnTo>
                  <a:lnTo>
                    <a:pt x="113" y="1466"/>
                  </a:lnTo>
                  <a:lnTo>
                    <a:pt x="638" y="1710"/>
                  </a:lnTo>
                  <a:lnTo>
                    <a:pt x="18" y="1507"/>
                  </a:lnTo>
                  <a:lnTo>
                    <a:pt x="13" y="1484"/>
                  </a:lnTo>
                  <a:lnTo>
                    <a:pt x="8" y="1463"/>
                  </a:lnTo>
                  <a:lnTo>
                    <a:pt x="5" y="1443"/>
                  </a:lnTo>
                  <a:lnTo>
                    <a:pt x="2" y="1420"/>
                  </a:lnTo>
                  <a:lnTo>
                    <a:pt x="0" y="1393"/>
                  </a:lnTo>
                  <a:lnTo>
                    <a:pt x="0" y="1368"/>
                  </a:lnTo>
                  <a:lnTo>
                    <a:pt x="0" y="1344"/>
                  </a:lnTo>
                  <a:lnTo>
                    <a:pt x="2" y="1318"/>
                  </a:lnTo>
                  <a:lnTo>
                    <a:pt x="411" y="0"/>
                  </a:lnTo>
                  <a:lnTo>
                    <a:pt x="478" y="33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5" name="Freeform 10"/>
            <p:cNvSpPr>
              <a:spLocks/>
            </p:cNvSpPr>
            <p:nvPr/>
          </p:nvSpPr>
          <p:spPr bwMode="auto">
            <a:xfrm>
              <a:off x="916" y="2406"/>
              <a:ext cx="325" cy="861"/>
            </a:xfrm>
            <a:custGeom>
              <a:avLst/>
              <a:gdLst>
                <a:gd name="T0" fmla="*/ 298 w 651"/>
                <a:gd name="T1" fmla="*/ 18 h 1722"/>
                <a:gd name="T2" fmla="*/ 211 w 651"/>
                <a:gd name="T3" fmla="*/ 0 h 1722"/>
                <a:gd name="T4" fmla="*/ 186 w 651"/>
                <a:gd name="T5" fmla="*/ 105 h 1722"/>
                <a:gd name="T6" fmla="*/ 166 w 651"/>
                <a:gd name="T7" fmla="*/ 199 h 1722"/>
                <a:gd name="T8" fmla="*/ 147 w 651"/>
                <a:gd name="T9" fmla="*/ 289 h 1722"/>
                <a:gd name="T10" fmla="*/ 131 w 651"/>
                <a:gd name="T11" fmla="*/ 376 h 1722"/>
                <a:gd name="T12" fmla="*/ 115 w 651"/>
                <a:gd name="T13" fmla="*/ 463 h 1722"/>
                <a:gd name="T14" fmla="*/ 100 w 651"/>
                <a:gd name="T15" fmla="*/ 553 h 1722"/>
                <a:gd name="T16" fmla="*/ 86 w 651"/>
                <a:gd name="T17" fmla="*/ 650 h 1722"/>
                <a:gd name="T18" fmla="*/ 71 w 651"/>
                <a:gd name="T19" fmla="*/ 756 h 1722"/>
                <a:gd name="T20" fmla="*/ 56 w 651"/>
                <a:gd name="T21" fmla="*/ 866 h 1722"/>
                <a:gd name="T22" fmla="*/ 44 w 651"/>
                <a:gd name="T23" fmla="*/ 968 h 1722"/>
                <a:gd name="T24" fmla="*/ 33 w 651"/>
                <a:gd name="T25" fmla="*/ 1062 h 1722"/>
                <a:gd name="T26" fmla="*/ 24 w 651"/>
                <a:gd name="T27" fmla="*/ 1154 h 1722"/>
                <a:gd name="T28" fmla="*/ 16 w 651"/>
                <a:gd name="T29" fmla="*/ 1246 h 1722"/>
                <a:gd name="T30" fmla="*/ 10 w 651"/>
                <a:gd name="T31" fmla="*/ 1342 h 1722"/>
                <a:gd name="T32" fmla="*/ 4 w 651"/>
                <a:gd name="T33" fmla="*/ 1443 h 1722"/>
                <a:gd name="T34" fmla="*/ 0 w 651"/>
                <a:gd name="T35" fmla="*/ 1555 h 1722"/>
                <a:gd name="T36" fmla="*/ 3 w 651"/>
                <a:gd name="T37" fmla="*/ 1572 h 1722"/>
                <a:gd name="T38" fmla="*/ 9 w 651"/>
                <a:gd name="T39" fmla="*/ 1586 h 1722"/>
                <a:gd name="T40" fmla="*/ 18 w 651"/>
                <a:gd name="T41" fmla="*/ 1599 h 1722"/>
                <a:gd name="T42" fmla="*/ 31 w 651"/>
                <a:gd name="T43" fmla="*/ 1610 h 1722"/>
                <a:gd name="T44" fmla="*/ 39 w 651"/>
                <a:gd name="T45" fmla="*/ 1615 h 1722"/>
                <a:gd name="T46" fmla="*/ 46 w 651"/>
                <a:gd name="T47" fmla="*/ 1619 h 1722"/>
                <a:gd name="T48" fmla="*/ 54 w 651"/>
                <a:gd name="T49" fmla="*/ 1623 h 1722"/>
                <a:gd name="T50" fmla="*/ 61 w 651"/>
                <a:gd name="T51" fmla="*/ 1625 h 1722"/>
                <a:gd name="T52" fmla="*/ 69 w 651"/>
                <a:gd name="T53" fmla="*/ 1626 h 1722"/>
                <a:gd name="T54" fmla="*/ 77 w 651"/>
                <a:gd name="T55" fmla="*/ 1627 h 1722"/>
                <a:gd name="T56" fmla="*/ 85 w 651"/>
                <a:gd name="T57" fmla="*/ 1627 h 1722"/>
                <a:gd name="T58" fmla="*/ 94 w 651"/>
                <a:gd name="T59" fmla="*/ 1626 h 1722"/>
                <a:gd name="T60" fmla="*/ 610 w 651"/>
                <a:gd name="T61" fmla="*/ 1722 h 1722"/>
                <a:gd name="T62" fmla="*/ 651 w 651"/>
                <a:gd name="T63" fmla="*/ 1688 h 1722"/>
                <a:gd name="T64" fmla="*/ 55 w 651"/>
                <a:gd name="T65" fmla="*/ 1562 h 1722"/>
                <a:gd name="T66" fmla="*/ 55 w 651"/>
                <a:gd name="T67" fmla="*/ 1536 h 1722"/>
                <a:gd name="T68" fmla="*/ 55 w 651"/>
                <a:gd name="T69" fmla="*/ 1515 h 1722"/>
                <a:gd name="T70" fmla="*/ 55 w 651"/>
                <a:gd name="T71" fmla="*/ 1494 h 1722"/>
                <a:gd name="T72" fmla="*/ 55 w 651"/>
                <a:gd name="T73" fmla="*/ 1469 h 1722"/>
                <a:gd name="T74" fmla="*/ 54 w 651"/>
                <a:gd name="T75" fmla="*/ 1427 h 1722"/>
                <a:gd name="T76" fmla="*/ 53 w 651"/>
                <a:gd name="T77" fmla="*/ 1390 h 1722"/>
                <a:gd name="T78" fmla="*/ 51 w 651"/>
                <a:gd name="T79" fmla="*/ 1353 h 1722"/>
                <a:gd name="T80" fmla="*/ 47 w 651"/>
                <a:gd name="T81" fmla="*/ 1312 h 1722"/>
                <a:gd name="T82" fmla="*/ 61 w 651"/>
                <a:gd name="T83" fmla="*/ 1221 h 1722"/>
                <a:gd name="T84" fmla="*/ 72 w 651"/>
                <a:gd name="T85" fmla="*/ 1138 h 1722"/>
                <a:gd name="T86" fmla="*/ 85 w 651"/>
                <a:gd name="T87" fmla="*/ 1061 h 1722"/>
                <a:gd name="T88" fmla="*/ 98 w 651"/>
                <a:gd name="T89" fmla="*/ 986 h 1722"/>
                <a:gd name="T90" fmla="*/ 110 w 651"/>
                <a:gd name="T91" fmla="*/ 911 h 1722"/>
                <a:gd name="T92" fmla="*/ 124 w 651"/>
                <a:gd name="T93" fmla="*/ 834 h 1722"/>
                <a:gd name="T94" fmla="*/ 140 w 651"/>
                <a:gd name="T95" fmla="*/ 751 h 1722"/>
                <a:gd name="T96" fmla="*/ 158 w 651"/>
                <a:gd name="T97" fmla="*/ 661 h 1722"/>
                <a:gd name="T98" fmla="*/ 175 w 651"/>
                <a:gd name="T99" fmla="*/ 571 h 1722"/>
                <a:gd name="T100" fmla="*/ 191 w 651"/>
                <a:gd name="T101" fmla="*/ 490 h 1722"/>
                <a:gd name="T102" fmla="*/ 207 w 651"/>
                <a:gd name="T103" fmla="*/ 413 h 1722"/>
                <a:gd name="T104" fmla="*/ 223 w 651"/>
                <a:gd name="T105" fmla="*/ 339 h 1722"/>
                <a:gd name="T106" fmla="*/ 239 w 651"/>
                <a:gd name="T107" fmla="*/ 264 h 1722"/>
                <a:gd name="T108" fmla="*/ 257 w 651"/>
                <a:gd name="T109" fmla="*/ 188 h 1722"/>
                <a:gd name="T110" fmla="*/ 276 w 651"/>
                <a:gd name="T111" fmla="*/ 106 h 1722"/>
                <a:gd name="T112" fmla="*/ 298 w 651"/>
                <a:gd name="T113" fmla="*/ 18 h 17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651" h="1722">
                  <a:moveTo>
                    <a:pt x="298" y="18"/>
                  </a:moveTo>
                  <a:lnTo>
                    <a:pt x="211" y="0"/>
                  </a:lnTo>
                  <a:lnTo>
                    <a:pt x="186" y="105"/>
                  </a:lnTo>
                  <a:lnTo>
                    <a:pt x="166" y="199"/>
                  </a:lnTo>
                  <a:lnTo>
                    <a:pt x="147" y="289"/>
                  </a:lnTo>
                  <a:lnTo>
                    <a:pt x="131" y="376"/>
                  </a:lnTo>
                  <a:lnTo>
                    <a:pt x="115" y="463"/>
                  </a:lnTo>
                  <a:lnTo>
                    <a:pt x="100" y="553"/>
                  </a:lnTo>
                  <a:lnTo>
                    <a:pt x="86" y="650"/>
                  </a:lnTo>
                  <a:lnTo>
                    <a:pt x="71" y="756"/>
                  </a:lnTo>
                  <a:lnTo>
                    <a:pt x="56" y="866"/>
                  </a:lnTo>
                  <a:lnTo>
                    <a:pt x="44" y="968"/>
                  </a:lnTo>
                  <a:lnTo>
                    <a:pt x="33" y="1062"/>
                  </a:lnTo>
                  <a:lnTo>
                    <a:pt x="24" y="1154"/>
                  </a:lnTo>
                  <a:lnTo>
                    <a:pt x="16" y="1246"/>
                  </a:lnTo>
                  <a:lnTo>
                    <a:pt x="10" y="1342"/>
                  </a:lnTo>
                  <a:lnTo>
                    <a:pt x="4" y="1443"/>
                  </a:lnTo>
                  <a:lnTo>
                    <a:pt x="0" y="1555"/>
                  </a:lnTo>
                  <a:lnTo>
                    <a:pt x="3" y="1572"/>
                  </a:lnTo>
                  <a:lnTo>
                    <a:pt x="9" y="1586"/>
                  </a:lnTo>
                  <a:lnTo>
                    <a:pt x="18" y="1599"/>
                  </a:lnTo>
                  <a:lnTo>
                    <a:pt x="31" y="1610"/>
                  </a:lnTo>
                  <a:lnTo>
                    <a:pt x="39" y="1615"/>
                  </a:lnTo>
                  <a:lnTo>
                    <a:pt x="46" y="1619"/>
                  </a:lnTo>
                  <a:lnTo>
                    <a:pt x="54" y="1623"/>
                  </a:lnTo>
                  <a:lnTo>
                    <a:pt x="61" y="1625"/>
                  </a:lnTo>
                  <a:lnTo>
                    <a:pt x="69" y="1626"/>
                  </a:lnTo>
                  <a:lnTo>
                    <a:pt x="77" y="1627"/>
                  </a:lnTo>
                  <a:lnTo>
                    <a:pt x="85" y="1627"/>
                  </a:lnTo>
                  <a:lnTo>
                    <a:pt x="94" y="1626"/>
                  </a:lnTo>
                  <a:lnTo>
                    <a:pt x="610" y="1722"/>
                  </a:lnTo>
                  <a:lnTo>
                    <a:pt x="651" y="1688"/>
                  </a:lnTo>
                  <a:lnTo>
                    <a:pt x="55" y="1562"/>
                  </a:lnTo>
                  <a:lnTo>
                    <a:pt x="55" y="1536"/>
                  </a:lnTo>
                  <a:lnTo>
                    <a:pt x="55" y="1515"/>
                  </a:lnTo>
                  <a:lnTo>
                    <a:pt x="55" y="1494"/>
                  </a:lnTo>
                  <a:lnTo>
                    <a:pt x="55" y="1469"/>
                  </a:lnTo>
                  <a:lnTo>
                    <a:pt x="54" y="1427"/>
                  </a:lnTo>
                  <a:lnTo>
                    <a:pt x="53" y="1390"/>
                  </a:lnTo>
                  <a:lnTo>
                    <a:pt x="51" y="1353"/>
                  </a:lnTo>
                  <a:lnTo>
                    <a:pt x="47" y="1312"/>
                  </a:lnTo>
                  <a:lnTo>
                    <a:pt x="61" y="1221"/>
                  </a:lnTo>
                  <a:lnTo>
                    <a:pt x="72" y="1138"/>
                  </a:lnTo>
                  <a:lnTo>
                    <a:pt x="85" y="1061"/>
                  </a:lnTo>
                  <a:lnTo>
                    <a:pt x="98" y="986"/>
                  </a:lnTo>
                  <a:lnTo>
                    <a:pt x="110" y="911"/>
                  </a:lnTo>
                  <a:lnTo>
                    <a:pt x="124" y="834"/>
                  </a:lnTo>
                  <a:lnTo>
                    <a:pt x="140" y="751"/>
                  </a:lnTo>
                  <a:lnTo>
                    <a:pt x="158" y="661"/>
                  </a:lnTo>
                  <a:lnTo>
                    <a:pt x="175" y="571"/>
                  </a:lnTo>
                  <a:lnTo>
                    <a:pt x="191" y="490"/>
                  </a:lnTo>
                  <a:lnTo>
                    <a:pt x="207" y="413"/>
                  </a:lnTo>
                  <a:lnTo>
                    <a:pt x="223" y="339"/>
                  </a:lnTo>
                  <a:lnTo>
                    <a:pt x="239" y="264"/>
                  </a:lnTo>
                  <a:lnTo>
                    <a:pt x="257" y="188"/>
                  </a:lnTo>
                  <a:lnTo>
                    <a:pt x="276" y="106"/>
                  </a:lnTo>
                  <a:lnTo>
                    <a:pt x="298" y="18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6" name="Freeform 11"/>
            <p:cNvSpPr>
              <a:spLocks/>
            </p:cNvSpPr>
            <p:nvPr/>
          </p:nvSpPr>
          <p:spPr bwMode="auto">
            <a:xfrm>
              <a:off x="853" y="2446"/>
              <a:ext cx="334" cy="862"/>
            </a:xfrm>
            <a:custGeom>
              <a:avLst/>
              <a:gdLst>
                <a:gd name="T0" fmla="*/ 118 w 668"/>
                <a:gd name="T1" fmla="*/ 0 h 1724"/>
                <a:gd name="T2" fmla="*/ 31 w 668"/>
                <a:gd name="T3" fmla="*/ 8 h 1724"/>
                <a:gd name="T4" fmla="*/ 16 w 668"/>
                <a:gd name="T5" fmla="*/ 260 h 1724"/>
                <a:gd name="T6" fmla="*/ 7 w 668"/>
                <a:gd name="T7" fmla="*/ 482 h 1724"/>
                <a:gd name="T8" fmla="*/ 2 w 668"/>
                <a:gd name="T9" fmla="*/ 705 h 1724"/>
                <a:gd name="T10" fmla="*/ 0 w 668"/>
                <a:gd name="T11" fmla="*/ 956 h 1724"/>
                <a:gd name="T12" fmla="*/ 2 w 668"/>
                <a:gd name="T13" fmla="*/ 1130 h 1724"/>
                <a:gd name="T14" fmla="*/ 4 w 668"/>
                <a:gd name="T15" fmla="*/ 1282 h 1724"/>
                <a:gd name="T16" fmla="*/ 8 w 668"/>
                <a:gd name="T17" fmla="*/ 1435 h 1724"/>
                <a:gd name="T18" fmla="*/ 16 w 668"/>
                <a:gd name="T19" fmla="*/ 1607 h 1724"/>
                <a:gd name="T20" fmla="*/ 15 w 668"/>
                <a:gd name="T21" fmla="*/ 1622 h 1724"/>
                <a:gd name="T22" fmla="*/ 15 w 668"/>
                <a:gd name="T23" fmla="*/ 1636 h 1724"/>
                <a:gd name="T24" fmla="*/ 18 w 668"/>
                <a:gd name="T25" fmla="*/ 1649 h 1724"/>
                <a:gd name="T26" fmla="*/ 22 w 668"/>
                <a:gd name="T27" fmla="*/ 1660 h 1724"/>
                <a:gd name="T28" fmla="*/ 28 w 668"/>
                <a:gd name="T29" fmla="*/ 1672 h 1724"/>
                <a:gd name="T30" fmla="*/ 35 w 668"/>
                <a:gd name="T31" fmla="*/ 1682 h 1724"/>
                <a:gd name="T32" fmla="*/ 44 w 668"/>
                <a:gd name="T33" fmla="*/ 1693 h 1724"/>
                <a:gd name="T34" fmla="*/ 56 w 668"/>
                <a:gd name="T35" fmla="*/ 1702 h 1724"/>
                <a:gd name="T36" fmla="*/ 67 w 668"/>
                <a:gd name="T37" fmla="*/ 1710 h 1724"/>
                <a:gd name="T38" fmla="*/ 78 w 668"/>
                <a:gd name="T39" fmla="*/ 1716 h 1724"/>
                <a:gd name="T40" fmla="*/ 89 w 668"/>
                <a:gd name="T41" fmla="*/ 1720 h 1724"/>
                <a:gd name="T42" fmla="*/ 101 w 668"/>
                <a:gd name="T43" fmla="*/ 1723 h 1724"/>
                <a:gd name="T44" fmla="*/ 112 w 668"/>
                <a:gd name="T45" fmla="*/ 1724 h 1724"/>
                <a:gd name="T46" fmla="*/ 125 w 668"/>
                <a:gd name="T47" fmla="*/ 1724 h 1724"/>
                <a:gd name="T48" fmla="*/ 137 w 668"/>
                <a:gd name="T49" fmla="*/ 1721 h 1724"/>
                <a:gd name="T50" fmla="*/ 150 w 668"/>
                <a:gd name="T51" fmla="*/ 1718 h 1724"/>
                <a:gd name="T52" fmla="*/ 668 w 668"/>
                <a:gd name="T53" fmla="*/ 1694 h 1724"/>
                <a:gd name="T54" fmla="*/ 134 w 668"/>
                <a:gd name="T55" fmla="*/ 1655 h 1724"/>
                <a:gd name="T56" fmla="*/ 127 w 668"/>
                <a:gd name="T57" fmla="*/ 1650 h 1724"/>
                <a:gd name="T58" fmla="*/ 121 w 668"/>
                <a:gd name="T59" fmla="*/ 1647 h 1724"/>
                <a:gd name="T60" fmla="*/ 117 w 668"/>
                <a:gd name="T61" fmla="*/ 1642 h 1724"/>
                <a:gd name="T62" fmla="*/ 112 w 668"/>
                <a:gd name="T63" fmla="*/ 1637 h 1724"/>
                <a:gd name="T64" fmla="*/ 107 w 668"/>
                <a:gd name="T65" fmla="*/ 1633 h 1724"/>
                <a:gd name="T66" fmla="*/ 103 w 668"/>
                <a:gd name="T67" fmla="*/ 1628 h 1724"/>
                <a:gd name="T68" fmla="*/ 99 w 668"/>
                <a:gd name="T69" fmla="*/ 1622 h 1724"/>
                <a:gd name="T70" fmla="*/ 95 w 668"/>
                <a:gd name="T71" fmla="*/ 1616 h 1724"/>
                <a:gd name="T72" fmla="*/ 82 w 668"/>
                <a:gd name="T73" fmla="*/ 1593 h 1724"/>
                <a:gd name="T74" fmla="*/ 74 w 668"/>
                <a:gd name="T75" fmla="*/ 1571 h 1724"/>
                <a:gd name="T76" fmla="*/ 69 w 668"/>
                <a:gd name="T77" fmla="*/ 1548 h 1724"/>
                <a:gd name="T78" fmla="*/ 71 w 668"/>
                <a:gd name="T79" fmla="*/ 1521 h 1724"/>
                <a:gd name="T80" fmla="*/ 118 w 668"/>
                <a:gd name="T81" fmla="*/ 0 h 17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68" h="1724">
                  <a:moveTo>
                    <a:pt x="118" y="0"/>
                  </a:moveTo>
                  <a:lnTo>
                    <a:pt x="31" y="8"/>
                  </a:lnTo>
                  <a:lnTo>
                    <a:pt x="16" y="260"/>
                  </a:lnTo>
                  <a:lnTo>
                    <a:pt x="7" y="482"/>
                  </a:lnTo>
                  <a:lnTo>
                    <a:pt x="2" y="705"/>
                  </a:lnTo>
                  <a:lnTo>
                    <a:pt x="0" y="956"/>
                  </a:lnTo>
                  <a:lnTo>
                    <a:pt x="2" y="1130"/>
                  </a:lnTo>
                  <a:lnTo>
                    <a:pt x="4" y="1282"/>
                  </a:lnTo>
                  <a:lnTo>
                    <a:pt x="8" y="1435"/>
                  </a:lnTo>
                  <a:lnTo>
                    <a:pt x="16" y="1607"/>
                  </a:lnTo>
                  <a:lnTo>
                    <a:pt x="15" y="1622"/>
                  </a:lnTo>
                  <a:lnTo>
                    <a:pt x="15" y="1636"/>
                  </a:lnTo>
                  <a:lnTo>
                    <a:pt x="18" y="1649"/>
                  </a:lnTo>
                  <a:lnTo>
                    <a:pt x="22" y="1660"/>
                  </a:lnTo>
                  <a:lnTo>
                    <a:pt x="28" y="1672"/>
                  </a:lnTo>
                  <a:lnTo>
                    <a:pt x="35" y="1682"/>
                  </a:lnTo>
                  <a:lnTo>
                    <a:pt x="44" y="1693"/>
                  </a:lnTo>
                  <a:lnTo>
                    <a:pt x="56" y="1702"/>
                  </a:lnTo>
                  <a:lnTo>
                    <a:pt x="67" y="1710"/>
                  </a:lnTo>
                  <a:lnTo>
                    <a:pt x="78" y="1716"/>
                  </a:lnTo>
                  <a:lnTo>
                    <a:pt x="89" y="1720"/>
                  </a:lnTo>
                  <a:lnTo>
                    <a:pt x="101" y="1723"/>
                  </a:lnTo>
                  <a:lnTo>
                    <a:pt x="112" y="1724"/>
                  </a:lnTo>
                  <a:lnTo>
                    <a:pt x="125" y="1724"/>
                  </a:lnTo>
                  <a:lnTo>
                    <a:pt x="137" y="1721"/>
                  </a:lnTo>
                  <a:lnTo>
                    <a:pt x="150" y="1718"/>
                  </a:lnTo>
                  <a:lnTo>
                    <a:pt x="668" y="1694"/>
                  </a:lnTo>
                  <a:lnTo>
                    <a:pt x="134" y="1655"/>
                  </a:lnTo>
                  <a:lnTo>
                    <a:pt x="127" y="1650"/>
                  </a:lnTo>
                  <a:lnTo>
                    <a:pt x="121" y="1647"/>
                  </a:lnTo>
                  <a:lnTo>
                    <a:pt x="117" y="1642"/>
                  </a:lnTo>
                  <a:lnTo>
                    <a:pt x="112" y="1637"/>
                  </a:lnTo>
                  <a:lnTo>
                    <a:pt x="107" y="1633"/>
                  </a:lnTo>
                  <a:lnTo>
                    <a:pt x="103" y="1628"/>
                  </a:lnTo>
                  <a:lnTo>
                    <a:pt x="99" y="1622"/>
                  </a:lnTo>
                  <a:lnTo>
                    <a:pt x="95" y="1616"/>
                  </a:lnTo>
                  <a:lnTo>
                    <a:pt x="82" y="1593"/>
                  </a:lnTo>
                  <a:lnTo>
                    <a:pt x="74" y="1571"/>
                  </a:lnTo>
                  <a:lnTo>
                    <a:pt x="69" y="1548"/>
                  </a:lnTo>
                  <a:lnTo>
                    <a:pt x="71" y="1521"/>
                  </a:lnTo>
                  <a:lnTo>
                    <a:pt x="118" y="0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7" name="Freeform 12"/>
            <p:cNvSpPr>
              <a:spLocks/>
            </p:cNvSpPr>
            <p:nvPr/>
          </p:nvSpPr>
          <p:spPr bwMode="auto">
            <a:xfrm>
              <a:off x="748" y="2548"/>
              <a:ext cx="78" cy="471"/>
            </a:xfrm>
            <a:custGeom>
              <a:avLst/>
              <a:gdLst>
                <a:gd name="T0" fmla="*/ 77 w 155"/>
                <a:gd name="T1" fmla="*/ 0 h 941"/>
                <a:gd name="T2" fmla="*/ 155 w 155"/>
                <a:gd name="T3" fmla="*/ 941 h 941"/>
                <a:gd name="T4" fmla="*/ 91 w 155"/>
                <a:gd name="T5" fmla="*/ 838 h 941"/>
                <a:gd name="T6" fmla="*/ 0 w 155"/>
                <a:gd name="T7" fmla="*/ 30 h 941"/>
                <a:gd name="T8" fmla="*/ 77 w 155"/>
                <a:gd name="T9" fmla="*/ 0 h 9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5" h="941">
                  <a:moveTo>
                    <a:pt x="77" y="0"/>
                  </a:moveTo>
                  <a:lnTo>
                    <a:pt x="155" y="941"/>
                  </a:lnTo>
                  <a:lnTo>
                    <a:pt x="91" y="838"/>
                  </a:lnTo>
                  <a:lnTo>
                    <a:pt x="0" y="30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91A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29"/>
            <p:cNvSpPr>
              <a:spLocks/>
            </p:cNvSpPr>
            <p:nvPr/>
          </p:nvSpPr>
          <p:spPr bwMode="auto">
            <a:xfrm>
              <a:off x="928" y="2356"/>
              <a:ext cx="204" cy="766"/>
            </a:xfrm>
            <a:custGeom>
              <a:avLst/>
              <a:gdLst>
                <a:gd name="T0" fmla="*/ 409 w 409"/>
                <a:gd name="T1" fmla="*/ 47 h 1532"/>
                <a:gd name="T2" fmla="*/ 389 w 409"/>
                <a:gd name="T3" fmla="*/ 50 h 1532"/>
                <a:gd name="T4" fmla="*/ 370 w 409"/>
                <a:gd name="T5" fmla="*/ 46 h 1532"/>
                <a:gd name="T6" fmla="*/ 349 w 409"/>
                <a:gd name="T7" fmla="*/ 44 h 1532"/>
                <a:gd name="T8" fmla="*/ 329 w 409"/>
                <a:gd name="T9" fmla="*/ 51 h 1532"/>
                <a:gd name="T10" fmla="*/ 293 w 409"/>
                <a:gd name="T11" fmla="*/ 165 h 1532"/>
                <a:gd name="T12" fmla="*/ 259 w 409"/>
                <a:gd name="T13" fmla="*/ 281 h 1532"/>
                <a:gd name="T14" fmla="*/ 229 w 409"/>
                <a:gd name="T15" fmla="*/ 399 h 1532"/>
                <a:gd name="T16" fmla="*/ 202 w 409"/>
                <a:gd name="T17" fmla="*/ 518 h 1532"/>
                <a:gd name="T18" fmla="*/ 177 w 409"/>
                <a:gd name="T19" fmla="*/ 639 h 1532"/>
                <a:gd name="T20" fmla="*/ 153 w 409"/>
                <a:gd name="T21" fmla="*/ 759 h 1532"/>
                <a:gd name="T22" fmla="*/ 130 w 409"/>
                <a:gd name="T23" fmla="*/ 880 h 1532"/>
                <a:gd name="T24" fmla="*/ 108 w 409"/>
                <a:gd name="T25" fmla="*/ 1000 h 1532"/>
                <a:gd name="T26" fmla="*/ 89 w 409"/>
                <a:gd name="T27" fmla="*/ 1118 h 1532"/>
                <a:gd name="T28" fmla="*/ 73 w 409"/>
                <a:gd name="T29" fmla="*/ 1240 h 1532"/>
                <a:gd name="T30" fmla="*/ 58 w 409"/>
                <a:gd name="T31" fmla="*/ 1362 h 1532"/>
                <a:gd name="T32" fmla="*/ 40 w 409"/>
                <a:gd name="T33" fmla="*/ 1481 h 1532"/>
                <a:gd name="T34" fmla="*/ 44 w 409"/>
                <a:gd name="T35" fmla="*/ 1507 h 1532"/>
                <a:gd name="T36" fmla="*/ 30 w 409"/>
                <a:gd name="T37" fmla="*/ 1532 h 1532"/>
                <a:gd name="T38" fmla="*/ 15 w 409"/>
                <a:gd name="T39" fmla="*/ 1522 h 1532"/>
                <a:gd name="T40" fmla="*/ 5 w 409"/>
                <a:gd name="T41" fmla="*/ 1507 h 1532"/>
                <a:gd name="T42" fmla="*/ 7 w 409"/>
                <a:gd name="T43" fmla="*/ 1427 h 1532"/>
                <a:gd name="T44" fmla="*/ 22 w 409"/>
                <a:gd name="T45" fmla="*/ 1342 h 1532"/>
                <a:gd name="T46" fmla="*/ 35 w 409"/>
                <a:gd name="T47" fmla="*/ 1250 h 1532"/>
                <a:gd name="T48" fmla="*/ 46 w 409"/>
                <a:gd name="T49" fmla="*/ 1157 h 1532"/>
                <a:gd name="T50" fmla="*/ 58 w 409"/>
                <a:gd name="T51" fmla="*/ 1064 h 1532"/>
                <a:gd name="T52" fmla="*/ 71 w 409"/>
                <a:gd name="T53" fmla="*/ 973 h 1532"/>
                <a:gd name="T54" fmla="*/ 80 w 409"/>
                <a:gd name="T55" fmla="*/ 918 h 1532"/>
                <a:gd name="T56" fmla="*/ 92 w 409"/>
                <a:gd name="T57" fmla="*/ 861 h 1532"/>
                <a:gd name="T58" fmla="*/ 100 w 409"/>
                <a:gd name="T59" fmla="*/ 811 h 1532"/>
                <a:gd name="T60" fmla="*/ 109 w 409"/>
                <a:gd name="T61" fmla="*/ 760 h 1532"/>
                <a:gd name="T62" fmla="*/ 120 w 409"/>
                <a:gd name="T63" fmla="*/ 707 h 1532"/>
                <a:gd name="T64" fmla="*/ 130 w 409"/>
                <a:gd name="T65" fmla="*/ 655 h 1532"/>
                <a:gd name="T66" fmla="*/ 153 w 409"/>
                <a:gd name="T67" fmla="*/ 532 h 1532"/>
                <a:gd name="T68" fmla="*/ 182 w 409"/>
                <a:gd name="T69" fmla="*/ 412 h 1532"/>
                <a:gd name="T70" fmla="*/ 211 w 409"/>
                <a:gd name="T71" fmla="*/ 294 h 1532"/>
                <a:gd name="T72" fmla="*/ 235 w 409"/>
                <a:gd name="T73" fmla="*/ 172 h 1532"/>
                <a:gd name="T74" fmla="*/ 249 w 409"/>
                <a:gd name="T75" fmla="*/ 130 h 1532"/>
                <a:gd name="T76" fmla="*/ 261 w 409"/>
                <a:gd name="T77" fmla="*/ 88 h 1532"/>
                <a:gd name="T78" fmla="*/ 275 w 409"/>
                <a:gd name="T79" fmla="*/ 45 h 1532"/>
                <a:gd name="T80" fmla="*/ 294 w 409"/>
                <a:gd name="T81" fmla="*/ 8 h 1532"/>
                <a:gd name="T82" fmla="*/ 321 w 409"/>
                <a:gd name="T83" fmla="*/ 1 h 1532"/>
                <a:gd name="T84" fmla="*/ 349 w 409"/>
                <a:gd name="T85" fmla="*/ 1 h 1532"/>
                <a:gd name="T86" fmla="*/ 377 w 409"/>
                <a:gd name="T87" fmla="*/ 8 h 1532"/>
                <a:gd name="T88" fmla="*/ 404 w 409"/>
                <a:gd name="T89" fmla="*/ 18 h 15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09" h="1532">
                  <a:moveTo>
                    <a:pt x="409" y="38"/>
                  </a:moveTo>
                  <a:lnTo>
                    <a:pt x="409" y="47"/>
                  </a:lnTo>
                  <a:lnTo>
                    <a:pt x="400" y="50"/>
                  </a:lnTo>
                  <a:lnTo>
                    <a:pt x="389" y="50"/>
                  </a:lnTo>
                  <a:lnTo>
                    <a:pt x="380" y="48"/>
                  </a:lnTo>
                  <a:lnTo>
                    <a:pt x="370" y="46"/>
                  </a:lnTo>
                  <a:lnTo>
                    <a:pt x="359" y="45"/>
                  </a:lnTo>
                  <a:lnTo>
                    <a:pt x="349" y="44"/>
                  </a:lnTo>
                  <a:lnTo>
                    <a:pt x="339" y="46"/>
                  </a:lnTo>
                  <a:lnTo>
                    <a:pt x="329" y="51"/>
                  </a:lnTo>
                  <a:lnTo>
                    <a:pt x="310" y="107"/>
                  </a:lnTo>
                  <a:lnTo>
                    <a:pt x="293" y="165"/>
                  </a:lnTo>
                  <a:lnTo>
                    <a:pt x="275" y="222"/>
                  </a:lnTo>
                  <a:lnTo>
                    <a:pt x="259" y="281"/>
                  </a:lnTo>
                  <a:lnTo>
                    <a:pt x="244" y="340"/>
                  </a:lnTo>
                  <a:lnTo>
                    <a:pt x="229" y="399"/>
                  </a:lnTo>
                  <a:lnTo>
                    <a:pt x="215" y="458"/>
                  </a:lnTo>
                  <a:lnTo>
                    <a:pt x="202" y="518"/>
                  </a:lnTo>
                  <a:lnTo>
                    <a:pt x="189" y="578"/>
                  </a:lnTo>
                  <a:lnTo>
                    <a:pt x="177" y="639"/>
                  </a:lnTo>
                  <a:lnTo>
                    <a:pt x="165" y="699"/>
                  </a:lnTo>
                  <a:lnTo>
                    <a:pt x="153" y="759"/>
                  </a:lnTo>
                  <a:lnTo>
                    <a:pt x="142" y="820"/>
                  </a:lnTo>
                  <a:lnTo>
                    <a:pt x="130" y="880"/>
                  </a:lnTo>
                  <a:lnTo>
                    <a:pt x="120" y="940"/>
                  </a:lnTo>
                  <a:lnTo>
                    <a:pt x="108" y="1000"/>
                  </a:lnTo>
                  <a:lnTo>
                    <a:pt x="98" y="1058"/>
                  </a:lnTo>
                  <a:lnTo>
                    <a:pt x="89" y="1118"/>
                  </a:lnTo>
                  <a:lnTo>
                    <a:pt x="81" y="1179"/>
                  </a:lnTo>
                  <a:lnTo>
                    <a:pt x="73" y="1240"/>
                  </a:lnTo>
                  <a:lnTo>
                    <a:pt x="65" y="1301"/>
                  </a:lnTo>
                  <a:lnTo>
                    <a:pt x="58" y="1362"/>
                  </a:lnTo>
                  <a:lnTo>
                    <a:pt x="50" y="1422"/>
                  </a:lnTo>
                  <a:lnTo>
                    <a:pt x="40" y="1481"/>
                  </a:lnTo>
                  <a:lnTo>
                    <a:pt x="47" y="1494"/>
                  </a:lnTo>
                  <a:lnTo>
                    <a:pt x="44" y="1507"/>
                  </a:lnTo>
                  <a:lnTo>
                    <a:pt x="37" y="1520"/>
                  </a:lnTo>
                  <a:lnTo>
                    <a:pt x="30" y="1532"/>
                  </a:lnTo>
                  <a:lnTo>
                    <a:pt x="22" y="1529"/>
                  </a:lnTo>
                  <a:lnTo>
                    <a:pt x="15" y="1522"/>
                  </a:lnTo>
                  <a:lnTo>
                    <a:pt x="9" y="1514"/>
                  </a:lnTo>
                  <a:lnTo>
                    <a:pt x="5" y="1507"/>
                  </a:lnTo>
                  <a:lnTo>
                    <a:pt x="0" y="1467"/>
                  </a:lnTo>
                  <a:lnTo>
                    <a:pt x="7" y="1427"/>
                  </a:lnTo>
                  <a:lnTo>
                    <a:pt x="16" y="1385"/>
                  </a:lnTo>
                  <a:lnTo>
                    <a:pt x="22" y="1342"/>
                  </a:lnTo>
                  <a:lnTo>
                    <a:pt x="28" y="1296"/>
                  </a:lnTo>
                  <a:lnTo>
                    <a:pt x="35" y="1250"/>
                  </a:lnTo>
                  <a:lnTo>
                    <a:pt x="40" y="1203"/>
                  </a:lnTo>
                  <a:lnTo>
                    <a:pt x="46" y="1157"/>
                  </a:lnTo>
                  <a:lnTo>
                    <a:pt x="52" y="1110"/>
                  </a:lnTo>
                  <a:lnTo>
                    <a:pt x="58" y="1064"/>
                  </a:lnTo>
                  <a:lnTo>
                    <a:pt x="65" y="1018"/>
                  </a:lnTo>
                  <a:lnTo>
                    <a:pt x="71" y="973"/>
                  </a:lnTo>
                  <a:lnTo>
                    <a:pt x="75" y="946"/>
                  </a:lnTo>
                  <a:lnTo>
                    <a:pt x="80" y="918"/>
                  </a:lnTo>
                  <a:lnTo>
                    <a:pt x="85" y="889"/>
                  </a:lnTo>
                  <a:lnTo>
                    <a:pt x="92" y="861"/>
                  </a:lnTo>
                  <a:lnTo>
                    <a:pt x="96" y="836"/>
                  </a:lnTo>
                  <a:lnTo>
                    <a:pt x="100" y="811"/>
                  </a:lnTo>
                  <a:lnTo>
                    <a:pt x="105" y="785"/>
                  </a:lnTo>
                  <a:lnTo>
                    <a:pt x="109" y="760"/>
                  </a:lnTo>
                  <a:lnTo>
                    <a:pt x="115" y="734"/>
                  </a:lnTo>
                  <a:lnTo>
                    <a:pt x="120" y="707"/>
                  </a:lnTo>
                  <a:lnTo>
                    <a:pt x="126" y="682"/>
                  </a:lnTo>
                  <a:lnTo>
                    <a:pt x="130" y="655"/>
                  </a:lnTo>
                  <a:lnTo>
                    <a:pt x="141" y="593"/>
                  </a:lnTo>
                  <a:lnTo>
                    <a:pt x="153" y="532"/>
                  </a:lnTo>
                  <a:lnTo>
                    <a:pt x="167" y="472"/>
                  </a:lnTo>
                  <a:lnTo>
                    <a:pt x="182" y="412"/>
                  </a:lnTo>
                  <a:lnTo>
                    <a:pt x="196" y="354"/>
                  </a:lnTo>
                  <a:lnTo>
                    <a:pt x="211" y="294"/>
                  </a:lnTo>
                  <a:lnTo>
                    <a:pt x="223" y="233"/>
                  </a:lnTo>
                  <a:lnTo>
                    <a:pt x="235" y="172"/>
                  </a:lnTo>
                  <a:lnTo>
                    <a:pt x="242" y="152"/>
                  </a:lnTo>
                  <a:lnTo>
                    <a:pt x="249" y="130"/>
                  </a:lnTo>
                  <a:lnTo>
                    <a:pt x="255" y="109"/>
                  </a:lnTo>
                  <a:lnTo>
                    <a:pt x="261" y="88"/>
                  </a:lnTo>
                  <a:lnTo>
                    <a:pt x="267" y="66"/>
                  </a:lnTo>
                  <a:lnTo>
                    <a:pt x="275" y="45"/>
                  </a:lnTo>
                  <a:lnTo>
                    <a:pt x="283" y="25"/>
                  </a:lnTo>
                  <a:lnTo>
                    <a:pt x="294" y="8"/>
                  </a:lnTo>
                  <a:lnTo>
                    <a:pt x="308" y="4"/>
                  </a:lnTo>
                  <a:lnTo>
                    <a:pt x="321" y="1"/>
                  </a:lnTo>
                  <a:lnTo>
                    <a:pt x="335" y="0"/>
                  </a:lnTo>
                  <a:lnTo>
                    <a:pt x="349" y="1"/>
                  </a:lnTo>
                  <a:lnTo>
                    <a:pt x="363" y="5"/>
                  </a:lnTo>
                  <a:lnTo>
                    <a:pt x="377" y="8"/>
                  </a:lnTo>
                  <a:lnTo>
                    <a:pt x="390" y="13"/>
                  </a:lnTo>
                  <a:lnTo>
                    <a:pt x="404" y="18"/>
                  </a:lnTo>
                  <a:lnTo>
                    <a:pt x="409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30"/>
            <p:cNvSpPr>
              <a:spLocks/>
            </p:cNvSpPr>
            <p:nvPr/>
          </p:nvSpPr>
          <p:spPr bwMode="auto">
            <a:xfrm>
              <a:off x="1248" y="2365"/>
              <a:ext cx="428" cy="195"/>
            </a:xfrm>
            <a:custGeom>
              <a:avLst/>
              <a:gdLst>
                <a:gd name="T0" fmla="*/ 507 w 857"/>
                <a:gd name="T1" fmla="*/ 151 h 391"/>
                <a:gd name="T2" fmla="*/ 543 w 857"/>
                <a:gd name="T3" fmla="*/ 173 h 391"/>
                <a:gd name="T4" fmla="*/ 578 w 857"/>
                <a:gd name="T5" fmla="*/ 195 h 391"/>
                <a:gd name="T6" fmla="*/ 615 w 857"/>
                <a:gd name="T7" fmla="*/ 216 h 391"/>
                <a:gd name="T8" fmla="*/ 652 w 857"/>
                <a:gd name="T9" fmla="*/ 236 h 391"/>
                <a:gd name="T10" fmla="*/ 689 w 857"/>
                <a:gd name="T11" fmla="*/ 255 h 391"/>
                <a:gd name="T12" fmla="*/ 727 w 857"/>
                <a:gd name="T13" fmla="*/ 273 h 391"/>
                <a:gd name="T14" fmla="*/ 765 w 857"/>
                <a:gd name="T15" fmla="*/ 291 h 391"/>
                <a:gd name="T16" fmla="*/ 795 w 857"/>
                <a:gd name="T17" fmla="*/ 307 h 391"/>
                <a:gd name="T18" fmla="*/ 823 w 857"/>
                <a:gd name="T19" fmla="*/ 322 h 391"/>
                <a:gd name="T20" fmla="*/ 847 w 857"/>
                <a:gd name="T21" fmla="*/ 340 h 391"/>
                <a:gd name="T22" fmla="*/ 857 w 857"/>
                <a:gd name="T23" fmla="*/ 367 h 391"/>
                <a:gd name="T24" fmla="*/ 843 w 857"/>
                <a:gd name="T25" fmla="*/ 391 h 391"/>
                <a:gd name="T26" fmla="*/ 801 w 857"/>
                <a:gd name="T27" fmla="*/ 358 h 391"/>
                <a:gd name="T28" fmla="*/ 756 w 857"/>
                <a:gd name="T29" fmla="*/ 329 h 391"/>
                <a:gd name="T30" fmla="*/ 708 w 857"/>
                <a:gd name="T31" fmla="*/ 302 h 391"/>
                <a:gd name="T32" fmla="*/ 660 w 857"/>
                <a:gd name="T33" fmla="*/ 278 h 391"/>
                <a:gd name="T34" fmla="*/ 612 w 857"/>
                <a:gd name="T35" fmla="*/ 254 h 391"/>
                <a:gd name="T36" fmla="*/ 563 w 857"/>
                <a:gd name="T37" fmla="*/ 231 h 391"/>
                <a:gd name="T38" fmla="*/ 516 w 857"/>
                <a:gd name="T39" fmla="*/ 206 h 391"/>
                <a:gd name="T40" fmla="*/ 471 w 857"/>
                <a:gd name="T41" fmla="*/ 181 h 391"/>
                <a:gd name="T42" fmla="*/ 426 w 857"/>
                <a:gd name="T43" fmla="*/ 168 h 391"/>
                <a:gd name="T44" fmla="*/ 383 w 857"/>
                <a:gd name="T45" fmla="*/ 148 h 391"/>
                <a:gd name="T46" fmla="*/ 338 w 857"/>
                <a:gd name="T47" fmla="*/ 128 h 391"/>
                <a:gd name="T48" fmla="*/ 290 w 857"/>
                <a:gd name="T49" fmla="*/ 118 h 391"/>
                <a:gd name="T50" fmla="*/ 273 w 857"/>
                <a:gd name="T51" fmla="*/ 115 h 391"/>
                <a:gd name="T52" fmla="*/ 240 w 857"/>
                <a:gd name="T53" fmla="*/ 103 h 391"/>
                <a:gd name="T54" fmla="*/ 205 w 857"/>
                <a:gd name="T55" fmla="*/ 91 h 391"/>
                <a:gd name="T56" fmla="*/ 171 w 857"/>
                <a:gd name="T57" fmla="*/ 81 h 391"/>
                <a:gd name="T58" fmla="*/ 135 w 857"/>
                <a:gd name="T59" fmla="*/ 71 h 391"/>
                <a:gd name="T60" fmla="*/ 100 w 857"/>
                <a:gd name="T61" fmla="*/ 61 h 391"/>
                <a:gd name="T62" fmla="*/ 66 w 857"/>
                <a:gd name="T63" fmla="*/ 53 h 391"/>
                <a:gd name="T64" fmla="*/ 31 w 857"/>
                <a:gd name="T65" fmla="*/ 46 h 391"/>
                <a:gd name="T66" fmla="*/ 6 w 857"/>
                <a:gd name="T67" fmla="*/ 36 h 391"/>
                <a:gd name="T68" fmla="*/ 0 w 857"/>
                <a:gd name="T69" fmla="*/ 22 h 391"/>
                <a:gd name="T70" fmla="*/ 6 w 857"/>
                <a:gd name="T71" fmla="*/ 7 h 391"/>
                <a:gd name="T72" fmla="*/ 16 w 857"/>
                <a:gd name="T73" fmla="*/ 3 h 391"/>
                <a:gd name="T74" fmla="*/ 29 w 857"/>
                <a:gd name="T75" fmla="*/ 3 h 391"/>
                <a:gd name="T76" fmla="*/ 42 w 857"/>
                <a:gd name="T77" fmla="*/ 3 h 391"/>
                <a:gd name="T78" fmla="*/ 80 w 857"/>
                <a:gd name="T79" fmla="*/ 1 h 391"/>
                <a:gd name="T80" fmla="*/ 138 w 857"/>
                <a:gd name="T81" fmla="*/ 10 h 391"/>
                <a:gd name="T82" fmla="*/ 196 w 857"/>
                <a:gd name="T83" fmla="*/ 23 h 391"/>
                <a:gd name="T84" fmla="*/ 251 w 857"/>
                <a:gd name="T85" fmla="*/ 41 h 391"/>
                <a:gd name="T86" fmla="*/ 305 w 857"/>
                <a:gd name="T87" fmla="*/ 60 h 391"/>
                <a:gd name="T88" fmla="*/ 358 w 857"/>
                <a:gd name="T89" fmla="*/ 83 h 391"/>
                <a:gd name="T90" fmla="*/ 411 w 857"/>
                <a:gd name="T91" fmla="*/ 106 h 391"/>
                <a:gd name="T92" fmla="*/ 463 w 857"/>
                <a:gd name="T93" fmla="*/ 129 h 3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857" h="391">
                  <a:moveTo>
                    <a:pt x="490" y="140"/>
                  </a:moveTo>
                  <a:lnTo>
                    <a:pt x="507" y="151"/>
                  </a:lnTo>
                  <a:lnTo>
                    <a:pt x="525" y="163"/>
                  </a:lnTo>
                  <a:lnTo>
                    <a:pt x="543" y="173"/>
                  </a:lnTo>
                  <a:lnTo>
                    <a:pt x="561" y="185"/>
                  </a:lnTo>
                  <a:lnTo>
                    <a:pt x="578" y="195"/>
                  </a:lnTo>
                  <a:lnTo>
                    <a:pt x="597" y="205"/>
                  </a:lnTo>
                  <a:lnTo>
                    <a:pt x="615" y="216"/>
                  </a:lnTo>
                  <a:lnTo>
                    <a:pt x="634" y="226"/>
                  </a:lnTo>
                  <a:lnTo>
                    <a:pt x="652" y="236"/>
                  </a:lnTo>
                  <a:lnTo>
                    <a:pt x="670" y="246"/>
                  </a:lnTo>
                  <a:lnTo>
                    <a:pt x="689" y="255"/>
                  </a:lnTo>
                  <a:lnTo>
                    <a:pt x="707" y="264"/>
                  </a:lnTo>
                  <a:lnTo>
                    <a:pt x="727" y="273"/>
                  </a:lnTo>
                  <a:lnTo>
                    <a:pt x="745" y="282"/>
                  </a:lnTo>
                  <a:lnTo>
                    <a:pt x="765" y="291"/>
                  </a:lnTo>
                  <a:lnTo>
                    <a:pt x="783" y="299"/>
                  </a:lnTo>
                  <a:lnTo>
                    <a:pt x="795" y="307"/>
                  </a:lnTo>
                  <a:lnTo>
                    <a:pt x="809" y="314"/>
                  </a:lnTo>
                  <a:lnTo>
                    <a:pt x="823" y="322"/>
                  </a:lnTo>
                  <a:lnTo>
                    <a:pt x="835" y="330"/>
                  </a:lnTo>
                  <a:lnTo>
                    <a:pt x="847" y="340"/>
                  </a:lnTo>
                  <a:lnTo>
                    <a:pt x="854" y="353"/>
                  </a:lnTo>
                  <a:lnTo>
                    <a:pt x="857" y="367"/>
                  </a:lnTo>
                  <a:lnTo>
                    <a:pt x="855" y="385"/>
                  </a:lnTo>
                  <a:lnTo>
                    <a:pt x="843" y="391"/>
                  </a:lnTo>
                  <a:lnTo>
                    <a:pt x="823" y="373"/>
                  </a:lnTo>
                  <a:lnTo>
                    <a:pt x="801" y="358"/>
                  </a:lnTo>
                  <a:lnTo>
                    <a:pt x="779" y="344"/>
                  </a:lnTo>
                  <a:lnTo>
                    <a:pt x="756" y="329"/>
                  </a:lnTo>
                  <a:lnTo>
                    <a:pt x="733" y="316"/>
                  </a:lnTo>
                  <a:lnTo>
                    <a:pt x="708" y="302"/>
                  </a:lnTo>
                  <a:lnTo>
                    <a:pt x="684" y="289"/>
                  </a:lnTo>
                  <a:lnTo>
                    <a:pt x="660" y="278"/>
                  </a:lnTo>
                  <a:lnTo>
                    <a:pt x="636" y="266"/>
                  </a:lnTo>
                  <a:lnTo>
                    <a:pt x="612" y="254"/>
                  </a:lnTo>
                  <a:lnTo>
                    <a:pt x="588" y="242"/>
                  </a:lnTo>
                  <a:lnTo>
                    <a:pt x="563" y="231"/>
                  </a:lnTo>
                  <a:lnTo>
                    <a:pt x="540" y="219"/>
                  </a:lnTo>
                  <a:lnTo>
                    <a:pt x="516" y="206"/>
                  </a:lnTo>
                  <a:lnTo>
                    <a:pt x="493" y="194"/>
                  </a:lnTo>
                  <a:lnTo>
                    <a:pt x="471" y="181"/>
                  </a:lnTo>
                  <a:lnTo>
                    <a:pt x="448" y="177"/>
                  </a:lnTo>
                  <a:lnTo>
                    <a:pt x="426" y="168"/>
                  </a:lnTo>
                  <a:lnTo>
                    <a:pt x="404" y="158"/>
                  </a:lnTo>
                  <a:lnTo>
                    <a:pt x="383" y="148"/>
                  </a:lnTo>
                  <a:lnTo>
                    <a:pt x="360" y="137"/>
                  </a:lnTo>
                  <a:lnTo>
                    <a:pt x="338" y="128"/>
                  </a:lnTo>
                  <a:lnTo>
                    <a:pt x="315" y="121"/>
                  </a:lnTo>
                  <a:lnTo>
                    <a:pt x="290" y="118"/>
                  </a:lnTo>
                  <a:lnTo>
                    <a:pt x="289" y="122"/>
                  </a:lnTo>
                  <a:lnTo>
                    <a:pt x="273" y="115"/>
                  </a:lnTo>
                  <a:lnTo>
                    <a:pt x="256" y="110"/>
                  </a:lnTo>
                  <a:lnTo>
                    <a:pt x="240" y="103"/>
                  </a:lnTo>
                  <a:lnTo>
                    <a:pt x="222" y="97"/>
                  </a:lnTo>
                  <a:lnTo>
                    <a:pt x="205" y="91"/>
                  </a:lnTo>
                  <a:lnTo>
                    <a:pt x="188" y="86"/>
                  </a:lnTo>
                  <a:lnTo>
                    <a:pt x="171" y="81"/>
                  </a:lnTo>
                  <a:lnTo>
                    <a:pt x="153" y="75"/>
                  </a:lnTo>
                  <a:lnTo>
                    <a:pt x="135" y="71"/>
                  </a:lnTo>
                  <a:lnTo>
                    <a:pt x="118" y="66"/>
                  </a:lnTo>
                  <a:lnTo>
                    <a:pt x="100" y="61"/>
                  </a:lnTo>
                  <a:lnTo>
                    <a:pt x="83" y="58"/>
                  </a:lnTo>
                  <a:lnTo>
                    <a:pt x="66" y="53"/>
                  </a:lnTo>
                  <a:lnTo>
                    <a:pt x="49" y="50"/>
                  </a:lnTo>
                  <a:lnTo>
                    <a:pt x="31" y="46"/>
                  </a:lnTo>
                  <a:lnTo>
                    <a:pt x="14" y="43"/>
                  </a:lnTo>
                  <a:lnTo>
                    <a:pt x="6" y="36"/>
                  </a:lnTo>
                  <a:lnTo>
                    <a:pt x="1" y="29"/>
                  </a:lnTo>
                  <a:lnTo>
                    <a:pt x="0" y="22"/>
                  </a:lnTo>
                  <a:lnTo>
                    <a:pt x="1" y="12"/>
                  </a:lnTo>
                  <a:lnTo>
                    <a:pt x="6" y="7"/>
                  </a:lnTo>
                  <a:lnTo>
                    <a:pt x="12" y="4"/>
                  </a:lnTo>
                  <a:lnTo>
                    <a:pt x="16" y="3"/>
                  </a:lnTo>
                  <a:lnTo>
                    <a:pt x="23" y="3"/>
                  </a:lnTo>
                  <a:lnTo>
                    <a:pt x="29" y="3"/>
                  </a:lnTo>
                  <a:lnTo>
                    <a:pt x="36" y="3"/>
                  </a:lnTo>
                  <a:lnTo>
                    <a:pt x="42" y="3"/>
                  </a:lnTo>
                  <a:lnTo>
                    <a:pt x="49" y="0"/>
                  </a:lnTo>
                  <a:lnTo>
                    <a:pt x="80" y="1"/>
                  </a:lnTo>
                  <a:lnTo>
                    <a:pt x="110" y="5"/>
                  </a:lnTo>
                  <a:lnTo>
                    <a:pt x="138" y="10"/>
                  </a:lnTo>
                  <a:lnTo>
                    <a:pt x="167" y="15"/>
                  </a:lnTo>
                  <a:lnTo>
                    <a:pt x="196" y="23"/>
                  </a:lnTo>
                  <a:lnTo>
                    <a:pt x="224" y="31"/>
                  </a:lnTo>
                  <a:lnTo>
                    <a:pt x="251" y="41"/>
                  </a:lnTo>
                  <a:lnTo>
                    <a:pt x="278" y="50"/>
                  </a:lnTo>
                  <a:lnTo>
                    <a:pt x="305" y="60"/>
                  </a:lnTo>
                  <a:lnTo>
                    <a:pt x="332" y="72"/>
                  </a:lnTo>
                  <a:lnTo>
                    <a:pt x="358" y="83"/>
                  </a:lnTo>
                  <a:lnTo>
                    <a:pt x="385" y="95"/>
                  </a:lnTo>
                  <a:lnTo>
                    <a:pt x="411" y="106"/>
                  </a:lnTo>
                  <a:lnTo>
                    <a:pt x="437" y="118"/>
                  </a:lnTo>
                  <a:lnTo>
                    <a:pt x="463" y="129"/>
                  </a:lnTo>
                  <a:lnTo>
                    <a:pt x="49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Rectangle 31"/>
            <p:cNvSpPr>
              <a:spLocks noChangeArrowheads="1"/>
            </p:cNvSpPr>
            <p:nvPr/>
          </p:nvSpPr>
          <p:spPr bwMode="auto">
            <a:xfrm>
              <a:off x="1241" y="2365"/>
              <a:ext cx="4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32"/>
            <p:cNvSpPr>
              <a:spLocks/>
            </p:cNvSpPr>
            <p:nvPr/>
          </p:nvSpPr>
          <p:spPr bwMode="auto">
            <a:xfrm>
              <a:off x="998" y="2385"/>
              <a:ext cx="214" cy="652"/>
            </a:xfrm>
            <a:custGeom>
              <a:avLst/>
              <a:gdLst>
                <a:gd name="T0" fmla="*/ 423 w 430"/>
                <a:gd name="T1" fmla="*/ 62 h 1303"/>
                <a:gd name="T2" fmla="*/ 407 w 430"/>
                <a:gd name="T3" fmla="*/ 124 h 1303"/>
                <a:gd name="T4" fmla="*/ 389 w 430"/>
                <a:gd name="T5" fmla="*/ 186 h 1303"/>
                <a:gd name="T6" fmla="*/ 371 w 430"/>
                <a:gd name="T7" fmla="*/ 248 h 1303"/>
                <a:gd name="T8" fmla="*/ 348 w 430"/>
                <a:gd name="T9" fmla="*/ 332 h 1303"/>
                <a:gd name="T10" fmla="*/ 318 w 430"/>
                <a:gd name="T11" fmla="*/ 440 h 1303"/>
                <a:gd name="T12" fmla="*/ 287 w 430"/>
                <a:gd name="T13" fmla="*/ 544 h 1303"/>
                <a:gd name="T14" fmla="*/ 255 w 430"/>
                <a:gd name="T15" fmla="*/ 650 h 1303"/>
                <a:gd name="T16" fmla="*/ 222 w 430"/>
                <a:gd name="T17" fmla="*/ 755 h 1303"/>
                <a:gd name="T18" fmla="*/ 188 w 430"/>
                <a:gd name="T19" fmla="*/ 860 h 1303"/>
                <a:gd name="T20" fmla="*/ 154 w 430"/>
                <a:gd name="T21" fmla="*/ 965 h 1303"/>
                <a:gd name="T22" fmla="*/ 118 w 430"/>
                <a:gd name="T23" fmla="*/ 1068 h 1303"/>
                <a:gd name="T24" fmla="*/ 95 w 430"/>
                <a:gd name="T25" fmla="*/ 1144 h 1303"/>
                <a:gd name="T26" fmla="*/ 82 w 430"/>
                <a:gd name="T27" fmla="*/ 1193 h 1303"/>
                <a:gd name="T28" fmla="*/ 66 w 430"/>
                <a:gd name="T29" fmla="*/ 1240 h 1303"/>
                <a:gd name="T30" fmla="*/ 43 w 430"/>
                <a:gd name="T31" fmla="*/ 1284 h 1303"/>
                <a:gd name="T32" fmla="*/ 18 w 430"/>
                <a:gd name="T33" fmla="*/ 1299 h 1303"/>
                <a:gd name="T34" fmla="*/ 13 w 430"/>
                <a:gd name="T35" fmla="*/ 1276 h 1303"/>
                <a:gd name="T36" fmla="*/ 11 w 430"/>
                <a:gd name="T37" fmla="*/ 1263 h 1303"/>
                <a:gd name="T38" fmla="*/ 6 w 430"/>
                <a:gd name="T39" fmla="*/ 1263 h 1303"/>
                <a:gd name="T40" fmla="*/ 0 w 430"/>
                <a:gd name="T41" fmla="*/ 1246 h 1303"/>
                <a:gd name="T42" fmla="*/ 13 w 430"/>
                <a:gd name="T43" fmla="*/ 1217 h 1303"/>
                <a:gd name="T44" fmla="*/ 36 w 430"/>
                <a:gd name="T45" fmla="*/ 1156 h 1303"/>
                <a:gd name="T46" fmla="*/ 65 w 430"/>
                <a:gd name="T47" fmla="*/ 1064 h 1303"/>
                <a:gd name="T48" fmla="*/ 94 w 430"/>
                <a:gd name="T49" fmla="*/ 972 h 1303"/>
                <a:gd name="T50" fmla="*/ 124 w 430"/>
                <a:gd name="T51" fmla="*/ 879 h 1303"/>
                <a:gd name="T52" fmla="*/ 159 w 430"/>
                <a:gd name="T53" fmla="*/ 759 h 1303"/>
                <a:gd name="T54" fmla="*/ 207 w 430"/>
                <a:gd name="T55" fmla="*/ 611 h 1303"/>
                <a:gd name="T56" fmla="*/ 254 w 430"/>
                <a:gd name="T57" fmla="*/ 464 h 1303"/>
                <a:gd name="T58" fmla="*/ 298 w 430"/>
                <a:gd name="T59" fmla="*/ 315 h 1303"/>
                <a:gd name="T60" fmla="*/ 324 w 430"/>
                <a:gd name="T61" fmla="*/ 229 h 1303"/>
                <a:gd name="T62" fmla="*/ 332 w 430"/>
                <a:gd name="T63" fmla="*/ 201 h 1303"/>
                <a:gd name="T64" fmla="*/ 346 w 430"/>
                <a:gd name="T65" fmla="*/ 167 h 1303"/>
                <a:gd name="T66" fmla="*/ 365 w 430"/>
                <a:gd name="T67" fmla="*/ 126 h 1303"/>
                <a:gd name="T68" fmla="*/ 370 w 430"/>
                <a:gd name="T69" fmla="*/ 89 h 1303"/>
                <a:gd name="T70" fmla="*/ 380 w 430"/>
                <a:gd name="T71" fmla="*/ 63 h 1303"/>
                <a:gd name="T72" fmla="*/ 391 w 430"/>
                <a:gd name="T73" fmla="*/ 38 h 1303"/>
                <a:gd name="T74" fmla="*/ 403 w 430"/>
                <a:gd name="T75" fmla="*/ 12 h 1303"/>
                <a:gd name="T76" fmla="*/ 420 w 430"/>
                <a:gd name="T77" fmla="*/ 2 h 1303"/>
                <a:gd name="T78" fmla="*/ 428 w 430"/>
                <a:gd name="T79" fmla="*/ 19 h 1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30" h="1303">
                  <a:moveTo>
                    <a:pt x="430" y="30"/>
                  </a:moveTo>
                  <a:lnTo>
                    <a:pt x="423" y="62"/>
                  </a:lnTo>
                  <a:lnTo>
                    <a:pt x="415" y="93"/>
                  </a:lnTo>
                  <a:lnTo>
                    <a:pt x="407" y="124"/>
                  </a:lnTo>
                  <a:lnTo>
                    <a:pt x="398" y="155"/>
                  </a:lnTo>
                  <a:lnTo>
                    <a:pt x="389" y="186"/>
                  </a:lnTo>
                  <a:lnTo>
                    <a:pt x="379" y="216"/>
                  </a:lnTo>
                  <a:lnTo>
                    <a:pt x="371" y="248"/>
                  </a:lnTo>
                  <a:lnTo>
                    <a:pt x="363" y="279"/>
                  </a:lnTo>
                  <a:lnTo>
                    <a:pt x="348" y="332"/>
                  </a:lnTo>
                  <a:lnTo>
                    <a:pt x="333" y="385"/>
                  </a:lnTo>
                  <a:lnTo>
                    <a:pt x="318" y="440"/>
                  </a:lnTo>
                  <a:lnTo>
                    <a:pt x="302" y="493"/>
                  </a:lnTo>
                  <a:lnTo>
                    <a:pt x="287" y="544"/>
                  </a:lnTo>
                  <a:lnTo>
                    <a:pt x="271" y="597"/>
                  </a:lnTo>
                  <a:lnTo>
                    <a:pt x="255" y="650"/>
                  </a:lnTo>
                  <a:lnTo>
                    <a:pt x="238" y="703"/>
                  </a:lnTo>
                  <a:lnTo>
                    <a:pt x="222" y="755"/>
                  </a:lnTo>
                  <a:lnTo>
                    <a:pt x="204" y="808"/>
                  </a:lnTo>
                  <a:lnTo>
                    <a:pt x="188" y="860"/>
                  </a:lnTo>
                  <a:lnTo>
                    <a:pt x="171" y="912"/>
                  </a:lnTo>
                  <a:lnTo>
                    <a:pt x="154" y="965"/>
                  </a:lnTo>
                  <a:lnTo>
                    <a:pt x="136" y="1016"/>
                  </a:lnTo>
                  <a:lnTo>
                    <a:pt x="118" y="1068"/>
                  </a:lnTo>
                  <a:lnTo>
                    <a:pt x="101" y="1120"/>
                  </a:lnTo>
                  <a:lnTo>
                    <a:pt x="95" y="1144"/>
                  </a:lnTo>
                  <a:lnTo>
                    <a:pt x="88" y="1170"/>
                  </a:lnTo>
                  <a:lnTo>
                    <a:pt x="82" y="1193"/>
                  </a:lnTo>
                  <a:lnTo>
                    <a:pt x="75" y="1217"/>
                  </a:lnTo>
                  <a:lnTo>
                    <a:pt x="66" y="1240"/>
                  </a:lnTo>
                  <a:lnTo>
                    <a:pt x="56" y="1262"/>
                  </a:lnTo>
                  <a:lnTo>
                    <a:pt x="43" y="1284"/>
                  </a:lnTo>
                  <a:lnTo>
                    <a:pt x="27" y="1303"/>
                  </a:lnTo>
                  <a:lnTo>
                    <a:pt x="18" y="1299"/>
                  </a:lnTo>
                  <a:lnTo>
                    <a:pt x="14" y="1288"/>
                  </a:lnTo>
                  <a:lnTo>
                    <a:pt x="13" y="1276"/>
                  </a:lnTo>
                  <a:lnTo>
                    <a:pt x="12" y="1264"/>
                  </a:lnTo>
                  <a:lnTo>
                    <a:pt x="11" y="1263"/>
                  </a:lnTo>
                  <a:lnTo>
                    <a:pt x="8" y="1263"/>
                  </a:lnTo>
                  <a:lnTo>
                    <a:pt x="6" y="1263"/>
                  </a:lnTo>
                  <a:lnTo>
                    <a:pt x="5" y="1263"/>
                  </a:lnTo>
                  <a:lnTo>
                    <a:pt x="0" y="1246"/>
                  </a:lnTo>
                  <a:lnTo>
                    <a:pt x="4" y="1231"/>
                  </a:lnTo>
                  <a:lnTo>
                    <a:pt x="13" y="1217"/>
                  </a:lnTo>
                  <a:lnTo>
                    <a:pt x="23" y="1203"/>
                  </a:lnTo>
                  <a:lnTo>
                    <a:pt x="36" y="1156"/>
                  </a:lnTo>
                  <a:lnTo>
                    <a:pt x="50" y="1110"/>
                  </a:lnTo>
                  <a:lnTo>
                    <a:pt x="65" y="1064"/>
                  </a:lnTo>
                  <a:lnTo>
                    <a:pt x="79" y="1018"/>
                  </a:lnTo>
                  <a:lnTo>
                    <a:pt x="94" y="972"/>
                  </a:lnTo>
                  <a:lnTo>
                    <a:pt x="109" y="926"/>
                  </a:lnTo>
                  <a:lnTo>
                    <a:pt x="124" y="879"/>
                  </a:lnTo>
                  <a:lnTo>
                    <a:pt x="137" y="833"/>
                  </a:lnTo>
                  <a:lnTo>
                    <a:pt x="159" y="759"/>
                  </a:lnTo>
                  <a:lnTo>
                    <a:pt x="182" y="685"/>
                  </a:lnTo>
                  <a:lnTo>
                    <a:pt x="207" y="611"/>
                  </a:lnTo>
                  <a:lnTo>
                    <a:pt x="230" y="537"/>
                  </a:lnTo>
                  <a:lnTo>
                    <a:pt x="254" y="464"/>
                  </a:lnTo>
                  <a:lnTo>
                    <a:pt x="276" y="390"/>
                  </a:lnTo>
                  <a:lnTo>
                    <a:pt x="298" y="315"/>
                  </a:lnTo>
                  <a:lnTo>
                    <a:pt x="317" y="239"/>
                  </a:lnTo>
                  <a:lnTo>
                    <a:pt x="324" y="229"/>
                  </a:lnTo>
                  <a:lnTo>
                    <a:pt x="329" y="215"/>
                  </a:lnTo>
                  <a:lnTo>
                    <a:pt x="332" y="201"/>
                  </a:lnTo>
                  <a:lnTo>
                    <a:pt x="338" y="187"/>
                  </a:lnTo>
                  <a:lnTo>
                    <a:pt x="346" y="167"/>
                  </a:lnTo>
                  <a:lnTo>
                    <a:pt x="356" y="147"/>
                  </a:lnTo>
                  <a:lnTo>
                    <a:pt x="365" y="126"/>
                  </a:lnTo>
                  <a:lnTo>
                    <a:pt x="367" y="103"/>
                  </a:lnTo>
                  <a:lnTo>
                    <a:pt x="370" y="89"/>
                  </a:lnTo>
                  <a:lnTo>
                    <a:pt x="375" y="77"/>
                  </a:lnTo>
                  <a:lnTo>
                    <a:pt x="380" y="63"/>
                  </a:lnTo>
                  <a:lnTo>
                    <a:pt x="385" y="50"/>
                  </a:lnTo>
                  <a:lnTo>
                    <a:pt x="391" y="38"/>
                  </a:lnTo>
                  <a:lnTo>
                    <a:pt x="397" y="25"/>
                  </a:lnTo>
                  <a:lnTo>
                    <a:pt x="403" y="12"/>
                  </a:lnTo>
                  <a:lnTo>
                    <a:pt x="409" y="0"/>
                  </a:lnTo>
                  <a:lnTo>
                    <a:pt x="420" y="2"/>
                  </a:lnTo>
                  <a:lnTo>
                    <a:pt x="425" y="9"/>
                  </a:lnTo>
                  <a:lnTo>
                    <a:pt x="428" y="19"/>
                  </a:lnTo>
                  <a:lnTo>
                    <a:pt x="430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33"/>
            <p:cNvSpPr>
              <a:spLocks/>
            </p:cNvSpPr>
            <p:nvPr/>
          </p:nvSpPr>
          <p:spPr bwMode="auto">
            <a:xfrm>
              <a:off x="878" y="2386"/>
              <a:ext cx="146" cy="785"/>
            </a:xfrm>
            <a:custGeom>
              <a:avLst/>
              <a:gdLst>
                <a:gd name="T0" fmla="*/ 291 w 292"/>
                <a:gd name="T1" fmla="*/ 45 h 1570"/>
                <a:gd name="T2" fmla="*/ 291 w 292"/>
                <a:gd name="T3" fmla="*/ 59 h 1570"/>
                <a:gd name="T4" fmla="*/ 274 w 292"/>
                <a:gd name="T5" fmla="*/ 66 h 1570"/>
                <a:gd name="T6" fmla="*/ 244 w 292"/>
                <a:gd name="T7" fmla="*/ 61 h 1570"/>
                <a:gd name="T8" fmla="*/ 214 w 292"/>
                <a:gd name="T9" fmla="*/ 51 h 1570"/>
                <a:gd name="T10" fmla="*/ 183 w 292"/>
                <a:gd name="T11" fmla="*/ 43 h 1570"/>
                <a:gd name="T12" fmla="*/ 159 w 292"/>
                <a:gd name="T13" fmla="*/ 39 h 1570"/>
                <a:gd name="T14" fmla="*/ 143 w 292"/>
                <a:gd name="T15" fmla="*/ 38 h 1570"/>
                <a:gd name="T16" fmla="*/ 128 w 292"/>
                <a:gd name="T17" fmla="*/ 38 h 1570"/>
                <a:gd name="T18" fmla="*/ 113 w 292"/>
                <a:gd name="T19" fmla="*/ 39 h 1570"/>
                <a:gd name="T20" fmla="*/ 102 w 292"/>
                <a:gd name="T21" fmla="*/ 74 h 1570"/>
                <a:gd name="T22" fmla="*/ 95 w 292"/>
                <a:gd name="T23" fmla="*/ 139 h 1570"/>
                <a:gd name="T24" fmla="*/ 87 w 292"/>
                <a:gd name="T25" fmla="*/ 205 h 1570"/>
                <a:gd name="T26" fmla="*/ 77 w 292"/>
                <a:gd name="T27" fmla="*/ 269 h 1570"/>
                <a:gd name="T28" fmla="*/ 66 w 292"/>
                <a:gd name="T29" fmla="*/ 453 h 1570"/>
                <a:gd name="T30" fmla="*/ 55 w 292"/>
                <a:gd name="T31" fmla="*/ 753 h 1570"/>
                <a:gd name="T32" fmla="*/ 45 w 292"/>
                <a:gd name="T33" fmla="*/ 1055 h 1570"/>
                <a:gd name="T34" fmla="*/ 41 w 292"/>
                <a:gd name="T35" fmla="*/ 1362 h 1570"/>
                <a:gd name="T36" fmla="*/ 51 w 292"/>
                <a:gd name="T37" fmla="*/ 1529 h 1570"/>
                <a:gd name="T38" fmla="*/ 48 w 292"/>
                <a:gd name="T39" fmla="*/ 1551 h 1570"/>
                <a:gd name="T40" fmla="*/ 44 w 292"/>
                <a:gd name="T41" fmla="*/ 1566 h 1570"/>
                <a:gd name="T42" fmla="*/ 30 w 292"/>
                <a:gd name="T43" fmla="*/ 1570 h 1570"/>
                <a:gd name="T44" fmla="*/ 14 w 292"/>
                <a:gd name="T45" fmla="*/ 1517 h 1570"/>
                <a:gd name="T46" fmla="*/ 16 w 292"/>
                <a:gd name="T47" fmla="*/ 1415 h 1570"/>
                <a:gd name="T48" fmla="*/ 8 w 292"/>
                <a:gd name="T49" fmla="*/ 1312 h 1570"/>
                <a:gd name="T50" fmla="*/ 10 w 292"/>
                <a:gd name="T51" fmla="*/ 1207 h 1570"/>
                <a:gd name="T52" fmla="*/ 0 w 292"/>
                <a:gd name="T53" fmla="*/ 1107 h 1570"/>
                <a:gd name="T54" fmla="*/ 3 w 292"/>
                <a:gd name="T55" fmla="*/ 1012 h 1570"/>
                <a:gd name="T56" fmla="*/ 11 w 292"/>
                <a:gd name="T57" fmla="*/ 869 h 1570"/>
                <a:gd name="T58" fmla="*/ 22 w 292"/>
                <a:gd name="T59" fmla="*/ 671 h 1570"/>
                <a:gd name="T60" fmla="*/ 26 w 292"/>
                <a:gd name="T61" fmla="*/ 552 h 1570"/>
                <a:gd name="T62" fmla="*/ 34 w 292"/>
                <a:gd name="T63" fmla="*/ 523 h 1570"/>
                <a:gd name="T64" fmla="*/ 33 w 292"/>
                <a:gd name="T65" fmla="*/ 496 h 1570"/>
                <a:gd name="T66" fmla="*/ 29 w 292"/>
                <a:gd name="T67" fmla="*/ 469 h 1570"/>
                <a:gd name="T68" fmla="*/ 33 w 292"/>
                <a:gd name="T69" fmla="*/ 393 h 1570"/>
                <a:gd name="T70" fmla="*/ 48 w 292"/>
                <a:gd name="T71" fmla="*/ 272 h 1570"/>
                <a:gd name="T72" fmla="*/ 47 w 292"/>
                <a:gd name="T73" fmla="*/ 206 h 1570"/>
                <a:gd name="T74" fmla="*/ 53 w 292"/>
                <a:gd name="T75" fmla="*/ 189 h 1570"/>
                <a:gd name="T76" fmla="*/ 59 w 292"/>
                <a:gd name="T77" fmla="*/ 159 h 1570"/>
                <a:gd name="T78" fmla="*/ 59 w 292"/>
                <a:gd name="T79" fmla="*/ 106 h 1570"/>
                <a:gd name="T80" fmla="*/ 60 w 292"/>
                <a:gd name="T81" fmla="*/ 52 h 1570"/>
                <a:gd name="T82" fmla="*/ 77 w 292"/>
                <a:gd name="T83" fmla="*/ 11 h 1570"/>
                <a:gd name="T84" fmla="*/ 109 w 292"/>
                <a:gd name="T85" fmla="*/ 1 h 1570"/>
                <a:gd name="T86" fmla="*/ 135 w 292"/>
                <a:gd name="T87" fmla="*/ 2 h 1570"/>
                <a:gd name="T88" fmla="*/ 159 w 292"/>
                <a:gd name="T89" fmla="*/ 6 h 1570"/>
                <a:gd name="T90" fmla="*/ 182 w 292"/>
                <a:gd name="T91" fmla="*/ 10 h 1570"/>
                <a:gd name="T92" fmla="*/ 206 w 292"/>
                <a:gd name="T93" fmla="*/ 15 h 1570"/>
                <a:gd name="T94" fmla="*/ 229 w 292"/>
                <a:gd name="T95" fmla="*/ 21 h 1570"/>
                <a:gd name="T96" fmla="*/ 252 w 292"/>
                <a:gd name="T97" fmla="*/ 29 h 1570"/>
                <a:gd name="T98" fmla="*/ 275 w 292"/>
                <a:gd name="T99" fmla="*/ 36 h 15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92" h="1570">
                  <a:moveTo>
                    <a:pt x="287" y="40"/>
                  </a:moveTo>
                  <a:lnTo>
                    <a:pt x="291" y="45"/>
                  </a:lnTo>
                  <a:lnTo>
                    <a:pt x="292" y="52"/>
                  </a:lnTo>
                  <a:lnTo>
                    <a:pt x="291" y="59"/>
                  </a:lnTo>
                  <a:lnTo>
                    <a:pt x="290" y="64"/>
                  </a:lnTo>
                  <a:lnTo>
                    <a:pt x="274" y="66"/>
                  </a:lnTo>
                  <a:lnTo>
                    <a:pt x="259" y="64"/>
                  </a:lnTo>
                  <a:lnTo>
                    <a:pt x="244" y="61"/>
                  </a:lnTo>
                  <a:lnTo>
                    <a:pt x="229" y="55"/>
                  </a:lnTo>
                  <a:lnTo>
                    <a:pt x="214" y="51"/>
                  </a:lnTo>
                  <a:lnTo>
                    <a:pt x="199" y="46"/>
                  </a:lnTo>
                  <a:lnTo>
                    <a:pt x="183" y="43"/>
                  </a:lnTo>
                  <a:lnTo>
                    <a:pt x="167" y="40"/>
                  </a:lnTo>
                  <a:lnTo>
                    <a:pt x="159" y="39"/>
                  </a:lnTo>
                  <a:lnTo>
                    <a:pt x="151" y="38"/>
                  </a:lnTo>
                  <a:lnTo>
                    <a:pt x="143" y="38"/>
                  </a:lnTo>
                  <a:lnTo>
                    <a:pt x="135" y="38"/>
                  </a:lnTo>
                  <a:lnTo>
                    <a:pt x="128" y="38"/>
                  </a:lnTo>
                  <a:lnTo>
                    <a:pt x="120" y="38"/>
                  </a:lnTo>
                  <a:lnTo>
                    <a:pt x="113" y="39"/>
                  </a:lnTo>
                  <a:lnTo>
                    <a:pt x="106" y="40"/>
                  </a:lnTo>
                  <a:lnTo>
                    <a:pt x="102" y="74"/>
                  </a:lnTo>
                  <a:lnTo>
                    <a:pt x="99" y="106"/>
                  </a:lnTo>
                  <a:lnTo>
                    <a:pt x="95" y="139"/>
                  </a:lnTo>
                  <a:lnTo>
                    <a:pt x="92" y="172"/>
                  </a:lnTo>
                  <a:lnTo>
                    <a:pt x="87" y="205"/>
                  </a:lnTo>
                  <a:lnTo>
                    <a:pt x="83" y="237"/>
                  </a:lnTo>
                  <a:lnTo>
                    <a:pt x="77" y="269"/>
                  </a:lnTo>
                  <a:lnTo>
                    <a:pt x="70" y="302"/>
                  </a:lnTo>
                  <a:lnTo>
                    <a:pt x="66" y="453"/>
                  </a:lnTo>
                  <a:lnTo>
                    <a:pt x="61" y="603"/>
                  </a:lnTo>
                  <a:lnTo>
                    <a:pt x="55" y="753"/>
                  </a:lnTo>
                  <a:lnTo>
                    <a:pt x="49" y="904"/>
                  </a:lnTo>
                  <a:lnTo>
                    <a:pt x="45" y="1055"/>
                  </a:lnTo>
                  <a:lnTo>
                    <a:pt x="42" y="1208"/>
                  </a:lnTo>
                  <a:lnTo>
                    <a:pt x="41" y="1362"/>
                  </a:lnTo>
                  <a:lnTo>
                    <a:pt x="45" y="1520"/>
                  </a:lnTo>
                  <a:lnTo>
                    <a:pt x="51" y="1529"/>
                  </a:lnTo>
                  <a:lnTo>
                    <a:pt x="51" y="1540"/>
                  </a:lnTo>
                  <a:lnTo>
                    <a:pt x="48" y="1551"/>
                  </a:lnTo>
                  <a:lnTo>
                    <a:pt x="48" y="1560"/>
                  </a:lnTo>
                  <a:lnTo>
                    <a:pt x="44" y="1566"/>
                  </a:lnTo>
                  <a:lnTo>
                    <a:pt x="38" y="1570"/>
                  </a:lnTo>
                  <a:lnTo>
                    <a:pt x="30" y="1570"/>
                  </a:lnTo>
                  <a:lnTo>
                    <a:pt x="24" y="1564"/>
                  </a:lnTo>
                  <a:lnTo>
                    <a:pt x="14" y="1517"/>
                  </a:lnTo>
                  <a:lnTo>
                    <a:pt x="14" y="1466"/>
                  </a:lnTo>
                  <a:lnTo>
                    <a:pt x="16" y="1415"/>
                  </a:lnTo>
                  <a:lnTo>
                    <a:pt x="14" y="1365"/>
                  </a:lnTo>
                  <a:lnTo>
                    <a:pt x="8" y="1312"/>
                  </a:lnTo>
                  <a:lnTo>
                    <a:pt x="10" y="1260"/>
                  </a:lnTo>
                  <a:lnTo>
                    <a:pt x="10" y="1207"/>
                  </a:lnTo>
                  <a:lnTo>
                    <a:pt x="2" y="1153"/>
                  </a:lnTo>
                  <a:lnTo>
                    <a:pt x="0" y="1107"/>
                  </a:lnTo>
                  <a:lnTo>
                    <a:pt x="0" y="1059"/>
                  </a:lnTo>
                  <a:lnTo>
                    <a:pt x="3" y="1012"/>
                  </a:lnTo>
                  <a:lnTo>
                    <a:pt x="9" y="968"/>
                  </a:lnTo>
                  <a:lnTo>
                    <a:pt x="11" y="869"/>
                  </a:lnTo>
                  <a:lnTo>
                    <a:pt x="16" y="770"/>
                  </a:lnTo>
                  <a:lnTo>
                    <a:pt x="22" y="671"/>
                  </a:lnTo>
                  <a:lnTo>
                    <a:pt x="29" y="568"/>
                  </a:lnTo>
                  <a:lnTo>
                    <a:pt x="26" y="552"/>
                  </a:lnTo>
                  <a:lnTo>
                    <a:pt x="30" y="537"/>
                  </a:lnTo>
                  <a:lnTo>
                    <a:pt x="34" y="523"/>
                  </a:lnTo>
                  <a:lnTo>
                    <a:pt x="32" y="509"/>
                  </a:lnTo>
                  <a:lnTo>
                    <a:pt x="33" y="496"/>
                  </a:lnTo>
                  <a:lnTo>
                    <a:pt x="31" y="482"/>
                  </a:lnTo>
                  <a:lnTo>
                    <a:pt x="29" y="469"/>
                  </a:lnTo>
                  <a:lnTo>
                    <a:pt x="29" y="451"/>
                  </a:lnTo>
                  <a:lnTo>
                    <a:pt x="33" y="393"/>
                  </a:lnTo>
                  <a:lnTo>
                    <a:pt x="41" y="332"/>
                  </a:lnTo>
                  <a:lnTo>
                    <a:pt x="48" y="272"/>
                  </a:lnTo>
                  <a:lnTo>
                    <a:pt x="53" y="213"/>
                  </a:lnTo>
                  <a:lnTo>
                    <a:pt x="47" y="206"/>
                  </a:lnTo>
                  <a:lnTo>
                    <a:pt x="49" y="198"/>
                  </a:lnTo>
                  <a:lnTo>
                    <a:pt x="53" y="189"/>
                  </a:lnTo>
                  <a:lnTo>
                    <a:pt x="54" y="181"/>
                  </a:lnTo>
                  <a:lnTo>
                    <a:pt x="59" y="159"/>
                  </a:lnTo>
                  <a:lnTo>
                    <a:pt x="59" y="134"/>
                  </a:lnTo>
                  <a:lnTo>
                    <a:pt x="59" y="106"/>
                  </a:lnTo>
                  <a:lnTo>
                    <a:pt x="57" y="78"/>
                  </a:lnTo>
                  <a:lnTo>
                    <a:pt x="60" y="52"/>
                  </a:lnTo>
                  <a:lnTo>
                    <a:pt x="66" y="29"/>
                  </a:lnTo>
                  <a:lnTo>
                    <a:pt x="77" y="11"/>
                  </a:lnTo>
                  <a:lnTo>
                    <a:pt x="97" y="0"/>
                  </a:lnTo>
                  <a:lnTo>
                    <a:pt x="109" y="1"/>
                  </a:lnTo>
                  <a:lnTo>
                    <a:pt x="122" y="1"/>
                  </a:lnTo>
                  <a:lnTo>
                    <a:pt x="135" y="2"/>
                  </a:lnTo>
                  <a:lnTo>
                    <a:pt x="146" y="3"/>
                  </a:lnTo>
                  <a:lnTo>
                    <a:pt x="159" y="6"/>
                  </a:lnTo>
                  <a:lnTo>
                    <a:pt x="170" y="8"/>
                  </a:lnTo>
                  <a:lnTo>
                    <a:pt x="182" y="10"/>
                  </a:lnTo>
                  <a:lnTo>
                    <a:pt x="195" y="13"/>
                  </a:lnTo>
                  <a:lnTo>
                    <a:pt x="206" y="15"/>
                  </a:lnTo>
                  <a:lnTo>
                    <a:pt x="218" y="18"/>
                  </a:lnTo>
                  <a:lnTo>
                    <a:pt x="229" y="21"/>
                  </a:lnTo>
                  <a:lnTo>
                    <a:pt x="241" y="24"/>
                  </a:lnTo>
                  <a:lnTo>
                    <a:pt x="252" y="29"/>
                  </a:lnTo>
                  <a:lnTo>
                    <a:pt x="264" y="32"/>
                  </a:lnTo>
                  <a:lnTo>
                    <a:pt x="275" y="36"/>
                  </a:lnTo>
                  <a:lnTo>
                    <a:pt x="287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37"/>
            <p:cNvSpPr>
              <a:spLocks/>
            </p:cNvSpPr>
            <p:nvPr/>
          </p:nvSpPr>
          <p:spPr bwMode="auto">
            <a:xfrm>
              <a:off x="1259" y="2432"/>
              <a:ext cx="23" cy="43"/>
            </a:xfrm>
            <a:custGeom>
              <a:avLst/>
              <a:gdLst>
                <a:gd name="T0" fmla="*/ 47 w 47"/>
                <a:gd name="T1" fmla="*/ 14 h 85"/>
                <a:gd name="T2" fmla="*/ 45 w 47"/>
                <a:gd name="T3" fmla="*/ 31 h 85"/>
                <a:gd name="T4" fmla="*/ 44 w 47"/>
                <a:gd name="T5" fmla="*/ 47 h 85"/>
                <a:gd name="T6" fmla="*/ 39 w 47"/>
                <a:gd name="T7" fmla="*/ 62 h 85"/>
                <a:gd name="T8" fmla="*/ 30 w 47"/>
                <a:gd name="T9" fmla="*/ 76 h 85"/>
                <a:gd name="T10" fmla="*/ 22 w 47"/>
                <a:gd name="T11" fmla="*/ 77 h 85"/>
                <a:gd name="T12" fmla="*/ 15 w 47"/>
                <a:gd name="T13" fmla="*/ 81 h 85"/>
                <a:gd name="T14" fmla="*/ 8 w 47"/>
                <a:gd name="T15" fmla="*/ 84 h 85"/>
                <a:gd name="T16" fmla="*/ 0 w 47"/>
                <a:gd name="T17" fmla="*/ 85 h 85"/>
                <a:gd name="T18" fmla="*/ 0 w 47"/>
                <a:gd name="T19" fmla="*/ 74 h 85"/>
                <a:gd name="T20" fmla="*/ 1 w 47"/>
                <a:gd name="T21" fmla="*/ 62 h 85"/>
                <a:gd name="T22" fmla="*/ 4 w 47"/>
                <a:gd name="T23" fmla="*/ 51 h 85"/>
                <a:gd name="T24" fmla="*/ 8 w 47"/>
                <a:gd name="T25" fmla="*/ 40 h 85"/>
                <a:gd name="T26" fmla="*/ 13 w 47"/>
                <a:gd name="T27" fmla="*/ 30 h 85"/>
                <a:gd name="T28" fmla="*/ 19 w 47"/>
                <a:gd name="T29" fmla="*/ 20 h 85"/>
                <a:gd name="T30" fmla="*/ 24 w 47"/>
                <a:gd name="T31" fmla="*/ 9 h 85"/>
                <a:gd name="T32" fmla="*/ 31 w 47"/>
                <a:gd name="T33" fmla="*/ 0 h 85"/>
                <a:gd name="T34" fmla="*/ 36 w 47"/>
                <a:gd name="T35" fmla="*/ 4 h 85"/>
                <a:gd name="T36" fmla="*/ 40 w 47"/>
                <a:gd name="T37" fmla="*/ 7 h 85"/>
                <a:gd name="T38" fmla="*/ 44 w 47"/>
                <a:gd name="T39" fmla="*/ 10 h 85"/>
                <a:gd name="T40" fmla="*/ 47 w 47"/>
                <a:gd name="T41" fmla="*/ 14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7" h="85">
                  <a:moveTo>
                    <a:pt x="47" y="14"/>
                  </a:moveTo>
                  <a:lnTo>
                    <a:pt x="45" y="31"/>
                  </a:lnTo>
                  <a:lnTo>
                    <a:pt x="44" y="47"/>
                  </a:lnTo>
                  <a:lnTo>
                    <a:pt x="39" y="62"/>
                  </a:lnTo>
                  <a:lnTo>
                    <a:pt x="30" y="76"/>
                  </a:lnTo>
                  <a:lnTo>
                    <a:pt x="22" y="77"/>
                  </a:lnTo>
                  <a:lnTo>
                    <a:pt x="15" y="81"/>
                  </a:lnTo>
                  <a:lnTo>
                    <a:pt x="8" y="84"/>
                  </a:lnTo>
                  <a:lnTo>
                    <a:pt x="0" y="85"/>
                  </a:lnTo>
                  <a:lnTo>
                    <a:pt x="0" y="74"/>
                  </a:lnTo>
                  <a:lnTo>
                    <a:pt x="1" y="62"/>
                  </a:lnTo>
                  <a:lnTo>
                    <a:pt x="4" y="51"/>
                  </a:lnTo>
                  <a:lnTo>
                    <a:pt x="8" y="40"/>
                  </a:lnTo>
                  <a:lnTo>
                    <a:pt x="13" y="30"/>
                  </a:lnTo>
                  <a:lnTo>
                    <a:pt x="19" y="20"/>
                  </a:lnTo>
                  <a:lnTo>
                    <a:pt x="24" y="9"/>
                  </a:lnTo>
                  <a:lnTo>
                    <a:pt x="31" y="0"/>
                  </a:lnTo>
                  <a:lnTo>
                    <a:pt x="36" y="4"/>
                  </a:lnTo>
                  <a:lnTo>
                    <a:pt x="40" y="7"/>
                  </a:lnTo>
                  <a:lnTo>
                    <a:pt x="44" y="10"/>
                  </a:lnTo>
                  <a:lnTo>
                    <a:pt x="47" y="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38"/>
            <p:cNvSpPr>
              <a:spLocks/>
            </p:cNvSpPr>
            <p:nvPr/>
          </p:nvSpPr>
          <p:spPr bwMode="auto">
            <a:xfrm>
              <a:off x="774" y="2445"/>
              <a:ext cx="115" cy="92"/>
            </a:xfrm>
            <a:custGeom>
              <a:avLst/>
              <a:gdLst>
                <a:gd name="T0" fmla="*/ 232 w 232"/>
                <a:gd name="T1" fmla="*/ 12 h 185"/>
                <a:gd name="T2" fmla="*/ 230 w 232"/>
                <a:gd name="T3" fmla="*/ 17 h 185"/>
                <a:gd name="T4" fmla="*/ 228 w 232"/>
                <a:gd name="T5" fmla="*/ 21 h 185"/>
                <a:gd name="T6" fmla="*/ 227 w 232"/>
                <a:gd name="T7" fmla="*/ 26 h 185"/>
                <a:gd name="T8" fmla="*/ 227 w 232"/>
                <a:gd name="T9" fmla="*/ 31 h 185"/>
                <a:gd name="T10" fmla="*/ 216 w 232"/>
                <a:gd name="T11" fmla="*/ 33 h 185"/>
                <a:gd name="T12" fmla="*/ 204 w 232"/>
                <a:gd name="T13" fmla="*/ 33 h 185"/>
                <a:gd name="T14" fmla="*/ 193 w 232"/>
                <a:gd name="T15" fmla="*/ 34 h 185"/>
                <a:gd name="T16" fmla="*/ 181 w 232"/>
                <a:gd name="T17" fmla="*/ 34 h 185"/>
                <a:gd name="T18" fmla="*/ 169 w 232"/>
                <a:gd name="T19" fmla="*/ 35 h 185"/>
                <a:gd name="T20" fmla="*/ 157 w 232"/>
                <a:gd name="T21" fmla="*/ 36 h 185"/>
                <a:gd name="T22" fmla="*/ 144 w 232"/>
                <a:gd name="T23" fmla="*/ 38 h 185"/>
                <a:gd name="T24" fmla="*/ 132 w 232"/>
                <a:gd name="T25" fmla="*/ 41 h 185"/>
                <a:gd name="T26" fmla="*/ 120 w 232"/>
                <a:gd name="T27" fmla="*/ 43 h 185"/>
                <a:gd name="T28" fmla="*/ 108 w 232"/>
                <a:gd name="T29" fmla="*/ 45 h 185"/>
                <a:gd name="T30" fmla="*/ 96 w 232"/>
                <a:gd name="T31" fmla="*/ 49 h 185"/>
                <a:gd name="T32" fmla="*/ 84 w 232"/>
                <a:gd name="T33" fmla="*/ 53 h 185"/>
                <a:gd name="T34" fmla="*/ 73 w 232"/>
                <a:gd name="T35" fmla="*/ 58 h 185"/>
                <a:gd name="T36" fmla="*/ 63 w 232"/>
                <a:gd name="T37" fmla="*/ 64 h 185"/>
                <a:gd name="T38" fmla="*/ 52 w 232"/>
                <a:gd name="T39" fmla="*/ 71 h 185"/>
                <a:gd name="T40" fmla="*/ 42 w 232"/>
                <a:gd name="T41" fmla="*/ 78 h 185"/>
                <a:gd name="T42" fmla="*/ 32 w 232"/>
                <a:gd name="T43" fmla="*/ 101 h 185"/>
                <a:gd name="T44" fmla="*/ 28 w 232"/>
                <a:gd name="T45" fmla="*/ 126 h 185"/>
                <a:gd name="T46" fmla="*/ 28 w 232"/>
                <a:gd name="T47" fmla="*/ 152 h 185"/>
                <a:gd name="T48" fmla="*/ 28 w 232"/>
                <a:gd name="T49" fmla="*/ 179 h 185"/>
                <a:gd name="T50" fmla="*/ 25 w 232"/>
                <a:gd name="T51" fmla="*/ 184 h 185"/>
                <a:gd name="T52" fmla="*/ 19 w 232"/>
                <a:gd name="T53" fmla="*/ 185 h 185"/>
                <a:gd name="T54" fmla="*/ 13 w 232"/>
                <a:gd name="T55" fmla="*/ 184 h 185"/>
                <a:gd name="T56" fmla="*/ 7 w 232"/>
                <a:gd name="T57" fmla="*/ 181 h 185"/>
                <a:gd name="T58" fmla="*/ 3 w 232"/>
                <a:gd name="T59" fmla="*/ 143 h 185"/>
                <a:gd name="T60" fmla="*/ 0 w 232"/>
                <a:gd name="T61" fmla="*/ 108 h 185"/>
                <a:gd name="T62" fmla="*/ 3 w 232"/>
                <a:gd name="T63" fmla="*/ 73 h 185"/>
                <a:gd name="T64" fmla="*/ 7 w 232"/>
                <a:gd name="T65" fmla="*/ 35 h 185"/>
                <a:gd name="T66" fmla="*/ 22 w 232"/>
                <a:gd name="T67" fmla="*/ 23 h 185"/>
                <a:gd name="T68" fmla="*/ 41 w 232"/>
                <a:gd name="T69" fmla="*/ 15 h 185"/>
                <a:gd name="T70" fmla="*/ 59 w 232"/>
                <a:gd name="T71" fmla="*/ 11 h 185"/>
                <a:gd name="T72" fmla="*/ 79 w 232"/>
                <a:gd name="T73" fmla="*/ 7 h 185"/>
                <a:gd name="T74" fmla="*/ 99 w 232"/>
                <a:gd name="T75" fmla="*/ 5 h 185"/>
                <a:gd name="T76" fmla="*/ 119 w 232"/>
                <a:gd name="T77" fmla="*/ 4 h 185"/>
                <a:gd name="T78" fmla="*/ 139 w 232"/>
                <a:gd name="T79" fmla="*/ 3 h 185"/>
                <a:gd name="T80" fmla="*/ 156 w 232"/>
                <a:gd name="T81" fmla="*/ 0 h 185"/>
                <a:gd name="T82" fmla="*/ 165 w 232"/>
                <a:gd name="T83" fmla="*/ 2 h 185"/>
                <a:gd name="T84" fmla="*/ 175 w 232"/>
                <a:gd name="T85" fmla="*/ 2 h 185"/>
                <a:gd name="T86" fmla="*/ 186 w 232"/>
                <a:gd name="T87" fmla="*/ 0 h 185"/>
                <a:gd name="T88" fmla="*/ 196 w 232"/>
                <a:gd name="T89" fmla="*/ 0 h 185"/>
                <a:gd name="T90" fmla="*/ 205 w 232"/>
                <a:gd name="T91" fmla="*/ 0 h 185"/>
                <a:gd name="T92" fmla="*/ 215 w 232"/>
                <a:gd name="T93" fmla="*/ 2 h 185"/>
                <a:gd name="T94" fmla="*/ 224 w 232"/>
                <a:gd name="T95" fmla="*/ 6 h 185"/>
                <a:gd name="T96" fmla="*/ 232 w 232"/>
                <a:gd name="T97" fmla="*/ 12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32" h="185">
                  <a:moveTo>
                    <a:pt x="232" y="12"/>
                  </a:moveTo>
                  <a:lnTo>
                    <a:pt x="230" y="17"/>
                  </a:lnTo>
                  <a:lnTo>
                    <a:pt x="228" y="21"/>
                  </a:lnTo>
                  <a:lnTo>
                    <a:pt x="227" y="26"/>
                  </a:lnTo>
                  <a:lnTo>
                    <a:pt x="227" y="31"/>
                  </a:lnTo>
                  <a:lnTo>
                    <a:pt x="216" y="33"/>
                  </a:lnTo>
                  <a:lnTo>
                    <a:pt x="204" y="33"/>
                  </a:lnTo>
                  <a:lnTo>
                    <a:pt x="193" y="34"/>
                  </a:lnTo>
                  <a:lnTo>
                    <a:pt x="181" y="34"/>
                  </a:lnTo>
                  <a:lnTo>
                    <a:pt x="169" y="35"/>
                  </a:lnTo>
                  <a:lnTo>
                    <a:pt x="157" y="36"/>
                  </a:lnTo>
                  <a:lnTo>
                    <a:pt x="144" y="38"/>
                  </a:lnTo>
                  <a:lnTo>
                    <a:pt x="132" y="41"/>
                  </a:lnTo>
                  <a:lnTo>
                    <a:pt x="120" y="43"/>
                  </a:lnTo>
                  <a:lnTo>
                    <a:pt x="108" y="45"/>
                  </a:lnTo>
                  <a:lnTo>
                    <a:pt x="96" y="49"/>
                  </a:lnTo>
                  <a:lnTo>
                    <a:pt x="84" y="53"/>
                  </a:lnTo>
                  <a:lnTo>
                    <a:pt x="73" y="58"/>
                  </a:lnTo>
                  <a:lnTo>
                    <a:pt x="63" y="64"/>
                  </a:lnTo>
                  <a:lnTo>
                    <a:pt x="52" y="71"/>
                  </a:lnTo>
                  <a:lnTo>
                    <a:pt x="42" y="78"/>
                  </a:lnTo>
                  <a:lnTo>
                    <a:pt x="32" y="101"/>
                  </a:lnTo>
                  <a:lnTo>
                    <a:pt x="28" y="126"/>
                  </a:lnTo>
                  <a:lnTo>
                    <a:pt x="28" y="152"/>
                  </a:lnTo>
                  <a:lnTo>
                    <a:pt x="28" y="179"/>
                  </a:lnTo>
                  <a:lnTo>
                    <a:pt x="25" y="184"/>
                  </a:lnTo>
                  <a:lnTo>
                    <a:pt x="19" y="185"/>
                  </a:lnTo>
                  <a:lnTo>
                    <a:pt x="13" y="184"/>
                  </a:lnTo>
                  <a:lnTo>
                    <a:pt x="7" y="181"/>
                  </a:lnTo>
                  <a:lnTo>
                    <a:pt x="3" y="143"/>
                  </a:lnTo>
                  <a:lnTo>
                    <a:pt x="0" y="108"/>
                  </a:lnTo>
                  <a:lnTo>
                    <a:pt x="3" y="73"/>
                  </a:lnTo>
                  <a:lnTo>
                    <a:pt x="7" y="35"/>
                  </a:lnTo>
                  <a:lnTo>
                    <a:pt x="22" y="23"/>
                  </a:lnTo>
                  <a:lnTo>
                    <a:pt x="41" y="15"/>
                  </a:lnTo>
                  <a:lnTo>
                    <a:pt x="59" y="11"/>
                  </a:lnTo>
                  <a:lnTo>
                    <a:pt x="79" y="7"/>
                  </a:lnTo>
                  <a:lnTo>
                    <a:pt x="99" y="5"/>
                  </a:lnTo>
                  <a:lnTo>
                    <a:pt x="119" y="4"/>
                  </a:lnTo>
                  <a:lnTo>
                    <a:pt x="139" y="3"/>
                  </a:lnTo>
                  <a:lnTo>
                    <a:pt x="156" y="0"/>
                  </a:lnTo>
                  <a:lnTo>
                    <a:pt x="165" y="2"/>
                  </a:lnTo>
                  <a:lnTo>
                    <a:pt x="175" y="2"/>
                  </a:lnTo>
                  <a:lnTo>
                    <a:pt x="186" y="0"/>
                  </a:lnTo>
                  <a:lnTo>
                    <a:pt x="196" y="0"/>
                  </a:lnTo>
                  <a:lnTo>
                    <a:pt x="205" y="0"/>
                  </a:lnTo>
                  <a:lnTo>
                    <a:pt x="215" y="2"/>
                  </a:lnTo>
                  <a:lnTo>
                    <a:pt x="224" y="6"/>
                  </a:lnTo>
                  <a:lnTo>
                    <a:pt x="23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43"/>
            <p:cNvSpPr>
              <a:spLocks/>
            </p:cNvSpPr>
            <p:nvPr/>
          </p:nvSpPr>
          <p:spPr bwMode="auto">
            <a:xfrm>
              <a:off x="629" y="2551"/>
              <a:ext cx="164" cy="430"/>
            </a:xfrm>
            <a:custGeom>
              <a:avLst/>
              <a:gdLst>
                <a:gd name="T0" fmla="*/ 226 w 330"/>
                <a:gd name="T1" fmla="*/ 35 h 862"/>
                <a:gd name="T2" fmla="*/ 196 w 330"/>
                <a:gd name="T3" fmla="*/ 51 h 862"/>
                <a:gd name="T4" fmla="*/ 163 w 330"/>
                <a:gd name="T5" fmla="*/ 68 h 862"/>
                <a:gd name="T6" fmla="*/ 130 w 330"/>
                <a:gd name="T7" fmla="*/ 86 h 862"/>
                <a:gd name="T8" fmla="*/ 100 w 330"/>
                <a:gd name="T9" fmla="*/ 106 h 862"/>
                <a:gd name="T10" fmla="*/ 77 w 330"/>
                <a:gd name="T11" fmla="*/ 130 h 862"/>
                <a:gd name="T12" fmla="*/ 61 w 330"/>
                <a:gd name="T13" fmla="*/ 159 h 862"/>
                <a:gd name="T14" fmla="*/ 57 w 330"/>
                <a:gd name="T15" fmla="*/ 194 h 862"/>
                <a:gd name="T16" fmla="*/ 81 w 330"/>
                <a:gd name="T17" fmla="*/ 265 h 862"/>
                <a:gd name="T18" fmla="*/ 121 w 330"/>
                <a:gd name="T19" fmla="*/ 367 h 862"/>
                <a:gd name="T20" fmla="*/ 163 w 330"/>
                <a:gd name="T21" fmla="*/ 468 h 862"/>
                <a:gd name="T22" fmla="*/ 206 w 330"/>
                <a:gd name="T23" fmla="*/ 568 h 862"/>
                <a:gd name="T24" fmla="*/ 244 w 330"/>
                <a:gd name="T25" fmla="*/ 644 h 862"/>
                <a:gd name="T26" fmla="*/ 272 w 330"/>
                <a:gd name="T27" fmla="*/ 697 h 862"/>
                <a:gd name="T28" fmla="*/ 297 w 330"/>
                <a:gd name="T29" fmla="*/ 750 h 862"/>
                <a:gd name="T30" fmla="*/ 319 w 330"/>
                <a:gd name="T31" fmla="*/ 805 h 862"/>
                <a:gd name="T32" fmla="*/ 328 w 330"/>
                <a:gd name="T33" fmla="*/ 842 h 862"/>
                <a:gd name="T34" fmla="*/ 323 w 330"/>
                <a:gd name="T35" fmla="*/ 856 h 862"/>
                <a:gd name="T36" fmla="*/ 308 w 330"/>
                <a:gd name="T37" fmla="*/ 850 h 862"/>
                <a:gd name="T38" fmla="*/ 294 w 330"/>
                <a:gd name="T39" fmla="*/ 825 h 862"/>
                <a:gd name="T40" fmla="*/ 281 w 330"/>
                <a:gd name="T41" fmla="*/ 801 h 862"/>
                <a:gd name="T42" fmla="*/ 273 w 330"/>
                <a:gd name="T43" fmla="*/ 778 h 862"/>
                <a:gd name="T44" fmla="*/ 265 w 330"/>
                <a:gd name="T45" fmla="*/ 755 h 862"/>
                <a:gd name="T46" fmla="*/ 251 w 330"/>
                <a:gd name="T47" fmla="*/ 735 h 862"/>
                <a:gd name="T48" fmla="*/ 237 w 330"/>
                <a:gd name="T49" fmla="*/ 718 h 862"/>
                <a:gd name="T50" fmla="*/ 228 w 330"/>
                <a:gd name="T51" fmla="*/ 697 h 862"/>
                <a:gd name="T52" fmla="*/ 217 w 330"/>
                <a:gd name="T53" fmla="*/ 676 h 862"/>
                <a:gd name="T54" fmla="*/ 204 w 330"/>
                <a:gd name="T55" fmla="*/ 657 h 862"/>
                <a:gd name="T56" fmla="*/ 190 w 330"/>
                <a:gd name="T57" fmla="*/ 637 h 862"/>
                <a:gd name="T58" fmla="*/ 182 w 330"/>
                <a:gd name="T59" fmla="*/ 612 h 862"/>
                <a:gd name="T60" fmla="*/ 172 w 330"/>
                <a:gd name="T61" fmla="*/ 601 h 862"/>
                <a:gd name="T62" fmla="*/ 167 w 330"/>
                <a:gd name="T63" fmla="*/ 596 h 862"/>
                <a:gd name="T64" fmla="*/ 156 w 330"/>
                <a:gd name="T65" fmla="*/ 578 h 862"/>
                <a:gd name="T66" fmla="*/ 140 w 330"/>
                <a:gd name="T67" fmla="*/ 546 h 862"/>
                <a:gd name="T68" fmla="*/ 123 w 330"/>
                <a:gd name="T69" fmla="*/ 514 h 862"/>
                <a:gd name="T70" fmla="*/ 108 w 330"/>
                <a:gd name="T71" fmla="*/ 479 h 862"/>
                <a:gd name="T72" fmla="*/ 93 w 330"/>
                <a:gd name="T73" fmla="*/ 452 h 862"/>
                <a:gd name="T74" fmla="*/ 82 w 330"/>
                <a:gd name="T75" fmla="*/ 429 h 862"/>
                <a:gd name="T76" fmla="*/ 72 w 330"/>
                <a:gd name="T77" fmla="*/ 405 h 862"/>
                <a:gd name="T78" fmla="*/ 62 w 330"/>
                <a:gd name="T79" fmla="*/ 379 h 862"/>
                <a:gd name="T80" fmla="*/ 47 w 330"/>
                <a:gd name="T81" fmla="*/ 347 h 862"/>
                <a:gd name="T82" fmla="*/ 30 w 330"/>
                <a:gd name="T83" fmla="*/ 303 h 862"/>
                <a:gd name="T84" fmla="*/ 17 w 330"/>
                <a:gd name="T85" fmla="*/ 256 h 862"/>
                <a:gd name="T86" fmla="*/ 7 w 330"/>
                <a:gd name="T87" fmla="*/ 211 h 862"/>
                <a:gd name="T88" fmla="*/ 0 w 330"/>
                <a:gd name="T89" fmla="*/ 167 h 862"/>
                <a:gd name="T90" fmla="*/ 11 w 330"/>
                <a:gd name="T91" fmla="*/ 127 h 862"/>
                <a:gd name="T92" fmla="*/ 34 w 330"/>
                <a:gd name="T93" fmla="*/ 92 h 862"/>
                <a:gd name="T94" fmla="*/ 66 w 330"/>
                <a:gd name="T95" fmla="*/ 62 h 862"/>
                <a:gd name="T96" fmla="*/ 99 w 330"/>
                <a:gd name="T97" fmla="*/ 44 h 862"/>
                <a:gd name="T98" fmla="*/ 134 w 330"/>
                <a:gd name="T99" fmla="*/ 31 h 862"/>
                <a:gd name="T100" fmla="*/ 168 w 330"/>
                <a:gd name="T101" fmla="*/ 21 h 862"/>
                <a:gd name="T102" fmla="*/ 203 w 330"/>
                <a:gd name="T103" fmla="*/ 8 h 862"/>
                <a:gd name="T104" fmla="*/ 239 w 330"/>
                <a:gd name="T105" fmla="*/ 4 h 8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30" h="862">
                  <a:moveTo>
                    <a:pt x="239" y="26"/>
                  </a:moveTo>
                  <a:lnTo>
                    <a:pt x="226" y="35"/>
                  </a:lnTo>
                  <a:lnTo>
                    <a:pt x="211" y="43"/>
                  </a:lnTo>
                  <a:lnTo>
                    <a:pt x="196" y="51"/>
                  </a:lnTo>
                  <a:lnTo>
                    <a:pt x="180" y="59"/>
                  </a:lnTo>
                  <a:lnTo>
                    <a:pt x="163" y="68"/>
                  </a:lnTo>
                  <a:lnTo>
                    <a:pt x="146" y="76"/>
                  </a:lnTo>
                  <a:lnTo>
                    <a:pt x="130" y="86"/>
                  </a:lnTo>
                  <a:lnTo>
                    <a:pt x="115" y="96"/>
                  </a:lnTo>
                  <a:lnTo>
                    <a:pt x="100" y="106"/>
                  </a:lnTo>
                  <a:lnTo>
                    <a:pt x="88" y="118"/>
                  </a:lnTo>
                  <a:lnTo>
                    <a:pt x="77" y="130"/>
                  </a:lnTo>
                  <a:lnTo>
                    <a:pt x="68" y="144"/>
                  </a:lnTo>
                  <a:lnTo>
                    <a:pt x="61" y="159"/>
                  </a:lnTo>
                  <a:lnTo>
                    <a:pt x="58" y="175"/>
                  </a:lnTo>
                  <a:lnTo>
                    <a:pt x="57" y="194"/>
                  </a:lnTo>
                  <a:lnTo>
                    <a:pt x="60" y="214"/>
                  </a:lnTo>
                  <a:lnTo>
                    <a:pt x="81" y="265"/>
                  </a:lnTo>
                  <a:lnTo>
                    <a:pt x="102" y="316"/>
                  </a:lnTo>
                  <a:lnTo>
                    <a:pt x="121" y="367"/>
                  </a:lnTo>
                  <a:lnTo>
                    <a:pt x="142" y="417"/>
                  </a:lnTo>
                  <a:lnTo>
                    <a:pt x="163" y="468"/>
                  </a:lnTo>
                  <a:lnTo>
                    <a:pt x="184" y="517"/>
                  </a:lnTo>
                  <a:lnTo>
                    <a:pt x="206" y="568"/>
                  </a:lnTo>
                  <a:lnTo>
                    <a:pt x="229" y="619"/>
                  </a:lnTo>
                  <a:lnTo>
                    <a:pt x="244" y="644"/>
                  </a:lnTo>
                  <a:lnTo>
                    <a:pt x="259" y="671"/>
                  </a:lnTo>
                  <a:lnTo>
                    <a:pt x="272" y="697"/>
                  </a:lnTo>
                  <a:lnTo>
                    <a:pt x="285" y="723"/>
                  </a:lnTo>
                  <a:lnTo>
                    <a:pt x="297" y="750"/>
                  </a:lnTo>
                  <a:lnTo>
                    <a:pt x="309" y="778"/>
                  </a:lnTo>
                  <a:lnTo>
                    <a:pt x="319" y="805"/>
                  </a:lnTo>
                  <a:lnTo>
                    <a:pt x="330" y="834"/>
                  </a:lnTo>
                  <a:lnTo>
                    <a:pt x="328" y="842"/>
                  </a:lnTo>
                  <a:lnTo>
                    <a:pt x="326" y="849"/>
                  </a:lnTo>
                  <a:lnTo>
                    <a:pt x="323" y="856"/>
                  </a:lnTo>
                  <a:lnTo>
                    <a:pt x="316" y="862"/>
                  </a:lnTo>
                  <a:lnTo>
                    <a:pt x="308" y="850"/>
                  </a:lnTo>
                  <a:lnTo>
                    <a:pt x="301" y="837"/>
                  </a:lnTo>
                  <a:lnTo>
                    <a:pt x="294" y="825"/>
                  </a:lnTo>
                  <a:lnTo>
                    <a:pt x="286" y="811"/>
                  </a:lnTo>
                  <a:lnTo>
                    <a:pt x="281" y="801"/>
                  </a:lnTo>
                  <a:lnTo>
                    <a:pt x="277" y="789"/>
                  </a:lnTo>
                  <a:lnTo>
                    <a:pt x="273" y="778"/>
                  </a:lnTo>
                  <a:lnTo>
                    <a:pt x="270" y="766"/>
                  </a:lnTo>
                  <a:lnTo>
                    <a:pt x="265" y="755"/>
                  </a:lnTo>
                  <a:lnTo>
                    <a:pt x="259" y="744"/>
                  </a:lnTo>
                  <a:lnTo>
                    <a:pt x="251" y="735"/>
                  </a:lnTo>
                  <a:lnTo>
                    <a:pt x="241" y="728"/>
                  </a:lnTo>
                  <a:lnTo>
                    <a:pt x="237" y="718"/>
                  </a:lnTo>
                  <a:lnTo>
                    <a:pt x="233" y="707"/>
                  </a:lnTo>
                  <a:lnTo>
                    <a:pt x="228" y="697"/>
                  </a:lnTo>
                  <a:lnTo>
                    <a:pt x="222" y="687"/>
                  </a:lnTo>
                  <a:lnTo>
                    <a:pt x="217" y="676"/>
                  </a:lnTo>
                  <a:lnTo>
                    <a:pt x="211" y="666"/>
                  </a:lnTo>
                  <a:lnTo>
                    <a:pt x="204" y="657"/>
                  </a:lnTo>
                  <a:lnTo>
                    <a:pt x="197" y="647"/>
                  </a:lnTo>
                  <a:lnTo>
                    <a:pt x="190" y="637"/>
                  </a:lnTo>
                  <a:lnTo>
                    <a:pt x="188" y="623"/>
                  </a:lnTo>
                  <a:lnTo>
                    <a:pt x="182" y="612"/>
                  </a:lnTo>
                  <a:lnTo>
                    <a:pt x="172" y="605"/>
                  </a:lnTo>
                  <a:lnTo>
                    <a:pt x="172" y="601"/>
                  </a:lnTo>
                  <a:lnTo>
                    <a:pt x="170" y="598"/>
                  </a:lnTo>
                  <a:lnTo>
                    <a:pt x="167" y="596"/>
                  </a:lnTo>
                  <a:lnTo>
                    <a:pt x="164" y="593"/>
                  </a:lnTo>
                  <a:lnTo>
                    <a:pt x="156" y="578"/>
                  </a:lnTo>
                  <a:lnTo>
                    <a:pt x="148" y="562"/>
                  </a:lnTo>
                  <a:lnTo>
                    <a:pt x="140" y="546"/>
                  </a:lnTo>
                  <a:lnTo>
                    <a:pt x="132" y="530"/>
                  </a:lnTo>
                  <a:lnTo>
                    <a:pt x="123" y="514"/>
                  </a:lnTo>
                  <a:lnTo>
                    <a:pt x="115" y="497"/>
                  </a:lnTo>
                  <a:lnTo>
                    <a:pt x="108" y="479"/>
                  </a:lnTo>
                  <a:lnTo>
                    <a:pt x="100" y="462"/>
                  </a:lnTo>
                  <a:lnTo>
                    <a:pt x="93" y="452"/>
                  </a:lnTo>
                  <a:lnTo>
                    <a:pt x="87" y="440"/>
                  </a:lnTo>
                  <a:lnTo>
                    <a:pt x="82" y="429"/>
                  </a:lnTo>
                  <a:lnTo>
                    <a:pt x="76" y="416"/>
                  </a:lnTo>
                  <a:lnTo>
                    <a:pt x="72" y="405"/>
                  </a:lnTo>
                  <a:lnTo>
                    <a:pt x="67" y="392"/>
                  </a:lnTo>
                  <a:lnTo>
                    <a:pt x="62" y="379"/>
                  </a:lnTo>
                  <a:lnTo>
                    <a:pt x="59" y="368"/>
                  </a:lnTo>
                  <a:lnTo>
                    <a:pt x="47" y="347"/>
                  </a:lnTo>
                  <a:lnTo>
                    <a:pt x="38" y="325"/>
                  </a:lnTo>
                  <a:lnTo>
                    <a:pt x="30" y="303"/>
                  </a:lnTo>
                  <a:lnTo>
                    <a:pt x="23" y="280"/>
                  </a:lnTo>
                  <a:lnTo>
                    <a:pt x="17" y="256"/>
                  </a:lnTo>
                  <a:lnTo>
                    <a:pt x="13" y="233"/>
                  </a:lnTo>
                  <a:lnTo>
                    <a:pt x="7" y="211"/>
                  </a:lnTo>
                  <a:lnTo>
                    <a:pt x="3" y="189"/>
                  </a:lnTo>
                  <a:lnTo>
                    <a:pt x="0" y="167"/>
                  </a:lnTo>
                  <a:lnTo>
                    <a:pt x="4" y="147"/>
                  </a:lnTo>
                  <a:lnTo>
                    <a:pt x="11" y="127"/>
                  </a:lnTo>
                  <a:lnTo>
                    <a:pt x="21" y="109"/>
                  </a:lnTo>
                  <a:lnTo>
                    <a:pt x="34" y="92"/>
                  </a:lnTo>
                  <a:lnTo>
                    <a:pt x="49" y="76"/>
                  </a:lnTo>
                  <a:lnTo>
                    <a:pt x="66" y="62"/>
                  </a:lnTo>
                  <a:lnTo>
                    <a:pt x="83" y="51"/>
                  </a:lnTo>
                  <a:lnTo>
                    <a:pt x="99" y="44"/>
                  </a:lnTo>
                  <a:lnTo>
                    <a:pt x="117" y="37"/>
                  </a:lnTo>
                  <a:lnTo>
                    <a:pt x="134" y="31"/>
                  </a:lnTo>
                  <a:lnTo>
                    <a:pt x="151" y="27"/>
                  </a:lnTo>
                  <a:lnTo>
                    <a:pt x="168" y="21"/>
                  </a:lnTo>
                  <a:lnTo>
                    <a:pt x="186" y="15"/>
                  </a:lnTo>
                  <a:lnTo>
                    <a:pt x="203" y="8"/>
                  </a:lnTo>
                  <a:lnTo>
                    <a:pt x="219" y="0"/>
                  </a:lnTo>
                  <a:lnTo>
                    <a:pt x="239" y="4"/>
                  </a:lnTo>
                  <a:lnTo>
                    <a:pt x="239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44"/>
            <p:cNvSpPr>
              <a:spLocks/>
            </p:cNvSpPr>
            <p:nvPr/>
          </p:nvSpPr>
          <p:spPr bwMode="auto">
            <a:xfrm>
              <a:off x="777" y="2561"/>
              <a:ext cx="87" cy="710"/>
            </a:xfrm>
            <a:custGeom>
              <a:avLst/>
              <a:gdLst>
                <a:gd name="T0" fmla="*/ 50 w 175"/>
                <a:gd name="T1" fmla="*/ 97 h 1420"/>
                <a:gd name="T2" fmla="*/ 60 w 175"/>
                <a:gd name="T3" fmla="*/ 253 h 1420"/>
                <a:gd name="T4" fmla="*/ 69 w 175"/>
                <a:gd name="T5" fmla="*/ 360 h 1420"/>
                <a:gd name="T6" fmla="*/ 75 w 175"/>
                <a:gd name="T7" fmla="*/ 417 h 1420"/>
                <a:gd name="T8" fmla="*/ 78 w 175"/>
                <a:gd name="T9" fmla="*/ 498 h 1420"/>
                <a:gd name="T10" fmla="*/ 89 w 175"/>
                <a:gd name="T11" fmla="*/ 599 h 1420"/>
                <a:gd name="T12" fmla="*/ 99 w 175"/>
                <a:gd name="T13" fmla="*/ 699 h 1420"/>
                <a:gd name="T14" fmla="*/ 107 w 175"/>
                <a:gd name="T15" fmla="*/ 800 h 1420"/>
                <a:gd name="T16" fmla="*/ 115 w 175"/>
                <a:gd name="T17" fmla="*/ 911 h 1420"/>
                <a:gd name="T18" fmla="*/ 129 w 175"/>
                <a:gd name="T19" fmla="*/ 1032 h 1420"/>
                <a:gd name="T20" fmla="*/ 144 w 175"/>
                <a:gd name="T21" fmla="*/ 1154 h 1420"/>
                <a:gd name="T22" fmla="*/ 161 w 175"/>
                <a:gd name="T23" fmla="*/ 1276 h 1420"/>
                <a:gd name="T24" fmla="*/ 172 w 175"/>
                <a:gd name="T25" fmla="*/ 1357 h 1420"/>
                <a:gd name="T26" fmla="*/ 175 w 175"/>
                <a:gd name="T27" fmla="*/ 1402 h 1420"/>
                <a:gd name="T28" fmla="*/ 156 w 175"/>
                <a:gd name="T29" fmla="*/ 1404 h 1420"/>
                <a:gd name="T30" fmla="*/ 143 w 175"/>
                <a:gd name="T31" fmla="*/ 1368 h 1420"/>
                <a:gd name="T32" fmla="*/ 136 w 175"/>
                <a:gd name="T33" fmla="*/ 1328 h 1420"/>
                <a:gd name="T34" fmla="*/ 131 w 175"/>
                <a:gd name="T35" fmla="*/ 1289 h 1420"/>
                <a:gd name="T36" fmla="*/ 122 w 175"/>
                <a:gd name="T37" fmla="*/ 1232 h 1420"/>
                <a:gd name="T38" fmla="*/ 111 w 175"/>
                <a:gd name="T39" fmla="*/ 1155 h 1420"/>
                <a:gd name="T40" fmla="*/ 102 w 175"/>
                <a:gd name="T41" fmla="*/ 1077 h 1420"/>
                <a:gd name="T42" fmla="*/ 93 w 175"/>
                <a:gd name="T43" fmla="*/ 997 h 1420"/>
                <a:gd name="T44" fmla="*/ 83 w 175"/>
                <a:gd name="T45" fmla="*/ 899 h 1420"/>
                <a:gd name="T46" fmla="*/ 70 w 175"/>
                <a:gd name="T47" fmla="*/ 777 h 1420"/>
                <a:gd name="T48" fmla="*/ 60 w 175"/>
                <a:gd name="T49" fmla="*/ 654 h 1420"/>
                <a:gd name="T50" fmla="*/ 46 w 175"/>
                <a:gd name="T51" fmla="*/ 530 h 1420"/>
                <a:gd name="T52" fmla="*/ 34 w 175"/>
                <a:gd name="T53" fmla="*/ 423 h 1420"/>
                <a:gd name="T54" fmla="*/ 22 w 175"/>
                <a:gd name="T55" fmla="*/ 334 h 1420"/>
                <a:gd name="T56" fmla="*/ 16 w 175"/>
                <a:gd name="T57" fmla="*/ 261 h 1420"/>
                <a:gd name="T58" fmla="*/ 16 w 175"/>
                <a:gd name="T59" fmla="*/ 197 h 1420"/>
                <a:gd name="T60" fmla="*/ 7 w 175"/>
                <a:gd name="T61" fmla="*/ 146 h 1420"/>
                <a:gd name="T62" fmla="*/ 1 w 175"/>
                <a:gd name="T63" fmla="*/ 101 h 1420"/>
                <a:gd name="T64" fmla="*/ 0 w 175"/>
                <a:gd name="T65" fmla="*/ 55 h 1420"/>
                <a:gd name="T66" fmla="*/ 11 w 175"/>
                <a:gd name="T67" fmla="*/ 16 h 1420"/>
                <a:gd name="T68" fmla="*/ 29 w 175"/>
                <a:gd name="T69" fmla="*/ 1 h 1420"/>
                <a:gd name="T70" fmla="*/ 39 w 175"/>
                <a:gd name="T71" fmla="*/ 13 h 14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75" h="1420">
                  <a:moveTo>
                    <a:pt x="45" y="17"/>
                  </a:moveTo>
                  <a:lnTo>
                    <a:pt x="50" y="97"/>
                  </a:lnTo>
                  <a:lnTo>
                    <a:pt x="54" y="176"/>
                  </a:lnTo>
                  <a:lnTo>
                    <a:pt x="60" y="253"/>
                  </a:lnTo>
                  <a:lnTo>
                    <a:pt x="70" y="332"/>
                  </a:lnTo>
                  <a:lnTo>
                    <a:pt x="69" y="360"/>
                  </a:lnTo>
                  <a:lnTo>
                    <a:pt x="73" y="389"/>
                  </a:lnTo>
                  <a:lnTo>
                    <a:pt x="75" y="417"/>
                  </a:lnTo>
                  <a:lnTo>
                    <a:pt x="74" y="446"/>
                  </a:lnTo>
                  <a:lnTo>
                    <a:pt x="78" y="498"/>
                  </a:lnTo>
                  <a:lnTo>
                    <a:pt x="84" y="548"/>
                  </a:lnTo>
                  <a:lnTo>
                    <a:pt x="89" y="599"/>
                  </a:lnTo>
                  <a:lnTo>
                    <a:pt x="95" y="650"/>
                  </a:lnTo>
                  <a:lnTo>
                    <a:pt x="99" y="699"/>
                  </a:lnTo>
                  <a:lnTo>
                    <a:pt x="104" y="750"/>
                  </a:lnTo>
                  <a:lnTo>
                    <a:pt x="107" y="800"/>
                  </a:lnTo>
                  <a:lnTo>
                    <a:pt x="108" y="851"/>
                  </a:lnTo>
                  <a:lnTo>
                    <a:pt x="115" y="911"/>
                  </a:lnTo>
                  <a:lnTo>
                    <a:pt x="122" y="971"/>
                  </a:lnTo>
                  <a:lnTo>
                    <a:pt x="129" y="1032"/>
                  </a:lnTo>
                  <a:lnTo>
                    <a:pt x="136" y="1093"/>
                  </a:lnTo>
                  <a:lnTo>
                    <a:pt x="144" y="1154"/>
                  </a:lnTo>
                  <a:lnTo>
                    <a:pt x="152" y="1215"/>
                  </a:lnTo>
                  <a:lnTo>
                    <a:pt x="161" y="1276"/>
                  </a:lnTo>
                  <a:lnTo>
                    <a:pt x="171" y="1335"/>
                  </a:lnTo>
                  <a:lnTo>
                    <a:pt x="172" y="1357"/>
                  </a:lnTo>
                  <a:lnTo>
                    <a:pt x="175" y="1380"/>
                  </a:lnTo>
                  <a:lnTo>
                    <a:pt x="175" y="1402"/>
                  </a:lnTo>
                  <a:lnTo>
                    <a:pt x="165" y="1420"/>
                  </a:lnTo>
                  <a:lnTo>
                    <a:pt x="156" y="1404"/>
                  </a:lnTo>
                  <a:lnTo>
                    <a:pt x="148" y="1387"/>
                  </a:lnTo>
                  <a:lnTo>
                    <a:pt x="143" y="1368"/>
                  </a:lnTo>
                  <a:lnTo>
                    <a:pt x="140" y="1349"/>
                  </a:lnTo>
                  <a:lnTo>
                    <a:pt x="136" y="1328"/>
                  </a:lnTo>
                  <a:lnTo>
                    <a:pt x="134" y="1308"/>
                  </a:lnTo>
                  <a:lnTo>
                    <a:pt x="131" y="1289"/>
                  </a:lnTo>
                  <a:lnTo>
                    <a:pt x="127" y="1270"/>
                  </a:lnTo>
                  <a:lnTo>
                    <a:pt x="122" y="1232"/>
                  </a:lnTo>
                  <a:lnTo>
                    <a:pt x="117" y="1194"/>
                  </a:lnTo>
                  <a:lnTo>
                    <a:pt x="111" y="1155"/>
                  </a:lnTo>
                  <a:lnTo>
                    <a:pt x="106" y="1116"/>
                  </a:lnTo>
                  <a:lnTo>
                    <a:pt x="102" y="1077"/>
                  </a:lnTo>
                  <a:lnTo>
                    <a:pt x="97" y="1036"/>
                  </a:lnTo>
                  <a:lnTo>
                    <a:pt x="93" y="997"/>
                  </a:lnTo>
                  <a:lnTo>
                    <a:pt x="91" y="958"/>
                  </a:lnTo>
                  <a:lnTo>
                    <a:pt x="83" y="899"/>
                  </a:lnTo>
                  <a:lnTo>
                    <a:pt x="76" y="838"/>
                  </a:lnTo>
                  <a:lnTo>
                    <a:pt x="70" y="777"/>
                  </a:lnTo>
                  <a:lnTo>
                    <a:pt x="66" y="716"/>
                  </a:lnTo>
                  <a:lnTo>
                    <a:pt x="60" y="654"/>
                  </a:lnTo>
                  <a:lnTo>
                    <a:pt x="54" y="592"/>
                  </a:lnTo>
                  <a:lnTo>
                    <a:pt x="46" y="530"/>
                  </a:lnTo>
                  <a:lnTo>
                    <a:pt x="37" y="469"/>
                  </a:lnTo>
                  <a:lnTo>
                    <a:pt x="34" y="423"/>
                  </a:lnTo>
                  <a:lnTo>
                    <a:pt x="29" y="378"/>
                  </a:lnTo>
                  <a:lnTo>
                    <a:pt x="22" y="334"/>
                  </a:lnTo>
                  <a:lnTo>
                    <a:pt x="16" y="291"/>
                  </a:lnTo>
                  <a:lnTo>
                    <a:pt x="16" y="261"/>
                  </a:lnTo>
                  <a:lnTo>
                    <a:pt x="19" y="229"/>
                  </a:lnTo>
                  <a:lnTo>
                    <a:pt x="16" y="197"/>
                  </a:lnTo>
                  <a:lnTo>
                    <a:pt x="9" y="168"/>
                  </a:lnTo>
                  <a:lnTo>
                    <a:pt x="7" y="146"/>
                  </a:lnTo>
                  <a:lnTo>
                    <a:pt x="5" y="124"/>
                  </a:lnTo>
                  <a:lnTo>
                    <a:pt x="1" y="101"/>
                  </a:lnTo>
                  <a:lnTo>
                    <a:pt x="0" y="78"/>
                  </a:lnTo>
                  <a:lnTo>
                    <a:pt x="0" y="55"/>
                  </a:lnTo>
                  <a:lnTo>
                    <a:pt x="4" y="35"/>
                  </a:lnTo>
                  <a:lnTo>
                    <a:pt x="11" y="16"/>
                  </a:lnTo>
                  <a:lnTo>
                    <a:pt x="22" y="0"/>
                  </a:lnTo>
                  <a:lnTo>
                    <a:pt x="29" y="1"/>
                  </a:lnTo>
                  <a:lnTo>
                    <a:pt x="35" y="6"/>
                  </a:lnTo>
                  <a:lnTo>
                    <a:pt x="39" y="13"/>
                  </a:lnTo>
                  <a:lnTo>
                    <a:pt x="45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48"/>
            <p:cNvSpPr>
              <a:spLocks/>
            </p:cNvSpPr>
            <p:nvPr/>
          </p:nvSpPr>
          <p:spPr bwMode="auto">
            <a:xfrm>
              <a:off x="1411" y="2601"/>
              <a:ext cx="296" cy="712"/>
            </a:xfrm>
            <a:custGeom>
              <a:avLst/>
              <a:gdLst>
                <a:gd name="T0" fmla="*/ 591 w 591"/>
                <a:gd name="T1" fmla="*/ 25 h 1425"/>
                <a:gd name="T2" fmla="*/ 582 w 591"/>
                <a:gd name="T3" fmla="*/ 47 h 1425"/>
                <a:gd name="T4" fmla="*/ 568 w 591"/>
                <a:gd name="T5" fmla="*/ 98 h 1425"/>
                <a:gd name="T6" fmla="*/ 543 w 591"/>
                <a:gd name="T7" fmla="*/ 178 h 1425"/>
                <a:gd name="T8" fmla="*/ 512 w 591"/>
                <a:gd name="T9" fmla="*/ 255 h 1425"/>
                <a:gd name="T10" fmla="*/ 479 w 591"/>
                <a:gd name="T11" fmla="*/ 331 h 1425"/>
                <a:gd name="T12" fmla="*/ 459 w 591"/>
                <a:gd name="T13" fmla="*/ 384 h 1425"/>
                <a:gd name="T14" fmla="*/ 446 w 591"/>
                <a:gd name="T15" fmla="*/ 415 h 1425"/>
                <a:gd name="T16" fmla="*/ 434 w 591"/>
                <a:gd name="T17" fmla="*/ 446 h 1425"/>
                <a:gd name="T18" fmla="*/ 424 w 591"/>
                <a:gd name="T19" fmla="*/ 480 h 1425"/>
                <a:gd name="T20" fmla="*/ 408 w 591"/>
                <a:gd name="T21" fmla="*/ 536 h 1425"/>
                <a:gd name="T22" fmla="*/ 383 w 591"/>
                <a:gd name="T23" fmla="*/ 619 h 1425"/>
                <a:gd name="T24" fmla="*/ 358 w 591"/>
                <a:gd name="T25" fmla="*/ 702 h 1425"/>
                <a:gd name="T26" fmla="*/ 337 w 591"/>
                <a:gd name="T27" fmla="*/ 786 h 1425"/>
                <a:gd name="T28" fmla="*/ 315 w 591"/>
                <a:gd name="T29" fmla="*/ 858 h 1425"/>
                <a:gd name="T30" fmla="*/ 305 w 591"/>
                <a:gd name="T31" fmla="*/ 923 h 1425"/>
                <a:gd name="T32" fmla="*/ 285 w 591"/>
                <a:gd name="T33" fmla="*/ 1002 h 1425"/>
                <a:gd name="T34" fmla="*/ 263 w 591"/>
                <a:gd name="T35" fmla="*/ 1097 h 1425"/>
                <a:gd name="T36" fmla="*/ 246 w 591"/>
                <a:gd name="T37" fmla="*/ 1192 h 1425"/>
                <a:gd name="T38" fmla="*/ 229 w 591"/>
                <a:gd name="T39" fmla="*/ 1290 h 1425"/>
                <a:gd name="T40" fmla="*/ 216 w 591"/>
                <a:gd name="T41" fmla="*/ 1352 h 1425"/>
                <a:gd name="T42" fmla="*/ 210 w 591"/>
                <a:gd name="T43" fmla="*/ 1379 h 1425"/>
                <a:gd name="T44" fmla="*/ 203 w 591"/>
                <a:gd name="T45" fmla="*/ 1404 h 1425"/>
                <a:gd name="T46" fmla="*/ 187 w 591"/>
                <a:gd name="T47" fmla="*/ 1422 h 1425"/>
                <a:gd name="T48" fmla="*/ 151 w 591"/>
                <a:gd name="T49" fmla="*/ 1422 h 1425"/>
                <a:gd name="T50" fmla="*/ 105 w 591"/>
                <a:gd name="T51" fmla="*/ 1422 h 1425"/>
                <a:gd name="T52" fmla="*/ 60 w 591"/>
                <a:gd name="T53" fmla="*/ 1422 h 1425"/>
                <a:gd name="T54" fmla="*/ 19 w 591"/>
                <a:gd name="T55" fmla="*/ 1412 h 1425"/>
                <a:gd name="T56" fmla="*/ 7 w 591"/>
                <a:gd name="T57" fmla="*/ 1395 h 1425"/>
                <a:gd name="T58" fmla="*/ 3 w 591"/>
                <a:gd name="T59" fmla="*/ 1378 h 1425"/>
                <a:gd name="T60" fmla="*/ 26 w 591"/>
                <a:gd name="T61" fmla="*/ 1378 h 1425"/>
                <a:gd name="T62" fmla="*/ 58 w 591"/>
                <a:gd name="T63" fmla="*/ 1385 h 1425"/>
                <a:gd name="T64" fmla="*/ 92 w 591"/>
                <a:gd name="T65" fmla="*/ 1386 h 1425"/>
                <a:gd name="T66" fmla="*/ 127 w 591"/>
                <a:gd name="T67" fmla="*/ 1385 h 1425"/>
                <a:gd name="T68" fmla="*/ 155 w 591"/>
                <a:gd name="T69" fmla="*/ 1370 h 1425"/>
                <a:gd name="T70" fmla="*/ 170 w 591"/>
                <a:gd name="T71" fmla="*/ 1339 h 1425"/>
                <a:gd name="T72" fmla="*/ 178 w 591"/>
                <a:gd name="T73" fmla="*/ 1303 h 1425"/>
                <a:gd name="T74" fmla="*/ 185 w 591"/>
                <a:gd name="T75" fmla="*/ 1268 h 1425"/>
                <a:gd name="T76" fmla="*/ 198 w 591"/>
                <a:gd name="T77" fmla="*/ 1230 h 1425"/>
                <a:gd name="T78" fmla="*/ 212 w 591"/>
                <a:gd name="T79" fmla="*/ 1185 h 1425"/>
                <a:gd name="T80" fmla="*/ 221 w 591"/>
                <a:gd name="T81" fmla="*/ 1138 h 1425"/>
                <a:gd name="T82" fmla="*/ 231 w 591"/>
                <a:gd name="T83" fmla="*/ 1092 h 1425"/>
                <a:gd name="T84" fmla="*/ 242 w 591"/>
                <a:gd name="T85" fmla="*/ 1020 h 1425"/>
                <a:gd name="T86" fmla="*/ 264 w 591"/>
                <a:gd name="T87" fmla="*/ 923 h 1425"/>
                <a:gd name="T88" fmla="*/ 293 w 591"/>
                <a:gd name="T89" fmla="*/ 827 h 1425"/>
                <a:gd name="T90" fmla="*/ 323 w 591"/>
                <a:gd name="T91" fmla="*/ 731 h 1425"/>
                <a:gd name="T92" fmla="*/ 350 w 591"/>
                <a:gd name="T93" fmla="*/ 614 h 1425"/>
                <a:gd name="T94" fmla="*/ 391 w 591"/>
                <a:gd name="T95" fmla="*/ 481 h 1425"/>
                <a:gd name="T96" fmla="*/ 438 w 591"/>
                <a:gd name="T97" fmla="*/ 348 h 1425"/>
                <a:gd name="T98" fmla="*/ 485 w 591"/>
                <a:gd name="T99" fmla="*/ 217 h 1425"/>
                <a:gd name="T100" fmla="*/ 515 w 591"/>
                <a:gd name="T101" fmla="*/ 133 h 1425"/>
                <a:gd name="T102" fmla="*/ 527 w 591"/>
                <a:gd name="T103" fmla="*/ 95 h 1425"/>
                <a:gd name="T104" fmla="*/ 538 w 591"/>
                <a:gd name="T105" fmla="*/ 56 h 1425"/>
                <a:gd name="T106" fmla="*/ 554 w 591"/>
                <a:gd name="T107" fmla="*/ 18 h 1425"/>
                <a:gd name="T108" fmla="*/ 572 w 591"/>
                <a:gd name="T109" fmla="*/ 2 h 1425"/>
                <a:gd name="T110" fmla="*/ 583 w 591"/>
                <a:gd name="T111" fmla="*/ 7 h 1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91" h="1425">
                  <a:moveTo>
                    <a:pt x="589" y="12"/>
                  </a:moveTo>
                  <a:lnTo>
                    <a:pt x="591" y="25"/>
                  </a:lnTo>
                  <a:lnTo>
                    <a:pt x="588" y="36"/>
                  </a:lnTo>
                  <a:lnTo>
                    <a:pt x="582" y="47"/>
                  </a:lnTo>
                  <a:lnTo>
                    <a:pt x="576" y="57"/>
                  </a:lnTo>
                  <a:lnTo>
                    <a:pt x="568" y="98"/>
                  </a:lnTo>
                  <a:lnTo>
                    <a:pt x="557" y="139"/>
                  </a:lnTo>
                  <a:lnTo>
                    <a:pt x="543" y="178"/>
                  </a:lnTo>
                  <a:lnTo>
                    <a:pt x="528" y="217"/>
                  </a:lnTo>
                  <a:lnTo>
                    <a:pt x="512" y="255"/>
                  </a:lnTo>
                  <a:lnTo>
                    <a:pt x="496" y="293"/>
                  </a:lnTo>
                  <a:lnTo>
                    <a:pt x="479" y="331"/>
                  </a:lnTo>
                  <a:lnTo>
                    <a:pt x="466" y="370"/>
                  </a:lnTo>
                  <a:lnTo>
                    <a:pt x="459" y="384"/>
                  </a:lnTo>
                  <a:lnTo>
                    <a:pt x="452" y="399"/>
                  </a:lnTo>
                  <a:lnTo>
                    <a:pt x="446" y="415"/>
                  </a:lnTo>
                  <a:lnTo>
                    <a:pt x="440" y="430"/>
                  </a:lnTo>
                  <a:lnTo>
                    <a:pt x="434" y="446"/>
                  </a:lnTo>
                  <a:lnTo>
                    <a:pt x="429" y="462"/>
                  </a:lnTo>
                  <a:lnTo>
                    <a:pt x="424" y="480"/>
                  </a:lnTo>
                  <a:lnTo>
                    <a:pt x="421" y="496"/>
                  </a:lnTo>
                  <a:lnTo>
                    <a:pt x="408" y="536"/>
                  </a:lnTo>
                  <a:lnTo>
                    <a:pt x="395" y="577"/>
                  </a:lnTo>
                  <a:lnTo>
                    <a:pt x="383" y="619"/>
                  </a:lnTo>
                  <a:lnTo>
                    <a:pt x="370" y="660"/>
                  </a:lnTo>
                  <a:lnTo>
                    <a:pt x="358" y="702"/>
                  </a:lnTo>
                  <a:lnTo>
                    <a:pt x="347" y="744"/>
                  </a:lnTo>
                  <a:lnTo>
                    <a:pt x="337" y="786"/>
                  </a:lnTo>
                  <a:lnTo>
                    <a:pt x="327" y="828"/>
                  </a:lnTo>
                  <a:lnTo>
                    <a:pt x="315" y="858"/>
                  </a:lnTo>
                  <a:lnTo>
                    <a:pt x="310" y="891"/>
                  </a:lnTo>
                  <a:lnTo>
                    <a:pt x="305" y="923"/>
                  </a:lnTo>
                  <a:lnTo>
                    <a:pt x="299" y="954"/>
                  </a:lnTo>
                  <a:lnTo>
                    <a:pt x="285" y="1002"/>
                  </a:lnTo>
                  <a:lnTo>
                    <a:pt x="273" y="1050"/>
                  </a:lnTo>
                  <a:lnTo>
                    <a:pt x="263" y="1097"/>
                  </a:lnTo>
                  <a:lnTo>
                    <a:pt x="254" y="1144"/>
                  </a:lnTo>
                  <a:lnTo>
                    <a:pt x="246" y="1192"/>
                  </a:lnTo>
                  <a:lnTo>
                    <a:pt x="238" y="1241"/>
                  </a:lnTo>
                  <a:lnTo>
                    <a:pt x="229" y="1290"/>
                  </a:lnTo>
                  <a:lnTo>
                    <a:pt x="221" y="1341"/>
                  </a:lnTo>
                  <a:lnTo>
                    <a:pt x="216" y="1352"/>
                  </a:lnTo>
                  <a:lnTo>
                    <a:pt x="212" y="1365"/>
                  </a:lnTo>
                  <a:lnTo>
                    <a:pt x="210" y="1379"/>
                  </a:lnTo>
                  <a:lnTo>
                    <a:pt x="206" y="1392"/>
                  </a:lnTo>
                  <a:lnTo>
                    <a:pt x="203" y="1404"/>
                  </a:lnTo>
                  <a:lnTo>
                    <a:pt x="197" y="1415"/>
                  </a:lnTo>
                  <a:lnTo>
                    <a:pt x="187" y="1422"/>
                  </a:lnTo>
                  <a:lnTo>
                    <a:pt x="173" y="1425"/>
                  </a:lnTo>
                  <a:lnTo>
                    <a:pt x="151" y="1422"/>
                  </a:lnTo>
                  <a:lnTo>
                    <a:pt x="128" y="1420"/>
                  </a:lnTo>
                  <a:lnTo>
                    <a:pt x="105" y="1422"/>
                  </a:lnTo>
                  <a:lnTo>
                    <a:pt x="82" y="1422"/>
                  </a:lnTo>
                  <a:lnTo>
                    <a:pt x="60" y="1422"/>
                  </a:lnTo>
                  <a:lnTo>
                    <a:pt x="38" y="1418"/>
                  </a:lnTo>
                  <a:lnTo>
                    <a:pt x="19" y="1412"/>
                  </a:lnTo>
                  <a:lnTo>
                    <a:pt x="0" y="1402"/>
                  </a:lnTo>
                  <a:lnTo>
                    <a:pt x="7" y="1395"/>
                  </a:lnTo>
                  <a:lnTo>
                    <a:pt x="4" y="1386"/>
                  </a:lnTo>
                  <a:lnTo>
                    <a:pt x="3" y="1378"/>
                  </a:lnTo>
                  <a:lnTo>
                    <a:pt x="11" y="1373"/>
                  </a:lnTo>
                  <a:lnTo>
                    <a:pt x="26" y="1378"/>
                  </a:lnTo>
                  <a:lnTo>
                    <a:pt x="42" y="1381"/>
                  </a:lnTo>
                  <a:lnTo>
                    <a:pt x="58" y="1385"/>
                  </a:lnTo>
                  <a:lnTo>
                    <a:pt x="75" y="1386"/>
                  </a:lnTo>
                  <a:lnTo>
                    <a:pt x="92" y="1386"/>
                  </a:lnTo>
                  <a:lnTo>
                    <a:pt x="110" y="1386"/>
                  </a:lnTo>
                  <a:lnTo>
                    <a:pt x="127" y="1385"/>
                  </a:lnTo>
                  <a:lnTo>
                    <a:pt x="143" y="1384"/>
                  </a:lnTo>
                  <a:lnTo>
                    <a:pt x="155" y="1370"/>
                  </a:lnTo>
                  <a:lnTo>
                    <a:pt x="164" y="1355"/>
                  </a:lnTo>
                  <a:lnTo>
                    <a:pt x="170" y="1339"/>
                  </a:lnTo>
                  <a:lnTo>
                    <a:pt x="174" y="1321"/>
                  </a:lnTo>
                  <a:lnTo>
                    <a:pt x="178" y="1303"/>
                  </a:lnTo>
                  <a:lnTo>
                    <a:pt x="181" y="1286"/>
                  </a:lnTo>
                  <a:lnTo>
                    <a:pt x="185" y="1268"/>
                  </a:lnTo>
                  <a:lnTo>
                    <a:pt x="189" y="1252"/>
                  </a:lnTo>
                  <a:lnTo>
                    <a:pt x="198" y="1230"/>
                  </a:lnTo>
                  <a:lnTo>
                    <a:pt x="205" y="1208"/>
                  </a:lnTo>
                  <a:lnTo>
                    <a:pt x="212" y="1185"/>
                  </a:lnTo>
                  <a:lnTo>
                    <a:pt x="217" y="1162"/>
                  </a:lnTo>
                  <a:lnTo>
                    <a:pt x="221" y="1138"/>
                  </a:lnTo>
                  <a:lnTo>
                    <a:pt x="226" y="1115"/>
                  </a:lnTo>
                  <a:lnTo>
                    <a:pt x="231" y="1092"/>
                  </a:lnTo>
                  <a:lnTo>
                    <a:pt x="236" y="1069"/>
                  </a:lnTo>
                  <a:lnTo>
                    <a:pt x="242" y="1020"/>
                  </a:lnTo>
                  <a:lnTo>
                    <a:pt x="253" y="971"/>
                  </a:lnTo>
                  <a:lnTo>
                    <a:pt x="264" y="923"/>
                  </a:lnTo>
                  <a:lnTo>
                    <a:pt x="279" y="875"/>
                  </a:lnTo>
                  <a:lnTo>
                    <a:pt x="293" y="827"/>
                  </a:lnTo>
                  <a:lnTo>
                    <a:pt x="308" y="779"/>
                  </a:lnTo>
                  <a:lnTo>
                    <a:pt x="323" y="731"/>
                  </a:lnTo>
                  <a:lnTo>
                    <a:pt x="334" y="682"/>
                  </a:lnTo>
                  <a:lnTo>
                    <a:pt x="350" y="614"/>
                  </a:lnTo>
                  <a:lnTo>
                    <a:pt x="370" y="546"/>
                  </a:lnTo>
                  <a:lnTo>
                    <a:pt x="391" y="481"/>
                  </a:lnTo>
                  <a:lnTo>
                    <a:pt x="414" y="414"/>
                  </a:lnTo>
                  <a:lnTo>
                    <a:pt x="438" y="348"/>
                  </a:lnTo>
                  <a:lnTo>
                    <a:pt x="461" y="283"/>
                  </a:lnTo>
                  <a:lnTo>
                    <a:pt x="485" y="217"/>
                  </a:lnTo>
                  <a:lnTo>
                    <a:pt x="508" y="150"/>
                  </a:lnTo>
                  <a:lnTo>
                    <a:pt x="515" y="133"/>
                  </a:lnTo>
                  <a:lnTo>
                    <a:pt x="521" y="114"/>
                  </a:lnTo>
                  <a:lnTo>
                    <a:pt x="527" y="95"/>
                  </a:lnTo>
                  <a:lnTo>
                    <a:pt x="532" y="75"/>
                  </a:lnTo>
                  <a:lnTo>
                    <a:pt x="538" y="56"/>
                  </a:lnTo>
                  <a:lnTo>
                    <a:pt x="545" y="36"/>
                  </a:lnTo>
                  <a:lnTo>
                    <a:pt x="554" y="18"/>
                  </a:lnTo>
                  <a:lnTo>
                    <a:pt x="565" y="0"/>
                  </a:lnTo>
                  <a:lnTo>
                    <a:pt x="572" y="2"/>
                  </a:lnTo>
                  <a:lnTo>
                    <a:pt x="578" y="4"/>
                  </a:lnTo>
                  <a:lnTo>
                    <a:pt x="583" y="7"/>
                  </a:lnTo>
                  <a:lnTo>
                    <a:pt x="589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51"/>
            <p:cNvSpPr>
              <a:spLocks/>
            </p:cNvSpPr>
            <p:nvPr/>
          </p:nvSpPr>
          <p:spPr bwMode="auto">
            <a:xfrm>
              <a:off x="710" y="2648"/>
              <a:ext cx="20" cy="23"/>
            </a:xfrm>
            <a:custGeom>
              <a:avLst/>
              <a:gdLst>
                <a:gd name="T0" fmla="*/ 40 w 40"/>
                <a:gd name="T1" fmla="*/ 39 h 46"/>
                <a:gd name="T2" fmla="*/ 33 w 40"/>
                <a:gd name="T3" fmla="*/ 43 h 46"/>
                <a:gd name="T4" fmla="*/ 26 w 40"/>
                <a:gd name="T5" fmla="*/ 45 h 46"/>
                <a:gd name="T6" fmla="*/ 18 w 40"/>
                <a:gd name="T7" fmla="*/ 46 h 46"/>
                <a:gd name="T8" fmla="*/ 10 w 40"/>
                <a:gd name="T9" fmla="*/ 46 h 46"/>
                <a:gd name="T10" fmla="*/ 7 w 40"/>
                <a:gd name="T11" fmla="*/ 37 h 46"/>
                <a:gd name="T12" fmla="*/ 3 w 40"/>
                <a:gd name="T13" fmla="*/ 25 h 46"/>
                <a:gd name="T14" fmla="*/ 1 w 40"/>
                <a:gd name="T15" fmla="*/ 13 h 46"/>
                <a:gd name="T16" fmla="*/ 0 w 40"/>
                <a:gd name="T17" fmla="*/ 0 h 46"/>
                <a:gd name="T18" fmla="*/ 5 w 40"/>
                <a:gd name="T19" fmla="*/ 5 h 46"/>
                <a:gd name="T20" fmla="*/ 11 w 40"/>
                <a:gd name="T21" fmla="*/ 9 h 46"/>
                <a:gd name="T22" fmla="*/ 17 w 40"/>
                <a:gd name="T23" fmla="*/ 14 h 46"/>
                <a:gd name="T24" fmla="*/ 23 w 40"/>
                <a:gd name="T25" fmla="*/ 18 h 46"/>
                <a:gd name="T26" fmla="*/ 28 w 40"/>
                <a:gd name="T27" fmla="*/ 23 h 46"/>
                <a:gd name="T28" fmla="*/ 33 w 40"/>
                <a:gd name="T29" fmla="*/ 29 h 46"/>
                <a:gd name="T30" fmla="*/ 38 w 40"/>
                <a:gd name="T31" fmla="*/ 33 h 46"/>
                <a:gd name="T32" fmla="*/ 40 w 40"/>
                <a:gd name="T33" fmla="*/ 39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0" h="46">
                  <a:moveTo>
                    <a:pt x="40" y="39"/>
                  </a:moveTo>
                  <a:lnTo>
                    <a:pt x="33" y="43"/>
                  </a:lnTo>
                  <a:lnTo>
                    <a:pt x="26" y="45"/>
                  </a:lnTo>
                  <a:lnTo>
                    <a:pt x="18" y="46"/>
                  </a:lnTo>
                  <a:lnTo>
                    <a:pt x="10" y="46"/>
                  </a:lnTo>
                  <a:lnTo>
                    <a:pt x="7" y="37"/>
                  </a:lnTo>
                  <a:lnTo>
                    <a:pt x="3" y="25"/>
                  </a:lnTo>
                  <a:lnTo>
                    <a:pt x="1" y="13"/>
                  </a:lnTo>
                  <a:lnTo>
                    <a:pt x="0" y="0"/>
                  </a:lnTo>
                  <a:lnTo>
                    <a:pt x="5" y="5"/>
                  </a:lnTo>
                  <a:lnTo>
                    <a:pt x="11" y="9"/>
                  </a:lnTo>
                  <a:lnTo>
                    <a:pt x="17" y="14"/>
                  </a:lnTo>
                  <a:lnTo>
                    <a:pt x="23" y="18"/>
                  </a:lnTo>
                  <a:lnTo>
                    <a:pt x="28" y="23"/>
                  </a:lnTo>
                  <a:lnTo>
                    <a:pt x="33" y="29"/>
                  </a:lnTo>
                  <a:lnTo>
                    <a:pt x="38" y="33"/>
                  </a:lnTo>
                  <a:lnTo>
                    <a:pt x="40" y="3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61"/>
            <p:cNvSpPr>
              <a:spLocks/>
            </p:cNvSpPr>
            <p:nvPr/>
          </p:nvSpPr>
          <p:spPr bwMode="auto">
            <a:xfrm>
              <a:off x="1003" y="3097"/>
              <a:ext cx="372" cy="184"/>
            </a:xfrm>
            <a:custGeom>
              <a:avLst/>
              <a:gdLst>
                <a:gd name="T0" fmla="*/ 242 w 743"/>
                <a:gd name="T1" fmla="*/ 112 h 368"/>
                <a:gd name="T2" fmla="*/ 307 w 743"/>
                <a:gd name="T3" fmla="*/ 142 h 368"/>
                <a:gd name="T4" fmla="*/ 372 w 743"/>
                <a:gd name="T5" fmla="*/ 172 h 368"/>
                <a:gd name="T6" fmla="*/ 438 w 743"/>
                <a:gd name="T7" fmla="*/ 202 h 368"/>
                <a:gd name="T8" fmla="*/ 503 w 743"/>
                <a:gd name="T9" fmla="*/ 232 h 368"/>
                <a:gd name="T10" fmla="*/ 568 w 743"/>
                <a:gd name="T11" fmla="*/ 262 h 368"/>
                <a:gd name="T12" fmla="*/ 632 w 743"/>
                <a:gd name="T13" fmla="*/ 292 h 368"/>
                <a:gd name="T14" fmla="*/ 697 w 743"/>
                <a:gd name="T15" fmla="*/ 321 h 368"/>
                <a:gd name="T16" fmla="*/ 735 w 743"/>
                <a:gd name="T17" fmla="*/ 343 h 368"/>
                <a:gd name="T18" fmla="*/ 743 w 743"/>
                <a:gd name="T19" fmla="*/ 359 h 368"/>
                <a:gd name="T20" fmla="*/ 725 w 743"/>
                <a:gd name="T21" fmla="*/ 368 h 368"/>
                <a:gd name="T22" fmla="*/ 689 w 743"/>
                <a:gd name="T23" fmla="*/ 348 h 368"/>
                <a:gd name="T24" fmla="*/ 652 w 743"/>
                <a:gd name="T25" fmla="*/ 331 h 368"/>
                <a:gd name="T26" fmla="*/ 615 w 743"/>
                <a:gd name="T27" fmla="*/ 315 h 368"/>
                <a:gd name="T28" fmla="*/ 578 w 743"/>
                <a:gd name="T29" fmla="*/ 300 h 368"/>
                <a:gd name="T30" fmla="*/ 540 w 743"/>
                <a:gd name="T31" fmla="*/ 285 h 368"/>
                <a:gd name="T32" fmla="*/ 503 w 743"/>
                <a:gd name="T33" fmla="*/ 270 h 368"/>
                <a:gd name="T34" fmla="*/ 466 w 743"/>
                <a:gd name="T35" fmla="*/ 255 h 368"/>
                <a:gd name="T36" fmla="*/ 428 w 743"/>
                <a:gd name="T37" fmla="*/ 240 h 368"/>
                <a:gd name="T38" fmla="*/ 396 w 743"/>
                <a:gd name="T39" fmla="*/ 227 h 368"/>
                <a:gd name="T40" fmla="*/ 364 w 743"/>
                <a:gd name="T41" fmla="*/ 214 h 368"/>
                <a:gd name="T42" fmla="*/ 332 w 743"/>
                <a:gd name="T43" fmla="*/ 201 h 368"/>
                <a:gd name="T44" fmla="*/ 301 w 743"/>
                <a:gd name="T45" fmla="*/ 188 h 368"/>
                <a:gd name="T46" fmla="*/ 268 w 743"/>
                <a:gd name="T47" fmla="*/ 175 h 368"/>
                <a:gd name="T48" fmla="*/ 236 w 743"/>
                <a:gd name="T49" fmla="*/ 161 h 368"/>
                <a:gd name="T50" fmla="*/ 204 w 743"/>
                <a:gd name="T51" fmla="*/ 148 h 368"/>
                <a:gd name="T52" fmla="*/ 173 w 743"/>
                <a:gd name="T53" fmla="*/ 134 h 368"/>
                <a:gd name="T54" fmla="*/ 124 w 743"/>
                <a:gd name="T55" fmla="*/ 111 h 368"/>
                <a:gd name="T56" fmla="*/ 74 w 743"/>
                <a:gd name="T57" fmla="*/ 92 h 368"/>
                <a:gd name="T58" fmla="*/ 30 w 743"/>
                <a:gd name="T59" fmla="*/ 68 h 368"/>
                <a:gd name="T60" fmla="*/ 0 w 743"/>
                <a:gd name="T61" fmla="*/ 25 h 368"/>
                <a:gd name="T62" fmla="*/ 3 w 743"/>
                <a:gd name="T63" fmla="*/ 12 h 368"/>
                <a:gd name="T64" fmla="*/ 15 w 743"/>
                <a:gd name="T65" fmla="*/ 0 h 368"/>
                <a:gd name="T66" fmla="*/ 46 w 743"/>
                <a:gd name="T67" fmla="*/ 6 h 368"/>
                <a:gd name="T68" fmla="*/ 76 w 743"/>
                <a:gd name="T69" fmla="*/ 21 h 368"/>
                <a:gd name="T70" fmla="*/ 105 w 743"/>
                <a:gd name="T71" fmla="*/ 39 h 368"/>
                <a:gd name="T72" fmla="*/ 132 w 743"/>
                <a:gd name="T73" fmla="*/ 5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43" h="368">
                  <a:moveTo>
                    <a:pt x="210" y="97"/>
                  </a:moveTo>
                  <a:lnTo>
                    <a:pt x="242" y="112"/>
                  </a:lnTo>
                  <a:lnTo>
                    <a:pt x="274" y="127"/>
                  </a:lnTo>
                  <a:lnTo>
                    <a:pt x="307" y="142"/>
                  </a:lnTo>
                  <a:lnTo>
                    <a:pt x="340" y="157"/>
                  </a:lnTo>
                  <a:lnTo>
                    <a:pt x="372" y="172"/>
                  </a:lnTo>
                  <a:lnTo>
                    <a:pt x="405" y="187"/>
                  </a:lnTo>
                  <a:lnTo>
                    <a:pt x="438" y="202"/>
                  </a:lnTo>
                  <a:lnTo>
                    <a:pt x="470" y="217"/>
                  </a:lnTo>
                  <a:lnTo>
                    <a:pt x="503" y="232"/>
                  </a:lnTo>
                  <a:lnTo>
                    <a:pt x="535" y="247"/>
                  </a:lnTo>
                  <a:lnTo>
                    <a:pt x="568" y="262"/>
                  </a:lnTo>
                  <a:lnTo>
                    <a:pt x="600" y="277"/>
                  </a:lnTo>
                  <a:lnTo>
                    <a:pt x="632" y="292"/>
                  </a:lnTo>
                  <a:lnTo>
                    <a:pt x="664" y="306"/>
                  </a:lnTo>
                  <a:lnTo>
                    <a:pt x="697" y="321"/>
                  </a:lnTo>
                  <a:lnTo>
                    <a:pt x="729" y="336"/>
                  </a:lnTo>
                  <a:lnTo>
                    <a:pt x="735" y="343"/>
                  </a:lnTo>
                  <a:lnTo>
                    <a:pt x="740" y="351"/>
                  </a:lnTo>
                  <a:lnTo>
                    <a:pt x="743" y="359"/>
                  </a:lnTo>
                  <a:lnTo>
                    <a:pt x="738" y="368"/>
                  </a:lnTo>
                  <a:lnTo>
                    <a:pt x="725" y="368"/>
                  </a:lnTo>
                  <a:lnTo>
                    <a:pt x="707" y="358"/>
                  </a:lnTo>
                  <a:lnTo>
                    <a:pt x="689" y="348"/>
                  </a:lnTo>
                  <a:lnTo>
                    <a:pt x="670" y="340"/>
                  </a:lnTo>
                  <a:lnTo>
                    <a:pt x="652" y="331"/>
                  </a:lnTo>
                  <a:lnTo>
                    <a:pt x="633" y="323"/>
                  </a:lnTo>
                  <a:lnTo>
                    <a:pt x="615" y="315"/>
                  </a:lnTo>
                  <a:lnTo>
                    <a:pt x="596" y="306"/>
                  </a:lnTo>
                  <a:lnTo>
                    <a:pt x="578" y="300"/>
                  </a:lnTo>
                  <a:lnTo>
                    <a:pt x="560" y="292"/>
                  </a:lnTo>
                  <a:lnTo>
                    <a:pt x="540" y="285"/>
                  </a:lnTo>
                  <a:lnTo>
                    <a:pt x="522" y="277"/>
                  </a:lnTo>
                  <a:lnTo>
                    <a:pt x="503" y="270"/>
                  </a:lnTo>
                  <a:lnTo>
                    <a:pt x="485" y="263"/>
                  </a:lnTo>
                  <a:lnTo>
                    <a:pt x="466" y="255"/>
                  </a:lnTo>
                  <a:lnTo>
                    <a:pt x="447" y="248"/>
                  </a:lnTo>
                  <a:lnTo>
                    <a:pt x="428" y="240"/>
                  </a:lnTo>
                  <a:lnTo>
                    <a:pt x="412" y="233"/>
                  </a:lnTo>
                  <a:lnTo>
                    <a:pt x="396" y="227"/>
                  </a:lnTo>
                  <a:lnTo>
                    <a:pt x="380" y="220"/>
                  </a:lnTo>
                  <a:lnTo>
                    <a:pt x="364" y="214"/>
                  </a:lnTo>
                  <a:lnTo>
                    <a:pt x="348" y="207"/>
                  </a:lnTo>
                  <a:lnTo>
                    <a:pt x="332" y="201"/>
                  </a:lnTo>
                  <a:lnTo>
                    <a:pt x="317" y="195"/>
                  </a:lnTo>
                  <a:lnTo>
                    <a:pt x="301" y="188"/>
                  </a:lnTo>
                  <a:lnTo>
                    <a:pt x="284" y="181"/>
                  </a:lnTo>
                  <a:lnTo>
                    <a:pt x="268" y="175"/>
                  </a:lnTo>
                  <a:lnTo>
                    <a:pt x="252" y="168"/>
                  </a:lnTo>
                  <a:lnTo>
                    <a:pt x="236" y="161"/>
                  </a:lnTo>
                  <a:lnTo>
                    <a:pt x="220" y="154"/>
                  </a:lnTo>
                  <a:lnTo>
                    <a:pt x="204" y="148"/>
                  </a:lnTo>
                  <a:lnTo>
                    <a:pt x="189" y="141"/>
                  </a:lnTo>
                  <a:lnTo>
                    <a:pt x="173" y="134"/>
                  </a:lnTo>
                  <a:lnTo>
                    <a:pt x="150" y="121"/>
                  </a:lnTo>
                  <a:lnTo>
                    <a:pt x="124" y="111"/>
                  </a:lnTo>
                  <a:lnTo>
                    <a:pt x="99" y="101"/>
                  </a:lnTo>
                  <a:lnTo>
                    <a:pt x="74" y="92"/>
                  </a:lnTo>
                  <a:lnTo>
                    <a:pt x="51" y="82"/>
                  </a:lnTo>
                  <a:lnTo>
                    <a:pt x="30" y="68"/>
                  </a:lnTo>
                  <a:lnTo>
                    <a:pt x="13" y="50"/>
                  </a:lnTo>
                  <a:lnTo>
                    <a:pt x="0" y="25"/>
                  </a:lnTo>
                  <a:lnTo>
                    <a:pt x="0" y="19"/>
                  </a:lnTo>
                  <a:lnTo>
                    <a:pt x="3" y="12"/>
                  </a:lnTo>
                  <a:lnTo>
                    <a:pt x="9" y="6"/>
                  </a:lnTo>
                  <a:lnTo>
                    <a:pt x="15" y="0"/>
                  </a:lnTo>
                  <a:lnTo>
                    <a:pt x="31" y="1"/>
                  </a:lnTo>
                  <a:lnTo>
                    <a:pt x="46" y="6"/>
                  </a:lnTo>
                  <a:lnTo>
                    <a:pt x="62" y="13"/>
                  </a:lnTo>
                  <a:lnTo>
                    <a:pt x="76" y="21"/>
                  </a:lnTo>
                  <a:lnTo>
                    <a:pt x="91" y="30"/>
                  </a:lnTo>
                  <a:lnTo>
                    <a:pt x="105" y="39"/>
                  </a:lnTo>
                  <a:lnTo>
                    <a:pt x="119" y="47"/>
                  </a:lnTo>
                  <a:lnTo>
                    <a:pt x="132" y="54"/>
                  </a:lnTo>
                  <a:lnTo>
                    <a:pt x="210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63"/>
            <p:cNvSpPr>
              <a:spLocks/>
            </p:cNvSpPr>
            <p:nvPr/>
          </p:nvSpPr>
          <p:spPr bwMode="auto">
            <a:xfrm>
              <a:off x="930" y="3166"/>
              <a:ext cx="363" cy="101"/>
            </a:xfrm>
            <a:custGeom>
              <a:avLst/>
              <a:gdLst>
                <a:gd name="T0" fmla="*/ 388 w 724"/>
                <a:gd name="T1" fmla="*/ 96 h 202"/>
                <a:gd name="T2" fmla="*/ 411 w 724"/>
                <a:gd name="T3" fmla="*/ 97 h 202"/>
                <a:gd name="T4" fmla="*/ 435 w 724"/>
                <a:gd name="T5" fmla="*/ 101 h 202"/>
                <a:gd name="T6" fmla="*/ 458 w 724"/>
                <a:gd name="T7" fmla="*/ 105 h 202"/>
                <a:gd name="T8" fmla="*/ 481 w 724"/>
                <a:gd name="T9" fmla="*/ 111 h 202"/>
                <a:gd name="T10" fmla="*/ 503 w 724"/>
                <a:gd name="T11" fmla="*/ 117 h 202"/>
                <a:gd name="T12" fmla="*/ 526 w 724"/>
                <a:gd name="T13" fmla="*/ 121 h 202"/>
                <a:gd name="T14" fmla="*/ 549 w 724"/>
                <a:gd name="T15" fmla="*/ 125 h 202"/>
                <a:gd name="T16" fmla="*/ 579 w 724"/>
                <a:gd name="T17" fmla="*/ 133 h 202"/>
                <a:gd name="T18" fmla="*/ 619 w 724"/>
                <a:gd name="T19" fmla="*/ 145 h 202"/>
                <a:gd name="T20" fmla="*/ 660 w 724"/>
                <a:gd name="T21" fmla="*/ 156 h 202"/>
                <a:gd name="T22" fmla="*/ 700 w 724"/>
                <a:gd name="T23" fmla="*/ 166 h 202"/>
                <a:gd name="T24" fmla="*/ 724 w 724"/>
                <a:gd name="T25" fmla="*/ 180 h 202"/>
                <a:gd name="T26" fmla="*/ 722 w 724"/>
                <a:gd name="T27" fmla="*/ 195 h 202"/>
                <a:gd name="T28" fmla="*/ 702 w 724"/>
                <a:gd name="T29" fmla="*/ 201 h 202"/>
                <a:gd name="T30" fmla="*/ 668 w 724"/>
                <a:gd name="T31" fmla="*/ 196 h 202"/>
                <a:gd name="T32" fmla="*/ 634 w 724"/>
                <a:gd name="T33" fmla="*/ 190 h 202"/>
                <a:gd name="T34" fmla="*/ 602 w 724"/>
                <a:gd name="T35" fmla="*/ 182 h 202"/>
                <a:gd name="T36" fmla="*/ 569 w 724"/>
                <a:gd name="T37" fmla="*/ 174 h 202"/>
                <a:gd name="T38" fmla="*/ 536 w 724"/>
                <a:gd name="T39" fmla="*/ 167 h 202"/>
                <a:gd name="T40" fmla="*/ 503 w 724"/>
                <a:gd name="T41" fmla="*/ 160 h 202"/>
                <a:gd name="T42" fmla="*/ 471 w 724"/>
                <a:gd name="T43" fmla="*/ 156 h 202"/>
                <a:gd name="T44" fmla="*/ 426 w 724"/>
                <a:gd name="T45" fmla="*/ 154 h 202"/>
                <a:gd name="T46" fmla="*/ 371 w 724"/>
                <a:gd name="T47" fmla="*/ 147 h 202"/>
                <a:gd name="T48" fmla="*/ 315 w 724"/>
                <a:gd name="T49" fmla="*/ 137 h 202"/>
                <a:gd name="T50" fmla="*/ 261 w 724"/>
                <a:gd name="T51" fmla="*/ 125 h 202"/>
                <a:gd name="T52" fmla="*/ 207 w 724"/>
                <a:gd name="T53" fmla="*/ 109 h 202"/>
                <a:gd name="T54" fmla="*/ 155 w 724"/>
                <a:gd name="T55" fmla="*/ 91 h 202"/>
                <a:gd name="T56" fmla="*/ 103 w 724"/>
                <a:gd name="T57" fmla="*/ 72 h 202"/>
                <a:gd name="T58" fmla="*/ 51 w 724"/>
                <a:gd name="T59" fmla="*/ 52 h 202"/>
                <a:gd name="T60" fmla="*/ 0 w 724"/>
                <a:gd name="T61" fmla="*/ 20 h 202"/>
                <a:gd name="T62" fmla="*/ 4 w 724"/>
                <a:gd name="T63" fmla="*/ 8 h 202"/>
                <a:gd name="T64" fmla="*/ 16 w 724"/>
                <a:gd name="T65" fmla="*/ 5 h 202"/>
                <a:gd name="T66" fmla="*/ 30 w 724"/>
                <a:gd name="T67" fmla="*/ 4 h 202"/>
                <a:gd name="T68" fmla="*/ 42 w 724"/>
                <a:gd name="T69" fmla="*/ 0 h 202"/>
                <a:gd name="T70" fmla="*/ 85 w 724"/>
                <a:gd name="T71" fmla="*/ 10 h 202"/>
                <a:gd name="T72" fmla="*/ 125 w 724"/>
                <a:gd name="T73" fmla="*/ 21 h 202"/>
                <a:gd name="T74" fmla="*/ 167 w 724"/>
                <a:gd name="T75" fmla="*/ 35 h 202"/>
                <a:gd name="T76" fmla="*/ 207 w 724"/>
                <a:gd name="T77" fmla="*/ 49 h 202"/>
                <a:gd name="T78" fmla="*/ 247 w 724"/>
                <a:gd name="T79" fmla="*/ 63 h 202"/>
                <a:gd name="T80" fmla="*/ 289 w 724"/>
                <a:gd name="T81" fmla="*/ 75 h 202"/>
                <a:gd name="T82" fmla="*/ 331 w 724"/>
                <a:gd name="T83" fmla="*/ 87 h 202"/>
                <a:gd name="T84" fmla="*/ 375 w 724"/>
                <a:gd name="T85" fmla="*/ 97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24" h="202">
                  <a:moveTo>
                    <a:pt x="375" y="97"/>
                  </a:moveTo>
                  <a:lnTo>
                    <a:pt x="388" y="96"/>
                  </a:lnTo>
                  <a:lnTo>
                    <a:pt x="399" y="96"/>
                  </a:lnTo>
                  <a:lnTo>
                    <a:pt x="411" y="97"/>
                  </a:lnTo>
                  <a:lnTo>
                    <a:pt x="423" y="98"/>
                  </a:lnTo>
                  <a:lnTo>
                    <a:pt x="435" y="101"/>
                  </a:lnTo>
                  <a:lnTo>
                    <a:pt x="447" y="103"/>
                  </a:lnTo>
                  <a:lnTo>
                    <a:pt x="458" y="105"/>
                  </a:lnTo>
                  <a:lnTo>
                    <a:pt x="470" y="109"/>
                  </a:lnTo>
                  <a:lnTo>
                    <a:pt x="481" y="111"/>
                  </a:lnTo>
                  <a:lnTo>
                    <a:pt x="491" y="114"/>
                  </a:lnTo>
                  <a:lnTo>
                    <a:pt x="503" y="117"/>
                  </a:lnTo>
                  <a:lnTo>
                    <a:pt x="514" y="119"/>
                  </a:lnTo>
                  <a:lnTo>
                    <a:pt x="526" y="121"/>
                  </a:lnTo>
                  <a:lnTo>
                    <a:pt x="537" y="124"/>
                  </a:lnTo>
                  <a:lnTo>
                    <a:pt x="549" y="125"/>
                  </a:lnTo>
                  <a:lnTo>
                    <a:pt x="561" y="125"/>
                  </a:lnTo>
                  <a:lnTo>
                    <a:pt x="579" y="133"/>
                  </a:lnTo>
                  <a:lnTo>
                    <a:pt x="599" y="140"/>
                  </a:lnTo>
                  <a:lnTo>
                    <a:pt x="619" y="145"/>
                  </a:lnTo>
                  <a:lnTo>
                    <a:pt x="639" y="150"/>
                  </a:lnTo>
                  <a:lnTo>
                    <a:pt x="660" y="156"/>
                  </a:lnTo>
                  <a:lnTo>
                    <a:pt x="680" y="160"/>
                  </a:lnTo>
                  <a:lnTo>
                    <a:pt x="700" y="166"/>
                  </a:lnTo>
                  <a:lnTo>
                    <a:pt x="719" y="173"/>
                  </a:lnTo>
                  <a:lnTo>
                    <a:pt x="724" y="180"/>
                  </a:lnTo>
                  <a:lnTo>
                    <a:pt x="724" y="187"/>
                  </a:lnTo>
                  <a:lnTo>
                    <a:pt x="722" y="195"/>
                  </a:lnTo>
                  <a:lnTo>
                    <a:pt x="719" y="202"/>
                  </a:lnTo>
                  <a:lnTo>
                    <a:pt x="702" y="201"/>
                  </a:lnTo>
                  <a:lnTo>
                    <a:pt x="685" y="198"/>
                  </a:lnTo>
                  <a:lnTo>
                    <a:pt x="668" y="196"/>
                  </a:lnTo>
                  <a:lnTo>
                    <a:pt x="652" y="194"/>
                  </a:lnTo>
                  <a:lnTo>
                    <a:pt x="634" y="190"/>
                  </a:lnTo>
                  <a:lnTo>
                    <a:pt x="618" y="187"/>
                  </a:lnTo>
                  <a:lnTo>
                    <a:pt x="602" y="182"/>
                  </a:lnTo>
                  <a:lnTo>
                    <a:pt x="585" y="179"/>
                  </a:lnTo>
                  <a:lnTo>
                    <a:pt x="569" y="174"/>
                  </a:lnTo>
                  <a:lnTo>
                    <a:pt x="552" y="171"/>
                  </a:lnTo>
                  <a:lnTo>
                    <a:pt x="536" y="167"/>
                  </a:lnTo>
                  <a:lnTo>
                    <a:pt x="520" y="164"/>
                  </a:lnTo>
                  <a:lnTo>
                    <a:pt x="503" y="160"/>
                  </a:lnTo>
                  <a:lnTo>
                    <a:pt x="487" y="158"/>
                  </a:lnTo>
                  <a:lnTo>
                    <a:pt x="471" y="156"/>
                  </a:lnTo>
                  <a:lnTo>
                    <a:pt x="453" y="155"/>
                  </a:lnTo>
                  <a:lnTo>
                    <a:pt x="426" y="154"/>
                  </a:lnTo>
                  <a:lnTo>
                    <a:pt x="398" y="150"/>
                  </a:lnTo>
                  <a:lnTo>
                    <a:pt x="371" y="147"/>
                  </a:lnTo>
                  <a:lnTo>
                    <a:pt x="343" y="142"/>
                  </a:lnTo>
                  <a:lnTo>
                    <a:pt x="315" y="137"/>
                  </a:lnTo>
                  <a:lnTo>
                    <a:pt x="288" y="130"/>
                  </a:lnTo>
                  <a:lnTo>
                    <a:pt x="261" y="125"/>
                  </a:lnTo>
                  <a:lnTo>
                    <a:pt x="235" y="117"/>
                  </a:lnTo>
                  <a:lnTo>
                    <a:pt x="207" y="109"/>
                  </a:lnTo>
                  <a:lnTo>
                    <a:pt x="182" y="101"/>
                  </a:lnTo>
                  <a:lnTo>
                    <a:pt x="155" y="91"/>
                  </a:lnTo>
                  <a:lnTo>
                    <a:pt x="129" y="82"/>
                  </a:lnTo>
                  <a:lnTo>
                    <a:pt x="103" y="72"/>
                  </a:lnTo>
                  <a:lnTo>
                    <a:pt x="77" y="63"/>
                  </a:lnTo>
                  <a:lnTo>
                    <a:pt x="51" y="52"/>
                  </a:lnTo>
                  <a:lnTo>
                    <a:pt x="26" y="42"/>
                  </a:lnTo>
                  <a:lnTo>
                    <a:pt x="0" y="20"/>
                  </a:lnTo>
                  <a:lnTo>
                    <a:pt x="1" y="13"/>
                  </a:lnTo>
                  <a:lnTo>
                    <a:pt x="4" y="8"/>
                  </a:lnTo>
                  <a:lnTo>
                    <a:pt x="10" y="6"/>
                  </a:lnTo>
                  <a:lnTo>
                    <a:pt x="16" y="5"/>
                  </a:lnTo>
                  <a:lnTo>
                    <a:pt x="23" y="4"/>
                  </a:lnTo>
                  <a:lnTo>
                    <a:pt x="30" y="4"/>
                  </a:lnTo>
                  <a:lnTo>
                    <a:pt x="37" y="3"/>
                  </a:lnTo>
                  <a:lnTo>
                    <a:pt x="42" y="0"/>
                  </a:lnTo>
                  <a:lnTo>
                    <a:pt x="63" y="5"/>
                  </a:lnTo>
                  <a:lnTo>
                    <a:pt x="85" y="10"/>
                  </a:lnTo>
                  <a:lnTo>
                    <a:pt x="106" y="15"/>
                  </a:lnTo>
                  <a:lnTo>
                    <a:pt x="125" y="21"/>
                  </a:lnTo>
                  <a:lnTo>
                    <a:pt x="146" y="28"/>
                  </a:lnTo>
                  <a:lnTo>
                    <a:pt x="167" y="35"/>
                  </a:lnTo>
                  <a:lnTo>
                    <a:pt x="186" y="42"/>
                  </a:lnTo>
                  <a:lnTo>
                    <a:pt x="207" y="49"/>
                  </a:lnTo>
                  <a:lnTo>
                    <a:pt x="228" y="56"/>
                  </a:lnTo>
                  <a:lnTo>
                    <a:pt x="247" y="63"/>
                  </a:lnTo>
                  <a:lnTo>
                    <a:pt x="268" y="68"/>
                  </a:lnTo>
                  <a:lnTo>
                    <a:pt x="289" y="75"/>
                  </a:lnTo>
                  <a:lnTo>
                    <a:pt x="311" y="81"/>
                  </a:lnTo>
                  <a:lnTo>
                    <a:pt x="331" y="87"/>
                  </a:lnTo>
                  <a:lnTo>
                    <a:pt x="353" y="92"/>
                  </a:lnTo>
                  <a:lnTo>
                    <a:pt x="375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66"/>
            <p:cNvSpPr>
              <a:spLocks/>
            </p:cNvSpPr>
            <p:nvPr/>
          </p:nvSpPr>
          <p:spPr bwMode="auto">
            <a:xfrm>
              <a:off x="889" y="3222"/>
              <a:ext cx="333" cy="65"/>
            </a:xfrm>
            <a:custGeom>
              <a:avLst/>
              <a:gdLst>
                <a:gd name="T0" fmla="*/ 26 w 664"/>
                <a:gd name="T1" fmla="*/ 0 h 130"/>
                <a:gd name="T2" fmla="*/ 29 w 664"/>
                <a:gd name="T3" fmla="*/ 13 h 130"/>
                <a:gd name="T4" fmla="*/ 33 w 664"/>
                <a:gd name="T5" fmla="*/ 25 h 130"/>
                <a:gd name="T6" fmla="*/ 39 w 664"/>
                <a:gd name="T7" fmla="*/ 39 h 130"/>
                <a:gd name="T8" fmla="*/ 46 w 664"/>
                <a:gd name="T9" fmla="*/ 52 h 130"/>
                <a:gd name="T10" fmla="*/ 54 w 664"/>
                <a:gd name="T11" fmla="*/ 63 h 130"/>
                <a:gd name="T12" fmla="*/ 64 w 664"/>
                <a:gd name="T13" fmla="*/ 74 h 130"/>
                <a:gd name="T14" fmla="*/ 75 w 664"/>
                <a:gd name="T15" fmla="*/ 83 h 130"/>
                <a:gd name="T16" fmla="*/ 87 w 664"/>
                <a:gd name="T17" fmla="*/ 90 h 130"/>
                <a:gd name="T18" fmla="*/ 114 w 664"/>
                <a:gd name="T19" fmla="*/ 93 h 130"/>
                <a:gd name="T20" fmla="*/ 139 w 664"/>
                <a:gd name="T21" fmla="*/ 96 h 130"/>
                <a:gd name="T22" fmla="*/ 166 w 664"/>
                <a:gd name="T23" fmla="*/ 97 h 130"/>
                <a:gd name="T24" fmla="*/ 191 w 664"/>
                <a:gd name="T25" fmla="*/ 98 h 130"/>
                <a:gd name="T26" fmla="*/ 218 w 664"/>
                <a:gd name="T27" fmla="*/ 99 h 130"/>
                <a:gd name="T28" fmla="*/ 243 w 664"/>
                <a:gd name="T29" fmla="*/ 99 h 130"/>
                <a:gd name="T30" fmla="*/ 268 w 664"/>
                <a:gd name="T31" fmla="*/ 99 h 130"/>
                <a:gd name="T32" fmla="*/ 294 w 664"/>
                <a:gd name="T33" fmla="*/ 99 h 130"/>
                <a:gd name="T34" fmla="*/ 319 w 664"/>
                <a:gd name="T35" fmla="*/ 98 h 130"/>
                <a:gd name="T36" fmla="*/ 344 w 664"/>
                <a:gd name="T37" fmla="*/ 98 h 130"/>
                <a:gd name="T38" fmla="*/ 368 w 664"/>
                <a:gd name="T39" fmla="*/ 97 h 130"/>
                <a:gd name="T40" fmla="*/ 394 w 664"/>
                <a:gd name="T41" fmla="*/ 96 h 130"/>
                <a:gd name="T42" fmla="*/ 419 w 664"/>
                <a:gd name="T43" fmla="*/ 94 h 130"/>
                <a:gd name="T44" fmla="*/ 444 w 664"/>
                <a:gd name="T45" fmla="*/ 94 h 130"/>
                <a:gd name="T46" fmla="*/ 469 w 664"/>
                <a:gd name="T47" fmla="*/ 93 h 130"/>
                <a:gd name="T48" fmla="*/ 494 w 664"/>
                <a:gd name="T49" fmla="*/ 93 h 130"/>
                <a:gd name="T50" fmla="*/ 499 w 664"/>
                <a:gd name="T51" fmla="*/ 89 h 130"/>
                <a:gd name="T52" fmla="*/ 663 w 664"/>
                <a:gd name="T53" fmla="*/ 90 h 130"/>
                <a:gd name="T54" fmla="*/ 664 w 664"/>
                <a:gd name="T55" fmla="*/ 100 h 130"/>
                <a:gd name="T56" fmla="*/ 660 w 664"/>
                <a:gd name="T57" fmla="*/ 109 h 130"/>
                <a:gd name="T58" fmla="*/ 651 w 664"/>
                <a:gd name="T59" fmla="*/ 116 h 130"/>
                <a:gd name="T60" fmla="*/ 643 w 664"/>
                <a:gd name="T61" fmla="*/ 123 h 130"/>
                <a:gd name="T62" fmla="*/ 609 w 664"/>
                <a:gd name="T63" fmla="*/ 126 h 130"/>
                <a:gd name="T64" fmla="*/ 577 w 664"/>
                <a:gd name="T65" fmla="*/ 127 h 130"/>
                <a:gd name="T66" fmla="*/ 543 w 664"/>
                <a:gd name="T67" fmla="*/ 128 h 130"/>
                <a:gd name="T68" fmla="*/ 510 w 664"/>
                <a:gd name="T69" fmla="*/ 128 h 130"/>
                <a:gd name="T70" fmla="*/ 478 w 664"/>
                <a:gd name="T71" fmla="*/ 129 h 130"/>
                <a:gd name="T72" fmla="*/ 444 w 664"/>
                <a:gd name="T73" fmla="*/ 129 h 130"/>
                <a:gd name="T74" fmla="*/ 411 w 664"/>
                <a:gd name="T75" fmla="*/ 129 h 130"/>
                <a:gd name="T76" fmla="*/ 379 w 664"/>
                <a:gd name="T77" fmla="*/ 129 h 130"/>
                <a:gd name="T78" fmla="*/ 345 w 664"/>
                <a:gd name="T79" fmla="*/ 129 h 130"/>
                <a:gd name="T80" fmla="*/ 312 w 664"/>
                <a:gd name="T81" fmla="*/ 129 h 130"/>
                <a:gd name="T82" fmla="*/ 280 w 664"/>
                <a:gd name="T83" fmla="*/ 128 h 130"/>
                <a:gd name="T84" fmla="*/ 246 w 664"/>
                <a:gd name="T85" fmla="*/ 128 h 130"/>
                <a:gd name="T86" fmla="*/ 213 w 664"/>
                <a:gd name="T87" fmla="*/ 128 h 130"/>
                <a:gd name="T88" fmla="*/ 180 w 664"/>
                <a:gd name="T89" fmla="*/ 129 h 130"/>
                <a:gd name="T90" fmla="*/ 146 w 664"/>
                <a:gd name="T91" fmla="*/ 129 h 130"/>
                <a:gd name="T92" fmla="*/ 113 w 664"/>
                <a:gd name="T93" fmla="*/ 130 h 130"/>
                <a:gd name="T94" fmla="*/ 101 w 664"/>
                <a:gd name="T95" fmla="*/ 128 h 130"/>
                <a:gd name="T96" fmla="*/ 89 w 664"/>
                <a:gd name="T97" fmla="*/ 127 h 130"/>
                <a:gd name="T98" fmla="*/ 76 w 664"/>
                <a:gd name="T99" fmla="*/ 126 h 130"/>
                <a:gd name="T100" fmla="*/ 63 w 664"/>
                <a:gd name="T101" fmla="*/ 123 h 130"/>
                <a:gd name="T102" fmla="*/ 51 w 664"/>
                <a:gd name="T103" fmla="*/ 121 h 130"/>
                <a:gd name="T104" fmla="*/ 38 w 664"/>
                <a:gd name="T105" fmla="*/ 118 h 130"/>
                <a:gd name="T106" fmla="*/ 26 w 664"/>
                <a:gd name="T107" fmla="*/ 113 h 130"/>
                <a:gd name="T108" fmla="*/ 15 w 664"/>
                <a:gd name="T109" fmla="*/ 107 h 130"/>
                <a:gd name="T110" fmla="*/ 7 w 664"/>
                <a:gd name="T111" fmla="*/ 83 h 130"/>
                <a:gd name="T112" fmla="*/ 1 w 664"/>
                <a:gd name="T113" fmla="*/ 55 h 130"/>
                <a:gd name="T114" fmla="*/ 0 w 664"/>
                <a:gd name="T115" fmla="*/ 28 h 130"/>
                <a:gd name="T116" fmla="*/ 1 w 664"/>
                <a:gd name="T117" fmla="*/ 0 h 130"/>
                <a:gd name="T118" fmla="*/ 9 w 664"/>
                <a:gd name="T119" fmla="*/ 0 h 130"/>
                <a:gd name="T120" fmla="*/ 14 w 664"/>
                <a:gd name="T121" fmla="*/ 1 h 130"/>
                <a:gd name="T122" fmla="*/ 19 w 664"/>
                <a:gd name="T123" fmla="*/ 2 h 130"/>
                <a:gd name="T124" fmla="*/ 26 w 664"/>
                <a:gd name="T125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64" h="130">
                  <a:moveTo>
                    <a:pt x="26" y="0"/>
                  </a:moveTo>
                  <a:lnTo>
                    <a:pt x="29" y="13"/>
                  </a:lnTo>
                  <a:lnTo>
                    <a:pt x="33" y="25"/>
                  </a:lnTo>
                  <a:lnTo>
                    <a:pt x="39" y="39"/>
                  </a:lnTo>
                  <a:lnTo>
                    <a:pt x="46" y="52"/>
                  </a:lnTo>
                  <a:lnTo>
                    <a:pt x="54" y="63"/>
                  </a:lnTo>
                  <a:lnTo>
                    <a:pt x="64" y="74"/>
                  </a:lnTo>
                  <a:lnTo>
                    <a:pt x="75" y="83"/>
                  </a:lnTo>
                  <a:lnTo>
                    <a:pt x="87" y="90"/>
                  </a:lnTo>
                  <a:lnTo>
                    <a:pt x="114" y="93"/>
                  </a:lnTo>
                  <a:lnTo>
                    <a:pt x="139" y="96"/>
                  </a:lnTo>
                  <a:lnTo>
                    <a:pt x="166" y="97"/>
                  </a:lnTo>
                  <a:lnTo>
                    <a:pt x="191" y="98"/>
                  </a:lnTo>
                  <a:lnTo>
                    <a:pt x="218" y="99"/>
                  </a:lnTo>
                  <a:lnTo>
                    <a:pt x="243" y="99"/>
                  </a:lnTo>
                  <a:lnTo>
                    <a:pt x="268" y="99"/>
                  </a:lnTo>
                  <a:lnTo>
                    <a:pt x="294" y="99"/>
                  </a:lnTo>
                  <a:lnTo>
                    <a:pt x="319" y="98"/>
                  </a:lnTo>
                  <a:lnTo>
                    <a:pt x="344" y="98"/>
                  </a:lnTo>
                  <a:lnTo>
                    <a:pt x="368" y="97"/>
                  </a:lnTo>
                  <a:lnTo>
                    <a:pt x="394" y="96"/>
                  </a:lnTo>
                  <a:lnTo>
                    <a:pt x="419" y="94"/>
                  </a:lnTo>
                  <a:lnTo>
                    <a:pt x="444" y="94"/>
                  </a:lnTo>
                  <a:lnTo>
                    <a:pt x="469" y="93"/>
                  </a:lnTo>
                  <a:lnTo>
                    <a:pt x="494" y="93"/>
                  </a:lnTo>
                  <a:lnTo>
                    <a:pt x="499" y="89"/>
                  </a:lnTo>
                  <a:lnTo>
                    <a:pt x="663" y="90"/>
                  </a:lnTo>
                  <a:lnTo>
                    <a:pt x="664" y="100"/>
                  </a:lnTo>
                  <a:lnTo>
                    <a:pt x="660" y="109"/>
                  </a:lnTo>
                  <a:lnTo>
                    <a:pt x="651" y="116"/>
                  </a:lnTo>
                  <a:lnTo>
                    <a:pt x="643" y="123"/>
                  </a:lnTo>
                  <a:lnTo>
                    <a:pt x="609" y="126"/>
                  </a:lnTo>
                  <a:lnTo>
                    <a:pt x="577" y="127"/>
                  </a:lnTo>
                  <a:lnTo>
                    <a:pt x="543" y="128"/>
                  </a:lnTo>
                  <a:lnTo>
                    <a:pt x="510" y="128"/>
                  </a:lnTo>
                  <a:lnTo>
                    <a:pt x="478" y="129"/>
                  </a:lnTo>
                  <a:lnTo>
                    <a:pt x="444" y="129"/>
                  </a:lnTo>
                  <a:lnTo>
                    <a:pt x="411" y="129"/>
                  </a:lnTo>
                  <a:lnTo>
                    <a:pt x="379" y="129"/>
                  </a:lnTo>
                  <a:lnTo>
                    <a:pt x="345" y="129"/>
                  </a:lnTo>
                  <a:lnTo>
                    <a:pt x="312" y="129"/>
                  </a:lnTo>
                  <a:lnTo>
                    <a:pt x="280" y="128"/>
                  </a:lnTo>
                  <a:lnTo>
                    <a:pt x="246" y="128"/>
                  </a:lnTo>
                  <a:lnTo>
                    <a:pt x="213" y="128"/>
                  </a:lnTo>
                  <a:lnTo>
                    <a:pt x="180" y="129"/>
                  </a:lnTo>
                  <a:lnTo>
                    <a:pt x="146" y="129"/>
                  </a:lnTo>
                  <a:lnTo>
                    <a:pt x="113" y="130"/>
                  </a:lnTo>
                  <a:lnTo>
                    <a:pt x="101" y="128"/>
                  </a:lnTo>
                  <a:lnTo>
                    <a:pt x="89" y="127"/>
                  </a:lnTo>
                  <a:lnTo>
                    <a:pt x="76" y="126"/>
                  </a:lnTo>
                  <a:lnTo>
                    <a:pt x="63" y="123"/>
                  </a:lnTo>
                  <a:lnTo>
                    <a:pt x="51" y="121"/>
                  </a:lnTo>
                  <a:lnTo>
                    <a:pt x="38" y="118"/>
                  </a:lnTo>
                  <a:lnTo>
                    <a:pt x="26" y="113"/>
                  </a:lnTo>
                  <a:lnTo>
                    <a:pt x="15" y="107"/>
                  </a:lnTo>
                  <a:lnTo>
                    <a:pt x="7" y="83"/>
                  </a:lnTo>
                  <a:lnTo>
                    <a:pt x="1" y="55"/>
                  </a:lnTo>
                  <a:lnTo>
                    <a:pt x="0" y="28"/>
                  </a:lnTo>
                  <a:lnTo>
                    <a:pt x="1" y="0"/>
                  </a:lnTo>
                  <a:lnTo>
                    <a:pt x="9" y="0"/>
                  </a:lnTo>
                  <a:lnTo>
                    <a:pt x="14" y="1"/>
                  </a:lnTo>
                  <a:lnTo>
                    <a:pt x="19" y="2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67"/>
            <p:cNvSpPr>
              <a:spLocks/>
            </p:cNvSpPr>
            <p:nvPr/>
          </p:nvSpPr>
          <p:spPr bwMode="auto">
            <a:xfrm>
              <a:off x="844" y="3293"/>
              <a:ext cx="354" cy="70"/>
            </a:xfrm>
            <a:custGeom>
              <a:avLst/>
              <a:gdLst>
                <a:gd name="T0" fmla="*/ 704 w 707"/>
                <a:gd name="T1" fmla="*/ 2 h 139"/>
                <a:gd name="T2" fmla="*/ 707 w 707"/>
                <a:gd name="T3" fmla="*/ 14 h 139"/>
                <a:gd name="T4" fmla="*/ 701 w 707"/>
                <a:gd name="T5" fmla="*/ 24 h 139"/>
                <a:gd name="T6" fmla="*/ 675 w 707"/>
                <a:gd name="T7" fmla="*/ 33 h 139"/>
                <a:gd name="T8" fmla="*/ 649 w 707"/>
                <a:gd name="T9" fmla="*/ 41 h 139"/>
                <a:gd name="T10" fmla="*/ 623 w 707"/>
                <a:gd name="T11" fmla="*/ 49 h 139"/>
                <a:gd name="T12" fmla="*/ 596 w 707"/>
                <a:gd name="T13" fmla="*/ 59 h 139"/>
                <a:gd name="T14" fmla="*/ 571 w 707"/>
                <a:gd name="T15" fmla="*/ 64 h 139"/>
                <a:gd name="T16" fmla="*/ 544 w 707"/>
                <a:gd name="T17" fmla="*/ 69 h 139"/>
                <a:gd name="T18" fmla="*/ 517 w 707"/>
                <a:gd name="T19" fmla="*/ 74 h 139"/>
                <a:gd name="T20" fmla="*/ 489 w 707"/>
                <a:gd name="T21" fmla="*/ 76 h 139"/>
                <a:gd name="T22" fmla="*/ 462 w 707"/>
                <a:gd name="T23" fmla="*/ 79 h 139"/>
                <a:gd name="T24" fmla="*/ 434 w 707"/>
                <a:gd name="T25" fmla="*/ 83 h 139"/>
                <a:gd name="T26" fmla="*/ 406 w 707"/>
                <a:gd name="T27" fmla="*/ 87 h 139"/>
                <a:gd name="T28" fmla="*/ 380 w 707"/>
                <a:gd name="T29" fmla="*/ 94 h 139"/>
                <a:gd name="T30" fmla="*/ 342 w 707"/>
                <a:gd name="T31" fmla="*/ 101 h 139"/>
                <a:gd name="T32" fmla="*/ 304 w 707"/>
                <a:gd name="T33" fmla="*/ 109 h 139"/>
                <a:gd name="T34" fmla="*/ 266 w 707"/>
                <a:gd name="T35" fmla="*/ 118 h 139"/>
                <a:gd name="T36" fmla="*/ 229 w 707"/>
                <a:gd name="T37" fmla="*/ 127 h 139"/>
                <a:gd name="T38" fmla="*/ 191 w 707"/>
                <a:gd name="T39" fmla="*/ 133 h 139"/>
                <a:gd name="T40" fmla="*/ 153 w 707"/>
                <a:gd name="T41" fmla="*/ 138 h 139"/>
                <a:gd name="T42" fmla="*/ 114 w 707"/>
                <a:gd name="T43" fmla="*/ 139 h 139"/>
                <a:gd name="T44" fmla="*/ 75 w 707"/>
                <a:gd name="T45" fmla="*/ 136 h 139"/>
                <a:gd name="T46" fmla="*/ 45 w 707"/>
                <a:gd name="T47" fmla="*/ 120 h 139"/>
                <a:gd name="T48" fmla="*/ 24 w 707"/>
                <a:gd name="T49" fmla="*/ 98 h 139"/>
                <a:gd name="T50" fmla="*/ 9 w 707"/>
                <a:gd name="T51" fmla="*/ 70 h 139"/>
                <a:gd name="T52" fmla="*/ 0 w 707"/>
                <a:gd name="T53" fmla="*/ 38 h 139"/>
                <a:gd name="T54" fmla="*/ 8 w 707"/>
                <a:gd name="T55" fmla="*/ 32 h 139"/>
                <a:gd name="T56" fmla="*/ 18 w 707"/>
                <a:gd name="T57" fmla="*/ 29 h 139"/>
                <a:gd name="T58" fmla="*/ 28 w 707"/>
                <a:gd name="T59" fmla="*/ 27 h 139"/>
                <a:gd name="T60" fmla="*/ 36 w 707"/>
                <a:gd name="T61" fmla="*/ 26 h 139"/>
                <a:gd name="T62" fmla="*/ 56 w 707"/>
                <a:gd name="T63" fmla="*/ 38 h 139"/>
                <a:gd name="T64" fmla="*/ 70 w 707"/>
                <a:gd name="T65" fmla="*/ 60 h 139"/>
                <a:gd name="T66" fmla="*/ 84 w 707"/>
                <a:gd name="T67" fmla="*/ 83 h 139"/>
                <a:gd name="T68" fmla="*/ 106 w 707"/>
                <a:gd name="T69" fmla="*/ 99 h 139"/>
                <a:gd name="T70" fmla="*/ 130 w 707"/>
                <a:gd name="T71" fmla="*/ 95 h 139"/>
                <a:gd name="T72" fmla="*/ 153 w 707"/>
                <a:gd name="T73" fmla="*/ 92 h 139"/>
                <a:gd name="T74" fmla="*/ 176 w 707"/>
                <a:gd name="T75" fmla="*/ 89 h 139"/>
                <a:gd name="T76" fmla="*/ 200 w 707"/>
                <a:gd name="T77" fmla="*/ 85 h 139"/>
                <a:gd name="T78" fmla="*/ 223 w 707"/>
                <a:gd name="T79" fmla="*/ 82 h 139"/>
                <a:gd name="T80" fmla="*/ 246 w 707"/>
                <a:gd name="T81" fmla="*/ 78 h 139"/>
                <a:gd name="T82" fmla="*/ 271 w 707"/>
                <a:gd name="T83" fmla="*/ 74 h 139"/>
                <a:gd name="T84" fmla="*/ 295 w 707"/>
                <a:gd name="T85" fmla="*/ 69 h 139"/>
                <a:gd name="T86" fmla="*/ 310 w 707"/>
                <a:gd name="T87" fmla="*/ 70 h 139"/>
                <a:gd name="T88" fmla="*/ 324 w 707"/>
                <a:gd name="T89" fmla="*/ 68 h 139"/>
                <a:gd name="T90" fmla="*/ 319 w 707"/>
                <a:gd name="T91" fmla="*/ 65 h 139"/>
                <a:gd name="T92" fmla="*/ 313 w 707"/>
                <a:gd name="T93" fmla="*/ 64 h 139"/>
                <a:gd name="T94" fmla="*/ 362 w 707"/>
                <a:gd name="T95" fmla="*/ 55 h 139"/>
                <a:gd name="T96" fmla="*/ 410 w 707"/>
                <a:gd name="T97" fmla="*/ 48 h 139"/>
                <a:gd name="T98" fmla="*/ 457 w 707"/>
                <a:gd name="T99" fmla="*/ 42 h 139"/>
                <a:gd name="T100" fmla="*/ 503 w 707"/>
                <a:gd name="T101" fmla="*/ 37 h 139"/>
                <a:gd name="T102" fmla="*/ 549 w 707"/>
                <a:gd name="T103" fmla="*/ 31 h 139"/>
                <a:gd name="T104" fmla="*/ 595 w 707"/>
                <a:gd name="T105" fmla="*/ 23 h 139"/>
                <a:gd name="T106" fmla="*/ 641 w 707"/>
                <a:gd name="T107" fmla="*/ 13 h 139"/>
                <a:gd name="T108" fmla="*/ 686 w 707"/>
                <a:gd name="T109" fmla="*/ 0 h 139"/>
                <a:gd name="T110" fmla="*/ 693 w 707"/>
                <a:gd name="T111" fmla="*/ 3 h 139"/>
                <a:gd name="T112" fmla="*/ 701 w 707"/>
                <a:gd name="T113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07" h="139">
                  <a:moveTo>
                    <a:pt x="701" y="3"/>
                  </a:moveTo>
                  <a:lnTo>
                    <a:pt x="704" y="2"/>
                  </a:lnTo>
                  <a:lnTo>
                    <a:pt x="707" y="8"/>
                  </a:lnTo>
                  <a:lnTo>
                    <a:pt x="707" y="14"/>
                  </a:lnTo>
                  <a:lnTo>
                    <a:pt x="705" y="19"/>
                  </a:lnTo>
                  <a:lnTo>
                    <a:pt x="701" y="24"/>
                  </a:lnTo>
                  <a:lnTo>
                    <a:pt x="689" y="29"/>
                  </a:lnTo>
                  <a:lnTo>
                    <a:pt x="675" y="33"/>
                  </a:lnTo>
                  <a:lnTo>
                    <a:pt x="662" y="37"/>
                  </a:lnTo>
                  <a:lnTo>
                    <a:pt x="649" y="41"/>
                  </a:lnTo>
                  <a:lnTo>
                    <a:pt x="636" y="46"/>
                  </a:lnTo>
                  <a:lnTo>
                    <a:pt x="623" y="49"/>
                  </a:lnTo>
                  <a:lnTo>
                    <a:pt x="609" y="54"/>
                  </a:lnTo>
                  <a:lnTo>
                    <a:pt x="596" y="59"/>
                  </a:lnTo>
                  <a:lnTo>
                    <a:pt x="584" y="62"/>
                  </a:lnTo>
                  <a:lnTo>
                    <a:pt x="571" y="64"/>
                  </a:lnTo>
                  <a:lnTo>
                    <a:pt x="557" y="68"/>
                  </a:lnTo>
                  <a:lnTo>
                    <a:pt x="544" y="69"/>
                  </a:lnTo>
                  <a:lnTo>
                    <a:pt x="531" y="71"/>
                  </a:lnTo>
                  <a:lnTo>
                    <a:pt x="517" y="74"/>
                  </a:lnTo>
                  <a:lnTo>
                    <a:pt x="503" y="75"/>
                  </a:lnTo>
                  <a:lnTo>
                    <a:pt x="489" y="76"/>
                  </a:lnTo>
                  <a:lnTo>
                    <a:pt x="476" y="77"/>
                  </a:lnTo>
                  <a:lnTo>
                    <a:pt x="462" y="79"/>
                  </a:lnTo>
                  <a:lnTo>
                    <a:pt x="448" y="80"/>
                  </a:lnTo>
                  <a:lnTo>
                    <a:pt x="434" y="83"/>
                  </a:lnTo>
                  <a:lnTo>
                    <a:pt x="420" y="85"/>
                  </a:lnTo>
                  <a:lnTo>
                    <a:pt x="406" y="87"/>
                  </a:lnTo>
                  <a:lnTo>
                    <a:pt x="394" y="91"/>
                  </a:lnTo>
                  <a:lnTo>
                    <a:pt x="380" y="94"/>
                  </a:lnTo>
                  <a:lnTo>
                    <a:pt x="360" y="98"/>
                  </a:lnTo>
                  <a:lnTo>
                    <a:pt x="342" y="101"/>
                  </a:lnTo>
                  <a:lnTo>
                    <a:pt x="322" y="105"/>
                  </a:lnTo>
                  <a:lnTo>
                    <a:pt x="304" y="109"/>
                  </a:lnTo>
                  <a:lnTo>
                    <a:pt x="286" y="114"/>
                  </a:lnTo>
                  <a:lnTo>
                    <a:pt x="266" y="118"/>
                  </a:lnTo>
                  <a:lnTo>
                    <a:pt x="248" y="122"/>
                  </a:lnTo>
                  <a:lnTo>
                    <a:pt x="229" y="127"/>
                  </a:lnTo>
                  <a:lnTo>
                    <a:pt x="210" y="130"/>
                  </a:lnTo>
                  <a:lnTo>
                    <a:pt x="191" y="133"/>
                  </a:lnTo>
                  <a:lnTo>
                    <a:pt x="172" y="137"/>
                  </a:lnTo>
                  <a:lnTo>
                    <a:pt x="153" y="138"/>
                  </a:lnTo>
                  <a:lnTo>
                    <a:pt x="134" y="139"/>
                  </a:lnTo>
                  <a:lnTo>
                    <a:pt x="114" y="139"/>
                  </a:lnTo>
                  <a:lnTo>
                    <a:pt x="94" y="138"/>
                  </a:lnTo>
                  <a:lnTo>
                    <a:pt x="75" y="136"/>
                  </a:lnTo>
                  <a:lnTo>
                    <a:pt x="59" y="129"/>
                  </a:lnTo>
                  <a:lnTo>
                    <a:pt x="45" y="120"/>
                  </a:lnTo>
                  <a:lnTo>
                    <a:pt x="33" y="109"/>
                  </a:lnTo>
                  <a:lnTo>
                    <a:pt x="24" y="98"/>
                  </a:lnTo>
                  <a:lnTo>
                    <a:pt x="15" y="85"/>
                  </a:lnTo>
                  <a:lnTo>
                    <a:pt x="9" y="70"/>
                  </a:lnTo>
                  <a:lnTo>
                    <a:pt x="3" y="55"/>
                  </a:lnTo>
                  <a:lnTo>
                    <a:pt x="0" y="38"/>
                  </a:lnTo>
                  <a:lnTo>
                    <a:pt x="3" y="34"/>
                  </a:lnTo>
                  <a:lnTo>
                    <a:pt x="8" y="32"/>
                  </a:lnTo>
                  <a:lnTo>
                    <a:pt x="13" y="30"/>
                  </a:lnTo>
                  <a:lnTo>
                    <a:pt x="18" y="29"/>
                  </a:lnTo>
                  <a:lnTo>
                    <a:pt x="23" y="29"/>
                  </a:lnTo>
                  <a:lnTo>
                    <a:pt x="28" y="27"/>
                  </a:lnTo>
                  <a:lnTo>
                    <a:pt x="32" y="27"/>
                  </a:lnTo>
                  <a:lnTo>
                    <a:pt x="36" y="26"/>
                  </a:lnTo>
                  <a:lnTo>
                    <a:pt x="47" y="31"/>
                  </a:lnTo>
                  <a:lnTo>
                    <a:pt x="56" y="38"/>
                  </a:lnTo>
                  <a:lnTo>
                    <a:pt x="63" y="48"/>
                  </a:lnTo>
                  <a:lnTo>
                    <a:pt x="70" y="60"/>
                  </a:lnTo>
                  <a:lnTo>
                    <a:pt x="77" y="72"/>
                  </a:lnTo>
                  <a:lnTo>
                    <a:pt x="84" y="83"/>
                  </a:lnTo>
                  <a:lnTo>
                    <a:pt x="93" y="92"/>
                  </a:lnTo>
                  <a:lnTo>
                    <a:pt x="106" y="99"/>
                  </a:lnTo>
                  <a:lnTo>
                    <a:pt x="117" y="98"/>
                  </a:lnTo>
                  <a:lnTo>
                    <a:pt x="130" y="95"/>
                  </a:lnTo>
                  <a:lnTo>
                    <a:pt x="142" y="94"/>
                  </a:lnTo>
                  <a:lnTo>
                    <a:pt x="153" y="92"/>
                  </a:lnTo>
                  <a:lnTo>
                    <a:pt x="165" y="91"/>
                  </a:lnTo>
                  <a:lnTo>
                    <a:pt x="176" y="89"/>
                  </a:lnTo>
                  <a:lnTo>
                    <a:pt x="188" y="87"/>
                  </a:lnTo>
                  <a:lnTo>
                    <a:pt x="200" y="85"/>
                  </a:lnTo>
                  <a:lnTo>
                    <a:pt x="212" y="84"/>
                  </a:lnTo>
                  <a:lnTo>
                    <a:pt x="223" y="82"/>
                  </a:lnTo>
                  <a:lnTo>
                    <a:pt x="235" y="79"/>
                  </a:lnTo>
                  <a:lnTo>
                    <a:pt x="246" y="78"/>
                  </a:lnTo>
                  <a:lnTo>
                    <a:pt x="259" y="76"/>
                  </a:lnTo>
                  <a:lnTo>
                    <a:pt x="271" y="74"/>
                  </a:lnTo>
                  <a:lnTo>
                    <a:pt x="283" y="71"/>
                  </a:lnTo>
                  <a:lnTo>
                    <a:pt x="295" y="69"/>
                  </a:lnTo>
                  <a:lnTo>
                    <a:pt x="302" y="69"/>
                  </a:lnTo>
                  <a:lnTo>
                    <a:pt x="310" y="70"/>
                  </a:lnTo>
                  <a:lnTo>
                    <a:pt x="317" y="69"/>
                  </a:lnTo>
                  <a:lnTo>
                    <a:pt x="324" y="68"/>
                  </a:lnTo>
                  <a:lnTo>
                    <a:pt x="321" y="65"/>
                  </a:lnTo>
                  <a:lnTo>
                    <a:pt x="319" y="65"/>
                  </a:lnTo>
                  <a:lnTo>
                    <a:pt x="315" y="65"/>
                  </a:lnTo>
                  <a:lnTo>
                    <a:pt x="313" y="64"/>
                  </a:lnTo>
                  <a:lnTo>
                    <a:pt x="337" y="60"/>
                  </a:lnTo>
                  <a:lnTo>
                    <a:pt x="362" y="55"/>
                  </a:lnTo>
                  <a:lnTo>
                    <a:pt x="386" y="52"/>
                  </a:lnTo>
                  <a:lnTo>
                    <a:pt x="410" y="48"/>
                  </a:lnTo>
                  <a:lnTo>
                    <a:pt x="434" y="46"/>
                  </a:lnTo>
                  <a:lnTo>
                    <a:pt x="457" y="42"/>
                  </a:lnTo>
                  <a:lnTo>
                    <a:pt x="480" y="40"/>
                  </a:lnTo>
                  <a:lnTo>
                    <a:pt x="503" y="37"/>
                  </a:lnTo>
                  <a:lnTo>
                    <a:pt x="526" y="33"/>
                  </a:lnTo>
                  <a:lnTo>
                    <a:pt x="549" y="31"/>
                  </a:lnTo>
                  <a:lnTo>
                    <a:pt x="572" y="26"/>
                  </a:lnTo>
                  <a:lnTo>
                    <a:pt x="595" y="23"/>
                  </a:lnTo>
                  <a:lnTo>
                    <a:pt x="618" y="18"/>
                  </a:lnTo>
                  <a:lnTo>
                    <a:pt x="641" y="13"/>
                  </a:lnTo>
                  <a:lnTo>
                    <a:pt x="663" y="7"/>
                  </a:lnTo>
                  <a:lnTo>
                    <a:pt x="686" y="0"/>
                  </a:lnTo>
                  <a:lnTo>
                    <a:pt x="690" y="2"/>
                  </a:lnTo>
                  <a:lnTo>
                    <a:pt x="693" y="3"/>
                  </a:lnTo>
                  <a:lnTo>
                    <a:pt x="697" y="4"/>
                  </a:lnTo>
                  <a:lnTo>
                    <a:pt x="701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69"/>
            <p:cNvSpPr>
              <a:spLocks/>
            </p:cNvSpPr>
            <p:nvPr/>
          </p:nvSpPr>
          <p:spPr bwMode="auto">
            <a:xfrm>
              <a:off x="961" y="2497"/>
              <a:ext cx="20" cy="44"/>
            </a:xfrm>
            <a:custGeom>
              <a:avLst/>
              <a:gdLst>
                <a:gd name="T0" fmla="*/ 39 w 39"/>
                <a:gd name="T1" fmla="*/ 60 h 90"/>
                <a:gd name="T2" fmla="*/ 38 w 39"/>
                <a:gd name="T3" fmla="*/ 68 h 90"/>
                <a:gd name="T4" fmla="*/ 34 w 39"/>
                <a:gd name="T5" fmla="*/ 75 h 90"/>
                <a:gd name="T6" fmla="*/ 31 w 39"/>
                <a:gd name="T7" fmla="*/ 83 h 90"/>
                <a:gd name="T8" fmla="*/ 25 w 39"/>
                <a:gd name="T9" fmla="*/ 90 h 90"/>
                <a:gd name="T10" fmla="*/ 9 w 39"/>
                <a:gd name="T11" fmla="*/ 82 h 90"/>
                <a:gd name="T12" fmla="*/ 2 w 39"/>
                <a:gd name="T13" fmla="*/ 67 h 90"/>
                <a:gd name="T14" fmla="*/ 1 w 39"/>
                <a:gd name="T15" fmla="*/ 48 h 90"/>
                <a:gd name="T16" fmla="*/ 0 w 39"/>
                <a:gd name="T17" fmla="*/ 30 h 90"/>
                <a:gd name="T18" fmla="*/ 3 w 39"/>
                <a:gd name="T19" fmla="*/ 0 h 90"/>
                <a:gd name="T20" fmla="*/ 10 w 39"/>
                <a:gd name="T21" fmla="*/ 6 h 90"/>
                <a:gd name="T22" fmla="*/ 17 w 39"/>
                <a:gd name="T23" fmla="*/ 12 h 90"/>
                <a:gd name="T24" fmla="*/ 22 w 39"/>
                <a:gd name="T25" fmla="*/ 18 h 90"/>
                <a:gd name="T26" fmla="*/ 26 w 39"/>
                <a:gd name="T27" fmla="*/ 25 h 90"/>
                <a:gd name="T28" fmla="*/ 31 w 39"/>
                <a:gd name="T29" fmla="*/ 33 h 90"/>
                <a:gd name="T30" fmla="*/ 34 w 39"/>
                <a:gd name="T31" fmla="*/ 43 h 90"/>
                <a:gd name="T32" fmla="*/ 37 w 39"/>
                <a:gd name="T33" fmla="*/ 51 h 90"/>
                <a:gd name="T34" fmla="*/ 39 w 39"/>
                <a:gd name="T35" fmla="*/ 6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9" h="90">
                  <a:moveTo>
                    <a:pt x="39" y="60"/>
                  </a:moveTo>
                  <a:lnTo>
                    <a:pt x="38" y="68"/>
                  </a:lnTo>
                  <a:lnTo>
                    <a:pt x="34" y="75"/>
                  </a:lnTo>
                  <a:lnTo>
                    <a:pt x="31" y="83"/>
                  </a:lnTo>
                  <a:lnTo>
                    <a:pt x="25" y="90"/>
                  </a:lnTo>
                  <a:lnTo>
                    <a:pt x="9" y="82"/>
                  </a:lnTo>
                  <a:lnTo>
                    <a:pt x="2" y="67"/>
                  </a:lnTo>
                  <a:lnTo>
                    <a:pt x="1" y="48"/>
                  </a:lnTo>
                  <a:lnTo>
                    <a:pt x="0" y="30"/>
                  </a:lnTo>
                  <a:lnTo>
                    <a:pt x="3" y="0"/>
                  </a:lnTo>
                  <a:lnTo>
                    <a:pt x="10" y="6"/>
                  </a:lnTo>
                  <a:lnTo>
                    <a:pt x="17" y="12"/>
                  </a:lnTo>
                  <a:lnTo>
                    <a:pt x="22" y="18"/>
                  </a:lnTo>
                  <a:lnTo>
                    <a:pt x="26" y="25"/>
                  </a:lnTo>
                  <a:lnTo>
                    <a:pt x="31" y="33"/>
                  </a:lnTo>
                  <a:lnTo>
                    <a:pt x="34" y="43"/>
                  </a:lnTo>
                  <a:lnTo>
                    <a:pt x="37" y="51"/>
                  </a:lnTo>
                  <a:lnTo>
                    <a:pt x="39" y="6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70"/>
            <p:cNvSpPr>
              <a:spLocks/>
            </p:cNvSpPr>
            <p:nvPr/>
          </p:nvSpPr>
          <p:spPr bwMode="auto">
            <a:xfrm>
              <a:off x="964" y="2457"/>
              <a:ext cx="26" cy="41"/>
            </a:xfrm>
            <a:custGeom>
              <a:avLst/>
              <a:gdLst>
                <a:gd name="T0" fmla="*/ 50 w 51"/>
                <a:gd name="T1" fmla="*/ 36 h 83"/>
                <a:gd name="T2" fmla="*/ 51 w 51"/>
                <a:gd name="T3" fmla="*/ 50 h 83"/>
                <a:gd name="T4" fmla="*/ 48 w 51"/>
                <a:gd name="T5" fmla="*/ 61 h 83"/>
                <a:gd name="T6" fmla="*/ 46 w 51"/>
                <a:gd name="T7" fmla="*/ 72 h 83"/>
                <a:gd name="T8" fmla="*/ 49 w 51"/>
                <a:gd name="T9" fmla="*/ 83 h 83"/>
                <a:gd name="T10" fmla="*/ 43 w 51"/>
                <a:gd name="T11" fmla="*/ 79 h 83"/>
                <a:gd name="T12" fmla="*/ 39 w 51"/>
                <a:gd name="T13" fmla="*/ 74 h 83"/>
                <a:gd name="T14" fmla="*/ 33 w 51"/>
                <a:gd name="T15" fmla="*/ 69 h 83"/>
                <a:gd name="T16" fmla="*/ 28 w 51"/>
                <a:gd name="T17" fmla="*/ 63 h 83"/>
                <a:gd name="T18" fmla="*/ 24 w 51"/>
                <a:gd name="T19" fmla="*/ 56 h 83"/>
                <a:gd name="T20" fmla="*/ 18 w 51"/>
                <a:gd name="T21" fmla="*/ 51 h 83"/>
                <a:gd name="T22" fmla="*/ 11 w 51"/>
                <a:gd name="T23" fmla="*/ 47 h 83"/>
                <a:gd name="T24" fmla="*/ 3 w 51"/>
                <a:gd name="T25" fmla="*/ 43 h 83"/>
                <a:gd name="T26" fmla="*/ 0 w 51"/>
                <a:gd name="T27" fmla="*/ 33 h 83"/>
                <a:gd name="T28" fmla="*/ 5 w 51"/>
                <a:gd name="T29" fmla="*/ 24 h 83"/>
                <a:gd name="T30" fmla="*/ 11 w 51"/>
                <a:gd name="T31" fmla="*/ 13 h 83"/>
                <a:gd name="T32" fmla="*/ 15 w 51"/>
                <a:gd name="T33" fmla="*/ 2 h 83"/>
                <a:gd name="T34" fmla="*/ 23 w 51"/>
                <a:gd name="T35" fmla="*/ 0 h 83"/>
                <a:gd name="T36" fmla="*/ 30 w 51"/>
                <a:gd name="T37" fmla="*/ 1 h 83"/>
                <a:gd name="T38" fmla="*/ 35 w 51"/>
                <a:gd name="T39" fmla="*/ 3 h 83"/>
                <a:gd name="T40" fmla="*/ 41 w 51"/>
                <a:gd name="T41" fmla="*/ 8 h 83"/>
                <a:gd name="T42" fmla="*/ 45 w 51"/>
                <a:gd name="T43" fmla="*/ 13 h 83"/>
                <a:gd name="T44" fmla="*/ 48 w 51"/>
                <a:gd name="T45" fmla="*/ 21 h 83"/>
                <a:gd name="T46" fmla="*/ 49 w 51"/>
                <a:gd name="T47" fmla="*/ 28 h 83"/>
                <a:gd name="T48" fmla="*/ 50 w 51"/>
                <a:gd name="T49" fmla="*/ 36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1" h="83">
                  <a:moveTo>
                    <a:pt x="50" y="36"/>
                  </a:moveTo>
                  <a:lnTo>
                    <a:pt x="51" y="50"/>
                  </a:lnTo>
                  <a:lnTo>
                    <a:pt x="48" y="61"/>
                  </a:lnTo>
                  <a:lnTo>
                    <a:pt x="46" y="72"/>
                  </a:lnTo>
                  <a:lnTo>
                    <a:pt x="49" y="83"/>
                  </a:lnTo>
                  <a:lnTo>
                    <a:pt x="43" y="79"/>
                  </a:lnTo>
                  <a:lnTo>
                    <a:pt x="39" y="74"/>
                  </a:lnTo>
                  <a:lnTo>
                    <a:pt x="33" y="69"/>
                  </a:lnTo>
                  <a:lnTo>
                    <a:pt x="28" y="63"/>
                  </a:lnTo>
                  <a:lnTo>
                    <a:pt x="24" y="56"/>
                  </a:lnTo>
                  <a:lnTo>
                    <a:pt x="18" y="51"/>
                  </a:lnTo>
                  <a:lnTo>
                    <a:pt x="11" y="47"/>
                  </a:lnTo>
                  <a:lnTo>
                    <a:pt x="3" y="43"/>
                  </a:lnTo>
                  <a:lnTo>
                    <a:pt x="0" y="33"/>
                  </a:lnTo>
                  <a:lnTo>
                    <a:pt x="5" y="24"/>
                  </a:lnTo>
                  <a:lnTo>
                    <a:pt x="11" y="13"/>
                  </a:lnTo>
                  <a:lnTo>
                    <a:pt x="15" y="2"/>
                  </a:lnTo>
                  <a:lnTo>
                    <a:pt x="23" y="0"/>
                  </a:lnTo>
                  <a:lnTo>
                    <a:pt x="30" y="1"/>
                  </a:lnTo>
                  <a:lnTo>
                    <a:pt x="35" y="3"/>
                  </a:lnTo>
                  <a:lnTo>
                    <a:pt x="41" y="8"/>
                  </a:lnTo>
                  <a:lnTo>
                    <a:pt x="45" y="13"/>
                  </a:lnTo>
                  <a:lnTo>
                    <a:pt x="48" y="21"/>
                  </a:lnTo>
                  <a:lnTo>
                    <a:pt x="49" y="28"/>
                  </a:lnTo>
                  <a:lnTo>
                    <a:pt x="50" y="3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5281" name="Picture 161" descr="C:\Users\mbudiu\AppData\Local\Microsoft\Windows\Temporary Internet Files\Content.IE5\CDSFTT08\MP9004028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74913" y="4783933"/>
            <a:ext cx="1932207" cy="1449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8" name="TextBox 187"/>
          <p:cNvSpPr txBox="1"/>
          <p:nvPr/>
        </p:nvSpPr>
        <p:spPr>
          <a:xfrm>
            <a:off x="4724400" y="4832491"/>
            <a:ext cx="37958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= communication</a:t>
            </a:r>
            <a:br>
              <a:rPr lang="en-US" sz="4000" dirty="0" smtClean="0"/>
            </a:br>
            <a:r>
              <a:rPr lang="en-US" sz="4000" dirty="0" smtClean="0"/>
              <a:t>      is expensive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5384622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Playing Cards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68</a:t>
            </a:fld>
            <a:endParaRPr lang="en-US"/>
          </a:p>
        </p:txBody>
      </p:sp>
      <p:pic>
        <p:nvPicPr>
          <p:cNvPr id="4" name="Picture 163" descr="http://www.bridgeguys.com/images/logo_52_cards/suit_symbols_76p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1000" y="2326490"/>
            <a:ext cx="6621762" cy="158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23385" y="3587194"/>
            <a:ext cx="65864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  Clubs   Diamonds  Hearts  Spades</a:t>
            </a:r>
            <a:endParaRPr lang="en-US" sz="3600" dirty="0"/>
          </a:p>
        </p:txBody>
      </p:sp>
      <p:sp>
        <p:nvSpPr>
          <p:cNvPr id="6" name="Right Brace 5"/>
          <p:cNvSpPr/>
          <p:nvPr/>
        </p:nvSpPr>
        <p:spPr>
          <a:xfrm rot="16200000">
            <a:off x="3581400" y="-569110"/>
            <a:ext cx="304800" cy="5486400"/>
          </a:xfrm>
          <a:prstGeom prst="rightBrace">
            <a:avLst>
              <a:gd name="adj1" fmla="val 45833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3214827" y="1447800"/>
            <a:ext cx="10486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suits</a:t>
            </a:r>
            <a:endParaRPr lang="en-US" sz="3600" dirty="0"/>
          </a:p>
        </p:txBody>
      </p:sp>
      <p:sp>
        <p:nvSpPr>
          <p:cNvPr id="8" name="TextBox 7"/>
          <p:cNvSpPr txBox="1"/>
          <p:nvPr/>
        </p:nvSpPr>
        <p:spPr>
          <a:xfrm>
            <a:off x="1106332" y="4843125"/>
            <a:ext cx="54205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2,3,4,5,6,7,8,9,10,J,Q,K,A</a:t>
            </a:r>
            <a:endParaRPr lang="en-US" sz="4000" dirty="0"/>
          </a:p>
        </p:txBody>
      </p:sp>
      <p:sp>
        <p:nvSpPr>
          <p:cNvPr id="9" name="TextBox 8"/>
          <p:cNvSpPr txBox="1"/>
          <p:nvPr/>
        </p:nvSpPr>
        <p:spPr>
          <a:xfrm>
            <a:off x="6858000" y="4904680"/>
            <a:ext cx="17692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our order</a:t>
            </a:r>
            <a:endParaRPr lang="en-US" sz="3200" dirty="0"/>
          </a:p>
        </p:txBody>
      </p:sp>
      <p:pic>
        <p:nvPicPr>
          <p:cNvPr id="10" name="Picture 4" descr="http://upload.wikimedia.org/wikipedia/commons/f/f9/Pack_of_playing_cards_whitebg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263" y="2624546"/>
            <a:ext cx="1434468" cy="987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88308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Count the number of cards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69</a:t>
            </a:fld>
            <a:endParaRPr lang="en-US"/>
          </a:p>
        </p:txBody>
      </p:sp>
      <p:pic>
        <p:nvPicPr>
          <p:cNvPr id="4102" name="Picture 6" descr="C:\Users\mbudiu\AppData\Local\Microsoft\Windows\Temporary Internet Files\Content.IE5\D5HS8DXT\MC9002506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13272"/>
            <a:ext cx="3810000" cy="3082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budiu\AppData\Local\Microsoft\Windows\Temporary Internet Files\Content.IE5\UCYGXN3F\MC900431537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1" y="2213610"/>
            <a:ext cx="3353320" cy="2850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52400" y="6321879"/>
            <a:ext cx="332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Counting, or aggregation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1596072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Keep only the even cards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70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905000" y="3213675"/>
            <a:ext cx="54205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2,3,4,5,6,7,8,9,10,J,Q,K,A</a:t>
            </a:r>
            <a:endParaRPr lang="en-US" sz="4000" dirty="0"/>
          </a:p>
        </p:txBody>
      </p:sp>
      <p:cxnSp>
        <p:nvCxnSpPr>
          <p:cNvPr id="7" name="Straight Connector 6"/>
          <p:cNvCxnSpPr/>
          <p:nvPr/>
        </p:nvCxnSpPr>
        <p:spPr>
          <a:xfrm flipH="1">
            <a:off x="2209800" y="3137475"/>
            <a:ext cx="533400" cy="7225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3053162" y="3137474"/>
            <a:ext cx="533400" cy="7225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3738962" y="3175574"/>
            <a:ext cx="533400" cy="7225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>
            <a:off x="4500962" y="3181018"/>
            <a:ext cx="533400" cy="7225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5491562" y="3181018"/>
            <a:ext cx="533400" cy="7225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H="1">
            <a:off x="6329762" y="3181018"/>
            <a:ext cx="533400" cy="7225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52400" y="6321879"/>
            <a:ext cx="8193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Filter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33114986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Count the Number of Figures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71</a:t>
            </a:fld>
            <a:endParaRPr lang="en-US"/>
          </a:p>
        </p:txBody>
      </p:sp>
      <p:pic>
        <p:nvPicPr>
          <p:cNvPr id="4" name="Picture 6" descr="C:\Users\mbudiu\AppData\Local\Microsoft\Windows\Temporary Internet Files\Content.IE5\D5HS8DXT\MC9002506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13272"/>
            <a:ext cx="3810000" cy="3082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36" name="Picture 68" descr="C:\Users\mbudiu\AppData\Local\Microsoft\Windows\Temporary Internet Files\Content.IE5\D5HS8DXT\MP9003992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02" y="1974918"/>
            <a:ext cx="2846397" cy="355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TextBox 72"/>
          <p:cNvSpPr txBox="1"/>
          <p:nvPr/>
        </p:nvSpPr>
        <p:spPr>
          <a:xfrm>
            <a:off x="152400" y="6321879"/>
            <a:ext cx="2746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Filter and Aggregate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17375502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 cards by suit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72</a:t>
            </a:fld>
            <a:endParaRPr lang="en-US"/>
          </a:p>
        </p:txBody>
      </p:sp>
      <p:pic>
        <p:nvPicPr>
          <p:cNvPr id="8196" name="Picture 4" descr="http://upload.wikimedia.org/wikipedia/commons/f/f9/Pack_of_playing_cards_whiteb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3299791"/>
            <a:ext cx="1434468" cy="987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upload.wikimedia.org/wikipedia/commons/f/f9/Pack_of_playing_cards_whiteb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477" y="3299791"/>
            <a:ext cx="1434468" cy="987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upload.wikimedia.org/wikipedia/commons/f/f9/Pack_of_playing_cards_whiteb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3299791"/>
            <a:ext cx="1434468" cy="987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upload.wikimedia.org/wikipedia/commons/f/f9/Pack_of_playing_cards_whiteb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3375991"/>
            <a:ext cx="1434468" cy="987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63" descr="http://www.bridgeguys.com/images/logo_52_cards/suit_symbols_76p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43000" y="2286000"/>
            <a:ext cx="6621762" cy="158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52400" y="6321879"/>
            <a:ext cx="1260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err="1" smtClean="0"/>
              <a:t>GroupBy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511262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Which cards are missing?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73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143000" y="2057400"/>
            <a:ext cx="685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2,3,4,5,6,7,8,9,10,J,Q,K,A</a:t>
            </a:r>
            <a:endParaRPr lang="en-US" sz="4800" dirty="0"/>
          </a:p>
        </p:txBody>
      </p:sp>
      <p:sp>
        <p:nvSpPr>
          <p:cNvPr id="7" name="TextBox 6"/>
          <p:cNvSpPr txBox="1"/>
          <p:nvPr/>
        </p:nvSpPr>
        <p:spPr>
          <a:xfrm>
            <a:off x="152400" y="6321879"/>
            <a:ext cx="42639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err="1" smtClean="0"/>
              <a:t>GroupBy</a:t>
            </a:r>
            <a:r>
              <a:rPr lang="en-US" sz="2400" i="1" dirty="0" smtClean="0"/>
              <a:t>-Aggregate = Histogram</a:t>
            </a:r>
            <a:endParaRPr lang="en-US" sz="2400" i="1" dirty="0"/>
          </a:p>
        </p:txBody>
      </p:sp>
      <p:grpSp>
        <p:nvGrpSpPr>
          <p:cNvPr id="11274" name="Group 40"/>
          <p:cNvGrpSpPr>
            <a:grpSpLocks noChangeAspect="1"/>
          </p:cNvGrpSpPr>
          <p:nvPr/>
        </p:nvGrpSpPr>
        <p:grpSpPr bwMode="auto">
          <a:xfrm>
            <a:off x="2768601" y="3260272"/>
            <a:ext cx="3328988" cy="2133600"/>
            <a:chOff x="2496" y="2448"/>
            <a:chExt cx="2097" cy="1344"/>
          </a:xfrm>
        </p:grpSpPr>
        <p:sp>
          <p:nvSpPr>
            <p:cNvPr id="11275" name="AutoShape 39"/>
            <p:cNvSpPr>
              <a:spLocks noChangeAspect="1" noChangeArrowheads="1" noTextEdit="1"/>
            </p:cNvSpPr>
            <p:nvPr/>
          </p:nvSpPr>
          <p:spPr bwMode="auto">
            <a:xfrm>
              <a:off x="2496" y="2448"/>
              <a:ext cx="2097" cy="13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76" name="Freeform 41"/>
            <p:cNvSpPr>
              <a:spLocks/>
            </p:cNvSpPr>
            <p:nvPr/>
          </p:nvSpPr>
          <p:spPr bwMode="auto">
            <a:xfrm>
              <a:off x="2505" y="2486"/>
              <a:ext cx="2083" cy="1305"/>
            </a:xfrm>
            <a:custGeom>
              <a:avLst/>
              <a:gdLst>
                <a:gd name="T0" fmla="*/ 2067 w 2083"/>
                <a:gd name="T1" fmla="*/ 397 h 1305"/>
                <a:gd name="T2" fmla="*/ 2073 w 2083"/>
                <a:gd name="T3" fmla="*/ 446 h 1305"/>
                <a:gd name="T4" fmla="*/ 2032 w 2083"/>
                <a:gd name="T5" fmla="*/ 514 h 1305"/>
                <a:gd name="T6" fmla="*/ 1983 w 2083"/>
                <a:gd name="T7" fmla="*/ 593 h 1305"/>
                <a:gd name="T8" fmla="*/ 1897 w 2083"/>
                <a:gd name="T9" fmla="*/ 725 h 1305"/>
                <a:gd name="T10" fmla="*/ 1808 w 2083"/>
                <a:gd name="T11" fmla="*/ 859 h 1305"/>
                <a:gd name="T12" fmla="*/ 1751 w 2083"/>
                <a:gd name="T13" fmla="*/ 938 h 1305"/>
                <a:gd name="T14" fmla="*/ 1723 w 2083"/>
                <a:gd name="T15" fmla="*/ 981 h 1305"/>
                <a:gd name="T16" fmla="*/ 1662 w 2083"/>
                <a:gd name="T17" fmla="*/ 1075 h 1305"/>
                <a:gd name="T18" fmla="*/ 1593 w 2083"/>
                <a:gd name="T19" fmla="*/ 1186 h 1305"/>
                <a:gd name="T20" fmla="*/ 1531 w 2083"/>
                <a:gd name="T21" fmla="*/ 1281 h 1305"/>
                <a:gd name="T22" fmla="*/ 1513 w 2083"/>
                <a:gd name="T23" fmla="*/ 1300 h 1305"/>
                <a:gd name="T24" fmla="*/ 1479 w 2083"/>
                <a:gd name="T25" fmla="*/ 1305 h 1305"/>
                <a:gd name="T26" fmla="*/ 1439 w 2083"/>
                <a:gd name="T27" fmla="*/ 1290 h 1305"/>
                <a:gd name="T28" fmla="*/ 1360 w 2083"/>
                <a:gd name="T29" fmla="*/ 1257 h 1305"/>
                <a:gd name="T30" fmla="*/ 1273 w 2083"/>
                <a:gd name="T31" fmla="*/ 1218 h 1305"/>
                <a:gd name="T32" fmla="*/ 1212 w 2083"/>
                <a:gd name="T33" fmla="*/ 1191 h 1305"/>
                <a:gd name="T34" fmla="*/ 1167 w 2083"/>
                <a:gd name="T35" fmla="*/ 1171 h 1305"/>
                <a:gd name="T36" fmla="*/ 1085 w 2083"/>
                <a:gd name="T37" fmla="*/ 1139 h 1305"/>
                <a:gd name="T38" fmla="*/ 1002 w 2083"/>
                <a:gd name="T39" fmla="*/ 1115 h 1305"/>
                <a:gd name="T40" fmla="*/ 940 w 2083"/>
                <a:gd name="T41" fmla="*/ 1131 h 1305"/>
                <a:gd name="T42" fmla="*/ 879 w 2083"/>
                <a:gd name="T43" fmla="*/ 1162 h 1305"/>
                <a:gd name="T44" fmla="*/ 841 w 2083"/>
                <a:gd name="T45" fmla="*/ 1186 h 1305"/>
                <a:gd name="T46" fmla="*/ 805 w 2083"/>
                <a:gd name="T47" fmla="*/ 1183 h 1305"/>
                <a:gd name="T48" fmla="*/ 760 w 2083"/>
                <a:gd name="T49" fmla="*/ 1207 h 1305"/>
                <a:gd name="T50" fmla="*/ 718 w 2083"/>
                <a:gd name="T51" fmla="*/ 1241 h 1305"/>
                <a:gd name="T52" fmla="*/ 686 w 2083"/>
                <a:gd name="T53" fmla="*/ 1258 h 1305"/>
                <a:gd name="T54" fmla="*/ 642 w 2083"/>
                <a:gd name="T55" fmla="*/ 1233 h 1305"/>
                <a:gd name="T56" fmla="*/ 566 w 2083"/>
                <a:gd name="T57" fmla="*/ 1163 h 1305"/>
                <a:gd name="T58" fmla="*/ 479 w 2083"/>
                <a:gd name="T59" fmla="*/ 1079 h 1305"/>
                <a:gd name="T60" fmla="*/ 403 w 2083"/>
                <a:gd name="T61" fmla="*/ 1001 h 1305"/>
                <a:gd name="T62" fmla="*/ 334 w 2083"/>
                <a:gd name="T63" fmla="*/ 923 h 1305"/>
                <a:gd name="T64" fmla="*/ 265 w 2083"/>
                <a:gd name="T65" fmla="*/ 840 h 1305"/>
                <a:gd name="T66" fmla="*/ 173 w 2083"/>
                <a:gd name="T67" fmla="*/ 733 h 1305"/>
                <a:gd name="T68" fmla="*/ 98 w 2083"/>
                <a:gd name="T69" fmla="*/ 643 h 1305"/>
                <a:gd name="T70" fmla="*/ 44 w 2083"/>
                <a:gd name="T71" fmla="*/ 574 h 1305"/>
                <a:gd name="T72" fmla="*/ 9 w 2083"/>
                <a:gd name="T73" fmla="*/ 529 h 1305"/>
                <a:gd name="T74" fmla="*/ 11 w 2083"/>
                <a:gd name="T75" fmla="*/ 471 h 1305"/>
                <a:gd name="T76" fmla="*/ 44 w 2083"/>
                <a:gd name="T77" fmla="*/ 435 h 1305"/>
                <a:gd name="T78" fmla="*/ 120 w 2083"/>
                <a:gd name="T79" fmla="*/ 376 h 1305"/>
                <a:gd name="T80" fmla="*/ 201 w 2083"/>
                <a:gd name="T81" fmla="*/ 323 h 1305"/>
                <a:gd name="T82" fmla="*/ 264 w 2083"/>
                <a:gd name="T83" fmla="*/ 282 h 1305"/>
                <a:gd name="T84" fmla="*/ 334 w 2083"/>
                <a:gd name="T85" fmla="*/ 235 h 1305"/>
                <a:gd name="T86" fmla="*/ 412 w 2083"/>
                <a:gd name="T87" fmla="*/ 184 h 1305"/>
                <a:gd name="T88" fmla="*/ 507 w 2083"/>
                <a:gd name="T89" fmla="*/ 124 h 1305"/>
                <a:gd name="T90" fmla="*/ 606 w 2083"/>
                <a:gd name="T91" fmla="*/ 103 h 1305"/>
                <a:gd name="T92" fmla="*/ 694 w 2083"/>
                <a:gd name="T93" fmla="*/ 97 h 1305"/>
                <a:gd name="T94" fmla="*/ 794 w 2083"/>
                <a:gd name="T95" fmla="*/ 60 h 1305"/>
                <a:gd name="T96" fmla="*/ 899 w 2083"/>
                <a:gd name="T97" fmla="*/ 34 h 1305"/>
                <a:gd name="T98" fmla="*/ 1002 w 2083"/>
                <a:gd name="T99" fmla="*/ 10 h 1305"/>
                <a:gd name="T100" fmla="*/ 1135 w 2083"/>
                <a:gd name="T101" fmla="*/ 2 h 1305"/>
                <a:gd name="T102" fmla="*/ 1211 w 2083"/>
                <a:gd name="T103" fmla="*/ 38 h 1305"/>
                <a:gd name="T104" fmla="*/ 1311 w 2083"/>
                <a:gd name="T105" fmla="*/ 37 h 1305"/>
                <a:gd name="T106" fmla="*/ 1441 w 2083"/>
                <a:gd name="T107" fmla="*/ 43 h 1305"/>
                <a:gd name="T108" fmla="*/ 1571 w 2083"/>
                <a:gd name="T109" fmla="*/ 52 h 1305"/>
                <a:gd name="T110" fmla="*/ 1668 w 2083"/>
                <a:gd name="T111" fmla="*/ 64 h 1305"/>
                <a:gd name="T112" fmla="*/ 1699 w 2083"/>
                <a:gd name="T113" fmla="*/ 76 h 1305"/>
                <a:gd name="T114" fmla="*/ 1685 w 2083"/>
                <a:gd name="T115" fmla="*/ 158 h 1305"/>
                <a:gd name="T116" fmla="*/ 1769 w 2083"/>
                <a:gd name="T117" fmla="*/ 220 h 1305"/>
                <a:gd name="T118" fmla="*/ 1904 w 2083"/>
                <a:gd name="T119" fmla="*/ 295 h 1305"/>
                <a:gd name="T120" fmla="*/ 2035 w 2083"/>
                <a:gd name="T121" fmla="*/ 375 h 1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083" h="1305">
                  <a:moveTo>
                    <a:pt x="2035" y="375"/>
                  </a:moveTo>
                  <a:lnTo>
                    <a:pt x="2042" y="380"/>
                  </a:lnTo>
                  <a:lnTo>
                    <a:pt x="2048" y="384"/>
                  </a:lnTo>
                  <a:lnTo>
                    <a:pt x="2054" y="388"/>
                  </a:lnTo>
                  <a:lnTo>
                    <a:pt x="2061" y="393"/>
                  </a:lnTo>
                  <a:lnTo>
                    <a:pt x="2067" y="397"/>
                  </a:lnTo>
                  <a:lnTo>
                    <a:pt x="2072" y="403"/>
                  </a:lnTo>
                  <a:lnTo>
                    <a:pt x="2077" y="409"/>
                  </a:lnTo>
                  <a:lnTo>
                    <a:pt x="2082" y="415"/>
                  </a:lnTo>
                  <a:lnTo>
                    <a:pt x="2083" y="421"/>
                  </a:lnTo>
                  <a:lnTo>
                    <a:pt x="2079" y="433"/>
                  </a:lnTo>
                  <a:lnTo>
                    <a:pt x="2073" y="446"/>
                  </a:lnTo>
                  <a:lnTo>
                    <a:pt x="2068" y="457"/>
                  </a:lnTo>
                  <a:lnTo>
                    <a:pt x="2061" y="469"/>
                  </a:lnTo>
                  <a:lnTo>
                    <a:pt x="2054" y="480"/>
                  </a:lnTo>
                  <a:lnTo>
                    <a:pt x="2047" y="492"/>
                  </a:lnTo>
                  <a:lnTo>
                    <a:pt x="2040" y="503"/>
                  </a:lnTo>
                  <a:lnTo>
                    <a:pt x="2032" y="514"/>
                  </a:lnTo>
                  <a:lnTo>
                    <a:pt x="2023" y="527"/>
                  </a:lnTo>
                  <a:lnTo>
                    <a:pt x="2014" y="539"/>
                  </a:lnTo>
                  <a:lnTo>
                    <a:pt x="2007" y="553"/>
                  </a:lnTo>
                  <a:lnTo>
                    <a:pt x="1999" y="567"/>
                  </a:lnTo>
                  <a:lnTo>
                    <a:pt x="1991" y="579"/>
                  </a:lnTo>
                  <a:lnTo>
                    <a:pt x="1983" y="593"/>
                  </a:lnTo>
                  <a:lnTo>
                    <a:pt x="1974" y="607"/>
                  </a:lnTo>
                  <a:lnTo>
                    <a:pt x="1966" y="619"/>
                  </a:lnTo>
                  <a:lnTo>
                    <a:pt x="1949" y="647"/>
                  </a:lnTo>
                  <a:lnTo>
                    <a:pt x="1931" y="673"/>
                  </a:lnTo>
                  <a:lnTo>
                    <a:pt x="1914" y="699"/>
                  </a:lnTo>
                  <a:lnTo>
                    <a:pt x="1897" y="725"/>
                  </a:lnTo>
                  <a:lnTo>
                    <a:pt x="1879" y="752"/>
                  </a:lnTo>
                  <a:lnTo>
                    <a:pt x="1862" y="778"/>
                  </a:lnTo>
                  <a:lnTo>
                    <a:pt x="1844" y="804"/>
                  </a:lnTo>
                  <a:lnTo>
                    <a:pt x="1827" y="832"/>
                  </a:lnTo>
                  <a:lnTo>
                    <a:pt x="1818" y="845"/>
                  </a:lnTo>
                  <a:lnTo>
                    <a:pt x="1808" y="859"/>
                  </a:lnTo>
                  <a:lnTo>
                    <a:pt x="1799" y="872"/>
                  </a:lnTo>
                  <a:lnTo>
                    <a:pt x="1789" y="884"/>
                  </a:lnTo>
                  <a:lnTo>
                    <a:pt x="1780" y="898"/>
                  </a:lnTo>
                  <a:lnTo>
                    <a:pt x="1770" y="911"/>
                  </a:lnTo>
                  <a:lnTo>
                    <a:pt x="1761" y="924"/>
                  </a:lnTo>
                  <a:lnTo>
                    <a:pt x="1751" y="938"/>
                  </a:lnTo>
                  <a:lnTo>
                    <a:pt x="1747" y="945"/>
                  </a:lnTo>
                  <a:lnTo>
                    <a:pt x="1743" y="953"/>
                  </a:lnTo>
                  <a:lnTo>
                    <a:pt x="1738" y="960"/>
                  </a:lnTo>
                  <a:lnTo>
                    <a:pt x="1734" y="967"/>
                  </a:lnTo>
                  <a:lnTo>
                    <a:pt x="1728" y="975"/>
                  </a:lnTo>
                  <a:lnTo>
                    <a:pt x="1723" y="981"/>
                  </a:lnTo>
                  <a:lnTo>
                    <a:pt x="1719" y="989"/>
                  </a:lnTo>
                  <a:lnTo>
                    <a:pt x="1714" y="997"/>
                  </a:lnTo>
                  <a:lnTo>
                    <a:pt x="1701" y="1016"/>
                  </a:lnTo>
                  <a:lnTo>
                    <a:pt x="1687" y="1035"/>
                  </a:lnTo>
                  <a:lnTo>
                    <a:pt x="1675" y="1055"/>
                  </a:lnTo>
                  <a:lnTo>
                    <a:pt x="1662" y="1075"/>
                  </a:lnTo>
                  <a:lnTo>
                    <a:pt x="1649" y="1095"/>
                  </a:lnTo>
                  <a:lnTo>
                    <a:pt x="1637" y="1115"/>
                  </a:lnTo>
                  <a:lnTo>
                    <a:pt x="1624" y="1134"/>
                  </a:lnTo>
                  <a:lnTo>
                    <a:pt x="1613" y="1154"/>
                  </a:lnTo>
                  <a:lnTo>
                    <a:pt x="1602" y="1169"/>
                  </a:lnTo>
                  <a:lnTo>
                    <a:pt x="1593" y="1186"/>
                  </a:lnTo>
                  <a:lnTo>
                    <a:pt x="1582" y="1202"/>
                  </a:lnTo>
                  <a:lnTo>
                    <a:pt x="1573" y="1218"/>
                  </a:lnTo>
                  <a:lnTo>
                    <a:pt x="1562" y="1233"/>
                  </a:lnTo>
                  <a:lnTo>
                    <a:pt x="1552" y="1249"/>
                  </a:lnTo>
                  <a:lnTo>
                    <a:pt x="1541" y="1265"/>
                  </a:lnTo>
                  <a:lnTo>
                    <a:pt x="1531" y="1281"/>
                  </a:lnTo>
                  <a:lnTo>
                    <a:pt x="1527" y="1283"/>
                  </a:lnTo>
                  <a:lnTo>
                    <a:pt x="1525" y="1286"/>
                  </a:lnTo>
                  <a:lnTo>
                    <a:pt x="1523" y="1289"/>
                  </a:lnTo>
                  <a:lnTo>
                    <a:pt x="1521" y="1292"/>
                  </a:lnTo>
                  <a:lnTo>
                    <a:pt x="1517" y="1297"/>
                  </a:lnTo>
                  <a:lnTo>
                    <a:pt x="1513" y="1300"/>
                  </a:lnTo>
                  <a:lnTo>
                    <a:pt x="1507" y="1302"/>
                  </a:lnTo>
                  <a:lnTo>
                    <a:pt x="1502" y="1304"/>
                  </a:lnTo>
                  <a:lnTo>
                    <a:pt x="1497" y="1305"/>
                  </a:lnTo>
                  <a:lnTo>
                    <a:pt x="1491" y="1305"/>
                  </a:lnTo>
                  <a:lnTo>
                    <a:pt x="1485" y="1305"/>
                  </a:lnTo>
                  <a:lnTo>
                    <a:pt x="1479" y="1305"/>
                  </a:lnTo>
                  <a:lnTo>
                    <a:pt x="1472" y="1303"/>
                  </a:lnTo>
                  <a:lnTo>
                    <a:pt x="1465" y="1301"/>
                  </a:lnTo>
                  <a:lnTo>
                    <a:pt x="1459" y="1299"/>
                  </a:lnTo>
                  <a:lnTo>
                    <a:pt x="1453" y="1297"/>
                  </a:lnTo>
                  <a:lnTo>
                    <a:pt x="1446" y="1293"/>
                  </a:lnTo>
                  <a:lnTo>
                    <a:pt x="1439" y="1290"/>
                  </a:lnTo>
                  <a:lnTo>
                    <a:pt x="1433" y="1288"/>
                  </a:lnTo>
                  <a:lnTo>
                    <a:pt x="1427" y="1285"/>
                  </a:lnTo>
                  <a:lnTo>
                    <a:pt x="1410" y="1278"/>
                  </a:lnTo>
                  <a:lnTo>
                    <a:pt x="1394" y="1271"/>
                  </a:lnTo>
                  <a:lnTo>
                    <a:pt x="1377" y="1264"/>
                  </a:lnTo>
                  <a:lnTo>
                    <a:pt x="1360" y="1257"/>
                  </a:lnTo>
                  <a:lnTo>
                    <a:pt x="1343" y="1249"/>
                  </a:lnTo>
                  <a:lnTo>
                    <a:pt x="1328" y="1241"/>
                  </a:lnTo>
                  <a:lnTo>
                    <a:pt x="1311" y="1233"/>
                  </a:lnTo>
                  <a:lnTo>
                    <a:pt x="1294" y="1226"/>
                  </a:lnTo>
                  <a:lnTo>
                    <a:pt x="1283" y="1222"/>
                  </a:lnTo>
                  <a:lnTo>
                    <a:pt x="1273" y="1218"/>
                  </a:lnTo>
                  <a:lnTo>
                    <a:pt x="1262" y="1212"/>
                  </a:lnTo>
                  <a:lnTo>
                    <a:pt x="1253" y="1208"/>
                  </a:lnTo>
                  <a:lnTo>
                    <a:pt x="1242" y="1204"/>
                  </a:lnTo>
                  <a:lnTo>
                    <a:pt x="1232" y="1200"/>
                  </a:lnTo>
                  <a:lnTo>
                    <a:pt x="1222" y="1196"/>
                  </a:lnTo>
                  <a:lnTo>
                    <a:pt x="1212" y="1191"/>
                  </a:lnTo>
                  <a:lnTo>
                    <a:pt x="1205" y="1187"/>
                  </a:lnTo>
                  <a:lnTo>
                    <a:pt x="1197" y="1184"/>
                  </a:lnTo>
                  <a:lnTo>
                    <a:pt x="1190" y="1180"/>
                  </a:lnTo>
                  <a:lnTo>
                    <a:pt x="1183" y="1177"/>
                  </a:lnTo>
                  <a:lnTo>
                    <a:pt x="1174" y="1175"/>
                  </a:lnTo>
                  <a:lnTo>
                    <a:pt x="1167" y="1171"/>
                  </a:lnTo>
                  <a:lnTo>
                    <a:pt x="1159" y="1168"/>
                  </a:lnTo>
                  <a:lnTo>
                    <a:pt x="1152" y="1165"/>
                  </a:lnTo>
                  <a:lnTo>
                    <a:pt x="1135" y="1159"/>
                  </a:lnTo>
                  <a:lnTo>
                    <a:pt x="1118" y="1152"/>
                  </a:lnTo>
                  <a:lnTo>
                    <a:pt x="1102" y="1146"/>
                  </a:lnTo>
                  <a:lnTo>
                    <a:pt x="1085" y="1139"/>
                  </a:lnTo>
                  <a:lnTo>
                    <a:pt x="1068" y="1134"/>
                  </a:lnTo>
                  <a:lnTo>
                    <a:pt x="1051" y="1127"/>
                  </a:lnTo>
                  <a:lnTo>
                    <a:pt x="1034" y="1122"/>
                  </a:lnTo>
                  <a:lnTo>
                    <a:pt x="1016" y="1117"/>
                  </a:lnTo>
                  <a:lnTo>
                    <a:pt x="1009" y="1116"/>
                  </a:lnTo>
                  <a:lnTo>
                    <a:pt x="1002" y="1115"/>
                  </a:lnTo>
                  <a:lnTo>
                    <a:pt x="995" y="1112"/>
                  </a:lnTo>
                  <a:lnTo>
                    <a:pt x="989" y="1110"/>
                  </a:lnTo>
                  <a:lnTo>
                    <a:pt x="976" y="1115"/>
                  </a:lnTo>
                  <a:lnTo>
                    <a:pt x="964" y="1120"/>
                  </a:lnTo>
                  <a:lnTo>
                    <a:pt x="951" y="1125"/>
                  </a:lnTo>
                  <a:lnTo>
                    <a:pt x="940" y="1131"/>
                  </a:lnTo>
                  <a:lnTo>
                    <a:pt x="927" y="1137"/>
                  </a:lnTo>
                  <a:lnTo>
                    <a:pt x="915" y="1143"/>
                  </a:lnTo>
                  <a:lnTo>
                    <a:pt x="904" y="1149"/>
                  </a:lnTo>
                  <a:lnTo>
                    <a:pt x="892" y="1155"/>
                  </a:lnTo>
                  <a:lnTo>
                    <a:pt x="886" y="1158"/>
                  </a:lnTo>
                  <a:lnTo>
                    <a:pt x="879" y="1162"/>
                  </a:lnTo>
                  <a:lnTo>
                    <a:pt x="872" y="1166"/>
                  </a:lnTo>
                  <a:lnTo>
                    <a:pt x="866" y="1169"/>
                  </a:lnTo>
                  <a:lnTo>
                    <a:pt x="860" y="1173"/>
                  </a:lnTo>
                  <a:lnTo>
                    <a:pt x="853" y="1178"/>
                  </a:lnTo>
                  <a:lnTo>
                    <a:pt x="847" y="1182"/>
                  </a:lnTo>
                  <a:lnTo>
                    <a:pt x="841" y="1186"/>
                  </a:lnTo>
                  <a:lnTo>
                    <a:pt x="834" y="1185"/>
                  </a:lnTo>
                  <a:lnTo>
                    <a:pt x="827" y="1187"/>
                  </a:lnTo>
                  <a:lnTo>
                    <a:pt x="821" y="1188"/>
                  </a:lnTo>
                  <a:lnTo>
                    <a:pt x="813" y="1187"/>
                  </a:lnTo>
                  <a:lnTo>
                    <a:pt x="809" y="1185"/>
                  </a:lnTo>
                  <a:lnTo>
                    <a:pt x="805" y="1183"/>
                  </a:lnTo>
                  <a:lnTo>
                    <a:pt x="800" y="1181"/>
                  </a:lnTo>
                  <a:lnTo>
                    <a:pt x="794" y="1183"/>
                  </a:lnTo>
                  <a:lnTo>
                    <a:pt x="786" y="1189"/>
                  </a:lnTo>
                  <a:lnTo>
                    <a:pt x="777" y="1195"/>
                  </a:lnTo>
                  <a:lnTo>
                    <a:pt x="768" y="1201"/>
                  </a:lnTo>
                  <a:lnTo>
                    <a:pt x="760" y="1207"/>
                  </a:lnTo>
                  <a:lnTo>
                    <a:pt x="751" y="1213"/>
                  </a:lnTo>
                  <a:lnTo>
                    <a:pt x="743" y="1220"/>
                  </a:lnTo>
                  <a:lnTo>
                    <a:pt x="735" y="1227"/>
                  </a:lnTo>
                  <a:lnTo>
                    <a:pt x="727" y="1233"/>
                  </a:lnTo>
                  <a:lnTo>
                    <a:pt x="722" y="1238"/>
                  </a:lnTo>
                  <a:lnTo>
                    <a:pt x="718" y="1241"/>
                  </a:lnTo>
                  <a:lnTo>
                    <a:pt x="712" y="1244"/>
                  </a:lnTo>
                  <a:lnTo>
                    <a:pt x="707" y="1247"/>
                  </a:lnTo>
                  <a:lnTo>
                    <a:pt x="702" y="1250"/>
                  </a:lnTo>
                  <a:lnTo>
                    <a:pt x="697" y="1253"/>
                  </a:lnTo>
                  <a:lnTo>
                    <a:pt x="691" y="1256"/>
                  </a:lnTo>
                  <a:lnTo>
                    <a:pt x="686" y="1258"/>
                  </a:lnTo>
                  <a:lnTo>
                    <a:pt x="682" y="1258"/>
                  </a:lnTo>
                  <a:lnTo>
                    <a:pt x="678" y="1257"/>
                  </a:lnTo>
                  <a:lnTo>
                    <a:pt x="672" y="1256"/>
                  </a:lnTo>
                  <a:lnTo>
                    <a:pt x="668" y="1254"/>
                  </a:lnTo>
                  <a:lnTo>
                    <a:pt x="655" y="1244"/>
                  </a:lnTo>
                  <a:lnTo>
                    <a:pt x="642" y="1233"/>
                  </a:lnTo>
                  <a:lnTo>
                    <a:pt x="629" y="1222"/>
                  </a:lnTo>
                  <a:lnTo>
                    <a:pt x="618" y="1210"/>
                  </a:lnTo>
                  <a:lnTo>
                    <a:pt x="605" y="1198"/>
                  </a:lnTo>
                  <a:lnTo>
                    <a:pt x="593" y="1186"/>
                  </a:lnTo>
                  <a:lnTo>
                    <a:pt x="580" y="1175"/>
                  </a:lnTo>
                  <a:lnTo>
                    <a:pt x="566" y="1163"/>
                  </a:lnTo>
                  <a:lnTo>
                    <a:pt x="553" y="1148"/>
                  </a:lnTo>
                  <a:lnTo>
                    <a:pt x="538" y="1135"/>
                  </a:lnTo>
                  <a:lnTo>
                    <a:pt x="523" y="1121"/>
                  </a:lnTo>
                  <a:lnTo>
                    <a:pt x="508" y="1106"/>
                  </a:lnTo>
                  <a:lnTo>
                    <a:pt x="494" y="1093"/>
                  </a:lnTo>
                  <a:lnTo>
                    <a:pt x="479" y="1079"/>
                  </a:lnTo>
                  <a:lnTo>
                    <a:pt x="464" y="1065"/>
                  </a:lnTo>
                  <a:lnTo>
                    <a:pt x="451" y="1050"/>
                  </a:lnTo>
                  <a:lnTo>
                    <a:pt x="438" y="1039"/>
                  </a:lnTo>
                  <a:lnTo>
                    <a:pt x="426" y="1026"/>
                  </a:lnTo>
                  <a:lnTo>
                    <a:pt x="415" y="1014"/>
                  </a:lnTo>
                  <a:lnTo>
                    <a:pt x="403" y="1001"/>
                  </a:lnTo>
                  <a:lnTo>
                    <a:pt x="392" y="988"/>
                  </a:lnTo>
                  <a:lnTo>
                    <a:pt x="381" y="975"/>
                  </a:lnTo>
                  <a:lnTo>
                    <a:pt x="370" y="962"/>
                  </a:lnTo>
                  <a:lnTo>
                    <a:pt x="358" y="949"/>
                  </a:lnTo>
                  <a:lnTo>
                    <a:pt x="345" y="937"/>
                  </a:lnTo>
                  <a:lnTo>
                    <a:pt x="334" y="923"/>
                  </a:lnTo>
                  <a:lnTo>
                    <a:pt x="322" y="910"/>
                  </a:lnTo>
                  <a:lnTo>
                    <a:pt x="311" y="896"/>
                  </a:lnTo>
                  <a:lnTo>
                    <a:pt x="299" y="882"/>
                  </a:lnTo>
                  <a:lnTo>
                    <a:pt x="288" y="869"/>
                  </a:lnTo>
                  <a:lnTo>
                    <a:pt x="276" y="854"/>
                  </a:lnTo>
                  <a:lnTo>
                    <a:pt x="265" y="840"/>
                  </a:lnTo>
                  <a:lnTo>
                    <a:pt x="250" y="822"/>
                  </a:lnTo>
                  <a:lnTo>
                    <a:pt x="234" y="805"/>
                  </a:lnTo>
                  <a:lnTo>
                    <a:pt x="218" y="788"/>
                  </a:lnTo>
                  <a:lnTo>
                    <a:pt x="203" y="769"/>
                  </a:lnTo>
                  <a:lnTo>
                    <a:pt x="188" y="751"/>
                  </a:lnTo>
                  <a:lnTo>
                    <a:pt x="173" y="733"/>
                  </a:lnTo>
                  <a:lnTo>
                    <a:pt x="158" y="716"/>
                  </a:lnTo>
                  <a:lnTo>
                    <a:pt x="143" y="698"/>
                  </a:lnTo>
                  <a:lnTo>
                    <a:pt x="133" y="684"/>
                  </a:lnTo>
                  <a:lnTo>
                    <a:pt x="121" y="671"/>
                  </a:lnTo>
                  <a:lnTo>
                    <a:pt x="110" y="657"/>
                  </a:lnTo>
                  <a:lnTo>
                    <a:pt x="98" y="643"/>
                  </a:lnTo>
                  <a:lnTo>
                    <a:pt x="87" y="631"/>
                  </a:lnTo>
                  <a:lnTo>
                    <a:pt x="76" y="617"/>
                  </a:lnTo>
                  <a:lnTo>
                    <a:pt x="66" y="604"/>
                  </a:lnTo>
                  <a:lnTo>
                    <a:pt x="55" y="589"/>
                  </a:lnTo>
                  <a:lnTo>
                    <a:pt x="49" y="581"/>
                  </a:lnTo>
                  <a:lnTo>
                    <a:pt x="44" y="574"/>
                  </a:lnTo>
                  <a:lnTo>
                    <a:pt x="38" y="567"/>
                  </a:lnTo>
                  <a:lnTo>
                    <a:pt x="32" y="558"/>
                  </a:lnTo>
                  <a:lnTo>
                    <a:pt x="27" y="551"/>
                  </a:lnTo>
                  <a:lnTo>
                    <a:pt x="21" y="544"/>
                  </a:lnTo>
                  <a:lnTo>
                    <a:pt x="15" y="536"/>
                  </a:lnTo>
                  <a:lnTo>
                    <a:pt x="9" y="529"/>
                  </a:lnTo>
                  <a:lnTo>
                    <a:pt x="5" y="517"/>
                  </a:lnTo>
                  <a:lnTo>
                    <a:pt x="2" y="507"/>
                  </a:lnTo>
                  <a:lnTo>
                    <a:pt x="0" y="495"/>
                  </a:lnTo>
                  <a:lnTo>
                    <a:pt x="4" y="485"/>
                  </a:lnTo>
                  <a:lnTo>
                    <a:pt x="7" y="477"/>
                  </a:lnTo>
                  <a:lnTo>
                    <a:pt x="11" y="471"/>
                  </a:lnTo>
                  <a:lnTo>
                    <a:pt x="15" y="465"/>
                  </a:lnTo>
                  <a:lnTo>
                    <a:pt x="20" y="458"/>
                  </a:lnTo>
                  <a:lnTo>
                    <a:pt x="27" y="452"/>
                  </a:lnTo>
                  <a:lnTo>
                    <a:pt x="32" y="447"/>
                  </a:lnTo>
                  <a:lnTo>
                    <a:pt x="38" y="440"/>
                  </a:lnTo>
                  <a:lnTo>
                    <a:pt x="44" y="435"/>
                  </a:lnTo>
                  <a:lnTo>
                    <a:pt x="56" y="426"/>
                  </a:lnTo>
                  <a:lnTo>
                    <a:pt x="69" y="416"/>
                  </a:lnTo>
                  <a:lnTo>
                    <a:pt x="81" y="406"/>
                  </a:lnTo>
                  <a:lnTo>
                    <a:pt x="94" y="396"/>
                  </a:lnTo>
                  <a:lnTo>
                    <a:pt x="107" y="387"/>
                  </a:lnTo>
                  <a:lnTo>
                    <a:pt x="120" y="376"/>
                  </a:lnTo>
                  <a:lnTo>
                    <a:pt x="133" y="368"/>
                  </a:lnTo>
                  <a:lnTo>
                    <a:pt x="148" y="360"/>
                  </a:lnTo>
                  <a:lnTo>
                    <a:pt x="161" y="350"/>
                  </a:lnTo>
                  <a:lnTo>
                    <a:pt x="174" y="341"/>
                  </a:lnTo>
                  <a:lnTo>
                    <a:pt x="188" y="332"/>
                  </a:lnTo>
                  <a:lnTo>
                    <a:pt x="201" y="323"/>
                  </a:lnTo>
                  <a:lnTo>
                    <a:pt x="215" y="314"/>
                  </a:lnTo>
                  <a:lnTo>
                    <a:pt x="229" y="305"/>
                  </a:lnTo>
                  <a:lnTo>
                    <a:pt x="242" y="296"/>
                  </a:lnTo>
                  <a:lnTo>
                    <a:pt x="256" y="287"/>
                  </a:lnTo>
                  <a:lnTo>
                    <a:pt x="260" y="285"/>
                  </a:lnTo>
                  <a:lnTo>
                    <a:pt x="264" y="282"/>
                  </a:lnTo>
                  <a:lnTo>
                    <a:pt x="268" y="279"/>
                  </a:lnTo>
                  <a:lnTo>
                    <a:pt x="272" y="276"/>
                  </a:lnTo>
                  <a:lnTo>
                    <a:pt x="288" y="266"/>
                  </a:lnTo>
                  <a:lnTo>
                    <a:pt x="303" y="255"/>
                  </a:lnTo>
                  <a:lnTo>
                    <a:pt x="318" y="246"/>
                  </a:lnTo>
                  <a:lnTo>
                    <a:pt x="334" y="235"/>
                  </a:lnTo>
                  <a:lnTo>
                    <a:pt x="349" y="225"/>
                  </a:lnTo>
                  <a:lnTo>
                    <a:pt x="363" y="214"/>
                  </a:lnTo>
                  <a:lnTo>
                    <a:pt x="379" y="205"/>
                  </a:lnTo>
                  <a:lnTo>
                    <a:pt x="395" y="195"/>
                  </a:lnTo>
                  <a:lnTo>
                    <a:pt x="402" y="190"/>
                  </a:lnTo>
                  <a:lnTo>
                    <a:pt x="412" y="184"/>
                  </a:lnTo>
                  <a:lnTo>
                    <a:pt x="424" y="175"/>
                  </a:lnTo>
                  <a:lnTo>
                    <a:pt x="439" y="165"/>
                  </a:lnTo>
                  <a:lnTo>
                    <a:pt x="455" y="156"/>
                  </a:lnTo>
                  <a:lnTo>
                    <a:pt x="472" y="145"/>
                  </a:lnTo>
                  <a:lnTo>
                    <a:pt x="489" y="134"/>
                  </a:lnTo>
                  <a:lnTo>
                    <a:pt x="507" y="124"/>
                  </a:lnTo>
                  <a:lnTo>
                    <a:pt x="526" y="116"/>
                  </a:lnTo>
                  <a:lnTo>
                    <a:pt x="544" y="108"/>
                  </a:lnTo>
                  <a:lnTo>
                    <a:pt x="562" y="103"/>
                  </a:lnTo>
                  <a:lnTo>
                    <a:pt x="579" y="100"/>
                  </a:lnTo>
                  <a:lnTo>
                    <a:pt x="594" y="100"/>
                  </a:lnTo>
                  <a:lnTo>
                    <a:pt x="606" y="103"/>
                  </a:lnTo>
                  <a:lnTo>
                    <a:pt x="618" y="110"/>
                  </a:lnTo>
                  <a:lnTo>
                    <a:pt x="626" y="121"/>
                  </a:lnTo>
                  <a:lnTo>
                    <a:pt x="643" y="114"/>
                  </a:lnTo>
                  <a:lnTo>
                    <a:pt x="660" y="108"/>
                  </a:lnTo>
                  <a:lnTo>
                    <a:pt x="677" y="103"/>
                  </a:lnTo>
                  <a:lnTo>
                    <a:pt x="694" y="97"/>
                  </a:lnTo>
                  <a:lnTo>
                    <a:pt x="710" y="90"/>
                  </a:lnTo>
                  <a:lnTo>
                    <a:pt x="727" y="84"/>
                  </a:lnTo>
                  <a:lnTo>
                    <a:pt x="744" y="78"/>
                  </a:lnTo>
                  <a:lnTo>
                    <a:pt x="761" y="71"/>
                  </a:lnTo>
                  <a:lnTo>
                    <a:pt x="778" y="66"/>
                  </a:lnTo>
                  <a:lnTo>
                    <a:pt x="794" y="60"/>
                  </a:lnTo>
                  <a:lnTo>
                    <a:pt x="811" y="55"/>
                  </a:lnTo>
                  <a:lnTo>
                    <a:pt x="829" y="49"/>
                  </a:lnTo>
                  <a:lnTo>
                    <a:pt x="846" y="45"/>
                  </a:lnTo>
                  <a:lnTo>
                    <a:pt x="864" y="41"/>
                  </a:lnTo>
                  <a:lnTo>
                    <a:pt x="881" y="37"/>
                  </a:lnTo>
                  <a:lnTo>
                    <a:pt x="899" y="34"/>
                  </a:lnTo>
                  <a:lnTo>
                    <a:pt x="909" y="31"/>
                  </a:lnTo>
                  <a:lnTo>
                    <a:pt x="923" y="28"/>
                  </a:lnTo>
                  <a:lnTo>
                    <a:pt x="940" y="24"/>
                  </a:lnTo>
                  <a:lnTo>
                    <a:pt x="959" y="20"/>
                  </a:lnTo>
                  <a:lnTo>
                    <a:pt x="980" y="15"/>
                  </a:lnTo>
                  <a:lnTo>
                    <a:pt x="1002" y="10"/>
                  </a:lnTo>
                  <a:lnTo>
                    <a:pt x="1025" y="6"/>
                  </a:lnTo>
                  <a:lnTo>
                    <a:pt x="1049" y="3"/>
                  </a:lnTo>
                  <a:lnTo>
                    <a:pt x="1072" y="1"/>
                  </a:lnTo>
                  <a:lnTo>
                    <a:pt x="1094" y="0"/>
                  </a:lnTo>
                  <a:lnTo>
                    <a:pt x="1116" y="0"/>
                  </a:lnTo>
                  <a:lnTo>
                    <a:pt x="1135" y="2"/>
                  </a:lnTo>
                  <a:lnTo>
                    <a:pt x="1152" y="6"/>
                  </a:lnTo>
                  <a:lnTo>
                    <a:pt x="1166" y="12"/>
                  </a:lnTo>
                  <a:lnTo>
                    <a:pt x="1176" y="22"/>
                  </a:lnTo>
                  <a:lnTo>
                    <a:pt x="1183" y="34"/>
                  </a:lnTo>
                  <a:lnTo>
                    <a:pt x="1196" y="37"/>
                  </a:lnTo>
                  <a:lnTo>
                    <a:pt x="1211" y="38"/>
                  </a:lnTo>
                  <a:lnTo>
                    <a:pt x="1228" y="37"/>
                  </a:lnTo>
                  <a:lnTo>
                    <a:pt x="1246" y="35"/>
                  </a:lnTo>
                  <a:lnTo>
                    <a:pt x="1264" y="32"/>
                  </a:lnTo>
                  <a:lnTo>
                    <a:pt x="1281" y="31"/>
                  </a:lnTo>
                  <a:lnTo>
                    <a:pt x="1297" y="32"/>
                  </a:lnTo>
                  <a:lnTo>
                    <a:pt x="1311" y="37"/>
                  </a:lnTo>
                  <a:lnTo>
                    <a:pt x="1333" y="38"/>
                  </a:lnTo>
                  <a:lnTo>
                    <a:pt x="1355" y="39"/>
                  </a:lnTo>
                  <a:lnTo>
                    <a:pt x="1376" y="40"/>
                  </a:lnTo>
                  <a:lnTo>
                    <a:pt x="1398" y="41"/>
                  </a:lnTo>
                  <a:lnTo>
                    <a:pt x="1420" y="42"/>
                  </a:lnTo>
                  <a:lnTo>
                    <a:pt x="1441" y="43"/>
                  </a:lnTo>
                  <a:lnTo>
                    <a:pt x="1463" y="44"/>
                  </a:lnTo>
                  <a:lnTo>
                    <a:pt x="1484" y="46"/>
                  </a:lnTo>
                  <a:lnTo>
                    <a:pt x="1506" y="47"/>
                  </a:lnTo>
                  <a:lnTo>
                    <a:pt x="1527" y="49"/>
                  </a:lnTo>
                  <a:lnTo>
                    <a:pt x="1550" y="50"/>
                  </a:lnTo>
                  <a:lnTo>
                    <a:pt x="1571" y="52"/>
                  </a:lnTo>
                  <a:lnTo>
                    <a:pt x="1593" y="55"/>
                  </a:lnTo>
                  <a:lnTo>
                    <a:pt x="1614" y="58"/>
                  </a:lnTo>
                  <a:lnTo>
                    <a:pt x="1636" y="60"/>
                  </a:lnTo>
                  <a:lnTo>
                    <a:pt x="1657" y="63"/>
                  </a:lnTo>
                  <a:lnTo>
                    <a:pt x="1663" y="63"/>
                  </a:lnTo>
                  <a:lnTo>
                    <a:pt x="1668" y="64"/>
                  </a:lnTo>
                  <a:lnTo>
                    <a:pt x="1674" y="65"/>
                  </a:lnTo>
                  <a:lnTo>
                    <a:pt x="1680" y="66"/>
                  </a:lnTo>
                  <a:lnTo>
                    <a:pt x="1684" y="68"/>
                  </a:lnTo>
                  <a:lnTo>
                    <a:pt x="1689" y="70"/>
                  </a:lnTo>
                  <a:lnTo>
                    <a:pt x="1695" y="72"/>
                  </a:lnTo>
                  <a:lnTo>
                    <a:pt x="1699" y="76"/>
                  </a:lnTo>
                  <a:lnTo>
                    <a:pt x="1703" y="84"/>
                  </a:lnTo>
                  <a:lnTo>
                    <a:pt x="1704" y="96"/>
                  </a:lnTo>
                  <a:lnTo>
                    <a:pt x="1701" y="110"/>
                  </a:lnTo>
                  <a:lnTo>
                    <a:pt x="1697" y="126"/>
                  </a:lnTo>
                  <a:lnTo>
                    <a:pt x="1692" y="143"/>
                  </a:lnTo>
                  <a:lnTo>
                    <a:pt x="1685" y="158"/>
                  </a:lnTo>
                  <a:lnTo>
                    <a:pt x="1680" y="170"/>
                  </a:lnTo>
                  <a:lnTo>
                    <a:pt x="1675" y="180"/>
                  </a:lnTo>
                  <a:lnTo>
                    <a:pt x="1699" y="188"/>
                  </a:lnTo>
                  <a:lnTo>
                    <a:pt x="1723" y="199"/>
                  </a:lnTo>
                  <a:lnTo>
                    <a:pt x="1746" y="209"/>
                  </a:lnTo>
                  <a:lnTo>
                    <a:pt x="1769" y="220"/>
                  </a:lnTo>
                  <a:lnTo>
                    <a:pt x="1792" y="231"/>
                  </a:lnTo>
                  <a:lnTo>
                    <a:pt x="1816" y="244"/>
                  </a:lnTo>
                  <a:lnTo>
                    <a:pt x="1838" y="256"/>
                  </a:lnTo>
                  <a:lnTo>
                    <a:pt x="1860" y="269"/>
                  </a:lnTo>
                  <a:lnTo>
                    <a:pt x="1882" y="282"/>
                  </a:lnTo>
                  <a:lnTo>
                    <a:pt x="1904" y="295"/>
                  </a:lnTo>
                  <a:lnTo>
                    <a:pt x="1926" y="309"/>
                  </a:lnTo>
                  <a:lnTo>
                    <a:pt x="1948" y="323"/>
                  </a:lnTo>
                  <a:lnTo>
                    <a:pt x="1970" y="335"/>
                  </a:lnTo>
                  <a:lnTo>
                    <a:pt x="1991" y="349"/>
                  </a:lnTo>
                  <a:lnTo>
                    <a:pt x="2013" y="363"/>
                  </a:lnTo>
                  <a:lnTo>
                    <a:pt x="2035" y="37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77" name="Freeform 42"/>
            <p:cNvSpPr>
              <a:spLocks/>
            </p:cNvSpPr>
            <p:nvPr/>
          </p:nvSpPr>
          <p:spPr bwMode="auto">
            <a:xfrm>
              <a:off x="3150" y="2500"/>
              <a:ext cx="590" cy="1159"/>
            </a:xfrm>
            <a:custGeom>
              <a:avLst/>
              <a:gdLst>
                <a:gd name="T0" fmla="*/ 352 w 590"/>
                <a:gd name="T1" fmla="*/ 1068 h 1159"/>
                <a:gd name="T2" fmla="*/ 325 w 590"/>
                <a:gd name="T3" fmla="*/ 1080 h 1159"/>
                <a:gd name="T4" fmla="*/ 298 w 590"/>
                <a:gd name="T5" fmla="*/ 1093 h 1159"/>
                <a:gd name="T6" fmla="*/ 253 w 590"/>
                <a:gd name="T7" fmla="*/ 1117 h 1159"/>
                <a:gd name="T8" fmla="*/ 209 w 590"/>
                <a:gd name="T9" fmla="*/ 1145 h 1159"/>
                <a:gd name="T10" fmla="*/ 177 w 590"/>
                <a:gd name="T11" fmla="*/ 1159 h 1159"/>
                <a:gd name="T12" fmla="*/ 169 w 590"/>
                <a:gd name="T13" fmla="*/ 1158 h 1159"/>
                <a:gd name="T14" fmla="*/ 172 w 590"/>
                <a:gd name="T15" fmla="*/ 1152 h 1159"/>
                <a:gd name="T16" fmla="*/ 201 w 590"/>
                <a:gd name="T17" fmla="*/ 1132 h 1159"/>
                <a:gd name="T18" fmla="*/ 247 w 590"/>
                <a:gd name="T19" fmla="*/ 1106 h 1159"/>
                <a:gd name="T20" fmla="*/ 292 w 590"/>
                <a:gd name="T21" fmla="*/ 1080 h 1159"/>
                <a:gd name="T22" fmla="*/ 315 w 590"/>
                <a:gd name="T23" fmla="*/ 1067 h 1159"/>
                <a:gd name="T24" fmla="*/ 339 w 590"/>
                <a:gd name="T25" fmla="*/ 1053 h 1159"/>
                <a:gd name="T26" fmla="*/ 366 w 590"/>
                <a:gd name="T27" fmla="*/ 1040 h 1159"/>
                <a:gd name="T28" fmla="*/ 392 w 590"/>
                <a:gd name="T29" fmla="*/ 1025 h 1159"/>
                <a:gd name="T30" fmla="*/ 442 w 590"/>
                <a:gd name="T31" fmla="*/ 998 h 1159"/>
                <a:gd name="T32" fmla="*/ 483 w 590"/>
                <a:gd name="T33" fmla="*/ 964 h 1159"/>
                <a:gd name="T34" fmla="*/ 453 w 590"/>
                <a:gd name="T35" fmla="*/ 881 h 1159"/>
                <a:gd name="T36" fmla="*/ 362 w 590"/>
                <a:gd name="T37" fmla="*/ 730 h 1159"/>
                <a:gd name="T38" fmla="*/ 270 w 590"/>
                <a:gd name="T39" fmla="*/ 581 h 1159"/>
                <a:gd name="T40" fmla="*/ 179 w 590"/>
                <a:gd name="T41" fmla="*/ 432 h 1159"/>
                <a:gd name="T42" fmla="*/ 88 w 590"/>
                <a:gd name="T43" fmla="*/ 280 h 1159"/>
                <a:gd name="T44" fmla="*/ 0 w 590"/>
                <a:gd name="T45" fmla="*/ 129 h 1159"/>
                <a:gd name="T46" fmla="*/ 15 w 590"/>
                <a:gd name="T47" fmla="*/ 122 h 1159"/>
                <a:gd name="T48" fmla="*/ 31 w 590"/>
                <a:gd name="T49" fmla="*/ 115 h 1159"/>
                <a:gd name="T50" fmla="*/ 66 w 590"/>
                <a:gd name="T51" fmla="*/ 102 h 1159"/>
                <a:gd name="T52" fmla="*/ 142 w 590"/>
                <a:gd name="T53" fmla="*/ 74 h 1159"/>
                <a:gd name="T54" fmla="*/ 219 w 590"/>
                <a:gd name="T55" fmla="*/ 50 h 1159"/>
                <a:gd name="T56" fmla="*/ 297 w 590"/>
                <a:gd name="T57" fmla="*/ 29 h 1159"/>
                <a:gd name="T58" fmla="*/ 376 w 590"/>
                <a:gd name="T59" fmla="*/ 12 h 1159"/>
                <a:gd name="T60" fmla="*/ 454 w 590"/>
                <a:gd name="T61" fmla="*/ 0 h 1159"/>
                <a:gd name="T62" fmla="*/ 499 w 590"/>
                <a:gd name="T63" fmla="*/ 8 h 1159"/>
                <a:gd name="T64" fmla="*/ 515 w 590"/>
                <a:gd name="T65" fmla="*/ 39 h 1159"/>
                <a:gd name="T66" fmla="*/ 527 w 590"/>
                <a:gd name="T67" fmla="*/ 148 h 1159"/>
                <a:gd name="T68" fmla="*/ 540 w 590"/>
                <a:gd name="T69" fmla="*/ 376 h 1159"/>
                <a:gd name="T70" fmla="*/ 551 w 590"/>
                <a:gd name="T71" fmla="*/ 536 h 1159"/>
                <a:gd name="T72" fmla="*/ 560 w 590"/>
                <a:gd name="T73" fmla="*/ 669 h 1159"/>
                <a:gd name="T74" fmla="*/ 568 w 590"/>
                <a:gd name="T75" fmla="*/ 760 h 1159"/>
                <a:gd name="T76" fmla="*/ 571 w 590"/>
                <a:gd name="T77" fmla="*/ 802 h 1159"/>
                <a:gd name="T78" fmla="*/ 584 w 590"/>
                <a:gd name="T79" fmla="*/ 876 h 1159"/>
                <a:gd name="T80" fmla="*/ 587 w 590"/>
                <a:gd name="T81" fmla="*/ 986 h 1159"/>
                <a:gd name="T82" fmla="*/ 549 w 590"/>
                <a:gd name="T83" fmla="*/ 1006 h 1159"/>
                <a:gd name="T84" fmla="*/ 513 w 590"/>
                <a:gd name="T85" fmla="*/ 1013 h 1159"/>
                <a:gd name="T86" fmla="*/ 478 w 590"/>
                <a:gd name="T87" fmla="*/ 1024 h 1159"/>
                <a:gd name="T88" fmla="*/ 443 w 590"/>
                <a:gd name="T89" fmla="*/ 1034 h 1159"/>
                <a:gd name="T90" fmla="*/ 407 w 590"/>
                <a:gd name="T91" fmla="*/ 1047 h 1159"/>
                <a:gd name="T92" fmla="*/ 372 w 590"/>
                <a:gd name="T93" fmla="*/ 1061 h 1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90" h="1159">
                  <a:moveTo>
                    <a:pt x="372" y="1061"/>
                  </a:moveTo>
                  <a:lnTo>
                    <a:pt x="363" y="1064"/>
                  </a:lnTo>
                  <a:lnTo>
                    <a:pt x="352" y="1068"/>
                  </a:lnTo>
                  <a:lnTo>
                    <a:pt x="343" y="1071"/>
                  </a:lnTo>
                  <a:lnTo>
                    <a:pt x="334" y="1075"/>
                  </a:lnTo>
                  <a:lnTo>
                    <a:pt x="325" y="1080"/>
                  </a:lnTo>
                  <a:lnTo>
                    <a:pt x="316" y="1084"/>
                  </a:lnTo>
                  <a:lnTo>
                    <a:pt x="306" y="1088"/>
                  </a:lnTo>
                  <a:lnTo>
                    <a:pt x="298" y="1093"/>
                  </a:lnTo>
                  <a:lnTo>
                    <a:pt x="282" y="1101"/>
                  </a:lnTo>
                  <a:lnTo>
                    <a:pt x="267" y="1109"/>
                  </a:lnTo>
                  <a:lnTo>
                    <a:pt x="253" y="1117"/>
                  </a:lnTo>
                  <a:lnTo>
                    <a:pt x="239" y="1127"/>
                  </a:lnTo>
                  <a:lnTo>
                    <a:pt x="224" y="1136"/>
                  </a:lnTo>
                  <a:lnTo>
                    <a:pt x="209" y="1145"/>
                  </a:lnTo>
                  <a:lnTo>
                    <a:pt x="195" y="1152"/>
                  </a:lnTo>
                  <a:lnTo>
                    <a:pt x="179" y="1159"/>
                  </a:lnTo>
                  <a:lnTo>
                    <a:pt x="177" y="1159"/>
                  </a:lnTo>
                  <a:lnTo>
                    <a:pt x="175" y="1159"/>
                  </a:lnTo>
                  <a:lnTo>
                    <a:pt x="172" y="1159"/>
                  </a:lnTo>
                  <a:lnTo>
                    <a:pt x="169" y="1158"/>
                  </a:lnTo>
                  <a:lnTo>
                    <a:pt x="172" y="1156"/>
                  </a:lnTo>
                  <a:lnTo>
                    <a:pt x="172" y="1154"/>
                  </a:lnTo>
                  <a:lnTo>
                    <a:pt x="172" y="1152"/>
                  </a:lnTo>
                  <a:lnTo>
                    <a:pt x="172" y="1150"/>
                  </a:lnTo>
                  <a:lnTo>
                    <a:pt x="186" y="1141"/>
                  </a:lnTo>
                  <a:lnTo>
                    <a:pt x="201" y="1132"/>
                  </a:lnTo>
                  <a:lnTo>
                    <a:pt x="217" y="1123"/>
                  </a:lnTo>
                  <a:lnTo>
                    <a:pt x="231" y="1114"/>
                  </a:lnTo>
                  <a:lnTo>
                    <a:pt x="247" y="1106"/>
                  </a:lnTo>
                  <a:lnTo>
                    <a:pt x="262" y="1097"/>
                  </a:lnTo>
                  <a:lnTo>
                    <a:pt x="278" y="1088"/>
                  </a:lnTo>
                  <a:lnTo>
                    <a:pt x="292" y="1080"/>
                  </a:lnTo>
                  <a:lnTo>
                    <a:pt x="300" y="1076"/>
                  </a:lnTo>
                  <a:lnTo>
                    <a:pt x="307" y="1071"/>
                  </a:lnTo>
                  <a:lnTo>
                    <a:pt x="315" y="1067"/>
                  </a:lnTo>
                  <a:lnTo>
                    <a:pt x="322" y="1063"/>
                  </a:lnTo>
                  <a:lnTo>
                    <a:pt x="330" y="1057"/>
                  </a:lnTo>
                  <a:lnTo>
                    <a:pt x="339" y="1053"/>
                  </a:lnTo>
                  <a:lnTo>
                    <a:pt x="348" y="1048"/>
                  </a:lnTo>
                  <a:lnTo>
                    <a:pt x="357" y="1044"/>
                  </a:lnTo>
                  <a:lnTo>
                    <a:pt x="366" y="1040"/>
                  </a:lnTo>
                  <a:lnTo>
                    <a:pt x="375" y="1035"/>
                  </a:lnTo>
                  <a:lnTo>
                    <a:pt x="384" y="1030"/>
                  </a:lnTo>
                  <a:lnTo>
                    <a:pt x="392" y="1025"/>
                  </a:lnTo>
                  <a:lnTo>
                    <a:pt x="407" y="1016"/>
                  </a:lnTo>
                  <a:lnTo>
                    <a:pt x="425" y="1007"/>
                  </a:lnTo>
                  <a:lnTo>
                    <a:pt x="442" y="998"/>
                  </a:lnTo>
                  <a:lnTo>
                    <a:pt x="459" y="988"/>
                  </a:lnTo>
                  <a:lnTo>
                    <a:pt x="473" y="977"/>
                  </a:lnTo>
                  <a:lnTo>
                    <a:pt x="483" y="964"/>
                  </a:lnTo>
                  <a:lnTo>
                    <a:pt x="486" y="949"/>
                  </a:lnTo>
                  <a:lnTo>
                    <a:pt x="483" y="931"/>
                  </a:lnTo>
                  <a:lnTo>
                    <a:pt x="453" y="881"/>
                  </a:lnTo>
                  <a:lnTo>
                    <a:pt x="423" y="831"/>
                  </a:lnTo>
                  <a:lnTo>
                    <a:pt x="392" y="781"/>
                  </a:lnTo>
                  <a:lnTo>
                    <a:pt x="362" y="730"/>
                  </a:lnTo>
                  <a:lnTo>
                    <a:pt x="331" y="681"/>
                  </a:lnTo>
                  <a:lnTo>
                    <a:pt x="301" y="632"/>
                  </a:lnTo>
                  <a:lnTo>
                    <a:pt x="270" y="581"/>
                  </a:lnTo>
                  <a:lnTo>
                    <a:pt x="240" y="532"/>
                  </a:lnTo>
                  <a:lnTo>
                    <a:pt x="209" y="481"/>
                  </a:lnTo>
                  <a:lnTo>
                    <a:pt x="179" y="432"/>
                  </a:lnTo>
                  <a:lnTo>
                    <a:pt x="148" y="381"/>
                  </a:lnTo>
                  <a:lnTo>
                    <a:pt x="119" y="331"/>
                  </a:lnTo>
                  <a:lnTo>
                    <a:pt x="88" y="280"/>
                  </a:lnTo>
                  <a:lnTo>
                    <a:pt x="59" y="230"/>
                  </a:lnTo>
                  <a:lnTo>
                    <a:pt x="30" y="179"/>
                  </a:lnTo>
                  <a:lnTo>
                    <a:pt x="0" y="129"/>
                  </a:lnTo>
                  <a:lnTo>
                    <a:pt x="4" y="126"/>
                  </a:lnTo>
                  <a:lnTo>
                    <a:pt x="10" y="124"/>
                  </a:lnTo>
                  <a:lnTo>
                    <a:pt x="15" y="122"/>
                  </a:lnTo>
                  <a:lnTo>
                    <a:pt x="20" y="119"/>
                  </a:lnTo>
                  <a:lnTo>
                    <a:pt x="25" y="117"/>
                  </a:lnTo>
                  <a:lnTo>
                    <a:pt x="31" y="115"/>
                  </a:lnTo>
                  <a:lnTo>
                    <a:pt x="36" y="113"/>
                  </a:lnTo>
                  <a:lnTo>
                    <a:pt x="41" y="111"/>
                  </a:lnTo>
                  <a:lnTo>
                    <a:pt x="66" y="102"/>
                  </a:lnTo>
                  <a:lnTo>
                    <a:pt x="92" y="92"/>
                  </a:lnTo>
                  <a:lnTo>
                    <a:pt x="117" y="83"/>
                  </a:lnTo>
                  <a:lnTo>
                    <a:pt x="142" y="74"/>
                  </a:lnTo>
                  <a:lnTo>
                    <a:pt x="167" y="66"/>
                  </a:lnTo>
                  <a:lnTo>
                    <a:pt x="194" y="57"/>
                  </a:lnTo>
                  <a:lnTo>
                    <a:pt x="219" y="50"/>
                  </a:lnTo>
                  <a:lnTo>
                    <a:pt x="245" y="43"/>
                  </a:lnTo>
                  <a:lnTo>
                    <a:pt x="271" y="35"/>
                  </a:lnTo>
                  <a:lnTo>
                    <a:pt x="297" y="29"/>
                  </a:lnTo>
                  <a:lnTo>
                    <a:pt x="323" y="23"/>
                  </a:lnTo>
                  <a:lnTo>
                    <a:pt x="349" y="16"/>
                  </a:lnTo>
                  <a:lnTo>
                    <a:pt x="376" y="12"/>
                  </a:lnTo>
                  <a:lnTo>
                    <a:pt x="402" y="7"/>
                  </a:lnTo>
                  <a:lnTo>
                    <a:pt x="428" y="3"/>
                  </a:lnTo>
                  <a:lnTo>
                    <a:pt x="454" y="0"/>
                  </a:lnTo>
                  <a:lnTo>
                    <a:pt x="472" y="1"/>
                  </a:lnTo>
                  <a:lnTo>
                    <a:pt x="487" y="4"/>
                  </a:lnTo>
                  <a:lnTo>
                    <a:pt x="499" y="8"/>
                  </a:lnTo>
                  <a:lnTo>
                    <a:pt x="507" y="16"/>
                  </a:lnTo>
                  <a:lnTo>
                    <a:pt x="512" y="26"/>
                  </a:lnTo>
                  <a:lnTo>
                    <a:pt x="515" y="39"/>
                  </a:lnTo>
                  <a:lnTo>
                    <a:pt x="516" y="55"/>
                  </a:lnTo>
                  <a:lnTo>
                    <a:pt x="515" y="74"/>
                  </a:lnTo>
                  <a:lnTo>
                    <a:pt x="527" y="148"/>
                  </a:lnTo>
                  <a:lnTo>
                    <a:pt x="531" y="225"/>
                  </a:lnTo>
                  <a:lnTo>
                    <a:pt x="533" y="300"/>
                  </a:lnTo>
                  <a:lnTo>
                    <a:pt x="540" y="376"/>
                  </a:lnTo>
                  <a:lnTo>
                    <a:pt x="545" y="429"/>
                  </a:lnTo>
                  <a:lnTo>
                    <a:pt x="548" y="482"/>
                  </a:lnTo>
                  <a:lnTo>
                    <a:pt x="551" y="536"/>
                  </a:lnTo>
                  <a:lnTo>
                    <a:pt x="553" y="590"/>
                  </a:lnTo>
                  <a:lnTo>
                    <a:pt x="556" y="631"/>
                  </a:lnTo>
                  <a:lnTo>
                    <a:pt x="560" y="669"/>
                  </a:lnTo>
                  <a:lnTo>
                    <a:pt x="563" y="707"/>
                  </a:lnTo>
                  <a:lnTo>
                    <a:pt x="567" y="746"/>
                  </a:lnTo>
                  <a:lnTo>
                    <a:pt x="568" y="760"/>
                  </a:lnTo>
                  <a:lnTo>
                    <a:pt x="570" y="774"/>
                  </a:lnTo>
                  <a:lnTo>
                    <a:pt x="571" y="788"/>
                  </a:lnTo>
                  <a:lnTo>
                    <a:pt x="571" y="802"/>
                  </a:lnTo>
                  <a:lnTo>
                    <a:pt x="574" y="814"/>
                  </a:lnTo>
                  <a:lnTo>
                    <a:pt x="579" y="840"/>
                  </a:lnTo>
                  <a:lnTo>
                    <a:pt x="584" y="876"/>
                  </a:lnTo>
                  <a:lnTo>
                    <a:pt x="589" y="916"/>
                  </a:lnTo>
                  <a:lnTo>
                    <a:pt x="590" y="954"/>
                  </a:lnTo>
                  <a:lnTo>
                    <a:pt x="587" y="986"/>
                  </a:lnTo>
                  <a:lnTo>
                    <a:pt x="579" y="1004"/>
                  </a:lnTo>
                  <a:lnTo>
                    <a:pt x="562" y="1004"/>
                  </a:lnTo>
                  <a:lnTo>
                    <a:pt x="549" y="1006"/>
                  </a:lnTo>
                  <a:lnTo>
                    <a:pt x="538" y="1008"/>
                  </a:lnTo>
                  <a:lnTo>
                    <a:pt x="525" y="1011"/>
                  </a:lnTo>
                  <a:lnTo>
                    <a:pt x="513" y="1013"/>
                  </a:lnTo>
                  <a:lnTo>
                    <a:pt x="501" y="1016"/>
                  </a:lnTo>
                  <a:lnTo>
                    <a:pt x="489" y="1020"/>
                  </a:lnTo>
                  <a:lnTo>
                    <a:pt x="478" y="1024"/>
                  </a:lnTo>
                  <a:lnTo>
                    <a:pt x="466" y="1027"/>
                  </a:lnTo>
                  <a:lnTo>
                    <a:pt x="454" y="1031"/>
                  </a:lnTo>
                  <a:lnTo>
                    <a:pt x="443" y="1034"/>
                  </a:lnTo>
                  <a:lnTo>
                    <a:pt x="431" y="1039"/>
                  </a:lnTo>
                  <a:lnTo>
                    <a:pt x="420" y="1043"/>
                  </a:lnTo>
                  <a:lnTo>
                    <a:pt x="407" y="1047"/>
                  </a:lnTo>
                  <a:lnTo>
                    <a:pt x="396" y="1051"/>
                  </a:lnTo>
                  <a:lnTo>
                    <a:pt x="384" y="1056"/>
                  </a:lnTo>
                  <a:lnTo>
                    <a:pt x="372" y="106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78" name="Freeform 43"/>
            <p:cNvSpPr>
              <a:spLocks/>
            </p:cNvSpPr>
            <p:nvPr/>
          </p:nvSpPr>
          <p:spPr bwMode="auto">
            <a:xfrm>
              <a:off x="3668" y="2547"/>
              <a:ext cx="511" cy="1006"/>
            </a:xfrm>
            <a:custGeom>
              <a:avLst/>
              <a:gdLst>
                <a:gd name="T0" fmla="*/ 235 w 511"/>
                <a:gd name="T1" fmla="*/ 8 h 1006"/>
                <a:gd name="T2" fmla="*/ 262 w 511"/>
                <a:gd name="T3" fmla="*/ 9 h 1006"/>
                <a:gd name="T4" fmla="*/ 306 w 511"/>
                <a:gd name="T5" fmla="*/ 10 h 1006"/>
                <a:gd name="T6" fmla="*/ 358 w 511"/>
                <a:gd name="T7" fmla="*/ 12 h 1006"/>
                <a:gd name="T8" fmla="*/ 412 w 511"/>
                <a:gd name="T9" fmla="*/ 17 h 1006"/>
                <a:gd name="T10" fmla="*/ 459 w 511"/>
                <a:gd name="T11" fmla="*/ 23 h 1006"/>
                <a:gd name="T12" fmla="*/ 495 w 511"/>
                <a:gd name="T13" fmla="*/ 34 h 1006"/>
                <a:gd name="T14" fmla="*/ 511 w 511"/>
                <a:gd name="T15" fmla="*/ 47 h 1006"/>
                <a:gd name="T16" fmla="*/ 505 w 511"/>
                <a:gd name="T17" fmla="*/ 66 h 1006"/>
                <a:gd name="T18" fmla="*/ 499 w 511"/>
                <a:gd name="T19" fmla="*/ 89 h 1006"/>
                <a:gd name="T20" fmla="*/ 495 w 511"/>
                <a:gd name="T21" fmla="*/ 100 h 1006"/>
                <a:gd name="T22" fmla="*/ 486 w 511"/>
                <a:gd name="T23" fmla="*/ 126 h 1006"/>
                <a:gd name="T24" fmla="*/ 478 w 511"/>
                <a:gd name="T25" fmla="*/ 151 h 1006"/>
                <a:gd name="T26" fmla="*/ 471 w 511"/>
                <a:gd name="T27" fmla="*/ 178 h 1006"/>
                <a:gd name="T28" fmla="*/ 462 w 511"/>
                <a:gd name="T29" fmla="*/ 203 h 1006"/>
                <a:gd name="T30" fmla="*/ 420 w 511"/>
                <a:gd name="T31" fmla="*/ 326 h 1006"/>
                <a:gd name="T32" fmla="*/ 381 w 511"/>
                <a:gd name="T33" fmla="*/ 450 h 1006"/>
                <a:gd name="T34" fmla="*/ 348 w 511"/>
                <a:gd name="T35" fmla="*/ 576 h 1006"/>
                <a:gd name="T36" fmla="*/ 320 w 511"/>
                <a:gd name="T37" fmla="*/ 703 h 1006"/>
                <a:gd name="T38" fmla="*/ 309 w 511"/>
                <a:gd name="T39" fmla="*/ 769 h 1006"/>
                <a:gd name="T40" fmla="*/ 297 w 511"/>
                <a:gd name="T41" fmla="*/ 834 h 1006"/>
                <a:gd name="T42" fmla="*/ 286 w 511"/>
                <a:gd name="T43" fmla="*/ 899 h 1006"/>
                <a:gd name="T44" fmla="*/ 274 w 511"/>
                <a:gd name="T45" fmla="*/ 964 h 1006"/>
                <a:gd name="T46" fmla="*/ 270 w 511"/>
                <a:gd name="T47" fmla="*/ 986 h 1006"/>
                <a:gd name="T48" fmla="*/ 259 w 511"/>
                <a:gd name="T49" fmla="*/ 1006 h 1006"/>
                <a:gd name="T50" fmla="*/ 228 w 511"/>
                <a:gd name="T51" fmla="*/ 1006 h 1006"/>
                <a:gd name="T52" fmla="*/ 195 w 511"/>
                <a:gd name="T53" fmla="*/ 1005 h 1006"/>
                <a:gd name="T54" fmla="*/ 163 w 511"/>
                <a:gd name="T55" fmla="*/ 1003 h 1006"/>
                <a:gd name="T56" fmla="*/ 130 w 511"/>
                <a:gd name="T57" fmla="*/ 1002 h 1006"/>
                <a:gd name="T58" fmla="*/ 97 w 511"/>
                <a:gd name="T59" fmla="*/ 1001 h 1006"/>
                <a:gd name="T60" fmla="*/ 65 w 511"/>
                <a:gd name="T61" fmla="*/ 1000 h 1006"/>
                <a:gd name="T62" fmla="*/ 32 w 511"/>
                <a:gd name="T63" fmla="*/ 999 h 1006"/>
                <a:gd name="T64" fmla="*/ 0 w 511"/>
                <a:gd name="T65" fmla="*/ 1000 h 1006"/>
                <a:gd name="T66" fmla="*/ 37 w 511"/>
                <a:gd name="T67" fmla="*/ 989 h 1006"/>
                <a:gd name="T68" fmla="*/ 66 w 511"/>
                <a:gd name="T69" fmla="*/ 984 h 1006"/>
                <a:gd name="T70" fmla="*/ 87 w 511"/>
                <a:gd name="T71" fmla="*/ 968 h 1006"/>
                <a:gd name="T72" fmla="*/ 99 w 511"/>
                <a:gd name="T73" fmla="*/ 928 h 1006"/>
                <a:gd name="T74" fmla="*/ 94 w 511"/>
                <a:gd name="T75" fmla="*/ 865 h 1006"/>
                <a:gd name="T76" fmla="*/ 88 w 511"/>
                <a:gd name="T77" fmla="*/ 803 h 1006"/>
                <a:gd name="T78" fmla="*/ 81 w 511"/>
                <a:gd name="T79" fmla="*/ 727 h 1006"/>
                <a:gd name="T80" fmla="*/ 77 w 511"/>
                <a:gd name="T81" fmla="*/ 651 h 1006"/>
                <a:gd name="T82" fmla="*/ 69 w 511"/>
                <a:gd name="T83" fmla="*/ 603 h 1006"/>
                <a:gd name="T84" fmla="*/ 66 w 511"/>
                <a:gd name="T85" fmla="*/ 554 h 1006"/>
                <a:gd name="T86" fmla="*/ 57 w 511"/>
                <a:gd name="T87" fmla="*/ 449 h 1006"/>
                <a:gd name="T88" fmla="*/ 48 w 511"/>
                <a:gd name="T89" fmla="*/ 342 h 1006"/>
                <a:gd name="T90" fmla="*/ 42 w 511"/>
                <a:gd name="T91" fmla="*/ 256 h 1006"/>
                <a:gd name="T92" fmla="*/ 35 w 511"/>
                <a:gd name="T93" fmla="*/ 171 h 1006"/>
                <a:gd name="T94" fmla="*/ 28 w 511"/>
                <a:gd name="T95" fmla="*/ 85 h 1006"/>
                <a:gd name="T96" fmla="*/ 16 w 511"/>
                <a:gd name="T97" fmla="*/ 1 h 1006"/>
                <a:gd name="T98" fmla="*/ 43 w 511"/>
                <a:gd name="T99" fmla="*/ 1 h 1006"/>
                <a:gd name="T100" fmla="*/ 70 w 511"/>
                <a:gd name="T101" fmla="*/ 1 h 1006"/>
                <a:gd name="T102" fmla="*/ 96 w 511"/>
                <a:gd name="T103" fmla="*/ 1 h 1006"/>
                <a:gd name="T104" fmla="*/ 123 w 511"/>
                <a:gd name="T105" fmla="*/ 2 h 1006"/>
                <a:gd name="T106" fmla="*/ 150 w 511"/>
                <a:gd name="T107" fmla="*/ 3 h 1006"/>
                <a:gd name="T108" fmla="*/ 176 w 511"/>
                <a:gd name="T109" fmla="*/ 5 h 1006"/>
                <a:gd name="T110" fmla="*/ 203 w 511"/>
                <a:gd name="T111" fmla="*/ 6 h 1006"/>
                <a:gd name="T112" fmla="*/ 229 w 511"/>
                <a:gd name="T113" fmla="*/ 8 h 10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11" h="1006">
                  <a:moveTo>
                    <a:pt x="229" y="8"/>
                  </a:moveTo>
                  <a:lnTo>
                    <a:pt x="235" y="8"/>
                  </a:lnTo>
                  <a:lnTo>
                    <a:pt x="247" y="8"/>
                  </a:lnTo>
                  <a:lnTo>
                    <a:pt x="262" y="9"/>
                  </a:lnTo>
                  <a:lnTo>
                    <a:pt x="282" y="9"/>
                  </a:lnTo>
                  <a:lnTo>
                    <a:pt x="306" y="10"/>
                  </a:lnTo>
                  <a:lnTo>
                    <a:pt x="331" y="11"/>
                  </a:lnTo>
                  <a:lnTo>
                    <a:pt x="358" y="12"/>
                  </a:lnTo>
                  <a:lnTo>
                    <a:pt x="384" y="15"/>
                  </a:lnTo>
                  <a:lnTo>
                    <a:pt x="412" y="17"/>
                  </a:lnTo>
                  <a:lnTo>
                    <a:pt x="436" y="20"/>
                  </a:lnTo>
                  <a:lnTo>
                    <a:pt x="459" y="23"/>
                  </a:lnTo>
                  <a:lnTo>
                    <a:pt x="479" y="28"/>
                  </a:lnTo>
                  <a:lnTo>
                    <a:pt x="495" y="34"/>
                  </a:lnTo>
                  <a:lnTo>
                    <a:pt x="505" y="40"/>
                  </a:lnTo>
                  <a:lnTo>
                    <a:pt x="511" y="47"/>
                  </a:lnTo>
                  <a:lnTo>
                    <a:pt x="509" y="56"/>
                  </a:lnTo>
                  <a:lnTo>
                    <a:pt x="505" y="66"/>
                  </a:lnTo>
                  <a:lnTo>
                    <a:pt x="502" y="78"/>
                  </a:lnTo>
                  <a:lnTo>
                    <a:pt x="499" y="89"/>
                  </a:lnTo>
                  <a:lnTo>
                    <a:pt x="494" y="100"/>
                  </a:lnTo>
                  <a:lnTo>
                    <a:pt x="495" y="100"/>
                  </a:lnTo>
                  <a:lnTo>
                    <a:pt x="491" y="112"/>
                  </a:lnTo>
                  <a:lnTo>
                    <a:pt x="486" y="126"/>
                  </a:lnTo>
                  <a:lnTo>
                    <a:pt x="482" y="139"/>
                  </a:lnTo>
                  <a:lnTo>
                    <a:pt x="478" y="151"/>
                  </a:lnTo>
                  <a:lnTo>
                    <a:pt x="474" y="165"/>
                  </a:lnTo>
                  <a:lnTo>
                    <a:pt x="471" y="178"/>
                  </a:lnTo>
                  <a:lnTo>
                    <a:pt x="466" y="190"/>
                  </a:lnTo>
                  <a:lnTo>
                    <a:pt x="462" y="203"/>
                  </a:lnTo>
                  <a:lnTo>
                    <a:pt x="441" y="264"/>
                  </a:lnTo>
                  <a:lnTo>
                    <a:pt x="420" y="326"/>
                  </a:lnTo>
                  <a:lnTo>
                    <a:pt x="400" y="388"/>
                  </a:lnTo>
                  <a:lnTo>
                    <a:pt x="381" y="450"/>
                  </a:lnTo>
                  <a:lnTo>
                    <a:pt x="363" y="513"/>
                  </a:lnTo>
                  <a:lnTo>
                    <a:pt x="348" y="576"/>
                  </a:lnTo>
                  <a:lnTo>
                    <a:pt x="333" y="639"/>
                  </a:lnTo>
                  <a:lnTo>
                    <a:pt x="320" y="703"/>
                  </a:lnTo>
                  <a:lnTo>
                    <a:pt x="314" y="736"/>
                  </a:lnTo>
                  <a:lnTo>
                    <a:pt x="309" y="769"/>
                  </a:lnTo>
                  <a:lnTo>
                    <a:pt x="302" y="801"/>
                  </a:lnTo>
                  <a:lnTo>
                    <a:pt x="297" y="834"/>
                  </a:lnTo>
                  <a:lnTo>
                    <a:pt x="292" y="866"/>
                  </a:lnTo>
                  <a:lnTo>
                    <a:pt x="286" y="899"/>
                  </a:lnTo>
                  <a:lnTo>
                    <a:pt x="280" y="932"/>
                  </a:lnTo>
                  <a:lnTo>
                    <a:pt x="274" y="964"/>
                  </a:lnTo>
                  <a:lnTo>
                    <a:pt x="271" y="975"/>
                  </a:lnTo>
                  <a:lnTo>
                    <a:pt x="270" y="986"/>
                  </a:lnTo>
                  <a:lnTo>
                    <a:pt x="267" y="998"/>
                  </a:lnTo>
                  <a:lnTo>
                    <a:pt x="259" y="1006"/>
                  </a:lnTo>
                  <a:lnTo>
                    <a:pt x="244" y="1006"/>
                  </a:lnTo>
                  <a:lnTo>
                    <a:pt x="228" y="1006"/>
                  </a:lnTo>
                  <a:lnTo>
                    <a:pt x="211" y="1005"/>
                  </a:lnTo>
                  <a:lnTo>
                    <a:pt x="195" y="1005"/>
                  </a:lnTo>
                  <a:lnTo>
                    <a:pt x="179" y="1004"/>
                  </a:lnTo>
                  <a:lnTo>
                    <a:pt x="163" y="1003"/>
                  </a:lnTo>
                  <a:lnTo>
                    <a:pt x="147" y="1003"/>
                  </a:lnTo>
                  <a:lnTo>
                    <a:pt x="130" y="1002"/>
                  </a:lnTo>
                  <a:lnTo>
                    <a:pt x="114" y="1001"/>
                  </a:lnTo>
                  <a:lnTo>
                    <a:pt x="97" y="1001"/>
                  </a:lnTo>
                  <a:lnTo>
                    <a:pt x="82" y="1000"/>
                  </a:lnTo>
                  <a:lnTo>
                    <a:pt x="65" y="1000"/>
                  </a:lnTo>
                  <a:lnTo>
                    <a:pt x="49" y="999"/>
                  </a:lnTo>
                  <a:lnTo>
                    <a:pt x="32" y="999"/>
                  </a:lnTo>
                  <a:lnTo>
                    <a:pt x="16" y="1000"/>
                  </a:lnTo>
                  <a:lnTo>
                    <a:pt x="0" y="1000"/>
                  </a:lnTo>
                  <a:lnTo>
                    <a:pt x="20" y="993"/>
                  </a:lnTo>
                  <a:lnTo>
                    <a:pt x="37" y="989"/>
                  </a:lnTo>
                  <a:lnTo>
                    <a:pt x="53" y="987"/>
                  </a:lnTo>
                  <a:lnTo>
                    <a:pt x="66" y="984"/>
                  </a:lnTo>
                  <a:lnTo>
                    <a:pt x="77" y="979"/>
                  </a:lnTo>
                  <a:lnTo>
                    <a:pt x="87" y="968"/>
                  </a:lnTo>
                  <a:lnTo>
                    <a:pt x="94" y="953"/>
                  </a:lnTo>
                  <a:lnTo>
                    <a:pt x="99" y="928"/>
                  </a:lnTo>
                  <a:lnTo>
                    <a:pt x="97" y="897"/>
                  </a:lnTo>
                  <a:lnTo>
                    <a:pt x="94" y="865"/>
                  </a:lnTo>
                  <a:lnTo>
                    <a:pt x="90" y="835"/>
                  </a:lnTo>
                  <a:lnTo>
                    <a:pt x="88" y="803"/>
                  </a:lnTo>
                  <a:lnTo>
                    <a:pt x="84" y="765"/>
                  </a:lnTo>
                  <a:lnTo>
                    <a:pt x="81" y="727"/>
                  </a:lnTo>
                  <a:lnTo>
                    <a:pt x="78" y="689"/>
                  </a:lnTo>
                  <a:lnTo>
                    <a:pt x="77" y="651"/>
                  </a:lnTo>
                  <a:lnTo>
                    <a:pt x="73" y="631"/>
                  </a:lnTo>
                  <a:lnTo>
                    <a:pt x="69" y="603"/>
                  </a:lnTo>
                  <a:lnTo>
                    <a:pt x="67" y="575"/>
                  </a:lnTo>
                  <a:lnTo>
                    <a:pt x="66" y="554"/>
                  </a:lnTo>
                  <a:lnTo>
                    <a:pt x="62" y="501"/>
                  </a:lnTo>
                  <a:lnTo>
                    <a:pt x="57" y="449"/>
                  </a:lnTo>
                  <a:lnTo>
                    <a:pt x="52" y="395"/>
                  </a:lnTo>
                  <a:lnTo>
                    <a:pt x="48" y="342"/>
                  </a:lnTo>
                  <a:lnTo>
                    <a:pt x="45" y="300"/>
                  </a:lnTo>
                  <a:lnTo>
                    <a:pt x="42" y="256"/>
                  </a:lnTo>
                  <a:lnTo>
                    <a:pt x="38" y="213"/>
                  </a:lnTo>
                  <a:lnTo>
                    <a:pt x="35" y="171"/>
                  </a:lnTo>
                  <a:lnTo>
                    <a:pt x="32" y="128"/>
                  </a:lnTo>
                  <a:lnTo>
                    <a:pt x="28" y="85"/>
                  </a:lnTo>
                  <a:lnTo>
                    <a:pt x="23" y="43"/>
                  </a:lnTo>
                  <a:lnTo>
                    <a:pt x="16" y="1"/>
                  </a:lnTo>
                  <a:lnTo>
                    <a:pt x="30" y="1"/>
                  </a:lnTo>
                  <a:lnTo>
                    <a:pt x="43" y="1"/>
                  </a:lnTo>
                  <a:lnTo>
                    <a:pt x="56" y="0"/>
                  </a:lnTo>
                  <a:lnTo>
                    <a:pt x="70" y="1"/>
                  </a:lnTo>
                  <a:lnTo>
                    <a:pt x="83" y="1"/>
                  </a:lnTo>
                  <a:lnTo>
                    <a:pt x="96" y="1"/>
                  </a:lnTo>
                  <a:lnTo>
                    <a:pt x="110" y="1"/>
                  </a:lnTo>
                  <a:lnTo>
                    <a:pt x="123" y="2"/>
                  </a:lnTo>
                  <a:lnTo>
                    <a:pt x="136" y="2"/>
                  </a:lnTo>
                  <a:lnTo>
                    <a:pt x="150" y="3"/>
                  </a:lnTo>
                  <a:lnTo>
                    <a:pt x="163" y="4"/>
                  </a:lnTo>
                  <a:lnTo>
                    <a:pt x="176" y="5"/>
                  </a:lnTo>
                  <a:lnTo>
                    <a:pt x="189" y="5"/>
                  </a:lnTo>
                  <a:lnTo>
                    <a:pt x="203" y="6"/>
                  </a:lnTo>
                  <a:lnTo>
                    <a:pt x="215" y="7"/>
                  </a:lnTo>
                  <a:lnTo>
                    <a:pt x="229" y="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79" name="Freeform 44"/>
            <p:cNvSpPr>
              <a:spLocks/>
            </p:cNvSpPr>
            <p:nvPr/>
          </p:nvSpPr>
          <p:spPr bwMode="auto">
            <a:xfrm>
              <a:off x="2524" y="2602"/>
              <a:ext cx="1095" cy="1123"/>
            </a:xfrm>
            <a:custGeom>
              <a:avLst/>
              <a:gdLst>
                <a:gd name="T0" fmla="*/ 604 w 1095"/>
                <a:gd name="T1" fmla="*/ 54 h 1123"/>
                <a:gd name="T2" fmla="*/ 650 w 1095"/>
                <a:gd name="T3" fmla="*/ 127 h 1123"/>
                <a:gd name="T4" fmla="*/ 694 w 1095"/>
                <a:gd name="T5" fmla="*/ 200 h 1123"/>
                <a:gd name="T6" fmla="*/ 738 w 1095"/>
                <a:gd name="T7" fmla="*/ 275 h 1123"/>
                <a:gd name="T8" fmla="*/ 783 w 1095"/>
                <a:gd name="T9" fmla="*/ 349 h 1123"/>
                <a:gd name="T10" fmla="*/ 828 w 1095"/>
                <a:gd name="T11" fmla="*/ 417 h 1123"/>
                <a:gd name="T12" fmla="*/ 868 w 1095"/>
                <a:gd name="T13" fmla="*/ 482 h 1123"/>
                <a:gd name="T14" fmla="*/ 908 w 1095"/>
                <a:gd name="T15" fmla="*/ 548 h 1123"/>
                <a:gd name="T16" fmla="*/ 957 w 1095"/>
                <a:gd name="T17" fmla="*/ 626 h 1123"/>
                <a:gd name="T18" fmla="*/ 1010 w 1095"/>
                <a:gd name="T19" fmla="*/ 712 h 1123"/>
                <a:gd name="T20" fmla="*/ 1066 w 1095"/>
                <a:gd name="T21" fmla="*/ 795 h 1123"/>
                <a:gd name="T22" fmla="*/ 1089 w 1095"/>
                <a:gd name="T23" fmla="*/ 829 h 1123"/>
                <a:gd name="T24" fmla="*/ 1078 w 1095"/>
                <a:gd name="T25" fmla="*/ 862 h 1123"/>
                <a:gd name="T26" fmla="*/ 1032 w 1095"/>
                <a:gd name="T27" fmla="*/ 891 h 1123"/>
                <a:gd name="T28" fmla="*/ 990 w 1095"/>
                <a:gd name="T29" fmla="*/ 914 h 1123"/>
                <a:gd name="T30" fmla="*/ 958 w 1095"/>
                <a:gd name="T31" fmla="*/ 931 h 1123"/>
                <a:gd name="T32" fmla="*/ 910 w 1095"/>
                <a:gd name="T33" fmla="*/ 959 h 1123"/>
                <a:gd name="T34" fmla="*/ 882 w 1095"/>
                <a:gd name="T35" fmla="*/ 978 h 1123"/>
                <a:gd name="T36" fmla="*/ 840 w 1095"/>
                <a:gd name="T37" fmla="*/ 1003 h 1123"/>
                <a:gd name="T38" fmla="*/ 798 w 1095"/>
                <a:gd name="T39" fmla="*/ 1029 h 1123"/>
                <a:gd name="T40" fmla="*/ 757 w 1095"/>
                <a:gd name="T41" fmla="*/ 1056 h 1123"/>
                <a:gd name="T42" fmla="*/ 717 w 1095"/>
                <a:gd name="T43" fmla="*/ 1086 h 1123"/>
                <a:gd name="T44" fmla="*/ 679 w 1095"/>
                <a:gd name="T45" fmla="*/ 1117 h 1123"/>
                <a:gd name="T46" fmla="*/ 657 w 1095"/>
                <a:gd name="T47" fmla="*/ 1123 h 1123"/>
                <a:gd name="T48" fmla="*/ 629 w 1095"/>
                <a:gd name="T49" fmla="*/ 1101 h 1123"/>
                <a:gd name="T50" fmla="*/ 598 w 1095"/>
                <a:gd name="T51" fmla="*/ 1076 h 1123"/>
                <a:gd name="T52" fmla="*/ 567 w 1095"/>
                <a:gd name="T53" fmla="*/ 1049 h 1123"/>
                <a:gd name="T54" fmla="*/ 477 w 1095"/>
                <a:gd name="T55" fmla="*/ 953 h 1123"/>
                <a:gd name="T56" fmla="*/ 388 w 1095"/>
                <a:gd name="T57" fmla="*/ 858 h 1123"/>
                <a:gd name="T58" fmla="*/ 301 w 1095"/>
                <a:gd name="T59" fmla="*/ 762 h 1123"/>
                <a:gd name="T60" fmla="*/ 216 w 1095"/>
                <a:gd name="T61" fmla="*/ 664 h 1123"/>
                <a:gd name="T62" fmla="*/ 132 w 1095"/>
                <a:gd name="T63" fmla="*/ 563 h 1123"/>
                <a:gd name="T64" fmla="*/ 80 w 1095"/>
                <a:gd name="T65" fmla="*/ 502 h 1123"/>
                <a:gd name="T66" fmla="*/ 46 w 1095"/>
                <a:gd name="T67" fmla="*/ 459 h 1123"/>
                <a:gd name="T68" fmla="*/ 15 w 1095"/>
                <a:gd name="T69" fmla="*/ 414 h 1123"/>
                <a:gd name="T70" fmla="*/ 5 w 1095"/>
                <a:gd name="T71" fmla="*/ 368 h 1123"/>
                <a:gd name="T72" fmla="*/ 41 w 1095"/>
                <a:gd name="T73" fmla="*/ 328 h 1123"/>
                <a:gd name="T74" fmla="*/ 97 w 1095"/>
                <a:gd name="T75" fmla="*/ 285 h 1123"/>
                <a:gd name="T76" fmla="*/ 183 w 1095"/>
                <a:gd name="T77" fmla="*/ 225 h 1123"/>
                <a:gd name="T78" fmla="*/ 272 w 1095"/>
                <a:gd name="T79" fmla="*/ 167 h 1123"/>
                <a:gd name="T80" fmla="*/ 360 w 1095"/>
                <a:gd name="T81" fmla="*/ 111 h 1123"/>
                <a:gd name="T82" fmla="*/ 449 w 1095"/>
                <a:gd name="T83" fmla="*/ 56 h 1123"/>
                <a:gd name="T84" fmla="*/ 539 w 1095"/>
                <a:gd name="T85" fmla="*/ 2 h 1123"/>
                <a:gd name="T86" fmla="*/ 551 w 1095"/>
                <a:gd name="T87" fmla="*/ 0 h 1123"/>
                <a:gd name="T88" fmla="*/ 564 w 1095"/>
                <a:gd name="T89" fmla="*/ 2 h 1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95" h="1123">
                  <a:moveTo>
                    <a:pt x="570" y="8"/>
                  </a:moveTo>
                  <a:lnTo>
                    <a:pt x="587" y="31"/>
                  </a:lnTo>
                  <a:lnTo>
                    <a:pt x="604" y="54"/>
                  </a:lnTo>
                  <a:lnTo>
                    <a:pt x="620" y="78"/>
                  </a:lnTo>
                  <a:lnTo>
                    <a:pt x="635" y="103"/>
                  </a:lnTo>
                  <a:lnTo>
                    <a:pt x="650" y="127"/>
                  </a:lnTo>
                  <a:lnTo>
                    <a:pt x="665" y="151"/>
                  </a:lnTo>
                  <a:lnTo>
                    <a:pt x="680" y="176"/>
                  </a:lnTo>
                  <a:lnTo>
                    <a:pt x="694" y="200"/>
                  </a:lnTo>
                  <a:lnTo>
                    <a:pt x="709" y="226"/>
                  </a:lnTo>
                  <a:lnTo>
                    <a:pt x="723" y="251"/>
                  </a:lnTo>
                  <a:lnTo>
                    <a:pt x="738" y="275"/>
                  </a:lnTo>
                  <a:lnTo>
                    <a:pt x="752" y="300"/>
                  </a:lnTo>
                  <a:lnTo>
                    <a:pt x="768" y="324"/>
                  </a:lnTo>
                  <a:lnTo>
                    <a:pt x="783" y="349"/>
                  </a:lnTo>
                  <a:lnTo>
                    <a:pt x="799" y="373"/>
                  </a:lnTo>
                  <a:lnTo>
                    <a:pt x="814" y="396"/>
                  </a:lnTo>
                  <a:lnTo>
                    <a:pt x="828" y="417"/>
                  </a:lnTo>
                  <a:lnTo>
                    <a:pt x="842" y="438"/>
                  </a:lnTo>
                  <a:lnTo>
                    <a:pt x="855" y="460"/>
                  </a:lnTo>
                  <a:lnTo>
                    <a:pt x="868" y="482"/>
                  </a:lnTo>
                  <a:lnTo>
                    <a:pt x="881" y="504"/>
                  </a:lnTo>
                  <a:lnTo>
                    <a:pt x="894" y="526"/>
                  </a:lnTo>
                  <a:lnTo>
                    <a:pt x="908" y="548"/>
                  </a:lnTo>
                  <a:lnTo>
                    <a:pt x="922" y="570"/>
                  </a:lnTo>
                  <a:lnTo>
                    <a:pt x="940" y="598"/>
                  </a:lnTo>
                  <a:lnTo>
                    <a:pt x="957" y="626"/>
                  </a:lnTo>
                  <a:lnTo>
                    <a:pt x="974" y="655"/>
                  </a:lnTo>
                  <a:lnTo>
                    <a:pt x="992" y="683"/>
                  </a:lnTo>
                  <a:lnTo>
                    <a:pt x="1010" y="712"/>
                  </a:lnTo>
                  <a:lnTo>
                    <a:pt x="1029" y="740"/>
                  </a:lnTo>
                  <a:lnTo>
                    <a:pt x="1047" y="767"/>
                  </a:lnTo>
                  <a:lnTo>
                    <a:pt x="1066" y="795"/>
                  </a:lnTo>
                  <a:lnTo>
                    <a:pt x="1073" y="807"/>
                  </a:lnTo>
                  <a:lnTo>
                    <a:pt x="1080" y="818"/>
                  </a:lnTo>
                  <a:lnTo>
                    <a:pt x="1089" y="829"/>
                  </a:lnTo>
                  <a:lnTo>
                    <a:pt x="1095" y="842"/>
                  </a:lnTo>
                  <a:lnTo>
                    <a:pt x="1089" y="852"/>
                  </a:lnTo>
                  <a:lnTo>
                    <a:pt x="1078" y="862"/>
                  </a:lnTo>
                  <a:lnTo>
                    <a:pt x="1065" y="872"/>
                  </a:lnTo>
                  <a:lnTo>
                    <a:pt x="1049" y="882"/>
                  </a:lnTo>
                  <a:lnTo>
                    <a:pt x="1032" y="891"/>
                  </a:lnTo>
                  <a:lnTo>
                    <a:pt x="1016" y="900"/>
                  </a:lnTo>
                  <a:lnTo>
                    <a:pt x="1002" y="908"/>
                  </a:lnTo>
                  <a:lnTo>
                    <a:pt x="990" y="914"/>
                  </a:lnTo>
                  <a:lnTo>
                    <a:pt x="985" y="917"/>
                  </a:lnTo>
                  <a:lnTo>
                    <a:pt x="974" y="923"/>
                  </a:lnTo>
                  <a:lnTo>
                    <a:pt x="958" y="931"/>
                  </a:lnTo>
                  <a:lnTo>
                    <a:pt x="942" y="940"/>
                  </a:lnTo>
                  <a:lnTo>
                    <a:pt x="925" y="950"/>
                  </a:lnTo>
                  <a:lnTo>
                    <a:pt x="910" y="959"/>
                  </a:lnTo>
                  <a:lnTo>
                    <a:pt x="900" y="965"/>
                  </a:lnTo>
                  <a:lnTo>
                    <a:pt x="895" y="969"/>
                  </a:lnTo>
                  <a:lnTo>
                    <a:pt x="882" y="978"/>
                  </a:lnTo>
                  <a:lnTo>
                    <a:pt x="868" y="986"/>
                  </a:lnTo>
                  <a:lnTo>
                    <a:pt x="853" y="994"/>
                  </a:lnTo>
                  <a:lnTo>
                    <a:pt x="840" y="1003"/>
                  </a:lnTo>
                  <a:lnTo>
                    <a:pt x="826" y="1011"/>
                  </a:lnTo>
                  <a:lnTo>
                    <a:pt x="812" y="1021"/>
                  </a:lnTo>
                  <a:lnTo>
                    <a:pt x="798" y="1029"/>
                  </a:lnTo>
                  <a:lnTo>
                    <a:pt x="784" y="1039"/>
                  </a:lnTo>
                  <a:lnTo>
                    <a:pt x="770" y="1047"/>
                  </a:lnTo>
                  <a:lnTo>
                    <a:pt x="757" y="1056"/>
                  </a:lnTo>
                  <a:lnTo>
                    <a:pt x="744" y="1066"/>
                  </a:lnTo>
                  <a:lnTo>
                    <a:pt x="730" y="1076"/>
                  </a:lnTo>
                  <a:lnTo>
                    <a:pt x="717" y="1086"/>
                  </a:lnTo>
                  <a:lnTo>
                    <a:pt x="704" y="1096"/>
                  </a:lnTo>
                  <a:lnTo>
                    <a:pt x="691" y="1107"/>
                  </a:lnTo>
                  <a:lnTo>
                    <a:pt x="679" y="1117"/>
                  </a:lnTo>
                  <a:lnTo>
                    <a:pt x="672" y="1121"/>
                  </a:lnTo>
                  <a:lnTo>
                    <a:pt x="664" y="1122"/>
                  </a:lnTo>
                  <a:lnTo>
                    <a:pt x="657" y="1123"/>
                  </a:lnTo>
                  <a:lnTo>
                    <a:pt x="648" y="1121"/>
                  </a:lnTo>
                  <a:lnTo>
                    <a:pt x="640" y="1110"/>
                  </a:lnTo>
                  <a:lnTo>
                    <a:pt x="629" y="1101"/>
                  </a:lnTo>
                  <a:lnTo>
                    <a:pt x="620" y="1092"/>
                  </a:lnTo>
                  <a:lnTo>
                    <a:pt x="609" y="1085"/>
                  </a:lnTo>
                  <a:lnTo>
                    <a:pt x="598" y="1076"/>
                  </a:lnTo>
                  <a:lnTo>
                    <a:pt x="587" y="1068"/>
                  </a:lnTo>
                  <a:lnTo>
                    <a:pt x="577" y="1060"/>
                  </a:lnTo>
                  <a:lnTo>
                    <a:pt x="567" y="1049"/>
                  </a:lnTo>
                  <a:lnTo>
                    <a:pt x="537" y="1018"/>
                  </a:lnTo>
                  <a:lnTo>
                    <a:pt x="507" y="985"/>
                  </a:lnTo>
                  <a:lnTo>
                    <a:pt x="477" y="953"/>
                  </a:lnTo>
                  <a:lnTo>
                    <a:pt x="447" y="922"/>
                  </a:lnTo>
                  <a:lnTo>
                    <a:pt x="418" y="890"/>
                  </a:lnTo>
                  <a:lnTo>
                    <a:pt x="388" y="858"/>
                  </a:lnTo>
                  <a:lnTo>
                    <a:pt x="359" y="826"/>
                  </a:lnTo>
                  <a:lnTo>
                    <a:pt x="330" y="794"/>
                  </a:lnTo>
                  <a:lnTo>
                    <a:pt x="301" y="762"/>
                  </a:lnTo>
                  <a:lnTo>
                    <a:pt x="273" y="729"/>
                  </a:lnTo>
                  <a:lnTo>
                    <a:pt x="244" y="697"/>
                  </a:lnTo>
                  <a:lnTo>
                    <a:pt x="216" y="664"/>
                  </a:lnTo>
                  <a:lnTo>
                    <a:pt x="188" y="631"/>
                  </a:lnTo>
                  <a:lnTo>
                    <a:pt x="159" y="598"/>
                  </a:lnTo>
                  <a:lnTo>
                    <a:pt x="132" y="563"/>
                  </a:lnTo>
                  <a:lnTo>
                    <a:pt x="105" y="530"/>
                  </a:lnTo>
                  <a:lnTo>
                    <a:pt x="92" y="516"/>
                  </a:lnTo>
                  <a:lnTo>
                    <a:pt x="80" y="502"/>
                  </a:lnTo>
                  <a:lnTo>
                    <a:pt x="69" y="489"/>
                  </a:lnTo>
                  <a:lnTo>
                    <a:pt x="57" y="474"/>
                  </a:lnTo>
                  <a:lnTo>
                    <a:pt x="46" y="459"/>
                  </a:lnTo>
                  <a:lnTo>
                    <a:pt x="35" y="444"/>
                  </a:lnTo>
                  <a:lnTo>
                    <a:pt x="25" y="430"/>
                  </a:lnTo>
                  <a:lnTo>
                    <a:pt x="15" y="414"/>
                  </a:lnTo>
                  <a:lnTo>
                    <a:pt x="4" y="398"/>
                  </a:lnTo>
                  <a:lnTo>
                    <a:pt x="0" y="382"/>
                  </a:lnTo>
                  <a:lnTo>
                    <a:pt x="5" y="368"/>
                  </a:lnTo>
                  <a:lnTo>
                    <a:pt x="14" y="353"/>
                  </a:lnTo>
                  <a:lnTo>
                    <a:pt x="27" y="340"/>
                  </a:lnTo>
                  <a:lnTo>
                    <a:pt x="41" y="328"/>
                  </a:lnTo>
                  <a:lnTo>
                    <a:pt x="56" y="316"/>
                  </a:lnTo>
                  <a:lnTo>
                    <a:pt x="69" y="306"/>
                  </a:lnTo>
                  <a:lnTo>
                    <a:pt x="97" y="285"/>
                  </a:lnTo>
                  <a:lnTo>
                    <a:pt x="126" y="265"/>
                  </a:lnTo>
                  <a:lnTo>
                    <a:pt x="155" y="245"/>
                  </a:lnTo>
                  <a:lnTo>
                    <a:pt x="183" y="225"/>
                  </a:lnTo>
                  <a:lnTo>
                    <a:pt x="213" y="206"/>
                  </a:lnTo>
                  <a:lnTo>
                    <a:pt x="242" y="186"/>
                  </a:lnTo>
                  <a:lnTo>
                    <a:pt x="272" y="167"/>
                  </a:lnTo>
                  <a:lnTo>
                    <a:pt x="301" y="148"/>
                  </a:lnTo>
                  <a:lnTo>
                    <a:pt x="331" y="130"/>
                  </a:lnTo>
                  <a:lnTo>
                    <a:pt x="360" y="111"/>
                  </a:lnTo>
                  <a:lnTo>
                    <a:pt x="390" y="92"/>
                  </a:lnTo>
                  <a:lnTo>
                    <a:pt x="420" y="74"/>
                  </a:lnTo>
                  <a:lnTo>
                    <a:pt x="449" y="56"/>
                  </a:lnTo>
                  <a:lnTo>
                    <a:pt x="479" y="37"/>
                  </a:lnTo>
                  <a:lnTo>
                    <a:pt x="509" y="20"/>
                  </a:lnTo>
                  <a:lnTo>
                    <a:pt x="539" y="2"/>
                  </a:lnTo>
                  <a:lnTo>
                    <a:pt x="543" y="1"/>
                  </a:lnTo>
                  <a:lnTo>
                    <a:pt x="547" y="0"/>
                  </a:lnTo>
                  <a:lnTo>
                    <a:pt x="551" y="0"/>
                  </a:lnTo>
                  <a:lnTo>
                    <a:pt x="557" y="0"/>
                  </a:lnTo>
                  <a:lnTo>
                    <a:pt x="560" y="1"/>
                  </a:lnTo>
                  <a:lnTo>
                    <a:pt x="564" y="2"/>
                  </a:lnTo>
                  <a:lnTo>
                    <a:pt x="567" y="5"/>
                  </a:lnTo>
                  <a:lnTo>
                    <a:pt x="570" y="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0" name="Freeform 45"/>
            <p:cNvSpPr>
              <a:spLocks/>
            </p:cNvSpPr>
            <p:nvPr/>
          </p:nvSpPr>
          <p:spPr bwMode="auto">
            <a:xfrm>
              <a:off x="3209" y="2644"/>
              <a:ext cx="400" cy="680"/>
            </a:xfrm>
            <a:custGeom>
              <a:avLst/>
              <a:gdLst>
                <a:gd name="T0" fmla="*/ 326 w 400"/>
                <a:gd name="T1" fmla="*/ 51 h 680"/>
                <a:gd name="T2" fmla="*/ 334 w 400"/>
                <a:gd name="T3" fmla="*/ 139 h 680"/>
                <a:gd name="T4" fmla="*/ 352 w 400"/>
                <a:gd name="T5" fmla="*/ 272 h 680"/>
                <a:gd name="T6" fmla="*/ 352 w 400"/>
                <a:gd name="T7" fmla="*/ 276 h 680"/>
                <a:gd name="T8" fmla="*/ 354 w 400"/>
                <a:gd name="T9" fmla="*/ 286 h 680"/>
                <a:gd name="T10" fmla="*/ 357 w 400"/>
                <a:gd name="T11" fmla="*/ 305 h 680"/>
                <a:gd name="T12" fmla="*/ 360 w 400"/>
                <a:gd name="T13" fmla="*/ 331 h 680"/>
                <a:gd name="T14" fmla="*/ 361 w 400"/>
                <a:gd name="T15" fmla="*/ 340 h 680"/>
                <a:gd name="T16" fmla="*/ 375 w 400"/>
                <a:gd name="T17" fmla="*/ 440 h 680"/>
                <a:gd name="T18" fmla="*/ 389 w 400"/>
                <a:gd name="T19" fmla="*/ 544 h 680"/>
                <a:gd name="T20" fmla="*/ 392 w 400"/>
                <a:gd name="T21" fmla="*/ 570 h 680"/>
                <a:gd name="T22" fmla="*/ 394 w 400"/>
                <a:gd name="T23" fmla="*/ 600 h 680"/>
                <a:gd name="T24" fmla="*/ 398 w 400"/>
                <a:gd name="T25" fmla="*/ 630 h 680"/>
                <a:gd name="T26" fmla="*/ 400 w 400"/>
                <a:gd name="T27" fmla="*/ 654 h 680"/>
                <a:gd name="T28" fmla="*/ 396 w 400"/>
                <a:gd name="T29" fmla="*/ 668 h 680"/>
                <a:gd name="T30" fmla="*/ 386 w 400"/>
                <a:gd name="T31" fmla="*/ 671 h 680"/>
                <a:gd name="T32" fmla="*/ 369 w 400"/>
                <a:gd name="T33" fmla="*/ 678 h 680"/>
                <a:gd name="T34" fmla="*/ 354 w 400"/>
                <a:gd name="T35" fmla="*/ 671 h 680"/>
                <a:gd name="T36" fmla="*/ 362 w 400"/>
                <a:gd name="T37" fmla="*/ 663 h 680"/>
                <a:gd name="T38" fmla="*/ 379 w 400"/>
                <a:gd name="T39" fmla="*/ 657 h 680"/>
                <a:gd name="T40" fmla="*/ 383 w 400"/>
                <a:gd name="T41" fmla="*/ 624 h 680"/>
                <a:gd name="T42" fmla="*/ 373 w 400"/>
                <a:gd name="T43" fmla="*/ 554 h 680"/>
                <a:gd name="T44" fmla="*/ 365 w 400"/>
                <a:gd name="T45" fmla="*/ 472 h 680"/>
                <a:gd name="T46" fmla="*/ 355 w 400"/>
                <a:gd name="T47" fmla="*/ 407 h 680"/>
                <a:gd name="T48" fmla="*/ 348 w 400"/>
                <a:gd name="T49" fmla="*/ 346 h 680"/>
                <a:gd name="T50" fmla="*/ 338 w 400"/>
                <a:gd name="T51" fmla="*/ 275 h 680"/>
                <a:gd name="T52" fmla="*/ 322 w 400"/>
                <a:gd name="T53" fmla="*/ 171 h 680"/>
                <a:gd name="T54" fmla="*/ 311 w 400"/>
                <a:gd name="T55" fmla="*/ 100 h 680"/>
                <a:gd name="T56" fmla="*/ 306 w 400"/>
                <a:gd name="T57" fmla="*/ 19 h 680"/>
                <a:gd name="T58" fmla="*/ 290 w 400"/>
                <a:gd name="T59" fmla="*/ 21 h 680"/>
                <a:gd name="T60" fmla="*/ 244 w 400"/>
                <a:gd name="T61" fmla="*/ 32 h 680"/>
                <a:gd name="T62" fmla="*/ 181 w 400"/>
                <a:gd name="T63" fmla="*/ 47 h 680"/>
                <a:gd name="T64" fmla="*/ 120 w 400"/>
                <a:gd name="T65" fmla="*/ 64 h 680"/>
                <a:gd name="T66" fmla="*/ 82 w 400"/>
                <a:gd name="T67" fmla="*/ 75 h 680"/>
                <a:gd name="T68" fmla="*/ 44 w 400"/>
                <a:gd name="T69" fmla="*/ 86 h 680"/>
                <a:gd name="T70" fmla="*/ 15 w 400"/>
                <a:gd name="T71" fmla="*/ 91 h 680"/>
                <a:gd name="T72" fmla="*/ 0 w 400"/>
                <a:gd name="T73" fmla="*/ 90 h 680"/>
                <a:gd name="T74" fmla="*/ 16 w 400"/>
                <a:gd name="T75" fmla="*/ 83 h 680"/>
                <a:gd name="T76" fmla="*/ 45 w 400"/>
                <a:gd name="T77" fmla="*/ 73 h 680"/>
                <a:gd name="T78" fmla="*/ 80 w 400"/>
                <a:gd name="T79" fmla="*/ 63 h 680"/>
                <a:gd name="T80" fmla="*/ 116 w 400"/>
                <a:gd name="T81" fmla="*/ 53 h 680"/>
                <a:gd name="T82" fmla="*/ 151 w 400"/>
                <a:gd name="T83" fmla="*/ 43 h 680"/>
                <a:gd name="T84" fmla="*/ 187 w 400"/>
                <a:gd name="T85" fmla="*/ 33 h 680"/>
                <a:gd name="T86" fmla="*/ 224 w 400"/>
                <a:gd name="T87" fmla="*/ 24 h 680"/>
                <a:gd name="T88" fmla="*/ 263 w 400"/>
                <a:gd name="T89" fmla="*/ 15 h 680"/>
                <a:gd name="T90" fmla="*/ 301 w 400"/>
                <a:gd name="T91" fmla="*/ 6 h 680"/>
                <a:gd name="T92" fmla="*/ 319 w 400"/>
                <a:gd name="T93" fmla="*/ 1 h 6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00" h="680">
                  <a:moveTo>
                    <a:pt x="321" y="7"/>
                  </a:moveTo>
                  <a:lnTo>
                    <a:pt x="323" y="29"/>
                  </a:lnTo>
                  <a:lnTo>
                    <a:pt x="326" y="51"/>
                  </a:lnTo>
                  <a:lnTo>
                    <a:pt x="328" y="73"/>
                  </a:lnTo>
                  <a:lnTo>
                    <a:pt x="330" y="94"/>
                  </a:lnTo>
                  <a:lnTo>
                    <a:pt x="334" y="139"/>
                  </a:lnTo>
                  <a:lnTo>
                    <a:pt x="340" y="184"/>
                  </a:lnTo>
                  <a:lnTo>
                    <a:pt x="346" y="228"/>
                  </a:lnTo>
                  <a:lnTo>
                    <a:pt x="352" y="272"/>
                  </a:lnTo>
                  <a:lnTo>
                    <a:pt x="353" y="273"/>
                  </a:lnTo>
                  <a:lnTo>
                    <a:pt x="353" y="274"/>
                  </a:lnTo>
                  <a:lnTo>
                    <a:pt x="352" y="276"/>
                  </a:lnTo>
                  <a:lnTo>
                    <a:pt x="352" y="277"/>
                  </a:lnTo>
                  <a:lnTo>
                    <a:pt x="353" y="281"/>
                  </a:lnTo>
                  <a:lnTo>
                    <a:pt x="354" y="286"/>
                  </a:lnTo>
                  <a:lnTo>
                    <a:pt x="354" y="291"/>
                  </a:lnTo>
                  <a:lnTo>
                    <a:pt x="357" y="295"/>
                  </a:lnTo>
                  <a:lnTo>
                    <a:pt x="357" y="305"/>
                  </a:lnTo>
                  <a:lnTo>
                    <a:pt x="358" y="313"/>
                  </a:lnTo>
                  <a:lnTo>
                    <a:pt x="359" y="322"/>
                  </a:lnTo>
                  <a:lnTo>
                    <a:pt x="360" y="331"/>
                  </a:lnTo>
                  <a:lnTo>
                    <a:pt x="361" y="334"/>
                  </a:lnTo>
                  <a:lnTo>
                    <a:pt x="361" y="337"/>
                  </a:lnTo>
                  <a:lnTo>
                    <a:pt x="361" y="340"/>
                  </a:lnTo>
                  <a:lnTo>
                    <a:pt x="362" y="343"/>
                  </a:lnTo>
                  <a:lnTo>
                    <a:pt x="368" y="391"/>
                  </a:lnTo>
                  <a:lnTo>
                    <a:pt x="375" y="440"/>
                  </a:lnTo>
                  <a:lnTo>
                    <a:pt x="383" y="489"/>
                  </a:lnTo>
                  <a:lnTo>
                    <a:pt x="388" y="536"/>
                  </a:lnTo>
                  <a:lnTo>
                    <a:pt x="389" y="544"/>
                  </a:lnTo>
                  <a:lnTo>
                    <a:pt x="390" y="553"/>
                  </a:lnTo>
                  <a:lnTo>
                    <a:pt x="392" y="560"/>
                  </a:lnTo>
                  <a:lnTo>
                    <a:pt x="392" y="570"/>
                  </a:lnTo>
                  <a:lnTo>
                    <a:pt x="392" y="580"/>
                  </a:lnTo>
                  <a:lnTo>
                    <a:pt x="393" y="591"/>
                  </a:lnTo>
                  <a:lnTo>
                    <a:pt x="394" y="600"/>
                  </a:lnTo>
                  <a:lnTo>
                    <a:pt x="394" y="611"/>
                  </a:lnTo>
                  <a:lnTo>
                    <a:pt x="395" y="620"/>
                  </a:lnTo>
                  <a:lnTo>
                    <a:pt x="398" y="630"/>
                  </a:lnTo>
                  <a:lnTo>
                    <a:pt x="399" y="639"/>
                  </a:lnTo>
                  <a:lnTo>
                    <a:pt x="399" y="647"/>
                  </a:lnTo>
                  <a:lnTo>
                    <a:pt x="400" y="654"/>
                  </a:lnTo>
                  <a:lnTo>
                    <a:pt x="400" y="659"/>
                  </a:lnTo>
                  <a:lnTo>
                    <a:pt x="399" y="663"/>
                  </a:lnTo>
                  <a:lnTo>
                    <a:pt x="396" y="668"/>
                  </a:lnTo>
                  <a:lnTo>
                    <a:pt x="393" y="670"/>
                  </a:lnTo>
                  <a:lnTo>
                    <a:pt x="389" y="670"/>
                  </a:lnTo>
                  <a:lnTo>
                    <a:pt x="386" y="671"/>
                  </a:lnTo>
                  <a:lnTo>
                    <a:pt x="382" y="672"/>
                  </a:lnTo>
                  <a:lnTo>
                    <a:pt x="375" y="674"/>
                  </a:lnTo>
                  <a:lnTo>
                    <a:pt x="369" y="678"/>
                  </a:lnTo>
                  <a:lnTo>
                    <a:pt x="363" y="680"/>
                  </a:lnTo>
                  <a:lnTo>
                    <a:pt x="358" y="676"/>
                  </a:lnTo>
                  <a:lnTo>
                    <a:pt x="354" y="671"/>
                  </a:lnTo>
                  <a:lnTo>
                    <a:pt x="354" y="668"/>
                  </a:lnTo>
                  <a:lnTo>
                    <a:pt x="357" y="666"/>
                  </a:lnTo>
                  <a:lnTo>
                    <a:pt x="362" y="663"/>
                  </a:lnTo>
                  <a:lnTo>
                    <a:pt x="367" y="660"/>
                  </a:lnTo>
                  <a:lnTo>
                    <a:pt x="372" y="658"/>
                  </a:lnTo>
                  <a:lnTo>
                    <a:pt x="379" y="657"/>
                  </a:lnTo>
                  <a:lnTo>
                    <a:pt x="384" y="655"/>
                  </a:lnTo>
                  <a:lnTo>
                    <a:pt x="386" y="648"/>
                  </a:lnTo>
                  <a:lnTo>
                    <a:pt x="383" y="624"/>
                  </a:lnTo>
                  <a:lnTo>
                    <a:pt x="381" y="601"/>
                  </a:lnTo>
                  <a:lnTo>
                    <a:pt x="378" y="578"/>
                  </a:lnTo>
                  <a:lnTo>
                    <a:pt x="373" y="554"/>
                  </a:lnTo>
                  <a:lnTo>
                    <a:pt x="371" y="526"/>
                  </a:lnTo>
                  <a:lnTo>
                    <a:pt x="368" y="499"/>
                  </a:lnTo>
                  <a:lnTo>
                    <a:pt x="365" y="472"/>
                  </a:lnTo>
                  <a:lnTo>
                    <a:pt x="360" y="444"/>
                  </a:lnTo>
                  <a:lnTo>
                    <a:pt x="358" y="426"/>
                  </a:lnTo>
                  <a:lnTo>
                    <a:pt x="355" y="407"/>
                  </a:lnTo>
                  <a:lnTo>
                    <a:pt x="353" y="388"/>
                  </a:lnTo>
                  <a:lnTo>
                    <a:pt x="351" y="369"/>
                  </a:lnTo>
                  <a:lnTo>
                    <a:pt x="348" y="346"/>
                  </a:lnTo>
                  <a:lnTo>
                    <a:pt x="345" y="322"/>
                  </a:lnTo>
                  <a:lnTo>
                    <a:pt x="342" y="298"/>
                  </a:lnTo>
                  <a:lnTo>
                    <a:pt x="338" y="275"/>
                  </a:lnTo>
                  <a:lnTo>
                    <a:pt x="331" y="240"/>
                  </a:lnTo>
                  <a:lnTo>
                    <a:pt x="327" y="206"/>
                  </a:lnTo>
                  <a:lnTo>
                    <a:pt x="322" y="171"/>
                  </a:lnTo>
                  <a:lnTo>
                    <a:pt x="316" y="136"/>
                  </a:lnTo>
                  <a:lnTo>
                    <a:pt x="312" y="118"/>
                  </a:lnTo>
                  <a:lnTo>
                    <a:pt x="311" y="100"/>
                  </a:lnTo>
                  <a:lnTo>
                    <a:pt x="309" y="81"/>
                  </a:lnTo>
                  <a:lnTo>
                    <a:pt x="307" y="62"/>
                  </a:lnTo>
                  <a:lnTo>
                    <a:pt x="306" y="19"/>
                  </a:lnTo>
                  <a:lnTo>
                    <a:pt x="301" y="19"/>
                  </a:lnTo>
                  <a:lnTo>
                    <a:pt x="296" y="19"/>
                  </a:lnTo>
                  <a:lnTo>
                    <a:pt x="290" y="21"/>
                  </a:lnTo>
                  <a:lnTo>
                    <a:pt x="285" y="22"/>
                  </a:lnTo>
                  <a:lnTo>
                    <a:pt x="264" y="27"/>
                  </a:lnTo>
                  <a:lnTo>
                    <a:pt x="244" y="32"/>
                  </a:lnTo>
                  <a:lnTo>
                    <a:pt x="223" y="37"/>
                  </a:lnTo>
                  <a:lnTo>
                    <a:pt x="202" y="43"/>
                  </a:lnTo>
                  <a:lnTo>
                    <a:pt x="181" y="47"/>
                  </a:lnTo>
                  <a:lnTo>
                    <a:pt x="161" y="52"/>
                  </a:lnTo>
                  <a:lnTo>
                    <a:pt x="140" y="57"/>
                  </a:lnTo>
                  <a:lnTo>
                    <a:pt x="120" y="64"/>
                  </a:lnTo>
                  <a:lnTo>
                    <a:pt x="107" y="68"/>
                  </a:lnTo>
                  <a:lnTo>
                    <a:pt x="95" y="71"/>
                  </a:lnTo>
                  <a:lnTo>
                    <a:pt x="82" y="75"/>
                  </a:lnTo>
                  <a:lnTo>
                    <a:pt x="69" y="78"/>
                  </a:lnTo>
                  <a:lnTo>
                    <a:pt x="57" y="83"/>
                  </a:lnTo>
                  <a:lnTo>
                    <a:pt x="44" y="86"/>
                  </a:lnTo>
                  <a:lnTo>
                    <a:pt x="31" y="89"/>
                  </a:lnTo>
                  <a:lnTo>
                    <a:pt x="18" y="91"/>
                  </a:lnTo>
                  <a:lnTo>
                    <a:pt x="15" y="91"/>
                  </a:lnTo>
                  <a:lnTo>
                    <a:pt x="8" y="91"/>
                  </a:lnTo>
                  <a:lnTo>
                    <a:pt x="2" y="91"/>
                  </a:lnTo>
                  <a:lnTo>
                    <a:pt x="0" y="90"/>
                  </a:lnTo>
                  <a:lnTo>
                    <a:pt x="2" y="87"/>
                  </a:lnTo>
                  <a:lnTo>
                    <a:pt x="9" y="85"/>
                  </a:lnTo>
                  <a:lnTo>
                    <a:pt x="16" y="83"/>
                  </a:lnTo>
                  <a:lnTo>
                    <a:pt x="21" y="81"/>
                  </a:lnTo>
                  <a:lnTo>
                    <a:pt x="33" y="77"/>
                  </a:lnTo>
                  <a:lnTo>
                    <a:pt x="45" y="73"/>
                  </a:lnTo>
                  <a:lnTo>
                    <a:pt x="57" y="70"/>
                  </a:lnTo>
                  <a:lnTo>
                    <a:pt x="68" y="67"/>
                  </a:lnTo>
                  <a:lnTo>
                    <a:pt x="80" y="63"/>
                  </a:lnTo>
                  <a:lnTo>
                    <a:pt x="93" y="60"/>
                  </a:lnTo>
                  <a:lnTo>
                    <a:pt x="104" y="56"/>
                  </a:lnTo>
                  <a:lnTo>
                    <a:pt x="116" y="53"/>
                  </a:lnTo>
                  <a:lnTo>
                    <a:pt x="127" y="50"/>
                  </a:lnTo>
                  <a:lnTo>
                    <a:pt x="140" y="46"/>
                  </a:lnTo>
                  <a:lnTo>
                    <a:pt x="151" y="43"/>
                  </a:lnTo>
                  <a:lnTo>
                    <a:pt x="163" y="40"/>
                  </a:lnTo>
                  <a:lnTo>
                    <a:pt x="176" y="36"/>
                  </a:lnTo>
                  <a:lnTo>
                    <a:pt x="187" y="33"/>
                  </a:lnTo>
                  <a:lnTo>
                    <a:pt x="200" y="30"/>
                  </a:lnTo>
                  <a:lnTo>
                    <a:pt x="211" y="27"/>
                  </a:lnTo>
                  <a:lnTo>
                    <a:pt x="224" y="24"/>
                  </a:lnTo>
                  <a:lnTo>
                    <a:pt x="237" y="22"/>
                  </a:lnTo>
                  <a:lnTo>
                    <a:pt x="249" y="19"/>
                  </a:lnTo>
                  <a:lnTo>
                    <a:pt x="263" y="15"/>
                  </a:lnTo>
                  <a:lnTo>
                    <a:pt x="276" y="12"/>
                  </a:lnTo>
                  <a:lnTo>
                    <a:pt x="288" y="9"/>
                  </a:lnTo>
                  <a:lnTo>
                    <a:pt x="301" y="6"/>
                  </a:lnTo>
                  <a:lnTo>
                    <a:pt x="313" y="3"/>
                  </a:lnTo>
                  <a:lnTo>
                    <a:pt x="316" y="0"/>
                  </a:lnTo>
                  <a:lnTo>
                    <a:pt x="319" y="1"/>
                  </a:lnTo>
                  <a:lnTo>
                    <a:pt x="321" y="3"/>
                  </a:lnTo>
                  <a:lnTo>
                    <a:pt x="321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1" name="Freeform 46"/>
            <p:cNvSpPr>
              <a:spLocks/>
            </p:cNvSpPr>
            <p:nvPr/>
          </p:nvSpPr>
          <p:spPr bwMode="auto">
            <a:xfrm>
              <a:off x="3696" y="2651"/>
              <a:ext cx="241" cy="701"/>
            </a:xfrm>
            <a:custGeom>
              <a:avLst/>
              <a:gdLst>
                <a:gd name="T0" fmla="*/ 188 w 241"/>
                <a:gd name="T1" fmla="*/ 2 h 701"/>
                <a:gd name="T2" fmla="*/ 209 w 241"/>
                <a:gd name="T3" fmla="*/ 4 h 701"/>
                <a:gd name="T4" fmla="*/ 229 w 241"/>
                <a:gd name="T5" fmla="*/ 5 h 701"/>
                <a:gd name="T6" fmla="*/ 239 w 241"/>
                <a:gd name="T7" fmla="*/ 9 h 701"/>
                <a:gd name="T8" fmla="*/ 236 w 241"/>
                <a:gd name="T9" fmla="*/ 32 h 701"/>
                <a:gd name="T10" fmla="*/ 230 w 241"/>
                <a:gd name="T11" fmla="*/ 60 h 701"/>
                <a:gd name="T12" fmla="*/ 225 w 241"/>
                <a:gd name="T13" fmla="*/ 86 h 701"/>
                <a:gd name="T14" fmla="*/ 221 w 241"/>
                <a:gd name="T15" fmla="*/ 122 h 701"/>
                <a:gd name="T16" fmla="*/ 205 w 241"/>
                <a:gd name="T17" fmla="*/ 205 h 701"/>
                <a:gd name="T18" fmla="*/ 190 w 241"/>
                <a:gd name="T19" fmla="*/ 308 h 701"/>
                <a:gd name="T20" fmla="*/ 178 w 241"/>
                <a:gd name="T21" fmla="*/ 402 h 701"/>
                <a:gd name="T22" fmla="*/ 164 w 241"/>
                <a:gd name="T23" fmla="*/ 496 h 701"/>
                <a:gd name="T24" fmla="*/ 151 w 241"/>
                <a:gd name="T25" fmla="*/ 558 h 701"/>
                <a:gd name="T26" fmla="*/ 143 w 241"/>
                <a:gd name="T27" fmla="*/ 616 h 701"/>
                <a:gd name="T28" fmla="*/ 129 w 241"/>
                <a:gd name="T29" fmla="*/ 698 h 701"/>
                <a:gd name="T30" fmla="*/ 108 w 241"/>
                <a:gd name="T31" fmla="*/ 700 h 701"/>
                <a:gd name="T32" fmla="*/ 83 w 241"/>
                <a:gd name="T33" fmla="*/ 700 h 701"/>
                <a:gd name="T34" fmla="*/ 60 w 241"/>
                <a:gd name="T35" fmla="*/ 701 h 701"/>
                <a:gd name="T36" fmla="*/ 56 w 241"/>
                <a:gd name="T37" fmla="*/ 688 h 701"/>
                <a:gd name="T38" fmla="*/ 68 w 241"/>
                <a:gd name="T39" fmla="*/ 682 h 701"/>
                <a:gd name="T40" fmla="*/ 91 w 241"/>
                <a:gd name="T41" fmla="*/ 684 h 701"/>
                <a:gd name="T42" fmla="*/ 111 w 241"/>
                <a:gd name="T43" fmla="*/ 685 h 701"/>
                <a:gd name="T44" fmla="*/ 117 w 241"/>
                <a:gd name="T45" fmla="*/ 661 h 701"/>
                <a:gd name="T46" fmla="*/ 125 w 241"/>
                <a:gd name="T47" fmla="*/ 615 h 701"/>
                <a:gd name="T48" fmla="*/ 135 w 241"/>
                <a:gd name="T49" fmla="*/ 558 h 701"/>
                <a:gd name="T50" fmla="*/ 145 w 241"/>
                <a:gd name="T51" fmla="*/ 506 h 701"/>
                <a:gd name="T52" fmla="*/ 152 w 241"/>
                <a:gd name="T53" fmla="*/ 457 h 701"/>
                <a:gd name="T54" fmla="*/ 157 w 241"/>
                <a:gd name="T55" fmla="*/ 426 h 701"/>
                <a:gd name="T56" fmla="*/ 158 w 241"/>
                <a:gd name="T57" fmla="*/ 409 h 701"/>
                <a:gd name="T58" fmla="*/ 160 w 241"/>
                <a:gd name="T59" fmla="*/ 405 h 701"/>
                <a:gd name="T60" fmla="*/ 167 w 241"/>
                <a:gd name="T61" fmla="*/ 349 h 701"/>
                <a:gd name="T62" fmla="*/ 179 w 241"/>
                <a:gd name="T63" fmla="*/ 283 h 701"/>
                <a:gd name="T64" fmla="*/ 187 w 241"/>
                <a:gd name="T65" fmla="*/ 226 h 701"/>
                <a:gd name="T66" fmla="*/ 191 w 241"/>
                <a:gd name="T67" fmla="*/ 199 h 701"/>
                <a:gd name="T68" fmla="*/ 200 w 241"/>
                <a:gd name="T69" fmla="*/ 158 h 701"/>
                <a:gd name="T70" fmla="*/ 210 w 241"/>
                <a:gd name="T71" fmla="*/ 108 h 701"/>
                <a:gd name="T72" fmla="*/ 218 w 241"/>
                <a:gd name="T73" fmla="*/ 60 h 701"/>
                <a:gd name="T74" fmla="*/ 225 w 241"/>
                <a:gd name="T75" fmla="*/ 25 h 701"/>
                <a:gd name="T76" fmla="*/ 194 w 241"/>
                <a:gd name="T77" fmla="*/ 21 h 701"/>
                <a:gd name="T78" fmla="*/ 152 w 241"/>
                <a:gd name="T79" fmla="*/ 19 h 701"/>
                <a:gd name="T80" fmla="*/ 111 w 241"/>
                <a:gd name="T81" fmla="*/ 18 h 701"/>
                <a:gd name="T82" fmla="*/ 99 w 241"/>
                <a:gd name="T83" fmla="*/ 18 h 701"/>
                <a:gd name="T84" fmla="*/ 87 w 241"/>
                <a:gd name="T85" fmla="*/ 18 h 701"/>
                <a:gd name="T86" fmla="*/ 74 w 241"/>
                <a:gd name="T87" fmla="*/ 19 h 701"/>
                <a:gd name="T88" fmla="*/ 54 w 241"/>
                <a:gd name="T89" fmla="*/ 20 h 701"/>
                <a:gd name="T90" fmla="*/ 35 w 241"/>
                <a:gd name="T91" fmla="*/ 22 h 701"/>
                <a:gd name="T92" fmla="*/ 19 w 241"/>
                <a:gd name="T93" fmla="*/ 20 h 701"/>
                <a:gd name="T94" fmla="*/ 0 w 241"/>
                <a:gd name="T95" fmla="*/ 16 h 701"/>
                <a:gd name="T96" fmla="*/ 92 w 241"/>
                <a:gd name="T97" fmla="*/ 1 h 701"/>
                <a:gd name="T98" fmla="*/ 128 w 241"/>
                <a:gd name="T99" fmla="*/ 1 h 701"/>
                <a:gd name="T100" fmla="*/ 164 w 241"/>
                <a:gd name="T101" fmla="*/ 2 h 7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41" h="701">
                  <a:moveTo>
                    <a:pt x="176" y="2"/>
                  </a:moveTo>
                  <a:lnTo>
                    <a:pt x="182" y="2"/>
                  </a:lnTo>
                  <a:lnTo>
                    <a:pt x="188" y="2"/>
                  </a:lnTo>
                  <a:lnTo>
                    <a:pt x="196" y="3"/>
                  </a:lnTo>
                  <a:lnTo>
                    <a:pt x="202" y="3"/>
                  </a:lnTo>
                  <a:lnTo>
                    <a:pt x="209" y="4"/>
                  </a:lnTo>
                  <a:lnTo>
                    <a:pt x="216" y="5"/>
                  </a:lnTo>
                  <a:lnTo>
                    <a:pt x="223" y="5"/>
                  </a:lnTo>
                  <a:lnTo>
                    <a:pt x="229" y="5"/>
                  </a:lnTo>
                  <a:lnTo>
                    <a:pt x="232" y="7"/>
                  </a:lnTo>
                  <a:lnTo>
                    <a:pt x="237" y="7"/>
                  </a:lnTo>
                  <a:lnTo>
                    <a:pt x="239" y="9"/>
                  </a:lnTo>
                  <a:lnTo>
                    <a:pt x="241" y="13"/>
                  </a:lnTo>
                  <a:lnTo>
                    <a:pt x="239" y="22"/>
                  </a:lnTo>
                  <a:lnTo>
                    <a:pt x="236" y="32"/>
                  </a:lnTo>
                  <a:lnTo>
                    <a:pt x="233" y="41"/>
                  </a:lnTo>
                  <a:lnTo>
                    <a:pt x="231" y="51"/>
                  </a:lnTo>
                  <a:lnTo>
                    <a:pt x="230" y="60"/>
                  </a:lnTo>
                  <a:lnTo>
                    <a:pt x="228" y="68"/>
                  </a:lnTo>
                  <a:lnTo>
                    <a:pt x="226" y="78"/>
                  </a:lnTo>
                  <a:lnTo>
                    <a:pt x="225" y="86"/>
                  </a:lnTo>
                  <a:lnTo>
                    <a:pt x="224" y="99"/>
                  </a:lnTo>
                  <a:lnTo>
                    <a:pt x="222" y="110"/>
                  </a:lnTo>
                  <a:lnTo>
                    <a:pt x="221" y="122"/>
                  </a:lnTo>
                  <a:lnTo>
                    <a:pt x="218" y="134"/>
                  </a:lnTo>
                  <a:lnTo>
                    <a:pt x="211" y="169"/>
                  </a:lnTo>
                  <a:lnTo>
                    <a:pt x="205" y="205"/>
                  </a:lnTo>
                  <a:lnTo>
                    <a:pt x="200" y="241"/>
                  </a:lnTo>
                  <a:lnTo>
                    <a:pt x="196" y="278"/>
                  </a:lnTo>
                  <a:lnTo>
                    <a:pt x="190" y="308"/>
                  </a:lnTo>
                  <a:lnTo>
                    <a:pt x="186" y="340"/>
                  </a:lnTo>
                  <a:lnTo>
                    <a:pt x="182" y="371"/>
                  </a:lnTo>
                  <a:lnTo>
                    <a:pt x="178" y="402"/>
                  </a:lnTo>
                  <a:lnTo>
                    <a:pt x="173" y="433"/>
                  </a:lnTo>
                  <a:lnTo>
                    <a:pt x="169" y="465"/>
                  </a:lnTo>
                  <a:lnTo>
                    <a:pt x="164" y="496"/>
                  </a:lnTo>
                  <a:lnTo>
                    <a:pt x="159" y="527"/>
                  </a:lnTo>
                  <a:lnTo>
                    <a:pt x="155" y="543"/>
                  </a:lnTo>
                  <a:lnTo>
                    <a:pt x="151" y="558"/>
                  </a:lnTo>
                  <a:lnTo>
                    <a:pt x="149" y="574"/>
                  </a:lnTo>
                  <a:lnTo>
                    <a:pt x="147" y="590"/>
                  </a:lnTo>
                  <a:lnTo>
                    <a:pt x="143" y="616"/>
                  </a:lnTo>
                  <a:lnTo>
                    <a:pt x="139" y="644"/>
                  </a:lnTo>
                  <a:lnTo>
                    <a:pt x="135" y="672"/>
                  </a:lnTo>
                  <a:lnTo>
                    <a:pt x="129" y="698"/>
                  </a:lnTo>
                  <a:lnTo>
                    <a:pt x="124" y="701"/>
                  </a:lnTo>
                  <a:lnTo>
                    <a:pt x="117" y="700"/>
                  </a:lnTo>
                  <a:lnTo>
                    <a:pt x="108" y="700"/>
                  </a:lnTo>
                  <a:lnTo>
                    <a:pt x="100" y="700"/>
                  </a:lnTo>
                  <a:lnTo>
                    <a:pt x="91" y="699"/>
                  </a:lnTo>
                  <a:lnTo>
                    <a:pt x="83" y="700"/>
                  </a:lnTo>
                  <a:lnTo>
                    <a:pt x="75" y="700"/>
                  </a:lnTo>
                  <a:lnTo>
                    <a:pt x="67" y="700"/>
                  </a:lnTo>
                  <a:lnTo>
                    <a:pt x="60" y="701"/>
                  </a:lnTo>
                  <a:lnTo>
                    <a:pt x="57" y="698"/>
                  </a:lnTo>
                  <a:lnTo>
                    <a:pt x="56" y="693"/>
                  </a:lnTo>
                  <a:lnTo>
                    <a:pt x="56" y="688"/>
                  </a:lnTo>
                  <a:lnTo>
                    <a:pt x="57" y="684"/>
                  </a:lnTo>
                  <a:lnTo>
                    <a:pt x="62" y="682"/>
                  </a:lnTo>
                  <a:lnTo>
                    <a:pt x="68" y="682"/>
                  </a:lnTo>
                  <a:lnTo>
                    <a:pt x="76" y="682"/>
                  </a:lnTo>
                  <a:lnTo>
                    <a:pt x="84" y="682"/>
                  </a:lnTo>
                  <a:lnTo>
                    <a:pt x="91" y="684"/>
                  </a:lnTo>
                  <a:lnTo>
                    <a:pt x="99" y="685"/>
                  </a:lnTo>
                  <a:lnTo>
                    <a:pt x="106" y="685"/>
                  </a:lnTo>
                  <a:lnTo>
                    <a:pt x="111" y="685"/>
                  </a:lnTo>
                  <a:lnTo>
                    <a:pt x="115" y="677"/>
                  </a:lnTo>
                  <a:lnTo>
                    <a:pt x="116" y="670"/>
                  </a:lnTo>
                  <a:lnTo>
                    <a:pt x="117" y="661"/>
                  </a:lnTo>
                  <a:lnTo>
                    <a:pt x="118" y="653"/>
                  </a:lnTo>
                  <a:lnTo>
                    <a:pt x="121" y="634"/>
                  </a:lnTo>
                  <a:lnTo>
                    <a:pt x="125" y="615"/>
                  </a:lnTo>
                  <a:lnTo>
                    <a:pt x="129" y="596"/>
                  </a:lnTo>
                  <a:lnTo>
                    <a:pt x="131" y="576"/>
                  </a:lnTo>
                  <a:lnTo>
                    <a:pt x="135" y="558"/>
                  </a:lnTo>
                  <a:lnTo>
                    <a:pt x="138" y="541"/>
                  </a:lnTo>
                  <a:lnTo>
                    <a:pt x="141" y="524"/>
                  </a:lnTo>
                  <a:lnTo>
                    <a:pt x="145" y="506"/>
                  </a:lnTo>
                  <a:lnTo>
                    <a:pt x="148" y="489"/>
                  </a:lnTo>
                  <a:lnTo>
                    <a:pt x="150" y="473"/>
                  </a:lnTo>
                  <a:lnTo>
                    <a:pt x="152" y="457"/>
                  </a:lnTo>
                  <a:lnTo>
                    <a:pt x="155" y="441"/>
                  </a:lnTo>
                  <a:lnTo>
                    <a:pt x="156" y="434"/>
                  </a:lnTo>
                  <a:lnTo>
                    <a:pt x="157" y="426"/>
                  </a:lnTo>
                  <a:lnTo>
                    <a:pt x="157" y="419"/>
                  </a:lnTo>
                  <a:lnTo>
                    <a:pt x="159" y="411"/>
                  </a:lnTo>
                  <a:lnTo>
                    <a:pt x="158" y="409"/>
                  </a:lnTo>
                  <a:lnTo>
                    <a:pt x="158" y="408"/>
                  </a:lnTo>
                  <a:lnTo>
                    <a:pt x="159" y="406"/>
                  </a:lnTo>
                  <a:lnTo>
                    <a:pt x="160" y="405"/>
                  </a:lnTo>
                  <a:lnTo>
                    <a:pt x="162" y="387"/>
                  </a:lnTo>
                  <a:lnTo>
                    <a:pt x="165" y="368"/>
                  </a:lnTo>
                  <a:lnTo>
                    <a:pt x="167" y="349"/>
                  </a:lnTo>
                  <a:lnTo>
                    <a:pt x="169" y="331"/>
                  </a:lnTo>
                  <a:lnTo>
                    <a:pt x="175" y="307"/>
                  </a:lnTo>
                  <a:lnTo>
                    <a:pt x="179" y="283"/>
                  </a:lnTo>
                  <a:lnTo>
                    <a:pt x="183" y="259"/>
                  </a:lnTo>
                  <a:lnTo>
                    <a:pt x="186" y="234"/>
                  </a:lnTo>
                  <a:lnTo>
                    <a:pt x="187" y="226"/>
                  </a:lnTo>
                  <a:lnTo>
                    <a:pt x="189" y="217"/>
                  </a:lnTo>
                  <a:lnTo>
                    <a:pt x="190" y="207"/>
                  </a:lnTo>
                  <a:lnTo>
                    <a:pt x="191" y="199"/>
                  </a:lnTo>
                  <a:lnTo>
                    <a:pt x="194" y="185"/>
                  </a:lnTo>
                  <a:lnTo>
                    <a:pt x="198" y="171"/>
                  </a:lnTo>
                  <a:lnTo>
                    <a:pt x="200" y="158"/>
                  </a:lnTo>
                  <a:lnTo>
                    <a:pt x="203" y="144"/>
                  </a:lnTo>
                  <a:lnTo>
                    <a:pt x="207" y="126"/>
                  </a:lnTo>
                  <a:lnTo>
                    <a:pt x="210" y="108"/>
                  </a:lnTo>
                  <a:lnTo>
                    <a:pt x="213" y="90"/>
                  </a:lnTo>
                  <a:lnTo>
                    <a:pt x="216" y="71"/>
                  </a:lnTo>
                  <a:lnTo>
                    <a:pt x="218" y="60"/>
                  </a:lnTo>
                  <a:lnTo>
                    <a:pt x="221" y="49"/>
                  </a:lnTo>
                  <a:lnTo>
                    <a:pt x="223" y="38"/>
                  </a:lnTo>
                  <a:lnTo>
                    <a:pt x="225" y="25"/>
                  </a:lnTo>
                  <a:lnTo>
                    <a:pt x="222" y="23"/>
                  </a:lnTo>
                  <a:lnTo>
                    <a:pt x="208" y="22"/>
                  </a:lnTo>
                  <a:lnTo>
                    <a:pt x="194" y="21"/>
                  </a:lnTo>
                  <a:lnTo>
                    <a:pt x="181" y="20"/>
                  </a:lnTo>
                  <a:lnTo>
                    <a:pt x="166" y="19"/>
                  </a:lnTo>
                  <a:lnTo>
                    <a:pt x="152" y="19"/>
                  </a:lnTo>
                  <a:lnTo>
                    <a:pt x="139" y="18"/>
                  </a:lnTo>
                  <a:lnTo>
                    <a:pt x="125" y="18"/>
                  </a:lnTo>
                  <a:lnTo>
                    <a:pt x="111" y="18"/>
                  </a:lnTo>
                  <a:lnTo>
                    <a:pt x="107" y="18"/>
                  </a:lnTo>
                  <a:lnTo>
                    <a:pt x="103" y="18"/>
                  </a:lnTo>
                  <a:lnTo>
                    <a:pt x="99" y="18"/>
                  </a:lnTo>
                  <a:lnTo>
                    <a:pt x="96" y="17"/>
                  </a:lnTo>
                  <a:lnTo>
                    <a:pt x="91" y="17"/>
                  </a:lnTo>
                  <a:lnTo>
                    <a:pt x="87" y="18"/>
                  </a:lnTo>
                  <a:lnTo>
                    <a:pt x="83" y="18"/>
                  </a:lnTo>
                  <a:lnTo>
                    <a:pt x="80" y="19"/>
                  </a:lnTo>
                  <a:lnTo>
                    <a:pt x="74" y="19"/>
                  </a:lnTo>
                  <a:lnTo>
                    <a:pt x="66" y="19"/>
                  </a:lnTo>
                  <a:lnTo>
                    <a:pt x="60" y="20"/>
                  </a:lnTo>
                  <a:lnTo>
                    <a:pt x="54" y="20"/>
                  </a:lnTo>
                  <a:lnTo>
                    <a:pt x="47" y="21"/>
                  </a:lnTo>
                  <a:lnTo>
                    <a:pt x="41" y="22"/>
                  </a:lnTo>
                  <a:lnTo>
                    <a:pt x="35" y="22"/>
                  </a:lnTo>
                  <a:lnTo>
                    <a:pt x="28" y="23"/>
                  </a:lnTo>
                  <a:lnTo>
                    <a:pt x="23" y="22"/>
                  </a:lnTo>
                  <a:lnTo>
                    <a:pt x="19" y="20"/>
                  </a:lnTo>
                  <a:lnTo>
                    <a:pt x="10" y="19"/>
                  </a:lnTo>
                  <a:lnTo>
                    <a:pt x="2" y="19"/>
                  </a:lnTo>
                  <a:lnTo>
                    <a:pt x="0" y="16"/>
                  </a:lnTo>
                  <a:lnTo>
                    <a:pt x="3" y="2"/>
                  </a:lnTo>
                  <a:lnTo>
                    <a:pt x="80" y="0"/>
                  </a:lnTo>
                  <a:lnTo>
                    <a:pt x="92" y="1"/>
                  </a:lnTo>
                  <a:lnTo>
                    <a:pt x="104" y="1"/>
                  </a:lnTo>
                  <a:lnTo>
                    <a:pt x="117" y="1"/>
                  </a:lnTo>
                  <a:lnTo>
                    <a:pt x="128" y="1"/>
                  </a:lnTo>
                  <a:lnTo>
                    <a:pt x="140" y="1"/>
                  </a:lnTo>
                  <a:lnTo>
                    <a:pt x="151" y="2"/>
                  </a:lnTo>
                  <a:lnTo>
                    <a:pt x="164" y="2"/>
                  </a:lnTo>
                  <a:lnTo>
                    <a:pt x="176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3" name="Freeform 48"/>
            <p:cNvSpPr>
              <a:spLocks/>
            </p:cNvSpPr>
            <p:nvPr/>
          </p:nvSpPr>
          <p:spPr bwMode="auto">
            <a:xfrm>
              <a:off x="2705" y="2754"/>
              <a:ext cx="744" cy="826"/>
            </a:xfrm>
            <a:custGeom>
              <a:avLst/>
              <a:gdLst>
                <a:gd name="T0" fmla="*/ 414 w 744"/>
                <a:gd name="T1" fmla="*/ 63 h 826"/>
                <a:gd name="T2" fmla="*/ 454 w 744"/>
                <a:gd name="T3" fmla="*/ 137 h 826"/>
                <a:gd name="T4" fmla="*/ 489 w 744"/>
                <a:gd name="T5" fmla="*/ 198 h 826"/>
                <a:gd name="T6" fmla="*/ 522 w 744"/>
                <a:gd name="T7" fmla="*/ 256 h 826"/>
                <a:gd name="T8" fmla="*/ 547 w 744"/>
                <a:gd name="T9" fmla="*/ 303 h 826"/>
                <a:gd name="T10" fmla="*/ 564 w 744"/>
                <a:gd name="T11" fmla="*/ 337 h 826"/>
                <a:gd name="T12" fmla="*/ 572 w 744"/>
                <a:gd name="T13" fmla="*/ 352 h 826"/>
                <a:gd name="T14" fmla="*/ 597 w 744"/>
                <a:gd name="T15" fmla="*/ 398 h 826"/>
                <a:gd name="T16" fmla="*/ 627 w 744"/>
                <a:gd name="T17" fmla="*/ 459 h 826"/>
                <a:gd name="T18" fmla="*/ 660 w 744"/>
                <a:gd name="T19" fmla="*/ 520 h 826"/>
                <a:gd name="T20" fmla="*/ 681 w 744"/>
                <a:gd name="T21" fmla="*/ 555 h 826"/>
                <a:gd name="T22" fmla="*/ 700 w 744"/>
                <a:gd name="T23" fmla="*/ 582 h 826"/>
                <a:gd name="T24" fmla="*/ 716 w 744"/>
                <a:gd name="T25" fmla="*/ 610 h 826"/>
                <a:gd name="T26" fmla="*/ 737 w 744"/>
                <a:gd name="T27" fmla="*/ 632 h 826"/>
                <a:gd name="T28" fmla="*/ 744 w 744"/>
                <a:gd name="T29" fmla="*/ 645 h 826"/>
                <a:gd name="T30" fmla="*/ 733 w 744"/>
                <a:gd name="T31" fmla="*/ 655 h 826"/>
                <a:gd name="T32" fmla="*/ 711 w 744"/>
                <a:gd name="T33" fmla="*/ 671 h 826"/>
                <a:gd name="T34" fmla="*/ 686 w 744"/>
                <a:gd name="T35" fmla="*/ 688 h 826"/>
                <a:gd name="T36" fmla="*/ 655 w 744"/>
                <a:gd name="T37" fmla="*/ 708 h 826"/>
                <a:gd name="T38" fmla="*/ 623 w 744"/>
                <a:gd name="T39" fmla="*/ 730 h 826"/>
                <a:gd name="T40" fmla="*/ 586 w 744"/>
                <a:gd name="T41" fmla="*/ 758 h 826"/>
                <a:gd name="T42" fmla="*/ 547 w 744"/>
                <a:gd name="T43" fmla="*/ 790 h 826"/>
                <a:gd name="T44" fmla="*/ 526 w 744"/>
                <a:gd name="T45" fmla="*/ 809 h 826"/>
                <a:gd name="T46" fmla="*/ 508 w 744"/>
                <a:gd name="T47" fmla="*/ 820 h 826"/>
                <a:gd name="T48" fmla="*/ 499 w 744"/>
                <a:gd name="T49" fmla="*/ 825 h 826"/>
                <a:gd name="T50" fmla="*/ 477 w 744"/>
                <a:gd name="T51" fmla="*/ 810 h 826"/>
                <a:gd name="T52" fmla="*/ 434 w 744"/>
                <a:gd name="T53" fmla="*/ 772 h 826"/>
                <a:gd name="T54" fmla="*/ 386 w 744"/>
                <a:gd name="T55" fmla="*/ 729 h 826"/>
                <a:gd name="T56" fmla="*/ 339 w 744"/>
                <a:gd name="T57" fmla="*/ 685 h 826"/>
                <a:gd name="T58" fmla="*/ 293 w 744"/>
                <a:gd name="T59" fmla="*/ 639 h 826"/>
                <a:gd name="T60" fmla="*/ 234 w 744"/>
                <a:gd name="T61" fmla="*/ 570 h 826"/>
                <a:gd name="T62" fmla="*/ 173 w 744"/>
                <a:gd name="T63" fmla="*/ 492 h 826"/>
                <a:gd name="T64" fmla="*/ 142 w 744"/>
                <a:gd name="T65" fmla="*/ 459 h 826"/>
                <a:gd name="T66" fmla="*/ 125 w 744"/>
                <a:gd name="T67" fmla="*/ 436 h 826"/>
                <a:gd name="T68" fmla="*/ 101 w 744"/>
                <a:gd name="T69" fmla="*/ 402 h 826"/>
                <a:gd name="T70" fmla="*/ 75 w 744"/>
                <a:gd name="T71" fmla="*/ 363 h 826"/>
                <a:gd name="T72" fmla="*/ 60 w 744"/>
                <a:gd name="T73" fmla="*/ 332 h 826"/>
                <a:gd name="T74" fmla="*/ 44 w 744"/>
                <a:gd name="T75" fmla="*/ 306 h 826"/>
                <a:gd name="T76" fmla="*/ 29 w 744"/>
                <a:gd name="T77" fmla="*/ 279 h 826"/>
                <a:gd name="T78" fmla="*/ 9 w 744"/>
                <a:gd name="T79" fmla="*/ 256 h 826"/>
                <a:gd name="T80" fmla="*/ 0 w 744"/>
                <a:gd name="T81" fmla="*/ 247 h 826"/>
                <a:gd name="T82" fmla="*/ 8 w 744"/>
                <a:gd name="T83" fmla="*/ 237 h 826"/>
                <a:gd name="T84" fmla="*/ 56 w 744"/>
                <a:gd name="T85" fmla="*/ 195 h 826"/>
                <a:gd name="T86" fmla="*/ 119 w 744"/>
                <a:gd name="T87" fmla="*/ 145 h 826"/>
                <a:gd name="T88" fmla="*/ 166 w 744"/>
                <a:gd name="T89" fmla="*/ 110 h 826"/>
                <a:gd name="T90" fmla="*/ 209 w 744"/>
                <a:gd name="T91" fmla="*/ 82 h 826"/>
                <a:gd name="T92" fmla="*/ 238 w 744"/>
                <a:gd name="T93" fmla="*/ 63 h 826"/>
                <a:gd name="T94" fmla="*/ 261 w 744"/>
                <a:gd name="T95" fmla="*/ 47 h 826"/>
                <a:gd name="T96" fmla="*/ 296 w 744"/>
                <a:gd name="T97" fmla="*/ 31 h 826"/>
                <a:gd name="T98" fmla="*/ 334 w 744"/>
                <a:gd name="T99" fmla="*/ 13 h 826"/>
                <a:gd name="T100" fmla="*/ 357 w 744"/>
                <a:gd name="T101" fmla="*/ 3 h 826"/>
                <a:gd name="T102" fmla="*/ 375 w 744"/>
                <a:gd name="T103" fmla="*/ 0 h 8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44" h="826">
                  <a:moveTo>
                    <a:pt x="385" y="7"/>
                  </a:moveTo>
                  <a:lnTo>
                    <a:pt x="395" y="26"/>
                  </a:lnTo>
                  <a:lnTo>
                    <a:pt x="404" y="45"/>
                  </a:lnTo>
                  <a:lnTo>
                    <a:pt x="414" y="63"/>
                  </a:lnTo>
                  <a:lnTo>
                    <a:pt x="423" y="82"/>
                  </a:lnTo>
                  <a:lnTo>
                    <a:pt x="433" y="100"/>
                  </a:lnTo>
                  <a:lnTo>
                    <a:pt x="443" y="118"/>
                  </a:lnTo>
                  <a:lnTo>
                    <a:pt x="454" y="137"/>
                  </a:lnTo>
                  <a:lnTo>
                    <a:pt x="464" y="155"/>
                  </a:lnTo>
                  <a:lnTo>
                    <a:pt x="472" y="169"/>
                  </a:lnTo>
                  <a:lnTo>
                    <a:pt x="481" y="183"/>
                  </a:lnTo>
                  <a:lnTo>
                    <a:pt x="489" y="198"/>
                  </a:lnTo>
                  <a:lnTo>
                    <a:pt x="498" y="212"/>
                  </a:lnTo>
                  <a:lnTo>
                    <a:pt x="506" y="227"/>
                  </a:lnTo>
                  <a:lnTo>
                    <a:pt x="513" y="242"/>
                  </a:lnTo>
                  <a:lnTo>
                    <a:pt x="522" y="256"/>
                  </a:lnTo>
                  <a:lnTo>
                    <a:pt x="530" y="270"/>
                  </a:lnTo>
                  <a:lnTo>
                    <a:pt x="536" y="281"/>
                  </a:lnTo>
                  <a:lnTo>
                    <a:pt x="542" y="291"/>
                  </a:lnTo>
                  <a:lnTo>
                    <a:pt x="547" y="303"/>
                  </a:lnTo>
                  <a:lnTo>
                    <a:pt x="552" y="313"/>
                  </a:lnTo>
                  <a:lnTo>
                    <a:pt x="557" y="321"/>
                  </a:lnTo>
                  <a:lnTo>
                    <a:pt x="561" y="329"/>
                  </a:lnTo>
                  <a:lnTo>
                    <a:pt x="564" y="337"/>
                  </a:lnTo>
                  <a:lnTo>
                    <a:pt x="569" y="343"/>
                  </a:lnTo>
                  <a:lnTo>
                    <a:pt x="569" y="346"/>
                  </a:lnTo>
                  <a:lnTo>
                    <a:pt x="570" y="349"/>
                  </a:lnTo>
                  <a:lnTo>
                    <a:pt x="572" y="352"/>
                  </a:lnTo>
                  <a:lnTo>
                    <a:pt x="574" y="355"/>
                  </a:lnTo>
                  <a:lnTo>
                    <a:pt x="582" y="369"/>
                  </a:lnTo>
                  <a:lnTo>
                    <a:pt x="589" y="384"/>
                  </a:lnTo>
                  <a:lnTo>
                    <a:pt x="597" y="398"/>
                  </a:lnTo>
                  <a:lnTo>
                    <a:pt x="604" y="412"/>
                  </a:lnTo>
                  <a:lnTo>
                    <a:pt x="611" y="428"/>
                  </a:lnTo>
                  <a:lnTo>
                    <a:pt x="619" y="444"/>
                  </a:lnTo>
                  <a:lnTo>
                    <a:pt x="627" y="459"/>
                  </a:lnTo>
                  <a:lnTo>
                    <a:pt x="634" y="474"/>
                  </a:lnTo>
                  <a:lnTo>
                    <a:pt x="643" y="489"/>
                  </a:lnTo>
                  <a:lnTo>
                    <a:pt x="651" y="505"/>
                  </a:lnTo>
                  <a:lnTo>
                    <a:pt x="660" y="520"/>
                  </a:lnTo>
                  <a:lnTo>
                    <a:pt x="668" y="535"/>
                  </a:lnTo>
                  <a:lnTo>
                    <a:pt x="672" y="542"/>
                  </a:lnTo>
                  <a:lnTo>
                    <a:pt x="676" y="549"/>
                  </a:lnTo>
                  <a:lnTo>
                    <a:pt x="681" y="555"/>
                  </a:lnTo>
                  <a:lnTo>
                    <a:pt x="686" y="562"/>
                  </a:lnTo>
                  <a:lnTo>
                    <a:pt x="690" y="569"/>
                  </a:lnTo>
                  <a:lnTo>
                    <a:pt x="695" y="575"/>
                  </a:lnTo>
                  <a:lnTo>
                    <a:pt x="700" y="582"/>
                  </a:lnTo>
                  <a:lnTo>
                    <a:pt x="705" y="588"/>
                  </a:lnTo>
                  <a:lnTo>
                    <a:pt x="709" y="595"/>
                  </a:lnTo>
                  <a:lnTo>
                    <a:pt x="712" y="603"/>
                  </a:lnTo>
                  <a:lnTo>
                    <a:pt x="716" y="610"/>
                  </a:lnTo>
                  <a:lnTo>
                    <a:pt x="723" y="615"/>
                  </a:lnTo>
                  <a:lnTo>
                    <a:pt x="728" y="620"/>
                  </a:lnTo>
                  <a:lnTo>
                    <a:pt x="733" y="627"/>
                  </a:lnTo>
                  <a:lnTo>
                    <a:pt x="737" y="632"/>
                  </a:lnTo>
                  <a:lnTo>
                    <a:pt x="740" y="638"/>
                  </a:lnTo>
                  <a:lnTo>
                    <a:pt x="742" y="640"/>
                  </a:lnTo>
                  <a:lnTo>
                    <a:pt x="744" y="643"/>
                  </a:lnTo>
                  <a:lnTo>
                    <a:pt x="744" y="645"/>
                  </a:lnTo>
                  <a:lnTo>
                    <a:pt x="744" y="647"/>
                  </a:lnTo>
                  <a:lnTo>
                    <a:pt x="741" y="650"/>
                  </a:lnTo>
                  <a:lnTo>
                    <a:pt x="736" y="653"/>
                  </a:lnTo>
                  <a:lnTo>
                    <a:pt x="733" y="655"/>
                  </a:lnTo>
                  <a:lnTo>
                    <a:pt x="732" y="659"/>
                  </a:lnTo>
                  <a:lnTo>
                    <a:pt x="725" y="663"/>
                  </a:lnTo>
                  <a:lnTo>
                    <a:pt x="719" y="667"/>
                  </a:lnTo>
                  <a:lnTo>
                    <a:pt x="711" y="671"/>
                  </a:lnTo>
                  <a:lnTo>
                    <a:pt x="705" y="675"/>
                  </a:lnTo>
                  <a:lnTo>
                    <a:pt x="699" y="679"/>
                  </a:lnTo>
                  <a:lnTo>
                    <a:pt x="692" y="684"/>
                  </a:lnTo>
                  <a:lnTo>
                    <a:pt x="686" y="688"/>
                  </a:lnTo>
                  <a:lnTo>
                    <a:pt x="680" y="692"/>
                  </a:lnTo>
                  <a:lnTo>
                    <a:pt x="671" y="697"/>
                  </a:lnTo>
                  <a:lnTo>
                    <a:pt x="664" y="703"/>
                  </a:lnTo>
                  <a:lnTo>
                    <a:pt x="655" y="708"/>
                  </a:lnTo>
                  <a:lnTo>
                    <a:pt x="647" y="713"/>
                  </a:lnTo>
                  <a:lnTo>
                    <a:pt x="640" y="718"/>
                  </a:lnTo>
                  <a:lnTo>
                    <a:pt x="631" y="725"/>
                  </a:lnTo>
                  <a:lnTo>
                    <a:pt x="623" y="730"/>
                  </a:lnTo>
                  <a:lnTo>
                    <a:pt x="614" y="735"/>
                  </a:lnTo>
                  <a:lnTo>
                    <a:pt x="605" y="742"/>
                  </a:lnTo>
                  <a:lnTo>
                    <a:pt x="597" y="751"/>
                  </a:lnTo>
                  <a:lnTo>
                    <a:pt x="586" y="758"/>
                  </a:lnTo>
                  <a:lnTo>
                    <a:pt x="577" y="767"/>
                  </a:lnTo>
                  <a:lnTo>
                    <a:pt x="566" y="774"/>
                  </a:lnTo>
                  <a:lnTo>
                    <a:pt x="557" y="782"/>
                  </a:lnTo>
                  <a:lnTo>
                    <a:pt x="547" y="790"/>
                  </a:lnTo>
                  <a:lnTo>
                    <a:pt x="538" y="798"/>
                  </a:lnTo>
                  <a:lnTo>
                    <a:pt x="533" y="801"/>
                  </a:lnTo>
                  <a:lnTo>
                    <a:pt x="530" y="806"/>
                  </a:lnTo>
                  <a:lnTo>
                    <a:pt x="526" y="809"/>
                  </a:lnTo>
                  <a:lnTo>
                    <a:pt x="522" y="812"/>
                  </a:lnTo>
                  <a:lnTo>
                    <a:pt x="518" y="815"/>
                  </a:lnTo>
                  <a:lnTo>
                    <a:pt x="513" y="818"/>
                  </a:lnTo>
                  <a:lnTo>
                    <a:pt x="508" y="820"/>
                  </a:lnTo>
                  <a:lnTo>
                    <a:pt x="503" y="821"/>
                  </a:lnTo>
                  <a:lnTo>
                    <a:pt x="502" y="822"/>
                  </a:lnTo>
                  <a:lnTo>
                    <a:pt x="501" y="823"/>
                  </a:lnTo>
                  <a:lnTo>
                    <a:pt x="499" y="825"/>
                  </a:lnTo>
                  <a:lnTo>
                    <a:pt x="498" y="826"/>
                  </a:lnTo>
                  <a:lnTo>
                    <a:pt x="490" y="821"/>
                  </a:lnTo>
                  <a:lnTo>
                    <a:pt x="483" y="815"/>
                  </a:lnTo>
                  <a:lnTo>
                    <a:pt x="477" y="810"/>
                  </a:lnTo>
                  <a:lnTo>
                    <a:pt x="468" y="805"/>
                  </a:lnTo>
                  <a:lnTo>
                    <a:pt x="457" y="794"/>
                  </a:lnTo>
                  <a:lnTo>
                    <a:pt x="445" y="782"/>
                  </a:lnTo>
                  <a:lnTo>
                    <a:pt x="434" y="772"/>
                  </a:lnTo>
                  <a:lnTo>
                    <a:pt x="422" y="761"/>
                  </a:lnTo>
                  <a:lnTo>
                    <a:pt x="409" y="750"/>
                  </a:lnTo>
                  <a:lnTo>
                    <a:pt x="398" y="739"/>
                  </a:lnTo>
                  <a:lnTo>
                    <a:pt x="386" y="729"/>
                  </a:lnTo>
                  <a:lnTo>
                    <a:pt x="375" y="717"/>
                  </a:lnTo>
                  <a:lnTo>
                    <a:pt x="362" y="707"/>
                  </a:lnTo>
                  <a:lnTo>
                    <a:pt x="350" y="696"/>
                  </a:lnTo>
                  <a:lnTo>
                    <a:pt x="339" y="685"/>
                  </a:lnTo>
                  <a:lnTo>
                    <a:pt x="327" y="674"/>
                  </a:lnTo>
                  <a:lnTo>
                    <a:pt x="316" y="663"/>
                  </a:lnTo>
                  <a:lnTo>
                    <a:pt x="304" y="651"/>
                  </a:lnTo>
                  <a:lnTo>
                    <a:pt x="293" y="639"/>
                  </a:lnTo>
                  <a:lnTo>
                    <a:pt x="281" y="628"/>
                  </a:lnTo>
                  <a:lnTo>
                    <a:pt x="265" y="609"/>
                  </a:lnTo>
                  <a:lnTo>
                    <a:pt x="250" y="590"/>
                  </a:lnTo>
                  <a:lnTo>
                    <a:pt x="234" y="570"/>
                  </a:lnTo>
                  <a:lnTo>
                    <a:pt x="219" y="550"/>
                  </a:lnTo>
                  <a:lnTo>
                    <a:pt x="204" y="531"/>
                  </a:lnTo>
                  <a:lnTo>
                    <a:pt x="189" y="511"/>
                  </a:lnTo>
                  <a:lnTo>
                    <a:pt x="173" y="492"/>
                  </a:lnTo>
                  <a:lnTo>
                    <a:pt x="157" y="473"/>
                  </a:lnTo>
                  <a:lnTo>
                    <a:pt x="152" y="469"/>
                  </a:lnTo>
                  <a:lnTo>
                    <a:pt x="148" y="464"/>
                  </a:lnTo>
                  <a:lnTo>
                    <a:pt x="142" y="459"/>
                  </a:lnTo>
                  <a:lnTo>
                    <a:pt x="138" y="453"/>
                  </a:lnTo>
                  <a:lnTo>
                    <a:pt x="134" y="447"/>
                  </a:lnTo>
                  <a:lnTo>
                    <a:pt x="130" y="442"/>
                  </a:lnTo>
                  <a:lnTo>
                    <a:pt x="125" y="436"/>
                  </a:lnTo>
                  <a:lnTo>
                    <a:pt x="121" y="431"/>
                  </a:lnTo>
                  <a:lnTo>
                    <a:pt x="116" y="421"/>
                  </a:lnTo>
                  <a:lnTo>
                    <a:pt x="109" y="411"/>
                  </a:lnTo>
                  <a:lnTo>
                    <a:pt x="101" y="402"/>
                  </a:lnTo>
                  <a:lnTo>
                    <a:pt x="94" y="392"/>
                  </a:lnTo>
                  <a:lnTo>
                    <a:pt x="88" y="383"/>
                  </a:lnTo>
                  <a:lnTo>
                    <a:pt x="80" y="373"/>
                  </a:lnTo>
                  <a:lnTo>
                    <a:pt x="75" y="363"/>
                  </a:lnTo>
                  <a:lnTo>
                    <a:pt x="72" y="352"/>
                  </a:lnTo>
                  <a:lnTo>
                    <a:pt x="68" y="346"/>
                  </a:lnTo>
                  <a:lnTo>
                    <a:pt x="64" y="339"/>
                  </a:lnTo>
                  <a:lnTo>
                    <a:pt x="60" y="332"/>
                  </a:lnTo>
                  <a:lnTo>
                    <a:pt x="57" y="325"/>
                  </a:lnTo>
                  <a:lnTo>
                    <a:pt x="53" y="319"/>
                  </a:lnTo>
                  <a:lnTo>
                    <a:pt x="49" y="312"/>
                  </a:lnTo>
                  <a:lnTo>
                    <a:pt x="44" y="306"/>
                  </a:lnTo>
                  <a:lnTo>
                    <a:pt x="39" y="300"/>
                  </a:lnTo>
                  <a:lnTo>
                    <a:pt x="38" y="292"/>
                  </a:lnTo>
                  <a:lnTo>
                    <a:pt x="34" y="285"/>
                  </a:lnTo>
                  <a:lnTo>
                    <a:pt x="29" y="279"/>
                  </a:lnTo>
                  <a:lnTo>
                    <a:pt x="23" y="271"/>
                  </a:lnTo>
                  <a:lnTo>
                    <a:pt x="18" y="266"/>
                  </a:lnTo>
                  <a:lnTo>
                    <a:pt x="14" y="261"/>
                  </a:lnTo>
                  <a:lnTo>
                    <a:pt x="9" y="256"/>
                  </a:lnTo>
                  <a:lnTo>
                    <a:pt x="4" y="249"/>
                  </a:lnTo>
                  <a:lnTo>
                    <a:pt x="3" y="248"/>
                  </a:lnTo>
                  <a:lnTo>
                    <a:pt x="1" y="248"/>
                  </a:lnTo>
                  <a:lnTo>
                    <a:pt x="0" y="247"/>
                  </a:lnTo>
                  <a:lnTo>
                    <a:pt x="0" y="245"/>
                  </a:lnTo>
                  <a:lnTo>
                    <a:pt x="1" y="241"/>
                  </a:lnTo>
                  <a:lnTo>
                    <a:pt x="3" y="239"/>
                  </a:lnTo>
                  <a:lnTo>
                    <a:pt x="8" y="237"/>
                  </a:lnTo>
                  <a:lnTo>
                    <a:pt x="10" y="233"/>
                  </a:lnTo>
                  <a:lnTo>
                    <a:pt x="26" y="221"/>
                  </a:lnTo>
                  <a:lnTo>
                    <a:pt x="40" y="207"/>
                  </a:lnTo>
                  <a:lnTo>
                    <a:pt x="56" y="195"/>
                  </a:lnTo>
                  <a:lnTo>
                    <a:pt x="72" y="182"/>
                  </a:lnTo>
                  <a:lnTo>
                    <a:pt x="87" y="169"/>
                  </a:lnTo>
                  <a:lnTo>
                    <a:pt x="103" y="157"/>
                  </a:lnTo>
                  <a:lnTo>
                    <a:pt x="119" y="145"/>
                  </a:lnTo>
                  <a:lnTo>
                    <a:pt x="136" y="134"/>
                  </a:lnTo>
                  <a:lnTo>
                    <a:pt x="145" y="125"/>
                  </a:lnTo>
                  <a:lnTo>
                    <a:pt x="156" y="118"/>
                  </a:lnTo>
                  <a:lnTo>
                    <a:pt x="166" y="110"/>
                  </a:lnTo>
                  <a:lnTo>
                    <a:pt x="177" y="103"/>
                  </a:lnTo>
                  <a:lnTo>
                    <a:pt x="187" y="97"/>
                  </a:lnTo>
                  <a:lnTo>
                    <a:pt x="198" y="89"/>
                  </a:lnTo>
                  <a:lnTo>
                    <a:pt x="209" y="82"/>
                  </a:lnTo>
                  <a:lnTo>
                    <a:pt x="219" y="75"/>
                  </a:lnTo>
                  <a:lnTo>
                    <a:pt x="225" y="70"/>
                  </a:lnTo>
                  <a:lnTo>
                    <a:pt x="232" y="66"/>
                  </a:lnTo>
                  <a:lnTo>
                    <a:pt x="238" y="63"/>
                  </a:lnTo>
                  <a:lnTo>
                    <a:pt x="243" y="59"/>
                  </a:lnTo>
                  <a:lnTo>
                    <a:pt x="250" y="55"/>
                  </a:lnTo>
                  <a:lnTo>
                    <a:pt x="256" y="51"/>
                  </a:lnTo>
                  <a:lnTo>
                    <a:pt x="261" y="47"/>
                  </a:lnTo>
                  <a:lnTo>
                    <a:pt x="267" y="43"/>
                  </a:lnTo>
                  <a:lnTo>
                    <a:pt x="277" y="39"/>
                  </a:lnTo>
                  <a:lnTo>
                    <a:pt x="286" y="35"/>
                  </a:lnTo>
                  <a:lnTo>
                    <a:pt x="296" y="31"/>
                  </a:lnTo>
                  <a:lnTo>
                    <a:pt x="305" y="26"/>
                  </a:lnTo>
                  <a:lnTo>
                    <a:pt x="315" y="21"/>
                  </a:lnTo>
                  <a:lnTo>
                    <a:pt x="324" y="17"/>
                  </a:lnTo>
                  <a:lnTo>
                    <a:pt x="334" y="13"/>
                  </a:lnTo>
                  <a:lnTo>
                    <a:pt x="344" y="9"/>
                  </a:lnTo>
                  <a:lnTo>
                    <a:pt x="348" y="7"/>
                  </a:lnTo>
                  <a:lnTo>
                    <a:pt x="352" y="4"/>
                  </a:lnTo>
                  <a:lnTo>
                    <a:pt x="357" y="3"/>
                  </a:lnTo>
                  <a:lnTo>
                    <a:pt x="361" y="1"/>
                  </a:lnTo>
                  <a:lnTo>
                    <a:pt x="365" y="1"/>
                  </a:lnTo>
                  <a:lnTo>
                    <a:pt x="370" y="0"/>
                  </a:lnTo>
                  <a:lnTo>
                    <a:pt x="375" y="0"/>
                  </a:lnTo>
                  <a:lnTo>
                    <a:pt x="380" y="0"/>
                  </a:lnTo>
                  <a:lnTo>
                    <a:pt x="385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4" name="Freeform 49"/>
            <p:cNvSpPr>
              <a:spLocks/>
            </p:cNvSpPr>
            <p:nvPr/>
          </p:nvSpPr>
          <p:spPr bwMode="auto">
            <a:xfrm>
              <a:off x="2721" y="2766"/>
              <a:ext cx="702" cy="796"/>
            </a:xfrm>
            <a:custGeom>
              <a:avLst/>
              <a:gdLst>
                <a:gd name="T0" fmla="*/ 368 w 702"/>
                <a:gd name="T1" fmla="*/ 19 h 796"/>
                <a:gd name="T2" fmla="*/ 373 w 702"/>
                <a:gd name="T3" fmla="*/ 27 h 796"/>
                <a:gd name="T4" fmla="*/ 389 w 702"/>
                <a:gd name="T5" fmla="*/ 62 h 796"/>
                <a:gd name="T6" fmla="*/ 423 w 702"/>
                <a:gd name="T7" fmla="*/ 122 h 796"/>
                <a:gd name="T8" fmla="*/ 458 w 702"/>
                <a:gd name="T9" fmla="*/ 179 h 796"/>
                <a:gd name="T10" fmla="*/ 490 w 702"/>
                <a:gd name="T11" fmla="*/ 239 h 796"/>
                <a:gd name="T12" fmla="*/ 511 w 702"/>
                <a:gd name="T13" fmla="*/ 281 h 796"/>
                <a:gd name="T14" fmla="*/ 525 w 702"/>
                <a:gd name="T15" fmla="*/ 307 h 796"/>
                <a:gd name="T16" fmla="*/ 541 w 702"/>
                <a:gd name="T17" fmla="*/ 339 h 796"/>
                <a:gd name="T18" fmla="*/ 561 w 702"/>
                <a:gd name="T19" fmla="*/ 378 h 796"/>
                <a:gd name="T20" fmla="*/ 583 w 702"/>
                <a:gd name="T21" fmla="*/ 416 h 796"/>
                <a:gd name="T22" fmla="*/ 604 w 702"/>
                <a:gd name="T23" fmla="*/ 454 h 796"/>
                <a:gd name="T24" fmla="*/ 626 w 702"/>
                <a:gd name="T25" fmla="*/ 492 h 796"/>
                <a:gd name="T26" fmla="*/ 648 w 702"/>
                <a:gd name="T27" fmla="*/ 530 h 796"/>
                <a:gd name="T28" fmla="*/ 670 w 702"/>
                <a:gd name="T29" fmla="*/ 567 h 796"/>
                <a:gd name="T30" fmla="*/ 691 w 702"/>
                <a:gd name="T31" fmla="*/ 606 h 796"/>
                <a:gd name="T32" fmla="*/ 694 w 702"/>
                <a:gd name="T33" fmla="*/ 638 h 796"/>
                <a:gd name="T34" fmla="*/ 668 w 702"/>
                <a:gd name="T35" fmla="*/ 664 h 796"/>
                <a:gd name="T36" fmla="*/ 633 w 702"/>
                <a:gd name="T37" fmla="*/ 688 h 796"/>
                <a:gd name="T38" fmla="*/ 599 w 702"/>
                <a:gd name="T39" fmla="*/ 709 h 796"/>
                <a:gd name="T40" fmla="*/ 577 w 702"/>
                <a:gd name="T41" fmla="*/ 725 h 796"/>
                <a:gd name="T42" fmla="*/ 555 w 702"/>
                <a:gd name="T43" fmla="*/ 746 h 796"/>
                <a:gd name="T44" fmla="*/ 528 w 702"/>
                <a:gd name="T45" fmla="*/ 767 h 796"/>
                <a:gd name="T46" fmla="*/ 501 w 702"/>
                <a:gd name="T47" fmla="*/ 786 h 796"/>
                <a:gd name="T48" fmla="*/ 487 w 702"/>
                <a:gd name="T49" fmla="*/ 793 h 796"/>
                <a:gd name="T50" fmla="*/ 480 w 702"/>
                <a:gd name="T51" fmla="*/ 795 h 796"/>
                <a:gd name="T52" fmla="*/ 462 w 702"/>
                <a:gd name="T53" fmla="*/ 782 h 796"/>
                <a:gd name="T54" fmla="*/ 435 w 702"/>
                <a:gd name="T55" fmla="*/ 759 h 796"/>
                <a:gd name="T56" fmla="*/ 405 w 702"/>
                <a:gd name="T57" fmla="*/ 729 h 796"/>
                <a:gd name="T58" fmla="*/ 374 w 702"/>
                <a:gd name="T59" fmla="*/ 699 h 796"/>
                <a:gd name="T60" fmla="*/ 347 w 702"/>
                <a:gd name="T61" fmla="*/ 672 h 796"/>
                <a:gd name="T62" fmla="*/ 327 w 702"/>
                <a:gd name="T63" fmla="*/ 652 h 796"/>
                <a:gd name="T64" fmla="*/ 318 w 702"/>
                <a:gd name="T65" fmla="*/ 644 h 796"/>
                <a:gd name="T66" fmla="*/ 293 w 702"/>
                <a:gd name="T67" fmla="*/ 625 h 796"/>
                <a:gd name="T68" fmla="*/ 260 w 702"/>
                <a:gd name="T69" fmla="*/ 591 h 796"/>
                <a:gd name="T70" fmla="*/ 228 w 702"/>
                <a:gd name="T71" fmla="*/ 556 h 796"/>
                <a:gd name="T72" fmla="*/ 211 w 702"/>
                <a:gd name="T73" fmla="*/ 532 h 796"/>
                <a:gd name="T74" fmla="*/ 200 w 702"/>
                <a:gd name="T75" fmla="*/ 517 h 796"/>
                <a:gd name="T76" fmla="*/ 175 w 702"/>
                <a:gd name="T77" fmla="*/ 484 h 796"/>
                <a:gd name="T78" fmla="*/ 149 w 702"/>
                <a:gd name="T79" fmla="*/ 452 h 796"/>
                <a:gd name="T80" fmla="*/ 139 w 702"/>
                <a:gd name="T81" fmla="*/ 435 h 796"/>
                <a:gd name="T82" fmla="*/ 115 w 702"/>
                <a:gd name="T83" fmla="*/ 403 h 796"/>
                <a:gd name="T84" fmla="*/ 93 w 702"/>
                <a:gd name="T85" fmla="*/ 369 h 796"/>
                <a:gd name="T86" fmla="*/ 72 w 702"/>
                <a:gd name="T87" fmla="*/ 335 h 796"/>
                <a:gd name="T88" fmla="*/ 48 w 702"/>
                <a:gd name="T89" fmla="*/ 302 h 796"/>
                <a:gd name="T90" fmla="*/ 44 w 702"/>
                <a:gd name="T91" fmla="*/ 292 h 796"/>
                <a:gd name="T92" fmla="*/ 38 w 702"/>
                <a:gd name="T93" fmla="*/ 281 h 796"/>
                <a:gd name="T94" fmla="*/ 31 w 702"/>
                <a:gd name="T95" fmla="*/ 270 h 796"/>
                <a:gd name="T96" fmla="*/ 18 w 702"/>
                <a:gd name="T97" fmla="*/ 253 h 796"/>
                <a:gd name="T98" fmla="*/ 5 w 702"/>
                <a:gd name="T99" fmla="*/ 237 h 796"/>
                <a:gd name="T100" fmla="*/ 0 w 702"/>
                <a:gd name="T101" fmla="*/ 230 h 796"/>
                <a:gd name="T102" fmla="*/ 37 w 702"/>
                <a:gd name="T103" fmla="*/ 199 h 796"/>
                <a:gd name="T104" fmla="*/ 74 w 702"/>
                <a:gd name="T105" fmla="*/ 169 h 796"/>
                <a:gd name="T106" fmla="*/ 112 w 702"/>
                <a:gd name="T107" fmla="*/ 139 h 796"/>
                <a:gd name="T108" fmla="*/ 151 w 702"/>
                <a:gd name="T109" fmla="*/ 110 h 796"/>
                <a:gd name="T110" fmla="*/ 191 w 702"/>
                <a:gd name="T111" fmla="*/ 83 h 796"/>
                <a:gd name="T112" fmla="*/ 231 w 702"/>
                <a:gd name="T113" fmla="*/ 56 h 796"/>
                <a:gd name="T114" fmla="*/ 273 w 702"/>
                <a:gd name="T115" fmla="*/ 33 h 796"/>
                <a:gd name="T116" fmla="*/ 316 w 702"/>
                <a:gd name="T117" fmla="*/ 13 h 796"/>
                <a:gd name="T118" fmla="*/ 332 w 702"/>
                <a:gd name="T119" fmla="*/ 7 h 796"/>
                <a:gd name="T120" fmla="*/ 345 w 702"/>
                <a:gd name="T121" fmla="*/ 1 h 796"/>
                <a:gd name="T122" fmla="*/ 357 w 702"/>
                <a:gd name="T123" fmla="*/ 2 h 796"/>
                <a:gd name="T124" fmla="*/ 368 w 702"/>
                <a:gd name="T125" fmla="*/ 14 h 7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02" h="796">
                  <a:moveTo>
                    <a:pt x="368" y="14"/>
                  </a:moveTo>
                  <a:lnTo>
                    <a:pt x="368" y="19"/>
                  </a:lnTo>
                  <a:lnTo>
                    <a:pt x="370" y="23"/>
                  </a:lnTo>
                  <a:lnTo>
                    <a:pt x="373" y="27"/>
                  </a:lnTo>
                  <a:lnTo>
                    <a:pt x="374" y="31"/>
                  </a:lnTo>
                  <a:lnTo>
                    <a:pt x="389" y="62"/>
                  </a:lnTo>
                  <a:lnTo>
                    <a:pt x="406" y="91"/>
                  </a:lnTo>
                  <a:lnTo>
                    <a:pt x="423" y="122"/>
                  </a:lnTo>
                  <a:lnTo>
                    <a:pt x="441" y="150"/>
                  </a:lnTo>
                  <a:lnTo>
                    <a:pt x="458" y="179"/>
                  </a:lnTo>
                  <a:lnTo>
                    <a:pt x="474" y="210"/>
                  </a:lnTo>
                  <a:lnTo>
                    <a:pt x="490" y="239"/>
                  </a:lnTo>
                  <a:lnTo>
                    <a:pt x="504" y="270"/>
                  </a:lnTo>
                  <a:lnTo>
                    <a:pt x="511" y="281"/>
                  </a:lnTo>
                  <a:lnTo>
                    <a:pt x="519" y="294"/>
                  </a:lnTo>
                  <a:lnTo>
                    <a:pt x="525" y="307"/>
                  </a:lnTo>
                  <a:lnTo>
                    <a:pt x="531" y="319"/>
                  </a:lnTo>
                  <a:lnTo>
                    <a:pt x="541" y="339"/>
                  </a:lnTo>
                  <a:lnTo>
                    <a:pt x="551" y="358"/>
                  </a:lnTo>
                  <a:lnTo>
                    <a:pt x="561" y="378"/>
                  </a:lnTo>
                  <a:lnTo>
                    <a:pt x="571" y="397"/>
                  </a:lnTo>
                  <a:lnTo>
                    <a:pt x="583" y="416"/>
                  </a:lnTo>
                  <a:lnTo>
                    <a:pt x="593" y="435"/>
                  </a:lnTo>
                  <a:lnTo>
                    <a:pt x="604" y="454"/>
                  </a:lnTo>
                  <a:lnTo>
                    <a:pt x="615" y="473"/>
                  </a:lnTo>
                  <a:lnTo>
                    <a:pt x="626" y="492"/>
                  </a:lnTo>
                  <a:lnTo>
                    <a:pt x="637" y="511"/>
                  </a:lnTo>
                  <a:lnTo>
                    <a:pt x="648" y="530"/>
                  </a:lnTo>
                  <a:lnTo>
                    <a:pt x="659" y="549"/>
                  </a:lnTo>
                  <a:lnTo>
                    <a:pt x="670" y="567"/>
                  </a:lnTo>
                  <a:lnTo>
                    <a:pt x="680" y="586"/>
                  </a:lnTo>
                  <a:lnTo>
                    <a:pt x="691" y="606"/>
                  </a:lnTo>
                  <a:lnTo>
                    <a:pt x="702" y="625"/>
                  </a:lnTo>
                  <a:lnTo>
                    <a:pt x="694" y="638"/>
                  </a:lnTo>
                  <a:lnTo>
                    <a:pt x="683" y="651"/>
                  </a:lnTo>
                  <a:lnTo>
                    <a:pt x="668" y="664"/>
                  </a:lnTo>
                  <a:lnTo>
                    <a:pt x="651" y="677"/>
                  </a:lnTo>
                  <a:lnTo>
                    <a:pt x="633" y="688"/>
                  </a:lnTo>
                  <a:lnTo>
                    <a:pt x="616" y="700"/>
                  </a:lnTo>
                  <a:lnTo>
                    <a:pt x="599" y="709"/>
                  </a:lnTo>
                  <a:lnTo>
                    <a:pt x="586" y="717"/>
                  </a:lnTo>
                  <a:lnTo>
                    <a:pt x="577" y="725"/>
                  </a:lnTo>
                  <a:lnTo>
                    <a:pt x="567" y="736"/>
                  </a:lnTo>
                  <a:lnTo>
                    <a:pt x="555" y="746"/>
                  </a:lnTo>
                  <a:lnTo>
                    <a:pt x="542" y="757"/>
                  </a:lnTo>
                  <a:lnTo>
                    <a:pt x="528" y="767"/>
                  </a:lnTo>
                  <a:lnTo>
                    <a:pt x="513" y="778"/>
                  </a:lnTo>
                  <a:lnTo>
                    <a:pt x="501" y="786"/>
                  </a:lnTo>
                  <a:lnTo>
                    <a:pt x="488" y="794"/>
                  </a:lnTo>
                  <a:lnTo>
                    <a:pt x="487" y="793"/>
                  </a:lnTo>
                  <a:lnTo>
                    <a:pt x="485" y="796"/>
                  </a:lnTo>
                  <a:lnTo>
                    <a:pt x="480" y="795"/>
                  </a:lnTo>
                  <a:lnTo>
                    <a:pt x="472" y="789"/>
                  </a:lnTo>
                  <a:lnTo>
                    <a:pt x="462" y="782"/>
                  </a:lnTo>
                  <a:lnTo>
                    <a:pt x="449" y="772"/>
                  </a:lnTo>
                  <a:lnTo>
                    <a:pt x="435" y="759"/>
                  </a:lnTo>
                  <a:lnTo>
                    <a:pt x="421" y="744"/>
                  </a:lnTo>
                  <a:lnTo>
                    <a:pt x="405" y="729"/>
                  </a:lnTo>
                  <a:lnTo>
                    <a:pt x="389" y="714"/>
                  </a:lnTo>
                  <a:lnTo>
                    <a:pt x="374" y="699"/>
                  </a:lnTo>
                  <a:lnTo>
                    <a:pt x="360" y="684"/>
                  </a:lnTo>
                  <a:lnTo>
                    <a:pt x="347" y="672"/>
                  </a:lnTo>
                  <a:lnTo>
                    <a:pt x="336" y="660"/>
                  </a:lnTo>
                  <a:lnTo>
                    <a:pt x="327" y="652"/>
                  </a:lnTo>
                  <a:lnTo>
                    <a:pt x="321" y="646"/>
                  </a:lnTo>
                  <a:lnTo>
                    <a:pt x="318" y="644"/>
                  </a:lnTo>
                  <a:lnTo>
                    <a:pt x="307" y="637"/>
                  </a:lnTo>
                  <a:lnTo>
                    <a:pt x="293" y="625"/>
                  </a:lnTo>
                  <a:lnTo>
                    <a:pt x="278" y="608"/>
                  </a:lnTo>
                  <a:lnTo>
                    <a:pt x="260" y="591"/>
                  </a:lnTo>
                  <a:lnTo>
                    <a:pt x="243" y="573"/>
                  </a:lnTo>
                  <a:lnTo>
                    <a:pt x="228" y="556"/>
                  </a:lnTo>
                  <a:lnTo>
                    <a:pt x="218" y="541"/>
                  </a:lnTo>
                  <a:lnTo>
                    <a:pt x="211" y="532"/>
                  </a:lnTo>
                  <a:lnTo>
                    <a:pt x="208" y="528"/>
                  </a:lnTo>
                  <a:lnTo>
                    <a:pt x="200" y="517"/>
                  </a:lnTo>
                  <a:lnTo>
                    <a:pt x="188" y="502"/>
                  </a:lnTo>
                  <a:lnTo>
                    <a:pt x="175" y="484"/>
                  </a:lnTo>
                  <a:lnTo>
                    <a:pt x="161" y="468"/>
                  </a:lnTo>
                  <a:lnTo>
                    <a:pt x="149" y="452"/>
                  </a:lnTo>
                  <a:lnTo>
                    <a:pt x="141" y="440"/>
                  </a:lnTo>
                  <a:lnTo>
                    <a:pt x="139" y="435"/>
                  </a:lnTo>
                  <a:lnTo>
                    <a:pt x="126" y="420"/>
                  </a:lnTo>
                  <a:lnTo>
                    <a:pt x="115" y="403"/>
                  </a:lnTo>
                  <a:lnTo>
                    <a:pt x="103" y="387"/>
                  </a:lnTo>
                  <a:lnTo>
                    <a:pt x="93" y="369"/>
                  </a:lnTo>
                  <a:lnTo>
                    <a:pt x="82" y="352"/>
                  </a:lnTo>
                  <a:lnTo>
                    <a:pt x="72" y="335"/>
                  </a:lnTo>
                  <a:lnTo>
                    <a:pt x="60" y="318"/>
                  </a:lnTo>
                  <a:lnTo>
                    <a:pt x="48" y="302"/>
                  </a:lnTo>
                  <a:lnTo>
                    <a:pt x="45" y="297"/>
                  </a:lnTo>
                  <a:lnTo>
                    <a:pt x="44" y="292"/>
                  </a:lnTo>
                  <a:lnTo>
                    <a:pt x="42" y="286"/>
                  </a:lnTo>
                  <a:lnTo>
                    <a:pt x="38" y="281"/>
                  </a:lnTo>
                  <a:lnTo>
                    <a:pt x="35" y="277"/>
                  </a:lnTo>
                  <a:lnTo>
                    <a:pt x="31" y="270"/>
                  </a:lnTo>
                  <a:lnTo>
                    <a:pt x="24" y="263"/>
                  </a:lnTo>
                  <a:lnTo>
                    <a:pt x="18" y="253"/>
                  </a:lnTo>
                  <a:lnTo>
                    <a:pt x="11" y="245"/>
                  </a:lnTo>
                  <a:lnTo>
                    <a:pt x="5" y="237"/>
                  </a:lnTo>
                  <a:lnTo>
                    <a:pt x="1" y="232"/>
                  </a:lnTo>
                  <a:lnTo>
                    <a:pt x="0" y="230"/>
                  </a:lnTo>
                  <a:lnTo>
                    <a:pt x="18" y="215"/>
                  </a:lnTo>
                  <a:lnTo>
                    <a:pt x="37" y="199"/>
                  </a:lnTo>
                  <a:lnTo>
                    <a:pt x="55" y="185"/>
                  </a:lnTo>
                  <a:lnTo>
                    <a:pt x="74" y="169"/>
                  </a:lnTo>
                  <a:lnTo>
                    <a:pt x="93" y="154"/>
                  </a:lnTo>
                  <a:lnTo>
                    <a:pt x="112" y="139"/>
                  </a:lnTo>
                  <a:lnTo>
                    <a:pt x="132" y="125"/>
                  </a:lnTo>
                  <a:lnTo>
                    <a:pt x="151" y="110"/>
                  </a:lnTo>
                  <a:lnTo>
                    <a:pt x="171" y="96"/>
                  </a:lnTo>
                  <a:lnTo>
                    <a:pt x="191" y="83"/>
                  </a:lnTo>
                  <a:lnTo>
                    <a:pt x="211" y="69"/>
                  </a:lnTo>
                  <a:lnTo>
                    <a:pt x="231" y="56"/>
                  </a:lnTo>
                  <a:lnTo>
                    <a:pt x="252" y="45"/>
                  </a:lnTo>
                  <a:lnTo>
                    <a:pt x="273" y="33"/>
                  </a:lnTo>
                  <a:lnTo>
                    <a:pt x="295" y="23"/>
                  </a:lnTo>
                  <a:lnTo>
                    <a:pt x="316" y="13"/>
                  </a:lnTo>
                  <a:lnTo>
                    <a:pt x="324" y="10"/>
                  </a:lnTo>
                  <a:lnTo>
                    <a:pt x="332" y="7"/>
                  </a:lnTo>
                  <a:lnTo>
                    <a:pt x="339" y="3"/>
                  </a:lnTo>
                  <a:lnTo>
                    <a:pt x="345" y="1"/>
                  </a:lnTo>
                  <a:lnTo>
                    <a:pt x="351" y="0"/>
                  </a:lnTo>
                  <a:lnTo>
                    <a:pt x="357" y="2"/>
                  </a:lnTo>
                  <a:lnTo>
                    <a:pt x="363" y="6"/>
                  </a:lnTo>
                  <a:lnTo>
                    <a:pt x="368" y="14"/>
                  </a:lnTo>
                  <a:close/>
                </a:path>
              </a:pathLst>
            </a:custGeom>
            <a:solidFill>
              <a:srgbClr val="FF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6" name="Freeform 51"/>
            <p:cNvSpPr>
              <a:spLocks/>
            </p:cNvSpPr>
            <p:nvPr/>
          </p:nvSpPr>
          <p:spPr bwMode="auto">
            <a:xfrm>
              <a:off x="2921" y="2931"/>
              <a:ext cx="358" cy="448"/>
            </a:xfrm>
            <a:custGeom>
              <a:avLst/>
              <a:gdLst>
                <a:gd name="T0" fmla="*/ 29 w 358"/>
                <a:gd name="T1" fmla="*/ 10 h 448"/>
                <a:gd name="T2" fmla="*/ 46 w 358"/>
                <a:gd name="T3" fmla="*/ 20 h 448"/>
                <a:gd name="T4" fmla="*/ 63 w 358"/>
                <a:gd name="T5" fmla="*/ 29 h 448"/>
                <a:gd name="T6" fmla="*/ 79 w 358"/>
                <a:gd name="T7" fmla="*/ 41 h 448"/>
                <a:gd name="T8" fmla="*/ 95 w 358"/>
                <a:gd name="T9" fmla="*/ 51 h 448"/>
                <a:gd name="T10" fmla="*/ 110 w 358"/>
                <a:gd name="T11" fmla="*/ 63 h 448"/>
                <a:gd name="T12" fmla="*/ 126 w 358"/>
                <a:gd name="T13" fmla="*/ 73 h 448"/>
                <a:gd name="T14" fmla="*/ 144 w 358"/>
                <a:gd name="T15" fmla="*/ 82 h 448"/>
                <a:gd name="T16" fmla="*/ 164 w 358"/>
                <a:gd name="T17" fmla="*/ 87 h 448"/>
                <a:gd name="T18" fmla="*/ 189 w 358"/>
                <a:gd name="T19" fmla="*/ 95 h 448"/>
                <a:gd name="T20" fmla="*/ 217 w 358"/>
                <a:gd name="T21" fmla="*/ 105 h 448"/>
                <a:gd name="T22" fmla="*/ 244 w 358"/>
                <a:gd name="T23" fmla="*/ 117 h 448"/>
                <a:gd name="T24" fmla="*/ 270 w 358"/>
                <a:gd name="T25" fmla="*/ 132 h 448"/>
                <a:gd name="T26" fmla="*/ 294 w 358"/>
                <a:gd name="T27" fmla="*/ 150 h 448"/>
                <a:gd name="T28" fmla="*/ 312 w 358"/>
                <a:gd name="T29" fmla="*/ 170 h 448"/>
                <a:gd name="T30" fmla="*/ 324 w 358"/>
                <a:gd name="T31" fmla="*/ 193 h 448"/>
                <a:gd name="T32" fmla="*/ 327 w 358"/>
                <a:gd name="T33" fmla="*/ 223 h 448"/>
                <a:gd name="T34" fmla="*/ 321 w 358"/>
                <a:gd name="T35" fmla="*/ 255 h 448"/>
                <a:gd name="T36" fmla="*/ 303 w 358"/>
                <a:gd name="T37" fmla="*/ 276 h 448"/>
                <a:gd name="T38" fmla="*/ 289 w 358"/>
                <a:gd name="T39" fmla="*/ 287 h 448"/>
                <a:gd name="T40" fmla="*/ 272 w 358"/>
                <a:gd name="T41" fmla="*/ 294 h 448"/>
                <a:gd name="T42" fmla="*/ 254 w 358"/>
                <a:gd name="T43" fmla="*/ 298 h 448"/>
                <a:gd name="T44" fmla="*/ 245 w 358"/>
                <a:gd name="T45" fmla="*/ 304 h 448"/>
                <a:gd name="T46" fmla="*/ 270 w 358"/>
                <a:gd name="T47" fmla="*/ 320 h 448"/>
                <a:gd name="T48" fmla="*/ 297 w 358"/>
                <a:gd name="T49" fmla="*/ 332 h 448"/>
                <a:gd name="T50" fmla="*/ 326 w 358"/>
                <a:gd name="T51" fmla="*/ 340 h 448"/>
                <a:gd name="T52" fmla="*/ 355 w 358"/>
                <a:gd name="T53" fmla="*/ 347 h 448"/>
                <a:gd name="T54" fmla="*/ 357 w 358"/>
                <a:gd name="T55" fmla="*/ 349 h 448"/>
                <a:gd name="T56" fmla="*/ 358 w 358"/>
                <a:gd name="T57" fmla="*/ 352 h 448"/>
                <a:gd name="T58" fmla="*/ 352 w 358"/>
                <a:gd name="T59" fmla="*/ 359 h 448"/>
                <a:gd name="T60" fmla="*/ 341 w 358"/>
                <a:gd name="T61" fmla="*/ 369 h 448"/>
                <a:gd name="T62" fmla="*/ 327 w 358"/>
                <a:gd name="T63" fmla="*/ 378 h 448"/>
                <a:gd name="T64" fmla="*/ 319 w 358"/>
                <a:gd name="T65" fmla="*/ 384 h 448"/>
                <a:gd name="T66" fmla="*/ 297 w 358"/>
                <a:gd name="T67" fmla="*/ 399 h 448"/>
                <a:gd name="T68" fmla="*/ 276 w 358"/>
                <a:gd name="T69" fmla="*/ 415 h 448"/>
                <a:gd name="T70" fmla="*/ 256 w 358"/>
                <a:gd name="T71" fmla="*/ 432 h 448"/>
                <a:gd name="T72" fmla="*/ 234 w 358"/>
                <a:gd name="T73" fmla="*/ 448 h 448"/>
                <a:gd name="T74" fmla="*/ 228 w 358"/>
                <a:gd name="T75" fmla="*/ 415 h 448"/>
                <a:gd name="T76" fmla="*/ 231 w 358"/>
                <a:gd name="T77" fmla="*/ 375 h 448"/>
                <a:gd name="T78" fmla="*/ 221 w 358"/>
                <a:gd name="T79" fmla="*/ 312 h 448"/>
                <a:gd name="T80" fmla="*/ 209 w 358"/>
                <a:gd name="T81" fmla="*/ 314 h 448"/>
                <a:gd name="T82" fmla="*/ 190 w 358"/>
                <a:gd name="T83" fmla="*/ 345 h 448"/>
                <a:gd name="T84" fmla="*/ 160 w 358"/>
                <a:gd name="T85" fmla="*/ 369 h 448"/>
                <a:gd name="T86" fmla="*/ 136 w 358"/>
                <a:gd name="T87" fmla="*/ 385 h 448"/>
                <a:gd name="T88" fmla="*/ 109 w 358"/>
                <a:gd name="T89" fmla="*/ 383 h 448"/>
                <a:gd name="T90" fmla="*/ 84 w 358"/>
                <a:gd name="T91" fmla="*/ 371 h 448"/>
                <a:gd name="T92" fmla="*/ 60 w 358"/>
                <a:gd name="T93" fmla="*/ 358 h 448"/>
                <a:gd name="T94" fmla="*/ 52 w 358"/>
                <a:gd name="T95" fmla="*/ 350 h 448"/>
                <a:gd name="T96" fmla="*/ 37 w 358"/>
                <a:gd name="T97" fmla="*/ 328 h 448"/>
                <a:gd name="T98" fmla="*/ 20 w 358"/>
                <a:gd name="T99" fmla="*/ 297 h 448"/>
                <a:gd name="T100" fmla="*/ 12 w 358"/>
                <a:gd name="T101" fmla="*/ 266 h 448"/>
                <a:gd name="T102" fmla="*/ 12 w 358"/>
                <a:gd name="T103" fmla="*/ 233 h 448"/>
                <a:gd name="T104" fmla="*/ 14 w 358"/>
                <a:gd name="T105" fmla="*/ 202 h 448"/>
                <a:gd name="T106" fmla="*/ 16 w 358"/>
                <a:gd name="T107" fmla="*/ 154 h 448"/>
                <a:gd name="T108" fmla="*/ 19 w 358"/>
                <a:gd name="T109" fmla="*/ 96 h 448"/>
                <a:gd name="T110" fmla="*/ 16 w 358"/>
                <a:gd name="T111" fmla="*/ 43 h 448"/>
                <a:gd name="T112" fmla="*/ 0 w 358"/>
                <a:gd name="T113" fmla="*/ 6 h 448"/>
                <a:gd name="T114" fmla="*/ 9 w 358"/>
                <a:gd name="T115" fmla="*/ 1 h 448"/>
                <a:gd name="T116" fmla="*/ 21 w 358"/>
                <a:gd name="T117" fmla="*/ 5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58" h="448">
                  <a:moveTo>
                    <a:pt x="21" y="5"/>
                  </a:moveTo>
                  <a:lnTo>
                    <a:pt x="29" y="10"/>
                  </a:lnTo>
                  <a:lnTo>
                    <a:pt x="38" y="15"/>
                  </a:lnTo>
                  <a:lnTo>
                    <a:pt x="46" y="20"/>
                  </a:lnTo>
                  <a:lnTo>
                    <a:pt x="55" y="24"/>
                  </a:lnTo>
                  <a:lnTo>
                    <a:pt x="63" y="29"/>
                  </a:lnTo>
                  <a:lnTo>
                    <a:pt x="71" y="34"/>
                  </a:lnTo>
                  <a:lnTo>
                    <a:pt x="79" y="41"/>
                  </a:lnTo>
                  <a:lnTo>
                    <a:pt x="86" y="47"/>
                  </a:lnTo>
                  <a:lnTo>
                    <a:pt x="95" y="51"/>
                  </a:lnTo>
                  <a:lnTo>
                    <a:pt x="102" y="56"/>
                  </a:lnTo>
                  <a:lnTo>
                    <a:pt x="110" y="63"/>
                  </a:lnTo>
                  <a:lnTo>
                    <a:pt x="119" y="68"/>
                  </a:lnTo>
                  <a:lnTo>
                    <a:pt x="126" y="73"/>
                  </a:lnTo>
                  <a:lnTo>
                    <a:pt x="134" y="78"/>
                  </a:lnTo>
                  <a:lnTo>
                    <a:pt x="144" y="82"/>
                  </a:lnTo>
                  <a:lnTo>
                    <a:pt x="152" y="84"/>
                  </a:lnTo>
                  <a:lnTo>
                    <a:pt x="164" y="87"/>
                  </a:lnTo>
                  <a:lnTo>
                    <a:pt x="175" y="91"/>
                  </a:lnTo>
                  <a:lnTo>
                    <a:pt x="189" y="95"/>
                  </a:lnTo>
                  <a:lnTo>
                    <a:pt x="203" y="100"/>
                  </a:lnTo>
                  <a:lnTo>
                    <a:pt x="217" y="105"/>
                  </a:lnTo>
                  <a:lnTo>
                    <a:pt x="230" y="111"/>
                  </a:lnTo>
                  <a:lnTo>
                    <a:pt x="244" y="117"/>
                  </a:lnTo>
                  <a:lnTo>
                    <a:pt x="258" y="125"/>
                  </a:lnTo>
                  <a:lnTo>
                    <a:pt x="270" y="132"/>
                  </a:lnTo>
                  <a:lnTo>
                    <a:pt x="283" y="141"/>
                  </a:lnTo>
                  <a:lnTo>
                    <a:pt x="294" y="150"/>
                  </a:lnTo>
                  <a:lnTo>
                    <a:pt x="304" y="160"/>
                  </a:lnTo>
                  <a:lnTo>
                    <a:pt x="312" y="170"/>
                  </a:lnTo>
                  <a:lnTo>
                    <a:pt x="319" y="182"/>
                  </a:lnTo>
                  <a:lnTo>
                    <a:pt x="324" y="193"/>
                  </a:lnTo>
                  <a:lnTo>
                    <a:pt x="326" y="206"/>
                  </a:lnTo>
                  <a:lnTo>
                    <a:pt x="327" y="223"/>
                  </a:lnTo>
                  <a:lnTo>
                    <a:pt x="326" y="239"/>
                  </a:lnTo>
                  <a:lnTo>
                    <a:pt x="321" y="255"/>
                  </a:lnTo>
                  <a:lnTo>
                    <a:pt x="309" y="269"/>
                  </a:lnTo>
                  <a:lnTo>
                    <a:pt x="303" y="276"/>
                  </a:lnTo>
                  <a:lnTo>
                    <a:pt x="296" y="283"/>
                  </a:lnTo>
                  <a:lnTo>
                    <a:pt x="289" y="287"/>
                  </a:lnTo>
                  <a:lnTo>
                    <a:pt x="281" y="291"/>
                  </a:lnTo>
                  <a:lnTo>
                    <a:pt x="272" y="294"/>
                  </a:lnTo>
                  <a:lnTo>
                    <a:pt x="264" y="296"/>
                  </a:lnTo>
                  <a:lnTo>
                    <a:pt x="254" y="298"/>
                  </a:lnTo>
                  <a:lnTo>
                    <a:pt x="245" y="300"/>
                  </a:lnTo>
                  <a:lnTo>
                    <a:pt x="245" y="304"/>
                  </a:lnTo>
                  <a:lnTo>
                    <a:pt x="258" y="312"/>
                  </a:lnTo>
                  <a:lnTo>
                    <a:pt x="270" y="320"/>
                  </a:lnTo>
                  <a:lnTo>
                    <a:pt x="284" y="327"/>
                  </a:lnTo>
                  <a:lnTo>
                    <a:pt x="297" y="332"/>
                  </a:lnTo>
                  <a:lnTo>
                    <a:pt x="312" y="337"/>
                  </a:lnTo>
                  <a:lnTo>
                    <a:pt x="326" y="340"/>
                  </a:lnTo>
                  <a:lnTo>
                    <a:pt x="341" y="344"/>
                  </a:lnTo>
                  <a:lnTo>
                    <a:pt x="355" y="347"/>
                  </a:lnTo>
                  <a:lnTo>
                    <a:pt x="356" y="348"/>
                  </a:lnTo>
                  <a:lnTo>
                    <a:pt x="357" y="349"/>
                  </a:lnTo>
                  <a:lnTo>
                    <a:pt x="357" y="351"/>
                  </a:lnTo>
                  <a:lnTo>
                    <a:pt x="358" y="352"/>
                  </a:lnTo>
                  <a:lnTo>
                    <a:pt x="356" y="355"/>
                  </a:lnTo>
                  <a:lnTo>
                    <a:pt x="352" y="359"/>
                  </a:lnTo>
                  <a:lnTo>
                    <a:pt x="347" y="364"/>
                  </a:lnTo>
                  <a:lnTo>
                    <a:pt x="341" y="369"/>
                  </a:lnTo>
                  <a:lnTo>
                    <a:pt x="333" y="374"/>
                  </a:lnTo>
                  <a:lnTo>
                    <a:pt x="327" y="378"/>
                  </a:lnTo>
                  <a:lnTo>
                    <a:pt x="323" y="381"/>
                  </a:lnTo>
                  <a:lnTo>
                    <a:pt x="319" y="384"/>
                  </a:lnTo>
                  <a:lnTo>
                    <a:pt x="308" y="391"/>
                  </a:lnTo>
                  <a:lnTo>
                    <a:pt x="297" y="399"/>
                  </a:lnTo>
                  <a:lnTo>
                    <a:pt x="287" y="408"/>
                  </a:lnTo>
                  <a:lnTo>
                    <a:pt x="276" y="415"/>
                  </a:lnTo>
                  <a:lnTo>
                    <a:pt x="267" y="424"/>
                  </a:lnTo>
                  <a:lnTo>
                    <a:pt x="256" y="432"/>
                  </a:lnTo>
                  <a:lnTo>
                    <a:pt x="246" y="440"/>
                  </a:lnTo>
                  <a:lnTo>
                    <a:pt x="234" y="448"/>
                  </a:lnTo>
                  <a:lnTo>
                    <a:pt x="229" y="436"/>
                  </a:lnTo>
                  <a:lnTo>
                    <a:pt x="228" y="415"/>
                  </a:lnTo>
                  <a:lnTo>
                    <a:pt x="230" y="392"/>
                  </a:lnTo>
                  <a:lnTo>
                    <a:pt x="231" y="375"/>
                  </a:lnTo>
                  <a:lnTo>
                    <a:pt x="226" y="333"/>
                  </a:lnTo>
                  <a:lnTo>
                    <a:pt x="221" y="312"/>
                  </a:lnTo>
                  <a:lnTo>
                    <a:pt x="215" y="308"/>
                  </a:lnTo>
                  <a:lnTo>
                    <a:pt x="209" y="314"/>
                  </a:lnTo>
                  <a:lnTo>
                    <a:pt x="201" y="328"/>
                  </a:lnTo>
                  <a:lnTo>
                    <a:pt x="190" y="345"/>
                  </a:lnTo>
                  <a:lnTo>
                    <a:pt x="177" y="359"/>
                  </a:lnTo>
                  <a:lnTo>
                    <a:pt x="160" y="369"/>
                  </a:lnTo>
                  <a:lnTo>
                    <a:pt x="147" y="379"/>
                  </a:lnTo>
                  <a:lnTo>
                    <a:pt x="136" y="385"/>
                  </a:lnTo>
                  <a:lnTo>
                    <a:pt x="122" y="386"/>
                  </a:lnTo>
                  <a:lnTo>
                    <a:pt x="109" y="383"/>
                  </a:lnTo>
                  <a:lnTo>
                    <a:pt x="97" y="378"/>
                  </a:lnTo>
                  <a:lnTo>
                    <a:pt x="84" y="371"/>
                  </a:lnTo>
                  <a:lnTo>
                    <a:pt x="71" y="365"/>
                  </a:lnTo>
                  <a:lnTo>
                    <a:pt x="60" y="358"/>
                  </a:lnTo>
                  <a:lnTo>
                    <a:pt x="58" y="356"/>
                  </a:lnTo>
                  <a:lnTo>
                    <a:pt x="52" y="350"/>
                  </a:lnTo>
                  <a:lnTo>
                    <a:pt x="45" y="340"/>
                  </a:lnTo>
                  <a:lnTo>
                    <a:pt x="37" y="328"/>
                  </a:lnTo>
                  <a:lnTo>
                    <a:pt x="28" y="313"/>
                  </a:lnTo>
                  <a:lnTo>
                    <a:pt x="20" y="297"/>
                  </a:lnTo>
                  <a:lnTo>
                    <a:pt x="15" y="282"/>
                  </a:lnTo>
                  <a:lnTo>
                    <a:pt x="12" y="266"/>
                  </a:lnTo>
                  <a:lnTo>
                    <a:pt x="12" y="249"/>
                  </a:lnTo>
                  <a:lnTo>
                    <a:pt x="12" y="233"/>
                  </a:lnTo>
                  <a:lnTo>
                    <a:pt x="11" y="217"/>
                  </a:lnTo>
                  <a:lnTo>
                    <a:pt x="14" y="202"/>
                  </a:lnTo>
                  <a:lnTo>
                    <a:pt x="15" y="181"/>
                  </a:lnTo>
                  <a:lnTo>
                    <a:pt x="16" y="154"/>
                  </a:lnTo>
                  <a:lnTo>
                    <a:pt x="18" y="126"/>
                  </a:lnTo>
                  <a:lnTo>
                    <a:pt x="19" y="96"/>
                  </a:lnTo>
                  <a:lnTo>
                    <a:pt x="18" y="68"/>
                  </a:lnTo>
                  <a:lnTo>
                    <a:pt x="16" y="43"/>
                  </a:lnTo>
                  <a:lnTo>
                    <a:pt x="9" y="21"/>
                  </a:lnTo>
                  <a:lnTo>
                    <a:pt x="0" y="6"/>
                  </a:lnTo>
                  <a:lnTo>
                    <a:pt x="3" y="0"/>
                  </a:lnTo>
                  <a:lnTo>
                    <a:pt x="9" y="1"/>
                  </a:lnTo>
                  <a:lnTo>
                    <a:pt x="15" y="3"/>
                  </a:lnTo>
                  <a:lnTo>
                    <a:pt x="2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7" name="Freeform 52"/>
            <p:cNvSpPr>
              <a:spLocks/>
            </p:cNvSpPr>
            <p:nvPr/>
          </p:nvSpPr>
          <p:spPr bwMode="auto">
            <a:xfrm>
              <a:off x="2589" y="2958"/>
              <a:ext cx="88" cy="99"/>
            </a:xfrm>
            <a:custGeom>
              <a:avLst/>
              <a:gdLst>
                <a:gd name="T0" fmla="*/ 40 w 88"/>
                <a:gd name="T1" fmla="*/ 85 h 99"/>
                <a:gd name="T2" fmla="*/ 40 w 88"/>
                <a:gd name="T3" fmla="*/ 88 h 99"/>
                <a:gd name="T4" fmla="*/ 40 w 88"/>
                <a:gd name="T5" fmla="*/ 93 h 99"/>
                <a:gd name="T6" fmla="*/ 40 w 88"/>
                <a:gd name="T7" fmla="*/ 97 h 99"/>
                <a:gd name="T8" fmla="*/ 36 w 88"/>
                <a:gd name="T9" fmla="*/ 99 h 99"/>
                <a:gd name="T10" fmla="*/ 34 w 88"/>
                <a:gd name="T11" fmla="*/ 99 h 99"/>
                <a:gd name="T12" fmla="*/ 33 w 88"/>
                <a:gd name="T13" fmla="*/ 98 h 99"/>
                <a:gd name="T14" fmla="*/ 31 w 88"/>
                <a:gd name="T15" fmla="*/ 98 h 99"/>
                <a:gd name="T16" fmla="*/ 30 w 88"/>
                <a:gd name="T17" fmla="*/ 96 h 99"/>
                <a:gd name="T18" fmla="*/ 21 w 88"/>
                <a:gd name="T19" fmla="*/ 74 h 99"/>
                <a:gd name="T20" fmla="*/ 13 w 88"/>
                <a:gd name="T21" fmla="*/ 52 h 99"/>
                <a:gd name="T22" fmla="*/ 7 w 88"/>
                <a:gd name="T23" fmla="*/ 28 h 99"/>
                <a:gd name="T24" fmla="*/ 0 w 88"/>
                <a:gd name="T25" fmla="*/ 5 h 99"/>
                <a:gd name="T26" fmla="*/ 4 w 88"/>
                <a:gd name="T27" fmla="*/ 0 h 99"/>
                <a:gd name="T28" fmla="*/ 14 w 88"/>
                <a:gd name="T29" fmla="*/ 2 h 99"/>
                <a:gd name="T30" fmla="*/ 28 w 88"/>
                <a:gd name="T31" fmla="*/ 8 h 99"/>
                <a:gd name="T32" fmla="*/ 45 w 88"/>
                <a:gd name="T33" fmla="*/ 19 h 99"/>
                <a:gd name="T34" fmla="*/ 62 w 88"/>
                <a:gd name="T35" fmla="*/ 31 h 99"/>
                <a:gd name="T36" fmla="*/ 75 w 88"/>
                <a:gd name="T37" fmla="*/ 42 h 99"/>
                <a:gd name="T38" fmla="*/ 85 w 88"/>
                <a:gd name="T39" fmla="*/ 53 h 99"/>
                <a:gd name="T40" fmla="*/ 88 w 88"/>
                <a:gd name="T41" fmla="*/ 58 h 99"/>
                <a:gd name="T42" fmla="*/ 83 w 88"/>
                <a:gd name="T43" fmla="*/ 60 h 99"/>
                <a:gd name="T44" fmla="*/ 77 w 88"/>
                <a:gd name="T45" fmla="*/ 59 h 99"/>
                <a:gd name="T46" fmla="*/ 71 w 88"/>
                <a:gd name="T47" fmla="*/ 57 h 99"/>
                <a:gd name="T48" fmla="*/ 66 w 88"/>
                <a:gd name="T49" fmla="*/ 56 h 99"/>
                <a:gd name="T50" fmla="*/ 59 w 88"/>
                <a:gd name="T51" fmla="*/ 60 h 99"/>
                <a:gd name="T52" fmla="*/ 52 w 88"/>
                <a:gd name="T53" fmla="*/ 64 h 99"/>
                <a:gd name="T54" fmla="*/ 45 w 88"/>
                <a:gd name="T55" fmla="*/ 69 h 99"/>
                <a:gd name="T56" fmla="*/ 38 w 88"/>
                <a:gd name="T57" fmla="*/ 74 h 99"/>
                <a:gd name="T58" fmla="*/ 38 w 88"/>
                <a:gd name="T59" fmla="*/ 76 h 99"/>
                <a:gd name="T60" fmla="*/ 40 w 88"/>
                <a:gd name="T61" fmla="*/ 79 h 99"/>
                <a:gd name="T62" fmla="*/ 40 w 88"/>
                <a:gd name="T63" fmla="*/ 82 h 99"/>
                <a:gd name="T64" fmla="*/ 40 w 88"/>
                <a:gd name="T65" fmla="*/ 85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8" h="99">
                  <a:moveTo>
                    <a:pt x="40" y="85"/>
                  </a:moveTo>
                  <a:lnTo>
                    <a:pt x="40" y="88"/>
                  </a:lnTo>
                  <a:lnTo>
                    <a:pt x="40" y="93"/>
                  </a:lnTo>
                  <a:lnTo>
                    <a:pt x="40" y="97"/>
                  </a:lnTo>
                  <a:lnTo>
                    <a:pt x="36" y="99"/>
                  </a:lnTo>
                  <a:lnTo>
                    <a:pt x="34" y="99"/>
                  </a:lnTo>
                  <a:lnTo>
                    <a:pt x="33" y="98"/>
                  </a:lnTo>
                  <a:lnTo>
                    <a:pt x="31" y="98"/>
                  </a:lnTo>
                  <a:lnTo>
                    <a:pt x="30" y="96"/>
                  </a:lnTo>
                  <a:lnTo>
                    <a:pt x="21" y="74"/>
                  </a:lnTo>
                  <a:lnTo>
                    <a:pt x="13" y="52"/>
                  </a:lnTo>
                  <a:lnTo>
                    <a:pt x="7" y="28"/>
                  </a:lnTo>
                  <a:lnTo>
                    <a:pt x="0" y="5"/>
                  </a:lnTo>
                  <a:lnTo>
                    <a:pt x="4" y="0"/>
                  </a:lnTo>
                  <a:lnTo>
                    <a:pt x="14" y="2"/>
                  </a:lnTo>
                  <a:lnTo>
                    <a:pt x="28" y="8"/>
                  </a:lnTo>
                  <a:lnTo>
                    <a:pt x="45" y="19"/>
                  </a:lnTo>
                  <a:lnTo>
                    <a:pt x="62" y="31"/>
                  </a:lnTo>
                  <a:lnTo>
                    <a:pt x="75" y="42"/>
                  </a:lnTo>
                  <a:lnTo>
                    <a:pt x="85" y="53"/>
                  </a:lnTo>
                  <a:lnTo>
                    <a:pt x="88" y="58"/>
                  </a:lnTo>
                  <a:lnTo>
                    <a:pt x="83" y="60"/>
                  </a:lnTo>
                  <a:lnTo>
                    <a:pt x="77" y="59"/>
                  </a:lnTo>
                  <a:lnTo>
                    <a:pt x="71" y="57"/>
                  </a:lnTo>
                  <a:lnTo>
                    <a:pt x="66" y="56"/>
                  </a:lnTo>
                  <a:lnTo>
                    <a:pt x="59" y="60"/>
                  </a:lnTo>
                  <a:lnTo>
                    <a:pt x="52" y="64"/>
                  </a:lnTo>
                  <a:lnTo>
                    <a:pt x="45" y="69"/>
                  </a:lnTo>
                  <a:lnTo>
                    <a:pt x="38" y="74"/>
                  </a:lnTo>
                  <a:lnTo>
                    <a:pt x="38" y="76"/>
                  </a:lnTo>
                  <a:lnTo>
                    <a:pt x="40" y="79"/>
                  </a:lnTo>
                  <a:lnTo>
                    <a:pt x="40" y="82"/>
                  </a:lnTo>
                  <a:lnTo>
                    <a:pt x="40" y="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8" name="Freeform 53"/>
            <p:cNvSpPr>
              <a:spLocks/>
            </p:cNvSpPr>
            <p:nvPr/>
          </p:nvSpPr>
          <p:spPr bwMode="auto">
            <a:xfrm>
              <a:off x="2613" y="2986"/>
              <a:ext cx="28" cy="32"/>
            </a:xfrm>
            <a:custGeom>
              <a:avLst/>
              <a:gdLst>
                <a:gd name="T0" fmla="*/ 28 w 28"/>
                <a:gd name="T1" fmla="*/ 17 h 32"/>
                <a:gd name="T2" fmla="*/ 24 w 28"/>
                <a:gd name="T3" fmla="*/ 21 h 32"/>
                <a:gd name="T4" fmla="*/ 20 w 28"/>
                <a:gd name="T5" fmla="*/ 26 h 32"/>
                <a:gd name="T6" fmla="*/ 14 w 28"/>
                <a:gd name="T7" fmla="*/ 29 h 32"/>
                <a:gd name="T8" fmla="*/ 10 w 28"/>
                <a:gd name="T9" fmla="*/ 32 h 32"/>
                <a:gd name="T10" fmla="*/ 7 w 28"/>
                <a:gd name="T11" fmla="*/ 26 h 32"/>
                <a:gd name="T12" fmla="*/ 5 w 28"/>
                <a:gd name="T13" fmla="*/ 18 h 32"/>
                <a:gd name="T14" fmla="*/ 3 w 28"/>
                <a:gd name="T15" fmla="*/ 12 h 32"/>
                <a:gd name="T16" fmla="*/ 1 w 28"/>
                <a:gd name="T17" fmla="*/ 6 h 32"/>
                <a:gd name="T18" fmla="*/ 0 w 28"/>
                <a:gd name="T19" fmla="*/ 0 h 32"/>
                <a:gd name="T20" fmla="*/ 7 w 28"/>
                <a:gd name="T21" fmla="*/ 5 h 32"/>
                <a:gd name="T22" fmla="*/ 14 w 28"/>
                <a:gd name="T23" fmla="*/ 8 h 32"/>
                <a:gd name="T24" fmla="*/ 22 w 28"/>
                <a:gd name="T25" fmla="*/ 12 h 32"/>
                <a:gd name="T26" fmla="*/ 28 w 28"/>
                <a:gd name="T27" fmla="*/ 17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" h="32">
                  <a:moveTo>
                    <a:pt x="28" y="17"/>
                  </a:moveTo>
                  <a:lnTo>
                    <a:pt x="24" y="21"/>
                  </a:lnTo>
                  <a:lnTo>
                    <a:pt x="20" y="26"/>
                  </a:lnTo>
                  <a:lnTo>
                    <a:pt x="14" y="29"/>
                  </a:lnTo>
                  <a:lnTo>
                    <a:pt x="10" y="32"/>
                  </a:lnTo>
                  <a:lnTo>
                    <a:pt x="7" y="26"/>
                  </a:lnTo>
                  <a:lnTo>
                    <a:pt x="5" y="18"/>
                  </a:lnTo>
                  <a:lnTo>
                    <a:pt x="3" y="12"/>
                  </a:lnTo>
                  <a:lnTo>
                    <a:pt x="1" y="6"/>
                  </a:lnTo>
                  <a:lnTo>
                    <a:pt x="0" y="0"/>
                  </a:lnTo>
                  <a:lnTo>
                    <a:pt x="7" y="5"/>
                  </a:lnTo>
                  <a:lnTo>
                    <a:pt x="14" y="8"/>
                  </a:lnTo>
                  <a:lnTo>
                    <a:pt x="22" y="12"/>
                  </a:lnTo>
                  <a:lnTo>
                    <a:pt x="28" y="1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89" name="Freeform 54"/>
            <p:cNvSpPr>
              <a:spLocks/>
            </p:cNvSpPr>
            <p:nvPr/>
          </p:nvSpPr>
          <p:spPr bwMode="auto">
            <a:xfrm>
              <a:off x="2660" y="3039"/>
              <a:ext cx="112" cy="129"/>
            </a:xfrm>
            <a:custGeom>
              <a:avLst/>
              <a:gdLst>
                <a:gd name="T0" fmla="*/ 55 w 112"/>
                <a:gd name="T1" fmla="*/ 20 h 129"/>
                <a:gd name="T2" fmla="*/ 67 w 112"/>
                <a:gd name="T3" fmla="*/ 23 h 129"/>
                <a:gd name="T4" fmla="*/ 78 w 112"/>
                <a:gd name="T5" fmla="*/ 28 h 129"/>
                <a:gd name="T6" fmla="*/ 85 w 112"/>
                <a:gd name="T7" fmla="*/ 35 h 129"/>
                <a:gd name="T8" fmla="*/ 91 w 112"/>
                <a:gd name="T9" fmla="*/ 43 h 129"/>
                <a:gd name="T10" fmla="*/ 93 w 112"/>
                <a:gd name="T11" fmla="*/ 52 h 129"/>
                <a:gd name="T12" fmla="*/ 89 w 112"/>
                <a:gd name="T13" fmla="*/ 61 h 129"/>
                <a:gd name="T14" fmla="*/ 83 w 112"/>
                <a:gd name="T15" fmla="*/ 69 h 129"/>
                <a:gd name="T16" fmla="*/ 73 w 112"/>
                <a:gd name="T17" fmla="*/ 77 h 129"/>
                <a:gd name="T18" fmla="*/ 76 w 112"/>
                <a:gd name="T19" fmla="*/ 82 h 129"/>
                <a:gd name="T20" fmla="*/ 79 w 112"/>
                <a:gd name="T21" fmla="*/ 87 h 129"/>
                <a:gd name="T22" fmla="*/ 82 w 112"/>
                <a:gd name="T23" fmla="*/ 92 h 129"/>
                <a:gd name="T24" fmla="*/ 86 w 112"/>
                <a:gd name="T25" fmla="*/ 96 h 129"/>
                <a:gd name="T26" fmla="*/ 92 w 112"/>
                <a:gd name="T27" fmla="*/ 100 h 129"/>
                <a:gd name="T28" fmla="*/ 96 w 112"/>
                <a:gd name="T29" fmla="*/ 102 h 129"/>
                <a:gd name="T30" fmla="*/ 102 w 112"/>
                <a:gd name="T31" fmla="*/ 104 h 129"/>
                <a:gd name="T32" fmla="*/ 107 w 112"/>
                <a:gd name="T33" fmla="*/ 104 h 129"/>
                <a:gd name="T34" fmla="*/ 112 w 112"/>
                <a:gd name="T35" fmla="*/ 106 h 129"/>
                <a:gd name="T36" fmla="*/ 112 w 112"/>
                <a:gd name="T37" fmla="*/ 110 h 129"/>
                <a:gd name="T38" fmla="*/ 107 w 112"/>
                <a:gd name="T39" fmla="*/ 115 h 129"/>
                <a:gd name="T40" fmla="*/ 102 w 112"/>
                <a:gd name="T41" fmla="*/ 119 h 129"/>
                <a:gd name="T42" fmla="*/ 95 w 112"/>
                <a:gd name="T43" fmla="*/ 123 h 129"/>
                <a:gd name="T44" fmla="*/ 87 w 112"/>
                <a:gd name="T45" fmla="*/ 126 h 129"/>
                <a:gd name="T46" fmla="*/ 82 w 112"/>
                <a:gd name="T47" fmla="*/ 128 h 129"/>
                <a:gd name="T48" fmla="*/ 79 w 112"/>
                <a:gd name="T49" fmla="*/ 129 h 129"/>
                <a:gd name="T50" fmla="*/ 74 w 112"/>
                <a:gd name="T51" fmla="*/ 119 h 129"/>
                <a:gd name="T52" fmla="*/ 71 w 112"/>
                <a:gd name="T53" fmla="*/ 106 h 129"/>
                <a:gd name="T54" fmla="*/ 67 w 112"/>
                <a:gd name="T55" fmla="*/ 94 h 129"/>
                <a:gd name="T56" fmla="*/ 59 w 112"/>
                <a:gd name="T57" fmla="*/ 83 h 129"/>
                <a:gd name="T58" fmla="*/ 47 w 112"/>
                <a:gd name="T59" fmla="*/ 99 h 129"/>
                <a:gd name="T60" fmla="*/ 36 w 112"/>
                <a:gd name="T61" fmla="*/ 106 h 129"/>
                <a:gd name="T62" fmla="*/ 24 w 112"/>
                <a:gd name="T63" fmla="*/ 106 h 129"/>
                <a:gd name="T64" fmla="*/ 15 w 112"/>
                <a:gd name="T65" fmla="*/ 100 h 129"/>
                <a:gd name="T66" fmla="*/ 6 w 112"/>
                <a:gd name="T67" fmla="*/ 89 h 129"/>
                <a:gd name="T68" fmla="*/ 1 w 112"/>
                <a:gd name="T69" fmla="*/ 75 h 129"/>
                <a:gd name="T70" fmla="*/ 0 w 112"/>
                <a:gd name="T71" fmla="*/ 58 h 129"/>
                <a:gd name="T72" fmla="*/ 3 w 112"/>
                <a:gd name="T73" fmla="*/ 40 h 129"/>
                <a:gd name="T74" fmla="*/ 3 w 112"/>
                <a:gd name="T75" fmla="*/ 33 h 129"/>
                <a:gd name="T76" fmla="*/ 3 w 112"/>
                <a:gd name="T77" fmla="*/ 25 h 129"/>
                <a:gd name="T78" fmla="*/ 3 w 112"/>
                <a:gd name="T79" fmla="*/ 18 h 129"/>
                <a:gd name="T80" fmla="*/ 3 w 112"/>
                <a:gd name="T81" fmla="*/ 11 h 129"/>
                <a:gd name="T82" fmla="*/ 2 w 112"/>
                <a:gd name="T83" fmla="*/ 3 h 129"/>
                <a:gd name="T84" fmla="*/ 6 w 112"/>
                <a:gd name="T85" fmla="*/ 0 h 129"/>
                <a:gd name="T86" fmla="*/ 13 w 112"/>
                <a:gd name="T87" fmla="*/ 0 h 129"/>
                <a:gd name="T88" fmla="*/ 22 w 112"/>
                <a:gd name="T89" fmla="*/ 3 h 129"/>
                <a:gd name="T90" fmla="*/ 32 w 112"/>
                <a:gd name="T91" fmla="*/ 7 h 129"/>
                <a:gd name="T92" fmla="*/ 41 w 112"/>
                <a:gd name="T93" fmla="*/ 13 h 129"/>
                <a:gd name="T94" fmla="*/ 49 w 112"/>
                <a:gd name="T95" fmla="*/ 17 h 129"/>
                <a:gd name="T96" fmla="*/ 55 w 112"/>
                <a:gd name="T97" fmla="*/ 2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12" h="129">
                  <a:moveTo>
                    <a:pt x="55" y="20"/>
                  </a:moveTo>
                  <a:lnTo>
                    <a:pt x="67" y="23"/>
                  </a:lnTo>
                  <a:lnTo>
                    <a:pt x="78" y="28"/>
                  </a:lnTo>
                  <a:lnTo>
                    <a:pt x="85" y="35"/>
                  </a:lnTo>
                  <a:lnTo>
                    <a:pt x="91" y="43"/>
                  </a:lnTo>
                  <a:lnTo>
                    <a:pt x="93" y="52"/>
                  </a:lnTo>
                  <a:lnTo>
                    <a:pt x="89" y="61"/>
                  </a:lnTo>
                  <a:lnTo>
                    <a:pt x="83" y="69"/>
                  </a:lnTo>
                  <a:lnTo>
                    <a:pt x="73" y="77"/>
                  </a:lnTo>
                  <a:lnTo>
                    <a:pt x="76" y="82"/>
                  </a:lnTo>
                  <a:lnTo>
                    <a:pt x="79" y="87"/>
                  </a:lnTo>
                  <a:lnTo>
                    <a:pt x="82" y="92"/>
                  </a:lnTo>
                  <a:lnTo>
                    <a:pt x="86" y="96"/>
                  </a:lnTo>
                  <a:lnTo>
                    <a:pt x="92" y="100"/>
                  </a:lnTo>
                  <a:lnTo>
                    <a:pt x="96" y="102"/>
                  </a:lnTo>
                  <a:lnTo>
                    <a:pt x="102" y="104"/>
                  </a:lnTo>
                  <a:lnTo>
                    <a:pt x="107" y="104"/>
                  </a:lnTo>
                  <a:lnTo>
                    <a:pt x="112" y="106"/>
                  </a:lnTo>
                  <a:lnTo>
                    <a:pt x="112" y="110"/>
                  </a:lnTo>
                  <a:lnTo>
                    <a:pt x="107" y="115"/>
                  </a:lnTo>
                  <a:lnTo>
                    <a:pt x="102" y="119"/>
                  </a:lnTo>
                  <a:lnTo>
                    <a:pt x="95" y="123"/>
                  </a:lnTo>
                  <a:lnTo>
                    <a:pt x="87" y="126"/>
                  </a:lnTo>
                  <a:lnTo>
                    <a:pt x="82" y="128"/>
                  </a:lnTo>
                  <a:lnTo>
                    <a:pt x="79" y="129"/>
                  </a:lnTo>
                  <a:lnTo>
                    <a:pt x="74" y="119"/>
                  </a:lnTo>
                  <a:lnTo>
                    <a:pt x="71" y="106"/>
                  </a:lnTo>
                  <a:lnTo>
                    <a:pt x="67" y="94"/>
                  </a:lnTo>
                  <a:lnTo>
                    <a:pt x="59" y="83"/>
                  </a:lnTo>
                  <a:lnTo>
                    <a:pt x="47" y="99"/>
                  </a:lnTo>
                  <a:lnTo>
                    <a:pt x="36" y="106"/>
                  </a:lnTo>
                  <a:lnTo>
                    <a:pt x="24" y="106"/>
                  </a:lnTo>
                  <a:lnTo>
                    <a:pt x="15" y="100"/>
                  </a:lnTo>
                  <a:lnTo>
                    <a:pt x="6" y="89"/>
                  </a:lnTo>
                  <a:lnTo>
                    <a:pt x="1" y="75"/>
                  </a:lnTo>
                  <a:lnTo>
                    <a:pt x="0" y="58"/>
                  </a:lnTo>
                  <a:lnTo>
                    <a:pt x="3" y="40"/>
                  </a:lnTo>
                  <a:lnTo>
                    <a:pt x="3" y="33"/>
                  </a:lnTo>
                  <a:lnTo>
                    <a:pt x="3" y="25"/>
                  </a:lnTo>
                  <a:lnTo>
                    <a:pt x="3" y="18"/>
                  </a:lnTo>
                  <a:lnTo>
                    <a:pt x="3" y="11"/>
                  </a:lnTo>
                  <a:lnTo>
                    <a:pt x="2" y="3"/>
                  </a:lnTo>
                  <a:lnTo>
                    <a:pt x="6" y="0"/>
                  </a:lnTo>
                  <a:lnTo>
                    <a:pt x="13" y="0"/>
                  </a:lnTo>
                  <a:lnTo>
                    <a:pt x="22" y="3"/>
                  </a:lnTo>
                  <a:lnTo>
                    <a:pt x="32" y="7"/>
                  </a:lnTo>
                  <a:lnTo>
                    <a:pt x="41" y="13"/>
                  </a:lnTo>
                  <a:lnTo>
                    <a:pt x="49" y="17"/>
                  </a:lnTo>
                  <a:lnTo>
                    <a:pt x="55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0" name="Freeform 55"/>
            <p:cNvSpPr>
              <a:spLocks/>
            </p:cNvSpPr>
            <p:nvPr/>
          </p:nvSpPr>
          <p:spPr bwMode="auto">
            <a:xfrm>
              <a:off x="2880" y="3233"/>
              <a:ext cx="0" cy="1"/>
            </a:xfrm>
            <a:custGeom>
              <a:avLst/>
              <a:gdLst>
                <a:gd name="T0" fmla="*/ 1 h 1"/>
                <a:gd name="T1" fmla="*/ 0 h 1"/>
                <a:gd name="T2" fmla="*/ 1 h 1"/>
                <a:gd name="T3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1" name="Freeform 56"/>
            <p:cNvSpPr>
              <a:spLocks/>
            </p:cNvSpPr>
            <p:nvPr/>
          </p:nvSpPr>
          <p:spPr bwMode="auto">
            <a:xfrm>
              <a:off x="3399" y="3247"/>
              <a:ext cx="106" cy="136"/>
            </a:xfrm>
            <a:custGeom>
              <a:avLst/>
              <a:gdLst>
                <a:gd name="T0" fmla="*/ 38 w 106"/>
                <a:gd name="T1" fmla="*/ 3 h 136"/>
                <a:gd name="T2" fmla="*/ 39 w 106"/>
                <a:gd name="T3" fmla="*/ 14 h 136"/>
                <a:gd name="T4" fmla="*/ 41 w 106"/>
                <a:gd name="T5" fmla="*/ 27 h 136"/>
                <a:gd name="T6" fmla="*/ 45 w 106"/>
                <a:gd name="T7" fmla="*/ 40 h 136"/>
                <a:gd name="T8" fmla="*/ 49 w 106"/>
                <a:gd name="T9" fmla="*/ 51 h 136"/>
                <a:gd name="T10" fmla="*/ 57 w 106"/>
                <a:gd name="T11" fmla="*/ 44 h 136"/>
                <a:gd name="T12" fmla="*/ 66 w 106"/>
                <a:gd name="T13" fmla="*/ 39 h 136"/>
                <a:gd name="T14" fmla="*/ 74 w 106"/>
                <a:gd name="T15" fmla="*/ 35 h 136"/>
                <a:gd name="T16" fmla="*/ 82 w 106"/>
                <a:gd name="T17" fmla="*/ 33 h 136"/>
                <a:gd name="T18" fmla="*/ 89 w 106"/>
                <a:gd name="T19" fmla="*/ 35 h 136"/>
                <a:gd name="T20" fmla="*/ 96 w 106"/>
                <a:gd name="T21" fmla="*/ 40 h 136"/>
                <a:gd name="T22" fmla="*/ 101 w 106"/>
                <a:gd name="T23" fmla="*/ 50 h 136"/>
                <a:gd name="T24" fmla="*/ 106 w 106"/>
                <a:gd name="T25" fmla="*/ 65 h 136"/>
                <a:gd name="T26" fmla="*/ 106 w 106"/>
                <a:gd name="T27" fmla="*/ 81 h 136"/>
                <a:gd name="T28" fmla="*/ 101 w 106"/>
                <a:gd name="T29" fmla="*/ 96 h 136"/>
                <a:gd name="T30" fmla="*/ 97 w 106"/>
                <a:gd name="T31" fmla="*/ 110 h 136"/>
                <a:gd name="T32" fmla="*/ 97 w 106"/>
                <a:gd name="T33" fmla="*/ 124 h 136"/>
                <a:gd name="T34" fmla="*/ 97 w 106"/>
                <a:gd name="T35" fmla="*/ 133 h 136"/>
                <a:gd name="T36" fmla="*/ 97 w 106"/>
                <a:gd name="T37" fmla="*/ 136 h 136"/>
                <a:gd name="T38" fmla="*/ 93 w 106"/>
                <a:gd name="T39" fmla="*/ 135 h 136"/>
                <a:gd name="T40" fmla="*/ 83 w 106"/>
                <a:gd name="T41" fmla="*/ 129 h 136"/>
                <a:gd name="T42" fmla="*/ 73 w 106"/>
                <a:gd name="T43" fmla="*/ 124 h 136"/>
                <a:gd name="T44" fmla="*/ 60 w 106"/>
                <a:gd name="T45" fmla="*/ 121 h 136"/>
                <a:gd name="T46" fmla="*/ 48 w 106"/>
                <a:gd name="T47" fmla="*/ 118 h 136"/>
                <a:gd name="T48" fmla="*/ 35 w 106"/>
                <a:gd name="T49" fmla="*/ 113 h 136"/>
                <a:gd name="T50" fmla="*/ 25 w 106"/>
                <a:gd name="T51" fmla="*/ 108 h 136"/>
                <a:gd name="T52" fmla="*/ 17 w 106"/>
                <a:gd name="T53" fmla="*/ 99 h 136"/>
                <a:gd name="T54" fmla="*/ 14 w 106"/>
                <a:gd name="T55" fmla="*/ 88 h 136"/>
                <a:gd name="T56" fmla="*/ 16 w 106"/>
                <a:gd name="T57" fmla="*/ 73 h 136"/>
                <a:gd name="T58" fmla="*/ 19 w 106"/>
                <a:gd name="T59" fmla="*/ 69 h 136"/>
                <a:gd name="T60" fmla="*/ 25 w 106"/>
                <a:gd name="T61" fmla="*/ 65 h 136"/>
                <a:gd name="T62" fmla="*/ 29 w 106"/>
                <a:gd name="T63" fmla="*/ 62 h 136"/>
                <a:gd name="T64" fmla="*/ 35 w 106"/>
                <a:gd name="T65" fmla="*/ 60 h 136"/>
                <a:gd name="T66" fmla="*/ 36 w 106"/>
                <a:gd name="T67" fmla="*/ 56 h 136"/>
                <a:gd name="T68" fmla="*/ 34 w 106"/>
                <a:gd name="T69" fmla="*/ 51 h 136"/>
                <a:gd name="T70" fmla="*/ 29 w 106"/>
                <a:gd name="T71" fmla="*/ 45 h 136"/>
                <a:gd name="T72" fmla="*/ 22 w 106"/>
                <a:gd name="T73" fmla="*/ 40 h 136"/>
                <a:gd name="T74" fmla="*/ 16 w 106"/>
                <a:gd name="T75" fmla="*/ 36 h 136"/>
                <a:gd name="T76" fmla="*/ 10 w 106"/>
                <a:gd name="T77" fmla="*/ 33 h 136"/>
                <a:gd name="T78" fmla="*/ 4 w 106"/>
                <a:gd name="T79" fmla="*/ 30 h 136"/>
                <a:gd name="T80" fmla="*/ 0 w 106"/>
                <a:gd name="T81" fmla="*/ 28 h 136"/>
                <a:gd name="T82" fmla="*/ 2 w 106"/>
                <a:gd name="T83" fmla="*/ 22 h 136"/>
                <a:gd name="T84" fmla="*/ 7 w 106"/>
                <a:gd name="T85" fmla="*/ 17 h 136"/>
                <a:gd name="T86" fmla="*/ 12 w 106"/>
                <a:gd name="T87" fmla="*/ 12 h 136"/>
                <a:gd name="T88" fmla="*/ 18 w 106"/>
                <a:gd name="T89" fmla="*/ 7 h 136"/>
                <a:gd name="T90" fmla="*/ 24 w 106"/>
                <a:gd name="T91" fmla="*/ 2 h 136"/>
                <a:gd name="T92" fmla="*/ 30 w 106"/>
                <a:gd name="T93" fmla="*/ 0 h 136"/>
                <a:gd name="T94" fmla="*/ 35 w 106"/>
                <a:gd name="T95" fmla="*/ 0 h 136"/>
                <a:gd name="T96" fmla="*/ 38 w 106"/>
                <a:gd name="T97" fmla="*/ 3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06" h="136">
                  <a:moveTo>
                    <a:pt x="38" y="3"/>
                  </a:moveTo>
                  <a:lnTo>
                    <a:pt x="39" y="14"/>
                  </a:lnTo>
                  <a:lnTo>
                    <a:pt x="41" y="27"/>
                  </a:lnTo>
                  <a:lnTo>
                    <a:pt x="45" y="40"/>
                  </a:lnTo>
                  <a:lnTo>
                    <a:pt x="49" y="51"/>
                  </a:lnTo>
                  <a:lnTo>
                    <a:pt x="57" y="44"/>
                  </a:lnTo>
                  <a:lnTo>
                    <a:pt x="66" y="39"/>
                  </a:lnTo>
                  <a:lnTo>
                    <a:pt x="74" y="35"/>
                  </a:lnTo>
                  <a:lnTo>
                    <a:pt x="82" y="33"/>
                  </a:lnTo>
                  <a:lnTo>
                    <a:pt x="89" y="35"/>
                  </a:lnTo>
                  <a:lnTo>
                    <a:pt x="96" y="40"/>
                  </a:lnTo>
                  <a:lnTo>
                    <a:pt x="101" y="50"/>
                  </a:lnTo>
                  <a:lnTo>
                    <a:pt x="106" y="65"/>
                  </a:lnTo>
                  <a:lnTo>
                    <a:pt x="106" y="81"/>
                  </a:lnTo>
                  <a:lnTo>
                    <a:pt x="101" y="96"/>
                  </a:lnTo>
                  <a:lnTo>
                    <a:pt x="97" y="110"/>
                  </a:lnTo>
                  <a:lnTo>
                    <a:pt x="97" y="124"/>
                  </a:lnTo>
                  <a:lnTo>
                    <a:pt x="97" y="133"/>
                  </a:lnTo>
                  <a:lnTo>
                    <a:pt x="97" y="136"/>
                  </a:lnTo>
                  <a:lnTo>
                    <a:pt x="93" y="135"/>
                  </a:lnTo>
                  <a:lnTo>
                    <a:pt x="83" y="129"/>
                  </a:lnTo>
                  <a:lnTo>
                    <a:pt x="73" y="124"/>
                  </a:lnTo>
                  <a:lnTo>
                    <a:pt x="60" y="121"/>
                  </a:lnTo>
                  <a:lnTo>
                    <a:pt x="48" y="118"/>
                  </a:lnTo>
                  <a:lnTo>
                    <a:pt x="35" y="113"/>
                  </a:lnTo>
                  <a:lnTo>
                    <a:pt x="25" y="108"/>
                  </a:lnTo>
                  <a:lnTo>
                    <a:pt x="17" y="99"/>
                  </a:lnTo>
                  <a:lnTo>
                    <a:pt x="14" y="88"/>
                  </a:lnTo>
                  <a:lnTo>
                    <a:pt x="16" y="73"/>
                  </a:lnTo>
                  <a:lnTo>
                    <a:pt x="19" y="69"/>
                  </a:lnTo>
                  <a:lnTo>
                    <a:pt x="25" y="65"/>
                  </a:lnTo>
                  <a:lnTo>
                    <a:pt x="29" y="62"/>
                  </a:lnTo>
                  <a:lnTo>
                    <a:pt x="35" y="60"/>
                  </a:lnTo>
                  <a:lnTo>
                    <a:pt x="36" y="56"/>
                  </a:lnTo>
                  <a:lnTo>
                    <a:pt x="34" y="51"/>
                  </a:lnTo>
                  <a:lnTo>
                    <a:pt x="29" y="45"/>
                  </a:lnTo>
                  <a:lnTo>
                    <a:pt x="22" y="40"/>
                  </a:lnTo>
                  <a:lnTo>
                    <a:pt x="16" y="36"/>
                  </a:lnTo>
                  <a:lnTo>
                    <a:pt x="10" y="33"/>
                  </a:lnTo>
                  <a:lnTo>
                    <a:pt x="4" y="30"/>
                  </a:lnTo>
                  <a:lnTo>
                    <a:pt x="0" y="28"/>
                  </a:lnTo>
                  <a:lnTo>
                    <a:pt x="2" y="22"/>
                  </a:lnTo>
                  <a:lnTo>
                    <a:pt x="7" y="17"/>
                  </a:lnTo>
                  <a:lnTo>
                    <a:pt x="12" y="12"/>
                  </a:lnTo>
                  <a:lnTo>
                    <a:pt x="18" y="7"/>
                  </a:lnTo>
                  <a:lnTo>
                    <a:pt x="24" y="2"/>
                  </a:lnTo>
                  <a:lnTo>
                    <a:pt x="30" y="0"/>
                  </a:lnTo>
                  <a:lnTo>
                    <a:pt x="35" y="0"/>
                  </a:lnTo>
                  <a:lnTo>
                    <a:pt x="38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2" name="Freeform 57"/>
            <p:cNvSpPr>
              <a:spLocks/>
            </p:cNvSpPr>
            <p:nvPr/>
          </p:nvSpPr>
          <p:spPr bwMode="auto">
            <a:xfrm>
              <a:off x="3857" y="3266"/>
              <a:ext cx="87" cy="134"/>
            </a:xfrm>
            <a:custGeom>
              <a:avLst/>
              <a:gdLst>
                <a:gd name="T0" fmla="*/ 53 w 87"/>
                <a:gd name="T1" fmla="*/ 4 h 134"/>
                <a:gd name="T2" fmla="*/ 58 w 87"/>
                <a:gd name="T3" fmla="*/ 12 h 134"/>
                <a:gd name="T4" fmla="*/ 62 w 87"/>
                <a:gd name="T5" fmla="*/ 19 h 134"/>
                <a:gd name="T6" fmla="*/ 66 w 87"/>
                <a:gd name="T7" fmla="*/ 28 h 134"/>
                <a:gd name="T8" fmla="*/ 70 w 87"/>
                <a:gd name="T9" fmla="*/ 35 h 134"/>
                <a:gd name="T10" fmla="*/ 76 w 87"/>
                <a:gd name="T11" fmla="*/ 42 h 134"/>
                <a:gd name="T12" fmla="*/ 80 w 87"/>
                <a:gd name="T13" fmla="*/ 51 h 134"/>
                <a:gd name="T14" fmla="*/ 84 w 87"/>
                <a:gd name="T15" fmla="*/ 60 h 134"/>
                <a:gd name="T16" fmla="*/ 87 w 87"/>
                <a:gd name="T17" fmla="*/ 70 h 134"/>
                <a:gd name="T18" fmla="*/ 85 w 87"/>
                <a:gd name="T19" fmla="*/ 75 h 134"/>
                <a:gd name="T20" fmla="*/ 79 w 87"/>
                <a:gd name="T21" fmla="*/ 83 h 134"/>
                <a:gd name="T22" fmla="*/ 69 w 87"/>
                <a:gd name="T23" fmla="*/ 95 h 134"/>
                <a:gd name="T24" fmla="*/ 59 w 87"/>
                <a:gd name="T25" fmla="*/ 106 h 134"/>
                <a:gd name="T26" fmla="*/ 48 w 87"/>
                <a:gd name="T27" fmla="*/ 117 h 134"/>
                <a:gd name="T28" fmla="*/ 39 w 87"/>
                <a:gd name="T29" fmla="*/ 126 h 134"/>
                <a:gd name="T30" fmla="*/ 30 w 87"/>
                <a:gd name="T31" fmla="*/ 133 h 134"/>
                <a:gd name="T32" fmla="*/ 26 w 87"/>
                <a:gd name="T33" fmla="*/ 134 h 134"/>
                <a:gd name="T34" fmla="*/ 18 w 87"/>
                <a:gd name="T35" fmla="*/ 120 h 134"/>
                <a:gd name="T36" fmla="*/ 11 w 87"/>
                <a:gd name="T37" fmla="*/ 101 h 134"/>
                <a:gd name="T38" fmla="*/ 5 w 87"/>
                <a:gd name="T39" fmla="*/ 82 h 134"/>
                <a:gd name="T40" fmla="*/ 0 w 87"/>
                <a:gd name="T41" fmla="*/ 66 h 134"/>
                <a:gd name="T42" fmla="*/ 3 w 87"/>
                <a:gd name="T43" fmla="*/ 58 h 134"/>
                <a:gd name="T44" fmla="*/ 8 w 87"/>
                <a:gd name="T45" fmla="*/ 50 h 134"/>
                <a:gd name="T46" fmla="*/ 14 w 87"/>
                <a:gd name="T47" fmla="*/ 40 h 134"/>
                <a:gd name="T48" fmla="*/ 19 w 87"/>
                <a:gd name="T49" fmla="*/ 31 h 134"/>
                <a:gd name="T50" fmla="*/ 25 w 87"/>
                <a:gd name="T51" fmla="*/ 21 h 134"/>
                <a:gd name="T52" fmla="*/ 31 w 87"/>
                <a:gd name="T53" fmla="*/ 14 h 134"/>
                <a:gd name="T54" fmla="*/ 38 w 87"/>
                <a:gd name="T55" fmla="*/ 6 h 134"/>
                <a:gd name="T56" fmla="*/ 44 w 87"/>
                <a:gd name="T57" fmla="*/ 0 h 134"/>
                <a:gd name="T58" fmla="*/ 47 w 87"/>
                <a:gd name="T59" fmla="*/ 0 h 134"/>
                <a:gd name="T60" fmla="*/ 49 w 87"/>
                <a:gd name="T61" fmla="*/ 2 h 134"/>
                <a:gd name="T62" fmla="*/ 51 w 87"/>
                <a:gd name="T63" fmla="*/ 4 h 134"/>
                <a:gd name="T64" fmla="*/ 53 w 87"/>
                <a:gd name="T65" fmla="*/ 4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7" h="134">
                  <a:moveTo>
                    <a:pt x="53" y="4"/>
                  </a:moveTo>
                  <a:lnTo>
                    <a:pt x="58" y="12"/>
                  </a:lnTo>
                  <a:lnTo>
                    <a:pt x="62" y="19"/>
                  </a:lnTo>
                  <a:lnTo>
                    <a:pt x="66" y="28"/>
                  </a:lnTo>
                  <a:lnTo>
                    <a:pt x="70" y="35"/>
                  </a:lnTo>
                  <a:lnTo>
                    <a:pt x="76" y="42"/>
                  </a:lnTo>
                  <a:lnTo>
                    <a:pt x="80" y="51"/>
                  </a:lnTo>
                  <a:lnTo>
                    <a:pt x="84" y="60"/>
                  </a:lnTo>
                  <a:lnTo>
                    <a:pt x="87" y="70"/>
                  </a:lnTo>
                  <a:lnTo>
                    <a:pt x="85" y="75"/>
                  </a:lnTo>
                  <a:lnTo>
                    <a:pt x="79" y="83"/>
                  </a:lnTo>
                  <a:lnTo>
                    <a:pt x="69" y="95"/>
                  </a:lnTo>
                  <a:lnTo>
                    <a:pt x="59" y="106"/>
                  </a:lnTo>
                  <a:lnTo>
                    <a:pt x="48" y="117"/>
                  </a:lnTo>
                  <a:lnTo>
                    <a:pt x="39" y="126"/>
                  </a:lnTo>
                  <a:lnTo>
                    <a:pt x="30" y="133"/>
                  </a:lnTo>
                  <a:lnTo>
                    <a:pt x="26" y="134"/>
                  </a:lnTo>
                  <a:lnTo>
                    <a:pt x="18" y="120"/>
                  </a:lnTo>
                  <a:lnTo>
                    <a:pt x="11" y="101"/>
                  </a:lnTo>
                  <a:lnTo>
                    <a:pt x="5" y="82"/>
                  </a:lnTo>
                  <a:lnTo>
                    <a:pt x="0" y="66"/>
                  </a:lnTo>
                  <a:lnTo>
                    <a:pt x="3" y="58"/>
                  </a:lnTo>
                  <a:lnTo>
                    <a:pt x="8" y="50"/>
                  </a:lnTo>
                  <a:lnTo>
                    <a:pt x="14" y="40"/>
                  </a:lnTo>
                  <a:lnTo>
                    <a:pt x="19" y="31"/>
                  </a:lnTo>
                  <a:lnTo>
                    <a:pt x="25" y="21"/>
                  </a:lnTo>
                  <a:lnTo>
                    <a:pt x="31" y="14"/>
                  </a:lnTo>
                  <a:lnTo>
                    <a:pt x="38" y="6"/>
                  </a:lnTo>
                  <a:lnTo>
                    <a:pt x="44" y="0"/>
                  </a:lnTo>
                  <a:lnTo>
                    <a:pt x="47" y="0"/>
                  </a:lnTo>
                  <a:lnTo>
                    <a:pt x="49" y="2"/>
                  </a:lnTo>
                  <a:lnTo>
                    <a:pt x="51" y="4"/>
                  </a:lnTo>
                  <a:lnTo>
                    <a:pt x="53" y="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3" name="Freeform 58"/>
            <p:cNvSpPr>
              <a:spLocks/>
            </p:cNvSpPr>
            <p:nvPr/>
          </p:nvSpPr>
          <p:spPr bwMode="auto">
            <a:xfrm>
              <a:off x="3621" y="3270"/>
              <a:ext cx="90" cy="89"/>
            </a:xfrm>
            <a:custGeom>
              <a:avLst/>
              <a:gdLst>
                <a:gd name="T0" fmla="*/ 41 w 90"/>
                <a:gd name="T1" fmla="*/ 2 h 89"/>
                <a:gd name="T2" fmla="*/ 69 w 90"/>
                <a:gd name="T3" fmla="*/ 17 h 89"/>
                <a:gd name="T4" fmla="*/ 84 w 90"/>
                <a:gd name="T5" fmla="*/ 33 h 89"/>
                <a:gd name="T6" fmla="*/ 90 w 90"/>
                <a:gd name="T7" fmla="*/ 49 h 89"/>
                <a:gd name="T8" fmla="*/ 87 w 90"/>
                <a:gd name="T9" fmla="*/ 62 h 89"/>
                <a:gd name="T10" fmla="*/ 78 w 90"/>
                <a:gd name="T11" fmla="*/ 72 h 89"/>
                <a:gd name="T12" fmla="*/ 65 w 90"/>
                <a:gd name="T13" fmla="*/ 75 h 89"/>
                <a:gd name="T14" fmla="*/ 53 w 90"/>
                <a:gd name="T15" fmla="*/ 72 h 89"/>
                <a:gd name="T16" fmla="*/ 41 w 90"/>
                <a:gd name="T17" fmla="*/ 60 h 89"/>
                <a:gd name="T18" fmla="*/ 40 w 90"/>
                <a:gd name="T19" fmla="*/ 62 h 89"/>
                <a:gd name="T20" fmla="*/ 39 w 90"/>
                <a:gd name="T21" fmla="*/ 66 h 89"/>
                <a:gd name="T22" fmla="*/ 39 w 90"/>
                <a:gd name="T23" fmla="*/ 69 h 89"/>
                <a:gd name="T24" fmla="*/ 38 w 90"/>
                <a:gd name="T25" fmla="*/ 72 h 89"/>
                <a:gd name="T26" fmla="*/ 23 w 90"/>
                <a:gd name="T27" fmla="*/ 87 h 89"/>
                <a:gd name="T28" fmla="*/ 12 w 90"/>
                <a:gd name="T29" fmla="*/ 89 h 89"/>
                <a:gd name="T30" fmla="*/ 4 w 90"/>
                <a:gd name="T31" fmla="*/ 82 h 89"/>
                <a:gd name="T32" fmla="*/ 0 w 90"/>
                <a:gd name="T33" fmla="*/ 69 h 89"/>
                <a:gd name="T34" fmla="*/ 0 w 90"/>
                <a:gd name="T35" fmla="*/ 52 h 89"/>
                <a:gd name="T36" fmla="*/ 4 w 90"/>
                <a:gd name="T37" fmla="*/ 33 h 89"/>
                <a:gd name="T38" fmla="*/ 15 w 90"/>
                <a:gd name="T39" fmla="*/ 15 h 89"/>
                <a:gd name="T40" fmla="*/ 31 w 90"/>
                <a:gd name="T41" fmla="*/ 0 h 89"/>
                <a:gd name="T42" fmla="*/ 34 w 90"/>
                <a:gd name="T43" fmla="*/ 0 h 89"/>
                <a:gd name="T44" fmla="*/ 36 w 90"/>
                <a:gd name="T45" fmla="*/ 2 h 89"/>
                <a:gd name="T46" fmla="*/ 38 w 90"/>
                <a:gd name="T47" fmla="*/ 4 h 89"/>
                <a:gd name="T48" fmla="*/ 41 w 90"/>
                <a:gd name="T4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0" h="89">
                  <a:moveTo>
                    <a:pt x="41" y="2"/>
                  </a:moveTo>
                  <a:lnTo>
                    <a:pt x="69" y="17"/>
                  </a:lnTo>
                  <a:lnTo>
                    <a:pt x="84" y="33"/>
                  </a:lnTo>
                  <a:lnTo>
                    <a:pt x="90" y="49"/>
                  </a:lnTo>
                  <a:lnTo>
                    <a:pt x="87" y="62"/>
                  </a:lnTo>
                  <a:lnTo>
                    <a:pt x="78" y="72"/>
                  </a:lnTo>
                  <a:lnTo>
                    <a:pt x="65" y="75"/>
                  </a:lnTo>
                  <a:lnTo>
                    <a:pt x="53" y="72"/>
                  </a:lnTo>
                  <a:lnTo>
                    <a:pt x="41" y="60"/>
                  </a:lnTo>
                  <a:lnTo>
                    <a:pt x="40" y="62"/>
                  </a:lnTo>
                  <a:lnTo>
                    <a:pt x="39" y="66"/>
                  </a:lnTo>
                  <a:lnTo>
                    <a:pt x="39" y="69"/>
                  </a:lnTo>
                  <a:lnTo>
                    <a:pt x="38" y="72"/>
                  </a:lnTo>
                  <a:lnTo>
                    <a:pt x="23" y="87"/>
                  </a:lnTo>
                  <a:lnTo>
                    <a:pt x="12" y="89"/>
                  </a:lnTo>
                  <a:lnTo>
                    <a:pt x="4" y="82"/>
                  </a:lnTo>
                  <a:lnTo>
                    <a:pt x="0" y="69"/>
                  </a:lnTo>
                  <a:lnTo>
                    <a:pt x="0" y="52"/>
                  </a:lnTo>
                  <a:lnTo>
                    <a:pt x="4" y="33"/>
                  </a:lnTo>
                  <a:lnTo>
                    <a:pt x="15" y="15"/>
                  </a:lnTo>
                  <a:lnTo>
                    <a:pt x="31" y="0"/>
                  </a:lnTo>
                  <a:lnTo>
                    <a:pt x="34" y="0"/>
                  </a:lnTo>
                  <a:lnTo>
                    <a:pt x="36" y="2"/>
                  </a:lnTo>
                  <a:lnTo>
                    <a:pt x="38" y="4"/>
                  </a:lnTo>
                  <a:lnTo>
                    <a:pt x="41" y="2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4" name="Freeform 59"/>
            <p:cNvSpPr>
              <a:spLocks/>
            </p:cNvSpPr>
            <p:nvPr/>
          </p:nvSpPr>
          <p:spPr bwMode="auto">
            <a:xfrm>
              <a:off x="3465" y="3363"/>
              <a:ext cx="94" cy="101"/>
            </a:xfrm>
            <a:custGeom>
              <a:avLst/>
              <a:gdLst>
                <a:gd name="T0" fmla="*/ 74 w 94"/>
                <a:gd name="T1" fmla="*/ 8 h 101"/>
                <a:gd name="T2" fmla="*/ 82 w 94"/>
                <a:gd name="T3" fmla="*/ 29 h 101"/>
                <a:gd name="T4" fmla="*/ 89 w 94"/>
                <a:gd name="T5" fmla="*/ 59 h 101"/>
                <a:gd name="T6" fmla="*/ 94 w 94"/>
                <a:gd name="T7" fmla="*/ 86 h 101"/>
                <a:gd name="T8" fmla="*/ 91 w 94"/>
                <a:gd name="T9" fmla="*/ 101 h 101"/>
                <a:gd name="T10" fmla="*/ 80 w 94"/>
                <a:gd name="T11" fmla="*/ 98 h 101"/>
                <a:gd name="T12" fmla="*/ 68 w 94"/>
                <a:gd name="T13" fmla="*/ 92 h 101"/>
                <a:gd name="T14" fmla="*/ 56 w 94"/>
                <a:gd name="T15" fmla="*/ 85 h 101"/>
                <a:gd name="T16" fmla="*/ 45 w 94"/>
                <a:gd name="T17" fmla="*/ 78 h 101"/>
                <a:gd name="T18" fmla="*/ 33 w 94"/>
                <a:gd name="T19" fmla="*/ 69 h 101"/>
                <a:gd name="T20" fmla="*/ 23 w 94"/>
                <a:gd name="T21" fmla="*/ 62 h 101"/>
                <a:gd name="T22" fmla="*/ 11 w 94"/>
                <a:gd name="T23" fmla="*/ 55 h 101"/>
                <a:gd name="T24" fmla="*/ 1 w 94"/>
                <a:gd name="T25" fmla="*/ 48 h 101"/>
                <a:gd name="T26" fmla="*/ 0 w 94"/>
                <a:gd name="T27" fmla="*/ 43 h 101"/>
                <a:gd name="T28" fmla="*/ 4 w 94"/>
                <a:gd name="T29" fmla="*/ 38 h 101"/>
                <a:gd name="T30" fmla="*/ 10 w 94"/>
                <a:gd name="T31" fmla="*/ 34 h 101"/>
                <a:gd name="T32" fmla="*/ 14 w 94"/>
                <a:gd name="T33" fmla="*/ 34 h 101"/>
                <a:gd name="T34" fmla="*/ 21 w 94"/>
                <a:gd name="T35" fmla="*/ 37 h 101"/>
                <a:gd name="T36" fmla="*/ 27 w 94"/>
                <a:gd name="T37" fmla="*/ 39 h 101"/>
                <a:gd name="T38" fmla="*/ 33 w 94"/>
                <a:gd name="T39" fmla="*/ 41 h 101"/>
                <a:gd name="T40" fmla="*/ 41 w 94"/>
                <a:gd name="T41" fmla="*/ 40 h 101"/>
                <a:gd name="T42" fmla="*/ 47 w 94"/>
                <a:gd name="T43" fmla="*/ 39 h 101"/>
                <a:gd name="T44" fmla="*/ 52 w 94"/>
                <a:gd name="T45" fmla="*/ 36 h 101"/>
                <a:gd name="T46" fmla="*/ 57 w 94"/>
                <a:gd name="T47" fmla="*/ 31 h 101"/>
                <a:gd name="T48" fmla="*/ 62 w 94"/>
                <a:gd name="T49" fmla="*/ 25 h 101"/>
                <a:gd name="T50" fmla="*/ 58 w 94"/>
                <a:gd name="T51" fmla="*/ 15 h 101"/>
                <a:gd name="T52" fmla="*/ 58 w 94"/>
                <a:gd name="T53" fmla="*/ 7 h 101"/>
                <a:gd name="T54" fmla="*/ 61 w 94"/>
                <a:gd name="T55" fmla="*/ 3 h 101"/>
                <a:gd name="T56" fmla="*/ 65 w 94"/>
                <a:gd name="T57" fmla="*/ 0 h 101"/>
                <a:gd name="T58" fmla="*/ 69 w 94"/>
                <a:gd name="T59" fmla="*/ 0 h 101"/>
                <a:gd name="T60" fmla="*/ 73 w 94"/>
                <a:gd name="T61" fmla="*/ 1 h 101"/>
                <a:gd name="T62" fmla="*/ 75 w 94"/>
                <a:gd name="T63" fmla="*/ 4 h 101"/>
                <a:gd name="T64" fmla="*/ 74 w 94"/>
                <a:gd name="T65" fmla="*/ 8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4" h="101">
                  <a:moveTo>
                    <a:pt x="74" y="8"/>
                  </a:moveTo>
                  <a:lnTo>
                    <a:pt x="82" y="29"/>
                  </a:lnTo>
                  <a:lnTo>
                    <a:pt x="89" y="59"/>
                  </a:lnTo>
                  <a:lnTo>
                    <a:pt x="94" y="86"/>
                  </a:lnTo>
                  <a:lnTo>
                    <a:pt x="91" y="101"/>
                  </a:lnTo>
                  <a:lnTo>
                    <a:pt x="80" y="98"/>
                  </a:lnTo>
                  <a:lnTo>
                    <a:pt x="68" y="92"/>
                  </a:lnTo>
                  <a:lnTo>
                    <a:pt x="56" y="85"/>
                  </a:lnTo>
                  <a:lnTo>
                    <a:pt x="45" y="78"/>
                  </a:lnTo>
                  <a:lnTo>
                    <a:pt x="33" y="69"/>
                  </a:lnTo>
                  <a:lnTo>
                    <a:pt x="23" y="62"/>
                  </a:lnTo>
                  <a:lnTo>
                    <a:pt x="11" y="55"/>
                  </a:lnTo>
                  <a:lnTo>
                    <a:pt x="1" y="48"/>
                  </a:lnTo>
                  <a:lnTo>
                    <a:pt x="0" y="43"/>
                  </a:lnTo>
                  <a:lnTo>
                    <a:pt x="4" y="38"/>
                  </a:lnTo>
                  <a:lnTo>
                    <a:pt x="10" y="34"/>
                  </a:lnTo>
                  <a:lnTo>
                    <a:pt x="14" y="34"/>
                  </a:lnTo>
                  <a:lnTo>
                    <a:pt x="21" y="37"/>
                  </a:lnTo>
                  <a:lnTo>
                    <a:pt x="27" y="39"/>
                  </a:lnTo>
                  <a:lnTo>
                    <a:pt x="33" y="41"/>
                  </a:lnTo>
                  <a:lnTo>
                    <a:pt x="41" y="40"/>
                  </a:lnTo>
                  <a:lnTo>
                    <a:pt x="47" y="39"/>
                  </a:lnTo>
                  <a:lnTo>
                    <a:pt x="52" y="36"/>
                  </a:lnTo>
                  <a:lnTo>
                    <a:pt x="57" y="31"/>
                  </a:lnTo>
                  <a:lnTo>
                    <a:pt x="62" y="25"/>
                  </a:lnTo>
                  <a:lnTo>
                    <a:pt x="58" y="15"/>
                  </a:lnTo>
                  <a:lnTo>
                    <a:pt x="58" y="7"/>
                  </a:lnTo>
                  <a:lnTo>
                    <a:pt x="61" y="3"/>
                  </a:lnTo>
                  <a:lnTo>
                    <a:pt x="65" y="0"/>
                  </a:lnTo>
                  <a:lnTo>
                    <a:pt x="69" y="0"/>
                  </a:lnTo>
                  <a:lnTo>
                    <a:pt x="73" y="1"/>
                  </a:lnTo>
                  <a:lnTo>
                    <a:pt x="75" y="4"/>
                  </a:lnTo>
                  <a:lnTo>
                    <a:pt x="7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5" name="Freeform 60"/>
            <p:cNvSpPr>
              <a:spLocks/>
            </p:cNvSpPr>
            <p:nvPr/>
          </p:nvSpPr>
          <p:spPr bwMode="auto">
            <a:xfrm>
              <a:off x="3640" y="3364"/>
              <a:ext cx="75" cy="106"/>
            </a:xfrm>
            <a:custGeom>
              <a:avLst/>
              <a:gdLst>
                <a:gd name="T0" fmla="*/ 72 w 75"/>
                <a:gd name="T1" fmla="*/ 27 h 106"/>
                <a:gd name="T2" fmla="*/ 71 w 75"/>
                <a:gd name="T3" fmla="*/ 42 h 106"/>
                <a:gd name="T4" fmla="*/ 68 w 75"/>
                <a:gd name="T5" fmla="*/ 74 h 106"/>
                <a:gd name="T6" fmla="*/ 60 w 75"/>
                <a:gd name="T7" fmla="*/ 101 h 106"/>
                <a:gd name="T8" fmla="*/ 50 w 75"/>
                <a:gd name="T9" fmla="*/ 106 h 106"/>
                <a:gd name="T10" fmla="*/ 45 w 75"/>
                <a:gd name="T11" fmla="*/ 99 h 106"/>
                <a:gd name="T12" fmla="*/ 41 w 75"/>
                <a:gd name="T13" fmla="*/ 91 h 106"/>
                <a:gd name="T14" fmla="*/ 38 w 75"/>
                <a:gd name="T15" fmla="*/ 83 h 106"/>
                <a:gd name="T16" fmla="*/ 34 w 75"/>
                <a:gd name="T17" fmla="*/ 76 h 106"/>
                <a:gd name="T18" fmla="*/ 31 w 75"/>
                <a:gd name="T19" fmla="*/ 67 h 106"/>
                <a:gd name="T20" fmla="*/ 26 w 75"/>
                <a:gd name="T21" fmla="*/ 60 h 106"/>
                <a:gd name="T22" fmla="*/ 22 w 75"/>
                <a:gd name="T23" fmla="*/ 52 h 106"/>
                <a:gd name="T24" fmla="*/ 17 w 75"/>
                <a:gd name="T25" fmla="*/ 44 h 106"/>
                <a:gd name="T26" fmla="*/ 11 w 75"/>
                <a:gd name="T27" fmla="*/ 36 h 106"/>
                <a:gd name="T28" fmla="*/ 2 w 75"/>
                <a:gd name="T29" fmla="*/ 26 h 106"/>
                <a:gd name="T30" fmla="*/ 0 w 75"/>
                <a:gd name="T31" fmla="*/ 17 h 106"/>
                <a:gd name="T32" fmla="*/ 9 w 75"/>
                <a:gd name="T33" fmla="*/ 12 h 106"/>
                <a:gd name="T34" fmla="*/ 14 w 75"/>
                <a:gd name="T35" fmla="*/ 14 h 106"/>
                <a:gd name="T36" fmla="*/ 19 w 75"/>
                <a:gd name="T37" fmla="*/ 20 h 106"/>
                <a:gd name="T38" fmla="*/ 23 w 75"/>
                <a:gd name="T39" fmla="*/ 27 h 106"/>
                <a:gd name="T40" fmla="*/ 26 w 75"/>
                <a:gd name="T41" fmla="*/ 34 h 106"/>
                <a:gd name="T42" fmla="*/ 30 w 75"/>
                <a:gd name="T43" fmla="*/ 30 h 106"/>
                <a:gd name="T44" fmla="*/ 34 w 75"/>
                <a:gd name="T45" fmla="*/ 29 h 106"/>
                <a:gd name="T46" fmla="*/ 38 w 75"/>
                <a:gd name="T47" fmla="*/ 27 h 106"/>
                <a:gd name="T48" fmla="*/ 42 w 75"/>
                <a:gd name="T49" fmla="*/ 27 h 106"/>
                <a:gd name="T50" fmla="*/ 46 w 75"/>
                <a:gd name="T51" fmla="*/ 26 h 106"/>
                <a:gd name="T52" fmla="*/ 51 w 75"/>
                <a:gd name="T53" fmla="*/ 26 h 106"/>
                <a:gd name="T54" fmla="*/ 55 w 75"/>
                <a:gd name="T55" fmla="*/ 25 h 106"/>
                <a:gd name="T56" fmla="*/ 59 w 75"/>
                <a:gd name="T57" fmla="*/ 24 h 106"/>
                <a:gd name="T58" fmla="*/ 60 w 75"/>
                <a:gd name="T59" fmla="*/ 18 h 106"/>
                <a:gd name="T60" fmla="*/ 62 w 75"/>
                <a:gd name="T61" fmla="*/ 12 h 106"/>
                <a:gd name="T62" fmla="*/ 63 w 75"/>
                <a:gd name="T63" fmla="*/ 6 h 106"/>
                <a:gd name="T64" fmla="*/ 64 w 75"/>
                <a:gd name="T65" fmla="*/ 0 h 106"/>
                <a:gd name="T66" fmla="*/ 73 w 75"/>
                <a:gd name="T67" fmla="*/ 3 h 106"/>
                <a:gd name="T68" fmla="*/ 75 w 75"/>
                <a:gd name="T69" fmla="*/ 10 h 106"/>
                <a:gd name="T70" fmla="*/ 73 w 75"/>
                <a:gd name="T71" fmla="*/ 19 h 106"/>
                <a:gd name="T72" fmla="*/ 72 w 75"/>
                <a:gd name="T73" fmla="*/ 27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5" h="106">
                  <a:moveTo>
                    <a:pt x="72" y="27"/>
                  </a:moveTo>
                  <a:lnTo>
                    <a:pt x="71" y="42"/>
                  </a:lnTo>
                  <a:lnTo>
                    <a:pt x="68" y="74"/>
                  </a:lnTo>
                  <a:lnTo>
                    <a:pt x="60" y="101"/>
                  </a:lnTo>
                  <a:lnTo>
                    <a:pt x="50" y="106"/>
                  </a:lnTo>
                  <a:lnTo>
                    <a:pt x="45" y="99"/>
                  </a:lnTo>
                  <a:lnTo>
                    <a:pt x="41" y="91"/>
                  </a:lnTo>
                  <a:lnTo>
                    <a:pt x="38" y="83"/>
                  </a:lnTo>
                  <a:lnTo>
                    <a:pt x="34" y="76"/>
                  </a:lnTo>
                  <a:lnTo>
                    <a:pt x="31" y="67"/>
                  </a:lnTo>
                  <a:lnTo>
                    <a:pt x="26" y="60"/>
                  </a:lnTo>
                  <a:lnTo>
                    <a:pt x="22" y="52"/>
                  </a:lnTo>
                  <a:lnTo>
                    <a:pt x="17" y="44"/>
                  </a:lnTo>
                  <a:lnTo>
                    <a:pt x="11" y="36"/>
                  </a:lnTo>
                  <a:lnTo>
                    <a:pt x="2" y="26"/>
                  </a:lnTo>
                  <a:lnTo>
                    <a:pt x="0" y="17"/>
                  </a:lnTo>
                  <a:lnTo>
                    <a:pt x="9" y="12"/>
                  </a:lnTo>
                  <a:lnTo>
                    <a:pt x="14" y="14"/>
                  </a:lnTo>
                  <a:lnTo>
                    <a:pt x="19" y="20"/>
                  </a:lnTo>
                  <a:lnTo>
                    <a:pt x="23" y="27"/>
                  </a:lnTo>
                  <a:lnTo>
                    <a:pt x="26" y="34"/>
                  </a:lnTo>
                  <a:lnTo>
                    <a:pt x="30" y="30"/>
                  </a:lnTo>
                  <a:lnTo>
                    <a:pt x="34" y="29"/>
                  </a:lnTo>
                  <a:lnTo>
                    <a:pt x="38" y="27"/>
                  </a:lnTo>
                  <a:lnTo>
                    <a:pt x="42" y="27"/>
                  </a:lnTo>
                  <a:lnTo>
                    <a:pt x="46" y="26"/>
                  </a:lnTo>
                  <a:lnTo>
                    <a:pt x="51" y="26"/>
                  </a:lnTo>
                  <a:lnTo>
                    <a:pt x="55" y="25"/>
                  </a:lnTo>
                  <a:lnTo>
                    <a:pt x="59" y="24"/>
                  </a:lnTo>
                  <a:lnTo>
                    <a:pt x="60" y="18"/>
                  </a:lnTo>
                  <a:lnTo>
                    <a:pt x="62" y="12"/>
                  </a:lnTo>
                  <a:lnTo>
                    <a:pt x="63" y="6"/>
                  </a:lnTo>
                  <a:lnTo>
                    <a:pt x="64" y="0"/>
                  </a:lnTo>
                  <a:lnTo>
                    <a:pt x="73" y="3"/>
                  </a:lnTo>
                  <a:lnTo>
                    <a:pt x="75" y="10"/>
                  </a:lnTo>
                  <a:lnTo>
                    <a:pt x="73" y="19"/>
                  </a:lnTo>
                  <a:lnTo>
                    <a:pt x="72" y="27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6" name="Freeform 61"/>
            <p:cNvSpPr>
              <a:spLocks/>
            </p:cNvSpPr>
            <p:nvPr/>
          </p:nvSpPr>
          <p:spPr bwMode="auto">
            <a:xfrm>
              <a:off x="3514" y="3406"/>
              <a:ext cx="21" cy="28"/>
            </a:xfrm>
            <a:custGeom>
              <a:avLst/>
              <a:gdLst>
                <a:gd name="T0" fmla="*/ 15 w 21"/>
                <a:gd name="T1" fmla="*/ 0 h 28"/>
                <a:gd name="T2" fmla="*/ 15 w 21"/>
                <a:gd name="T3" fmla="*/ 2 h 28"/>
                <a:gd name="T4" fmla="*/ 15 w 21"/>
                <a:gd name="T5" fmla="*/ 3 h 28"/>
                <a:gd name="T6" fmla="*/ 15 w 21"/>
                <a:gd name="T7" fmla="*/ 4 h 28"/>
                <a:gd name="T8" fmla="*/ 16 w 21"/>
                <a:gd name="T9" fmla="*/ 5 h 28"/>
                <a:gd name="T10" fmla="*/ 16 w 21"/>
                <a:gd name="T11" fmla="*/ 7 h 28"/>
                <a:gd name="T12" fmla="*/ 17 w 21"/>
                <a:gd name="T13" fmla="*/ 10 h 28"/>
                <a:gd name="T14" fmla="*/ 17 w 21"/>
                <a:gd name="T15" fmla="*/ 12 h 28"/>
                <a:gd name="T16" fmla="*/ 18 w 21"/>
                <a:gd name="T17" fmla="*/ 15 h 28"/>
                <a:gd name="T18" fmla="*/ 19 w 21"/>
                <a:gd name="T19" fmla="*/ 18 h 28"/>
                <a:gd name="T20" fmla="*/ 20 w 21"/>
                <a:gd name="T21" fmla="*/ 21 h 28"/>
                <a:gd name="T22" fmla="*/ 20 w 21"/>
                <a:gd name="T23" fmla="*/ 25 h 28"/>
                <a:gd name="T24" fmla="*/ 21 w 21"/>
                <a:gd name="T25" fmla="*/ 28 h 28"/>
                <a:gd name="T26" fmla="*/ 16 w 21"/>
                <a:gd name="T27" fmla="*/ 25 h 28"/>
                <a:gd name="T28" fmla="*/ 11 w 21"/>
                <a:gd name="T29" fmla="*/ 20 h 28"/>
                <a:gd name="T30" fmla="*/ 5 w 21"/>
                <a:gd name="T31" fmla="*/ 16 h 28"/>
                <a:gd name="T32" fmla="*/ 0 w 21"/>
                <a:gd name="T33" fmla="*/ 13 h 28"/>
                <a:gd name="T34" fmla="*/ 3 w 21"/>
                <a:gd name="T35" fmla="*/ 8 h 28"/>
                <a:gd name="T36" fmla="*/ 6 w 21"/>
                <a:gd name="T37" fmla="*/ 5 h 28"/>
                <a:gd name="T38" fmla="*/ 11 w 21"/>
                <a:gd name="T39" fmla="*/ 2 h 28"/>
                <a:gd name="T40" fmla="*/ 15 w 21"/>
                <a:gd name="T41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1" h="28">
                  <a:moveTo>
                    <a:pt x="15" y="0"/>
                  </a:moveTo>
                  <a:lnTo>
                    <a:pt x="15" y="2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6" y="5"/>
                  </a:lnTo>
                  <a:lnTo>
                    <a:pt x="16" y="7"/>
                  </a:lnTo>
                  <a:lnTo>
                    <a:pt x="17" y="10"/>
                  </a:lnTo>
                  <a:lnTo>
                    <a:pt x="17" y="12"/>
                  </a:lnTo>
                  <a:lnTo>
                    <a:pt x="18" y="15"/>
                  </a:lnTo>
                  <a:lnTo>
                    <a:pt x="19" y="18"/>
                  </a:lnTo>
                  <a:lnTo>
                    <a:pt x="20" y="21"/>
                  </a:lnTo>
                  <a:lnTo>
                    <a:pt x="20" y="25"/>
                  </a:lnTo>
                  <a:lnTo>
                    <a:pt x="21" y="28"/>
                  </a:lnTo>
                  <a:lnTo>
                    <a:pt x="16" y="25"/>
                  </a:lnTo>
                  <a:lnTo>
                    <a:pt x="11" y="20"/>
                  </a:lnTo>
                  <a:lnTo>
                    <a:pt x="5" y="16"/>
                  </a:lnTo>
                  <a:lnTo>
                    <a:pt x="0" y="13"/>
                  </a:lnTo>
                  <a:lnTo>
                    <a:pt x="3" y="8"/>
                  </a:lnTo>
                  <a:lnTo>
                    <a:pt x="6" y="5"/>
                  </a:lnTo>
                  <a:lnTo>
                    <a:pt x="11" y="2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7" name="Freeform 62"/>
            <p:cNvSpPr>
              <a:spLocks/>
            </p:cNvSpPr>
            <p:nvPr/>
          </p:nvSpPr>
          <p:spPr bwMode="auto">
            <a:xfrm>
              <a:off x="3677" y="3406"/>
              <a:ext cx="17" cy="22"/>
            </a:xfrm>
            <a:custGeom>
              <a:avLst/>
              <a:gdLst>
                <a:gd name="T0" fmla="*/ 17 w 17"/>
                <a:gd name="T1" fmla="*/ 0 h 22"/>
                <a:gd name="T2" fmla="*/ 17 w 17"/>
                <a:gd name="T3" fmla="*/ 1 h 22"/>
                <a:gd name="T4" fmla="*/ 17 w 17"/>
                <a:gd name="T5" fmla="*/ 1 h 22"/>
                <a:gd name="T6" fmla="*/ 17 w 17"/>
                <a:gd name="T7" fmla="*/ 2 h 22"/>
                <a:gd name="T8" fmla="*/ 17 w 17"/>
                <a:gd name="T9" fmla="*/ 2 h 22"/>
                <a:gd name="T10" fmla="*/ 17 w 17"/>
                <a:gd name="T11" fmla="*/ 2 h 22"/>
                <a:gd name="T12" fmla="*/ 16 w 17"/>
                <a:gd name="T13" fmla="*/ 3 h 22"/>
                <a:gd name="T14" fmla="*/ 16 w 17"/>
                <a:gd name="T15" fmla="*/ 6 h 22"/>
                <a:gd name="T16" fmla="*/ 16 w 17"/>
                <a:gd name="T17" fmla="*/ 8 h 22"/>
                <a:gd name="T18" fmla="*/ 15 w 17"/>
                <a:gd name="T19" fmla="*/ 11 h 22"/>
                <a:gd name="T20" fmla="*/ 15 w 17"/>
                <a:gd name="T21" fmla="*/ 14 h 22"/>
                <a:gd name="T22" fmla="*/ 14 w 17"/>
                <a:gd name="T23" fmla="*/ 16 h 22"/>
                <a:gd name="T24" fmla="*/ 13 w 17"/>
                <a:gd name="T25" fmla="*/ 19 h 22"/>
                <a:gd name="T26" fmla="*/ 12 w 17"/>
                <a:gd name="T27" fmla="*/ 22 h 22"/>
                <a:gd name="T28" fmla="*/ 7 w 17"/>
                <a:gd name="T29" fmla="*/ 19 h 22"/>
                <a:gd name="T30" fmla="*/ 4 w 17"/>
                <a:gd name="T31" fmla="*/ 15 h 22"/>
                <a:gd name="T32" fmla="*/ 2 w 17"/>
                <a:gd name="T33" fmla="*/ 11 h 22"/>
                <a:gd name="T34" fmla="*/ 0 w 17"/>
                <a:gd name="T35" fmla="*/ 6 h 22"/>
                <a:gd name="T36" fmla="*/ 3 w 17"/>
                <a:gd name="T37" fmla="*/ 4 h 22"/>
                <a:gd name="T38" fmla="*/ 8 w 17"/>
                <a:gd name="T39" fmla="*/ 2 h 22"/>
                <a:gd name="T40" fmla="*/ 13 w 17"/>
                <a:gd name="T41" fmla="*/ 1 h 22"/>
                <a:gd name="T42" fmla="*/ 17 w 17"/>
                <a:gd name="T43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7" h="22">
                  <a:moveTo>
                    <a:pt x="17" y="0"/>
                  </a:moveTo>
                  <a:lnTo>
                    <a:pt x="17" y="1"/>
                  </a:lnTo>
                  <a:lnTo>
                    <a:pt x="17" y="1"/>
                  </a:lnTo>
                  <a:lnTo>
                    <a:pt x="17" y="2"/>
                  </a:lnTo>
                  <a:lnTo>
                    <a:pt x="17" y="2"/>
                  </a:lnTo>
                  <a:lnTo>
                    <a:pt x="17" y="2"/>
                  </a:lnTo>
                  <a:lnTo>
                    <a:pt x="16" y="3"/>
                  </a:lnTo>
                  <a:lnTo>
                    <a:pt x="16" y="6"/>
                  </a:lnTo>
                  <a:lnTo>
                    <a:pt x="16" y="8"/>
                  </a:lnTo>
                  <a:lnTo>
                    <a:pt x="15" y="11"/>
                  </a:lnTo>
                  <a:lnTo>
                    <a:pt x="15" y="14"/>
                  </a:lnTo>
                  <a:lnTo>
                    <a:pt x="14" y="16"/>
                  </a:lnTo>
                  <a:lnTo>
                    <a:pt x="13" y="19"/>
                  </a:lnTo>
                  <a:lnTo>
                    <a:pt x="12" y="22"/>
                  </a:lnTo>
                  <a:lnTo>
                    <a:pt x="7" y="19"/>
                  </a:lnTo>
                  <a:lnTo>
                    <a:pt x="4" y="15"/>
                  </a:lnTo>
                  <a:lnTo>
                    <a:pt x="2" y="11"/>
                  </a:lnTo>
                  <a:lnTo>
                    <a:pt x="0" y="6"/>
                  </a:lnTo>
                  <a:lnTo>
                    <a:pt x="3" y="4"/>
                  </a:lnTo>
                  <a:lnTo>
                    <a:pt x="8" y="2"/>
                  </a:lnTo>
                  <a:lnTo>
                    <a:pt x="13" y="1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8" name="Freeform 63"/>
            <p:cNvSpPr>
              <a:spLocks/>
            </p:cNvSpPr>
            <p:nvPr/>
          </p:nvSpPr>
          <p:spPr bwMode="auto">
            <a:xfrm>
              <a:off x="3845" y="3408"/>
              <a:ext cx="87" cy="111"/>
            </a:xfrm>
            <a:custGeom>
              <a:avLst/>
              <a:gdLst>
                <a:gd name="T0" fmla="*/ 18 w 87"/>
                <a:gd name="T1" fmla="*/ 5 h 111"/>
                <a:gd name="T2" fmla="*/ 18 w 87"/>
                <a:gd name="T3" fmla="*/ 11 h 111"/>
                <a:gd name="T4" fmla="*/ 20 w 87"/>
                <a:gd name="T5" fmla="*/ 15 h 111"/>
                <a:gd name="T6" fmla="*/ 22 w 87"/>
                <a:gd name="T7" fmla="*/ 20 h 111"/>
                <a:gd name="T8" fmla="*/ 24 w 87"/>
                <a:gd name="T9" fmla="*/ 24 h 111"/>
                <a:gd name="T10" fmla="*/ 29 w 87"/>
                <a:gd name="T11" fmla="*/ 24 h 111"/>
                <a:gd name="T12" fmla="*/ 33 w 87"/>
                <a:gd name="T13" fmla="*/ 25 h 111"/>
                <a:gd name="T14" fmla="*/ 38 w 87"/>
                <a:gd name="T15" fmla="*/ 26 h 111"/>
                <a:gd name="T16" fmla="*/ 42 w 87"/>
                <a:gd name="T17" fmla="*/ 26 h 111"/>
                <a:gd name="T18" fmla="*/ 48 w 87"/>
                <a:gd name="T19" fmla="*/ 27 h 111"/>
                <a:gd name="T20" fmla="*/ 52 w 87"/>
                <a:gd name="T21" fmla="*/ 27 h 111"/>
                <a:gd name="T22" fmla="*/ 57 w 87"/>
                <a:gd name="T23" fmla="*/ 27 h 111"/>
                <a:gd name="T24" fmla="*/ 61 w 87"/>
                <a:gd name="T25" fmla="*/ 26 h 111"/>
                <a:gd name="T26" fmla="*/ 69 w 87"/>
                <a:gd name="T27" fmla="*/ 12 h 111"/>
                <a:gd name="T28" fmla="*/ 74 w 87"/>
                <a:gd name="T29" fmla="*/ 2 h 111"/>
                <a:gd name="T30" fmla="*/ 78 w 87"/>
                <a:gd name="T31" fmla="*/ 2 h 111"/>
                <a:gd name="T32" fmla="*/ 87 w 87"/>
                <a:gd name="T33" fmla="*/ 14 h 111"/>
                <a:gd name="T34" fmla="*/ 83 w 87"/>
                <a:gd name="T35" fmla="*/ 21 h 111"/>
                <a:gd name="T36" fmla="*/ 78 w 87"/>
                <a:gd name="T37" fmla="*/ 34 h 111"/>
                <a:gd name="T38" fmla="*/ 71 w 87"/>
                <a:gd name="T39" fmla="*/ 51 h 111"/>
                <a:gd name="T40" fmla="*/ 62 w 87"/>
                <a:gd name="T41" fmla="*/ 67 h 111"/>
                <a:gd name="T42" fmla="*/ 53 w 87"/>
                <a:gd name="T43" fmla="*/ 84 h 111"/>
                <a:gd name="T44" fmla="*/ 44 w 87"/>
                <a:gd name="T45" fmla="*/ 99 h 111"/>
                <a:gd name="T46" fmla="*/ 36 w 87"/>
                <a:gd name="T47" fmla="*/ 108 h 111"/>
                <a:gd name="T48" fmla="*/ 30 w 87"/>
                <a:gd name="T49" fmla="*/ 111 h 111"/>
                <a:gd name="T50" fmla="*/ 27 w 87"/>
                <a:gd name="T51" fmla="*/ 102 h 111"/>
                <a:gd name="T52" fmla="*/ 26 w 87"/>
                <a:gd name="T53" fmla="*/ 94 h 111"/>
                <a:gd name="T54" fmla="*/ 24 w 87"/>
                <a:gd name="T55" fmla="*/ 84 h 111"/>
                <a:gd name="T56" fmla="*/ 22 w 87"/>
                <a:gd name="T57" fmla="*/ 76 h 111"/>
                <a:gd name="T58" fmla="*/ 18 w 87"/>
                <a:gd name="T59" fmla="*/ 63 h 111"/>
                <a:gd name="T60" fmla="*/ 11 w 87"/>
                <a:gd name="T61" fmla="*/ 43 h 111"/>
                <a:gd name="T62" fmla="*/ 3 w 87"/>
                <a:gd name="T63" fmla="*/ 23 h 111"/>
                <a:gd name="T64" fmla="*/ 0 w 87"/>
                <a:gd name="T65" fmla="*/ 15 h 111"/>
                <a:gd name="T66" fmla="*/ 2 w 87"/>
                <a:gd name="T67" fmla="*/ 9 h 111"/>
                <a:gd name="T68" fmla="*/ 8 w 87"/>
                <a:gd name="T69" fmla="*/ 2 h 111"/>
                <a:gd name="T70" fmla="*/ 14 w 87"/>
                <a:gd name="T71" fmla="*/ 0 h 111"/>
                <a:gd name="T72" fmla="*/ 18 w 87"/>
                <a:gd name="T73" fmla="*/ 5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7" h="111">
                  <a:moveTo>
                    <a:pt x="18" y="5"/>
                  </a:moveTo>
                  <a:lnTo>
                    <a:pt x="18" y="11"/>
                  </a:lnTo>
                  <a:lnTo>
                    <a:pt x="20" y="15"/>
                  </a:lnTo>
                  <a:lnTo>
                    <a:pt x="22" y="20"/>
                  </a:lnTo>
                  <a:lnTo>
                    <a:pt x="24" y="24"/>
                  </a:lnTo>
                  <a:lnTo>
                    <a:pt x="29" y="24"/>
                  </a:lnTo>
                  <a:lnTo>
                    <a:pt x="33" y="25"/>
                  </a:lnTo>
                  <a:lnTo>
                    <a:pt x="38" y="26"/>
                  </a:lnTo>
                  <a:lnTo>
                    <a:pt x="42" y="26"/>
                  </a:lnTo>
                  <a:lnTo>
                    <a:pt x="48" y="27"/>
                  </a:lnTo>
                  <a:lnTo>
                    <a:pt x="52" y="27"/>
                  </a:lnTo>
                  <a:lnTo>
                    <a:pt x="57" y="27"/>
                  </a:lnTo>
                  <a:lnTo>
                    <a:pt x="61" y="26"/>
                  </a:lnTo>
                  <a:lnTo>
                    <a:pt x="69" y="12"/>
                  </a:lnTo>
                  <a:lnTo>
                    <a:pt x="74" y="2"/>
                  </a:lnTo>
                  <a:lnTo>
                    <a:pt x="78" y="2"/>
                  </a:lnTo>
                  <a:lnTo>
                    <a:pt x="87" y="14"/>
                  </a:lnTo>
                  <a:lnTo>
                    <a:pt x="83" y="21"/>
                  </a:lnTo>
                  <a:lnTo>
                    <a:pt x="78" y="34"/>
                  </a:lnTo>
                  <a:lnTo>
                    <a:pt x="71" y="51"/>
                  </a:lnTo>
                  <a:lnTo>
                    <a:pt x="62" y="67"/>
                  </a:lnTo>
                  <a:lnTo>
                    <a:pt x="53" y="84"/>
                  </a:lnTo>
                  <a:lnTo>
                    <a:pt x="44" y="99"/>
                  </a:lnTo>
                  <a:lnTo>
                    <a:pt x="36" y="108"/>
                  </a:lnTo>
                  <a:lnTo>
                    <a:pt x="30" y="111"/>
                  </a:lnTo>
                  <a:lnTo>
                    <a:pt x="27" y="102"/>
                  </a:lnTo>
                  <a:lnTo>
                    <a:pt x="26" y="94"/>
                  </a:lnTo>
                  <a:lnTo>
                    <a:pt x="24" y="84"/>
                  </a:lnTo>
                  <a:lnTo>
                    <a:pt x="22" y="76"/>
                  </a:lnTo>
                  <a:lnTo>
                    <a:pt x="18" y="63"/>
                  </a:lnTo>
                  <a:lnTo>
                    <a:pt x="11" y="43"/>
                  </a:lnTo>
                  <a:lnTo>
                    <a:pt x="3" y="23"/>
                  </a:lnTo>
                  <a:lnTo>
                    <a:pt x="0" y="15"/>
                  </a:lnTo>
                  <a:lnTo>
                    <a:pt x="2" y="9"/>
                  </a:lnTo>
                  <a:lnTo>
                    <a:pt x="8" y="2"/>
                  </a:lnTo>
                  <a:lnTo>
                    <a:pt x="14" y="0"/>
                  </a:lnTo>
                  <a:lnTo>
                    <a:pt x="18" y="5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99" name="Freeform 64"/>
            <p:cNvSpPr>
              <a:spLocks/>
            </p:cNvSpPr>
            <p:nvPr/>
          </p:nvSpPr>
          <p:spPr bwMode="auto">
            <a:xfrm>
              <a:off x="3874" y="3446"/>
              <a:ext cx="24" cy="31"/>
            </a:xfrm>
            <a:custGeom>
              <a:avLst/>
              <a:gdLst>
                <a:gd name="T0" fmla="*/ 24 w 24"/>
                <a:gd name="T1" fmla="*/ 2 h 31"/>
                <a:gd name="T2" fmla="*/ 22 w 24"/>
                <a:gd name="T3" fmla="*/ 9 h 31"/>
                <a:gd name="T4" fmla="*/ 18 w 24"/>
                <a:gd name="T5" fmla="*/ 17 h 31"/>
                <a:gd name="T6" fmla="*/ 14 w 24"/>
                <a:gd name="T7" fmla="*/ 23 h 31"/>
                <a:gd name="T8" fmla="*/ 11 w 24"/>
                <a:gd name="T9" fmla="*/ 31 h 31"/>
                <a:gd name="T10" fmla="*/ 9 w 24"/>
                <a:gd name="T11" fmla="*/ 28 h 31"/>
                <a:gd name="T12" fmla="*/ 8 w 24"/>
                <a:gd name="T13" fmla="*/ 24 h 31"/>
                <a:gd name="T14" fmla="*/ 7 w 24"/>
                <a:gd name="T15" fmla="*/ 21 h 31"/>
                <a:gd name="T16" fmla="*/ 6 w 24"/>
                <a:gd name="T17" fmla="*/ 18 h 31"/>
                <a:gd name="T18" fmla="*/ 0 w 24"/>
                <a:gd name="T19" fmla="*/ 2 h 31"/>
                <a:gd name="T20" fmla="*/ 1 w 24"/>
                <a:gd name="T21" fmla="*/ 0 h 31"/>
                <a:gd name="T22" fmla="*/ 7 w 24"/>
                <a:gd name="T23" fmla="*/ 1 h 31"/>
                <a:gd name="T24" fmla="*/ 12 w 24"/>
                <a:gd name="T25" fmla="*/ 1 h 31"/>
                <a:gd name="T26" fmla="*/ 19 w 24"/>
                <a:gd name="T27" fmla="*/ 2 h 31"/>
                <a:gd name="T28" fmla="*/ 24 w 24"/>
                <a:gd name="T29" fmla="*/ 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4" h="31">
                  <a:moveTo>
                    <a:pt x="24" y="2"/>
                  </a:moveTo>
                  <a:lnTo>
                    <a:pt x="22" y="9"/>
                  </a:lnTo>
                  <a:lnTo>
                    <a:pt x="18" y="17"/>
                  </a:lnTo>
                  <a:lnTo>
                    <a:pt x="14" y="23"/>
                  </a:lnTo>
                  <a:lnTo>
                    <a:pt x="11" y="31"/>
                  </a:lnTo>
                  <a:lnTo>
                    <a:pt x="9" y="28"/>
                  </a:lnTo>
                  <a:lnTo>
                    <a:pt x="8" y="24"/>
                  </a:lnTo>
                  <a:lnTo>
                    <a:pt x="7" y="21"/>
                  </a:lnTo>
                  <a:lnTo>
                    <a:pt x="6" y="18"/>
                  </a:lnTo>
                  <a:lnTo>
                    <a:pt x="0" y="2"/>
                  </a:lnTo>
                  <a:lnTo>
                    <a:pt x="1" y="0"/>
                  </a:lnTo>
                  <a:lnTo>
                    <a:pt x="7" y="1"/>
                  </a:lnTo>
                  <a:lnTo>
                    <a:pt x="12" y="1"/>
                  </a:lnTo>
                  <a:lnTo>
                    <a:pt x="19" y="2"/>
                  </a:lnTo>
                  <a:lnTo>
                    <a:pt x="24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00" name="Freeform 65"/>
            <p:cNvSpPr>
              <a:spLocks/>
            </p:cNvSpPr>
            <p:nvPr/>
          </p:nvSpPr>
          <p:spPr bwMode="auto">
            <a:xfrm>
              <a:off x="4035" y="3492"/>
              <a:ext cx="84" cy="112"/>
            </a:xfrm>
            <a:custGeom>
              <a:avLst/>
              <a:gdLst>
                <a:gd name="T0" fmla="*/ 82 w 84"/>
                <a:gd name="T1" fmla="*/ 9 h 112"/>
                <a:gd name="T2" fmla="*/ 84 w 84"/>
                <a:gd name="T3" fmla="*/ 16 h 112"/>
                <a:gd name="T4" fmla="*/ 84 w 84"/>
                <a:gd name="T5" fmla="*/ 21 h 112"/>
                <a:gd name="T6" fmla="*/ 81 w 84"/>
                <a:gd name="T7" fmla="*/ 27 h 112"/>
                <a:gd name="T8" fmla="*/ 76 w 84"/>
                <a:gd name="T9" fmla="*/ 32 h 112"/>
                <a:gd name="T10" fmla="*/ 71 w 84"/>
                <a:gd name="T11" fmla="*/ 37 h 112"/>
                <a:gd name="T12" fmla="*/ 65 w 84"/>
                <a:gd name="T13" fmla="*/ 42 h 112"/>
                <a:gd name="T14" fmla="*/ 58 w 84"/>
                <a:gd name="T15" fmla="*/ 49 h 112"/>
                <a:gd name="T16" fmla="*/ 53 w 84"/>
                <a:gd name="T17" fmla="*/ 57 h 112"/>
                <a:gd name="T18" fmla="*/ 61 w 84"/>
                <a:gd name="T19" fmla="*/ 58 h 112"/>
                <a:gd name="T20" fmla="*/ 68 w 84"/>
                <a:gd name="T21" fmla="*/ 58 h 112"/>
                <a:gd name="T22" fmla="*/ 74 w 84"/>
                <a:gd name="T23" fmla="*/ 59 h 112"/>
                <a:gd name="T24" fmla="*/ 79 w 84"/>
                <a:gd name="T25" fmla="*/ 63 h 112"/>
                <a:gd name="T26" fmla="*/ 84 w 84"/>
                <a:gd name="T27" fmla="*/ 74 h 112"/>
                <a:gd name="T28" fmla="*/ 83 w 84"/>
                <a:gd name="T29" fmla="*/ 81 h 112"/>
                <a:gd name="T30" fmla="*/ 78 w 84"/>
                <a:gd name="T31" fmla="*/ 88 h 112"/>
                <a:gd name="T32" fmla="*/ 70 w 84"/>
                <a:gd name="T33" fmla="*/ 92 h 112"/>
                <a:gd name="T34" fmla="*/ 61 w 84"/>
                <a:gd name="T35" fmla="*/ 95 h 112"/>
                <a:gd name="T36" fmla="*/ 51 w 84"/>
                <a:gd name="T37" fmla="*/ 97 h 112"/>
                <a:gd name="T38" fmla="*/ 43 w 84"/>
                <a:gd name="T39" fmla="*/ 99 h 112"/>
                <a:gd name="T40" fmla="*/ 37 w 84"/>
                <a:gd name="T41" fmla="*/ 101 h 112"/>
                <a:gd name="T42" fmla="*/ 30 w 84"/>
                <a:gd name="T43" fmla="*/ 109 h 112"/>
                <a:gd name="T44" fmla="*/ 22 w 84"/>
                <a:gd name="T45" fmla="*/ 112 h 112"/>
                <a:gd name="T46" fmla="*/ 12 w 84"/>
                <a:gd name="T47" fmla="*/ 111 h 112"/>
                <a:gd name="T48" fmla="*/ 5 w 84"/>
                <a:gd name="T49" fmla="*/ 105 h 112"/>
                <a:gd name="T50" fmla="*/ 1 w 84"/>
                <a:gd name="T51" fmla="*/ 99 h 112"/>
                <a:gd name="T52" fmla="*/ 0 w 84"/>
                <a:gd name="T53" fmla="*/ 91 h 112"/>
                <a:gd name="T54" fmla="*/ 4 w 84"/>
                <a:gd name="T55" fmla="*/ 81 h 112"/>
                <a:gd name="T56" fmla="*/ 15 w 84"/>
                <a:gd name="T57" fmla="*/ 72 h 112"/>
                <a:gd name="T58" fmla="*/ 5 w 84"/>
                <a:gd name="T59" fmla="*/ 60 h 112"/>
                <a:gd name="T60" fmla="*/ 2 w 84"/>
                <a:gd name="T61" fmla="*/ 50 h 112"/>
                <a:gd name="T62" fmla="*/ 5 w 84"/>
                <a:gd name="T63" fmla="*/ 41 h 112"/>
                <a:gd name="T64" fmla="*/ 12 w 84"/>
                <a:gd name="T65" fmla="*/ 35 h 112"/>
                <a:gd name="T66" fmla="*/ 22 w 84"/>
                <a:gd name="T67" fmla="*/ 33 h 112"/>
                <a:gd name="T68" fmla="*/ 31 w 84"/>
                <a:gd name="T69" fmla="*/ 35 h 112"/>
                <a:gd name="T70" fmla="*/ 40 w 84"/>
                <a:gd name="T71" fmla="*/ 41 h 112"/>
                <a:gd name="T72" fmla="*/ 44 w 84"/>
                <a:gd name="T73" fmla="*/ 54 h 112"/>
                <a:gd name="T74" fmla="*/ 48 w 84"/>
                <a:gd name="T75" fmla="*/ 44 h 112"/>
                <a:gd name="T76" fmla="*/ 54 w 84"/>
                <a:gd name="T77" fmla="*/ 29 h 112"/>
                <a:gd name="T78" fmla="*/ 60 w 84"/>
                <a:gd name="T79" fmla="*/ 14 h 112"/>
                <a:gd name="T80" fmla="*/ 61 w 84"/>
                <a:gd name="T81" fmla="*/ 4 h 112"/>
                <a:gd name="T82" fmla="*/ 66 w 84"/>
                <a:gd name="T83" fmla="*/ 0 h 112"/>
                <a:gd name="T84" fmla="*/ 71 w 84"/>
                <a:gd name="T85" fmla="*/ 1 h 112"/>
                <a:gd name="T86" fmla="*/ 77 w 84"/>
                <a:gd name="T87" fmla="*/ 6 h 112"/>
                <a:gd name="T88" fmla="*/ 82 w 84"/>
                <a:gd name="T89" fmla="*/ 9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84" h="112">
                  <a:moveTo>
                    <a:pt x="82" y="9"/>
                  </a:moveTo>
                  <a:lnTo>
                    <a:pt x="84" y="16"/>
                  </a:lnTo>
                  <a:lnTo>
                    <a:pt x="84" y="21"/>
                  </a:lnTo>
                  <a:lnTo>
                    <a:pt x="81" y="27"/>
                  </a:lnTo>
                  <a:lnTo>
                    <a:pt x="76" y="32"/>
                  </a:lnTo>
                  <a:lnTo>
                    <a:pt x="71" y="37"/>
                  </a:lnTo>
                  <a:lnTo>
                    <a:pt x="65" y="42"/>
                  </a:lnTo>
                  <a:lnTo>
                    <a:pt x="58" y="49"/>
                  </a:lnTo>
                  <a:lnTo>
                    <a:pt x="53" y="57"/>
                  </a:lnTo>
                  <a:lnTo>
                    <a:pt x="61" y="58"/>
                  </a:lnTo>
                  <a:lnTo>
                    <a:pt x="68" y="58"/>
                  </a:lnTo>
                  <a:lnTo>
                    <a:pt x="74" y="59"/>
                  </a:lnTo>
                  <a:lnTo>
                    <a:pt x="79" y="63"/>
                  </a:lnTo>
                  <a:lnTo>
                    <a:pt x="84" y="74"/>
                  </a:lnTo>
                  <a:lnTo>
                    <a:pt x="83" y="81"/>
                  </a:lnTo>
                  <a:lnTo>
                    <a:pt x="78" y="88"/>
                  </a:lnTo>
                  <a:lnTo>
                    <a:pt x="70" y="92"/>
                  </a:lnTo>
                  <a:lnTo>
                    <a:pt x="61" y="95"/>
                  </a:lnTo>
                  <a:lnTo>
                    <a:pt x="51" y="97"/>
                  </a:lnTo>
                  <a:lnTo>
                    <a:pt x="43" y="99"/>
                  </a:lnTo>
                  <a:lnTo>
                    <a:pt x="37" y="101"/>
                  </a:lnTo>
                  <a:lnTo>
                    <a:pt x="30" y="109"/>
                  </a:lnTo>
                  <a:lnTo>
                    <a:pt x="22" y="112"/>
                  </a:lnTo>
                  <a:lnTo>
                    <a:pt x="12" y="111"/>
                  </a:lnTo>
                  <a:lnTo>
                    <a:pt x="5" y="105"/>
                  </a:lnTo>
                  <a:lnTo>
                    <a:pt x="1" y="99"/>
                  </a:lnTo>
                  <a:lnTo>
                    <a:pt x="0" y="91"/>
                  </a:lnTo>
                  <a:lnTo>
                    <a:pt x="4" y="81"/>
                  </a:lnTo>
                  <a:lnTo>
                    <a:pt x="15" y="72"/>
                  </a:lnTo>
                  <a:lnTo>
                    <a:pt x="5" y="60"/>
                  </a:lnTo>
                  <a:lnTo>
                    <a:pt x="2" y="50"/>
                  </a:lnTo>
                  <a:lnTo>
                    <a:pt x="5" y="41"/>
                  </a:lnTo>
                  <a:lnTo>
                    <a:pt x="12" y="35"/>
                  </a:lnTo>
                  <a:lnTo>
                    <a:pt x="22" y="33"/>
                  </a:lnTo>
                  <a:lnTo>
                    <a:pt x="31" y="35"/>
                  </a:lnTo>
                  <a:lnTo>
                    <a:pt x="40" y="41"/>
                  </a:lnTo>
                  <a:lnTo>
                    <a:pt x="44" y="54"/>
                  </a:lnTo>
                  <a:lnTo>
                    <a:pt x="48" y="44"/>
                  </a:lnTo>
                  <a:lnTo>
                    <a:pt x="54" y="29"/>
                  </a:lnTo>
                  <a:lnTo>
                    <a:pt x="60" y="14"/>
                  </a:lnTo>
                  <a:lnTo>
                    <a:pt x="61" y="4"/>
                  </a:lnTo>
                  <a:lnTo>
                    <a:pt x="66" y="0"/>
                  </a:lnTo>
                  <a:lnTo>
                    <a:pt x="71" y="1"/>
                  </a:lnTo>
                  <a:lnTo>
                    <a:pt x="77" y="6"/>
                  </a:lnTo>
                  <a:lnTo>
                    <a:pt x="82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03" name="Freeform 68"/>
            <p:cNvSpPr>
              <a:spLocks/>
            </p:cNvSpPr>
            <p:nvPr/>
          </p:nvSpPr>
          <p:spPr bwMode="auto">
            <a:xfrm>
              <a:off x="3210" y="2660"/>
              <a:ext cx="392" cy="658"/>
            </a:xfrm>
            <a:custGeom>
              <a:avLst/>
              <a:gdLst>
                <a:gd name="T0" fmla="*/ 0 w 392"/>
                <a:gd name="T1" fmla="*/ 79 h 658"/>
                <a:gd name="T2" fmla="*/ 309 w 392"/>
                <a:gd name="T3" fmla="*/ 0 h 658"/>
                <a:gd name="T4" fmla="*/ 392 w 392"/>
                <a:gd name="T5" fmla="*/ 640 h 658"/>
                <a:gd name="T6" fmla="*/ 351 w 392"/>
                <a:gd name="T7" fmla="*/ 658 h 658"/>
                <a:gd name="T8" fmla="*/ 0 w 392"/>
                <a:gd name="T9" fmla="*/ 79 h 6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2" h="658">
                  <a:moveTo>
                    <a:pt x="0" y="79"/>
                  </a:moveTo>
                  <a:lnTo>
                    <a:pt x="309" y="0"/>
                  </a:lnTo>
                  <a:lnTo>
                    <a:pt x="392" y="640"/>
                  </a:lnTo>
                  <a:lnTo>
                    <a:pt x="351" y="658"/>
                  </a:lnTo>
                  <a:lnTo>
                    <a:pt x="0" y="79"/>
                  </a:lnTo>
                  <a:close/>
                </a:path>
              </a:pathLst>
            </a:custGeom>
            <a:solidFill>
              <a:srgbClr val="FF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04" name="Freeform 69"/>
            <p:cNvSpPr>
              <a:spLocks/>
            </p:cNvSpPr>
            <p:nvPr/>
          </p:nvSpPr>
          <p:spPr bwMode="auto">
            <a:xfrm>
              <a:off x="3696" y="2667"/>
              <a:ext cx="229" cy="673"/>
            </a:xfrm>
            <a:custGeom>
              <a:avLst/>
              <a:gdLst>
                <a:gd name="T0" fmla="*/ 0 w 229"/>
                <a:gd name="T1" fmla="*/ 0 h 673"/>
                <a:gd name="T2" fmla="*/ 229 w 229"/>
                <a:gd name="T3" fmla="*/ 6 h 673"/>
                <a:gd name="T4" fmla="*/ 111 w 229"/>
                <a:gd name="T5" fmla="*/ 669 h 673"/>
                <a:gd name="T6" fmla="*/ 56 w 229"/>
                <a:gd name="T7" fmla="*/ 673 h 673"/>
                <a:gd name="T8" fmla="*/ 0 w 229"/>
                <a:gd name="T9" fmla="*/ 0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9" h="673">
                  <a:moveTo>
                    <a:pt x="0" y="0"/>
                  </a:moveTo>
                  <a:lnTo>
                    <a:pt x="229" y="6"/>
                  </a:lnTo>
                  <a:lnTo>
                    <a:pt x="111" y="669"/>
                  </a:lnTo>
                  <a:lnTo>
                    <a:pt x="56" y="6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05" name="Freeform 70"/>
            <p:cNvSpPr>
              <a:spLocks/>
            </p:cNvSpPr>
            <p:nvPr/>
          </p:nvSpPr>
          <p:spPr bwMode="auto">
            <a:xfrm>
              <a:off x="3291" y="2796"/>
              <a:ext cx="194" cy="323"/>
            </a:xfrm>
            <a:custGeom>
              <a:avLst/>
              <a:gdLst>
                <a:gd name="T0" fmla="*/ 160 w 194"/>
                <a:gd name="T1" fmla="*/ 17 h 323"/>
                <a:gd name="T2" fmla="*/ 170 w 194"/>
                <a:gd name="T3" fmla="*/ 26 h 323"/>
                <a:gd name="T4" fmla="*/ 179 w 194"/>
                <a:gd name="T5" fmla="*/ 39 h 323"/>
                <a:gd name="T6" fmla="*/ 185 w 194"/>
                <a:gd name="T7" fmla="*/ 54 h 323"/>
                <a:gd name="T8" fmla="*/ 189 w 194"/>
                <a:gd name="T9" fmla="*/ 70 h 323"/>
                <a:gd name="T10" fmla="*/ 191 w 194"/>
                <a:gd name="T11" fmla="*/ 86 h 323"/>
                <a:gd name="T12" fmla="*/ 193 w 194"/>
                <a:gd name="T13" fmla="*/ 102 h 323"/>
                <a:gd name="T14" fmla="*/ 194 w 194"/>
                <a:gd name="T15" fmla="*/ 118 h 323"/>
                <a:gd name="T16" fmla="*/ 194 w 194"/>
                <a:gd name="T17" fmla="*/ 132 h 323"/>
                <a:gd name="T18" fmla="*/ 189 w 194"/>
                <a:gd name="T19" fmla="*/ 152 h 323"/>
                <a:gd name="T20" fmla="*/ 184 w 194"/>
                <a:gd name="T21" fmla="*/ 172 h 323"/>
                <a:gd name="T22" fmla="*/ 179 w 194"/>
                <a:gd name="T23" fmla="*/ 191 h 323"/>
                <a:gd name="T24" fmla="*/ 174 w 194"/>
                <a:gd name="T25" fmla="*/ 211 h 323"/>
                <a:gd name="T26" fmla="*/ 167 w 194"/>
                <a:gd name="T27" fmla="*/ 231 h 323"/>
                <a:gd name="T28" fmla="*/ 163 w 194"/>
                <a:gd name="T29" fmla="*/ 251 h 323"/>
                <a:gd name="T30" fmla="*/ 160 w 194"/>
                <a:gd name="T31" fmla="*/ 271 h 323"/>
                <a:gd name="T32" fmla="*/ 159 w 194"/>
                <a:gd name="T33" fmla="*/ 292 h 323"/>
                <a:gd name="T34" fmla="*/ 160 w 194"/>
                <a:gd name="T35" fmla="*/ 297 h 323"/>
                <a:gd name="T36" fmla="*/ 161 w 194"/>
                <a:gd name="T37" fmla="*/ 307 h 323"/>
                <a:gd name="T38" fmla="*/ 161 w 194"/>
                <a:gd name="T39" fmla="*/ 318 h 323"/>
                <a:gd name="T40" fmla="*/ 159 w 194"/>
                <a:gd name="T41" fmla="*/ 323 h 323"/>
                <a:gd name="T42" fmla="*/ 155 w 194"/>
                <a:gd name="T43" fmla="*/ 323 h 323"/>
                <a:gd name="T44" fmla="*/ 149 w 194"/>
                <a:gd name="T45" fmla="*/ 320 h 323"/>
                <a:gd name="T46" fmla="*/ 145 w 194"/>
                <a:gd name="T47" fmla="*/ 316 h 323"/>
                <a:gd name="T48" fmla="*/ 141 w 194"/>
                <a:gd name="T49" fmla="*/ 309 h 323"/>
                <a:gd name="T50" fmla="*/ 137 w 194"/>
                <a:gd name="T51" fmla="*/ 303 h 323"/>
                <a:gd name="T52" fmla="*/ 134 w 194"/>
                <a:gd name="T53" fmla="*/ 298 h 323"/>
                <a:gd name="T54" fmla="*/ 130 w 194"/>
                <a:gd name="T55" fmla="*/ 292 h 323"/>
                <a:gd name="T56" fmla="*/ 127 w 194"/>
                <a:gd name="T57" fmla="*/ 288 h 323"/>
                <a:gd name="T58" fmla="*/ 112 w 194"/>
                <a:gd name="T59" fmla="*/ 261 h 323"/>
                <a:gd name="T60" fmla="*/ 96 w 194"/>
                <a:gd name="T61" fmla="*/ 234 h 323"/>
                <a:gd name="T62" fmla="*/ 80 w 194"/>
                <a:gd name="T63" fmla="*/ 207 h 323"/>
                <a:gd name="T64" fmla="*/ 64 w 194"/>
                <a:gd name="T65" fmla="*/ 180 h 323"/>
                <a:gd name="T66" fmla="*/ 47 w 194"/>
                <a:gd name="T67" fmla="*/ 153 h 323"/>
                <a:gd name="T68" fmla="*/ 32 w 194"/>
                <a:gd name="T69" fmla="*/ 126 h 323"/>
                <a:gd name="T70" fmla="*/ 16 w 194"/>
                <a:gd name="T71" fmla="*/ 99 h 323"/>
                <a:gd name="T72" fmla="*/ 0 w 194"/>
                <a:gd name="T73" fmla="*/ 72 h 323"/>
                <a:gd name="T74" fmla="*/ 1 w 194"/>
                <a:gd name="T75" fmla="*/ 70 h 323"/>
                <a:gd name="T76" fmla="*/ 4 w 194"/>
                <a:gd name="T77" fmla="*/ 65 h 323"/>
                <a:gd name="T78" fmla="*/ 10 w 194"/>
                <a:gd name="T79" fmla="*/ 59 h 323"/>
                <a:gd name="T80" fmla="*/ 16 w 194"/>
                <a:gd name="T81" fmla="*/ 53 h 323"/>
                <a:gd name="T82" fmla="*/ 22 w 194"/>
                <a:gd name="T83" fmla="*/ 45 h 323"/>
                <a:gd name="T84" fmla="*/ 27 w 194"/>
                <a:gd name="T85" fmla="*/ 39 h 323"/>
                <a:gd name="T86" fmla="*/ 32 w 194"/>
                <a:gd name="T87" fmla="*/ 34 h 323"/>
                <a:gd name="T88" fmla="*/ 33 w 194"/>
                <a:gd name="T89" fmla="*/ 30 h 323"/>
                <a:gd name="T90" fmla="*/ 47 w 194"/>
                <a:gd name="T91" fmla="*/ 17 h 323"/>
                <a:gd name="T92" fmla="*/ 63 w 194"/>
                <a:gd name="T93" fmla="*/ 7 h 323"/>
                <a:gd name="T94" fmla="*/ 79 w 194"/>
                <a:gd name="T95" fmla="*/ 2 h 323"/>
                <a:gd name="T96" fmla="*/ 95 w 194"/>
                <a:gd name="T97" fmla="*/ 0 h 323"/>
                <a:gd name="T98" fmla="*/ 110 w 194"/>
                <a:gd name="T99" fmla="*/ 1 h 323"/>
                <a:gd name="T100" fmla="*/ 126 w 194"/>
                <a:gd name="T101" fmla="*/ 4 h 323"/>
                <a:gd name="T102" fmla="*/ 143 w 194"/>
                <a:gd name="T103" fmla="*/ 10 h 323"/>
                <a:gd name="T104" fmla="*/ 160 w 194"/>
                <a:gd name="T105" fmla="*/ 17 h 3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94" h="323">
                  <a:moveTo>
                    <a:pt x="160" y="17"/>
                  </a:moveTo>
                  <a:lnTo>
                    <a:pt x="170" y="26"/>
                  </a:lnTo>
                  <a:lnTo>
                    <a:pt x="179" y="39"/>
                  </a:lnTo>
                  <a:lnTo>
                    <a:pt x="185" y="54"/>
                  </a:lnTo>
                  <a:lnTo>
                    <a:pt x="189" y="70"/>
                  </a:lnTo>
                  <a:lnTo>
                    <a:pt x="191" y="86"/>
                  </a:lnTo>
                  <a:lnTo>
                    <a:pt x="193" y="102"/>
                  </a:lnTo>
                  <a:lnTo>
                    <a:pt x="194" y="118"/>
                  </a:lnTo>
                  <a:lnTo>
                    <a:pt x="194" y="132"/>
                  </a:lnTo>
                  <a:lnTo>
                    <a:pt x="189" y="152"/>
                  </a:lnTo>
                  <a:lnTo>
                    <a:pt x="184" y="172"/>
                  </a:lnTo>
                  <a:lnTo>
                    <a:pt x="179" y="191"/>
                  </a:lnTo>
                  <a:lnTo>
                    <a:pt x="174" y="211"/>
                  </a:lnTo>
                  <a:lnTo>
                    <a:pt x="167" y="231"/>
                  </a:lnTo>
                  <a:lnTo>
                    <a:pt x="163" y="251"/>
                  </a:lnTo>
                  <a:lnTo>
                    <a:pt x="160" y="271"/>
                  </a:lnTo>
                  <a:lnTo>
                    <a:pt x="159" y="292"/>
                  </a:lnTo>
                  <a:lnTo>
                    <a:pt x="160" y="297"/>
                  </a:lnTo>
                  <a:lnTo>
                    <a:pt x="161" y="307"/>
                  </a:lnTo>
                  <a:lnTo>
                    <a:pt x="161" y="318"/>
                  </a:lnTo>
                  <a:lnTo>
                    <a:pt x="159" y="323"/>
                  </a:lnTo>
                  <a:lnTo>
                    <a:pt x="155" y="323"/>
                  </a:lnTo>
                  <a:lnTo>
                    <a:pt x="149" y="320"/>
                  </a:lnTo>
                  <a:lnTo>
                    <a:pt x="145" y="316"/>
                  </a:lnTo>
                  <a:lnTo>
                    <a:pt x="141" y="309"/>
                  </a:lnTo>
                  <a:lnTo>
                    <a:pt x="137" y="303"/>
                  </a:lnTo>
                  <a:lnTo>
                    <a:pt x="134" y="298"/>
                  </a:lnTo>
                  <a:lnTo>
                    <a:pt x="130" y="292"/>
                  </a:lnTo>
                  <a:lnTo>
                    <a:pt x="127" y="288"/>
                  </a:lnTo>
                  <a:lnTo>
                    <a:pt x="112" y="261"/>
                  </a:lnTo>
                  <a:lnTo>
                    <a:pt x="96" y="234"/>
                  </a:lnTo>
                  <a:lnTo>
                    <a:pt x="80" y="207"/>
                  </a:lnTo>
                  <a:lnTo>
                    <a:pt x="64" y="180"/>
                  </a:lnTo>
                  <a:lnTo>
                    <a:pt x="47" y="153"/>
                  </a:lnTo>
                  <a:lnTo>
                    <a:pt x="32" y="126"/>
                  </a:lnTo>
                  <a:lnTo>
                    <a:pt x="16" y="99"/>
                  </a:lnTo>
                  <a:lnTo>
                    <a:pt x="0" y="72"/>
                  </a:lnTo>
                  <a:lnTo>
                    <a:pt x="1" y="70"/>
                  </a:lnTo>
                  <a:lnTo>
                    <a:pt x="4" y="65"/>
                  </a:lnTo>
                  <a:lnTo>
                    <a:pt x="10" y="59"/>
                  </a:lnTo>
                  <a:lnTo>
                    <a:pt x="16" y="53"/>
                  </a:lnTo>
                  <a:lnTo>
                    <a:pt x="22" y="45"/>
                  </a:lnTo>
                  <a:lnTo>
                    <a:pt x="27" y="39"/>
                  </a:lnTo>
                  <a:lnTo>
                    <a:pt x="32" y="34"/>
                  </a:lnTo>
                  <a:lnTo>
                    <a:pt x="33" y="30"/>
                  </a:lnTo>
                  <a:lnTo>
                    <a:pt x="47" y="17"/>
                  </a:lnTo>
                  <a:lnTo>
                    <a:pt x="63" y="7"/>
                  </a:lnTo>
                  <a:lnTo>
                    <a:pt x="79" y="2"/>
                  </a:lnTo>
                  <a:lnTo>
                    <a:pt x="95" y="0"/>
                  </a:lnTo>
                  <a:lnTo>
                    <a:pt x="110" y="1"/>
                  </a:lnTo>
                  <a:lnTo>
                    <a:pt x="126" y="4"/>
                  </a:lnTo>
                  <a:lnTo>
                    <a:pt x="143" y="10"/>
                  </a:lnTo>
                  <a:lnTo>
                    <a:pt x="160" y="17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06" name="Freeform 71"/>
            <p:cNvSpPr>
              <a:spLocks/>
            </p:cNvSpPr>
            <p:nvPr/>
          </p:nvSpPr>
          <p:spPr bwMode="auto">
            <a:xfrm>
              <a:off x="3701" y="2709"/>
              <a:ext cx="135" cy="410"/>
            </a:xfrm>
            <a:custGeom>
              <a:avLst/>
              <a:gdLst>
                <a:gd name="T0" fmla="*/ 24 w 135"/>
                <a:gd name="T1" fmla="*/ 28 h 410"/>
                <a:gd name="T2" fmla="*/ 34 w 135"/>
                <a:gd name="T3" fmla="*/ 43 h 410"/>
                <a:gd name="T4" fmla="*/ 42 w 135"/>
                <a:gd name="T5" fmla="*/ 60 h 410"/>
                <a:gd name="T6" fmla="*/ 51 w 135"/>
                <a:gd name="T7" fmla="*/ 79 h 410"/>
                <a:gd name="T8" fmla="*/ 58 w 135"/>
                <a:gd name="T9" fmla="*/ 97 h 410"/>
                <a:gd name="T10" fmla="*/ 65 w 135"/>
                <a:gd name="T11" fmla="*/ 117 h 410"/>
                <a:gd name="T12" fmla="*/ 73 w 135"/>
                <a:gd name="T13" fmla="*/ 134 h 410"/>
                <a:gd name="T14" fmla="*/ 82 w 135"/>
                <a:gd name="T15" fmla="*/ 152 h 410"/>
                <a:gd name="T16" fmla="*/ 93 w 135"/>
                <a:gd name="T17" fmla="*/ 169 h 410"/>
                <a:gd name="T18" fmla="*/ 96 w 135"/>
                <a:gd name="T19" fmla="*/ 178 h 410"/>
                <a:gd name="T20" fmla="*/ 101 w 135"/>
                <a:gd name="T21" fmla="*/ 187 h 410"/>
                <a:gd name="T22" fmla="*/ 106 w 135"/>
                <a:gd name="T23" fmla="*/ 198 h 410"/>
                <a:gd name="T24" fmla="*/ 113 w 135"/>
                <a:gd name="T25" fmla="*/ 208 h 410"/>
                <a:gd name="T26" fmla="*/ 118 w 135"/>
                <a:gd name="T27" fmla="*/ 219 h 410"/>
                <a:gd name="T28" fmla="*/ 124 w 135"/>
                <a:gd name="T29" fmla="*/ 228 h 410"/>
                <a:gd name="T30" fmla="*/ 130 w 135"/>
                <a:gd name="T31" fmla="*/ 237 h 410"/>
                <a:gd name="T32" fmla="*/ 135 w 135"/>
                <a:gd name="T33" fmla="*/ 246 h 410"/>
                <a:gd name="T34" fmla="*/ 134 w 135"/>
                <a:gd name="T35" fmla="*/ 251 h 410"/>
                <a:gd name="T36" fmla="*/ 130 w 135"/>
                <a:gd name="T37" fmla="*/ 255 h 410"/>
                <a:gd name="T38" fmla="*/ 124 w 135"/>
                <a:gd name="T39" fmla="*/ 259 h 410"/>
                <a:gd name="T40" fmla="*/ 121 w 135"/>
                <a:gd name="T41" fmla="*/ 262 h 410"/>
                <a:gd name="T42" fmla="*/ 112 w 135"/>
                <a:gd name="T43" fmla="*/ 272 h 410"/>
                <a:gd name="T44" fmla="*/ 103 w 135"/>
                <a:gd name="T45" fmla="*/ 284 h 410"/>
                <a:gd name="T46" fmla="*/ 95 w 135"/>
                <a:gd name="T47" fmla="*/ 296 h 410"/>
                <a:gd name="T48" fmla="*/ 87 w 135"/>
                <a:gd name="T49" fmla="*/ 309 h 410"/>
                <a:gd name="T50" fmla="*/ 81 w 135"/>
                <a:gd name="T51" fmla="*/ 323 h 410"/>
                <a:gd name="T52" fmla="*/ 75 w 135"/>
                <a:gd name="T53" fmla="*/ 336 h 410"/>
                <a:gd name="T54" fmla="*/ 69 w 135"/>
                <a:gd name="T55" fmla="*/ 350 h 410"/>
                <a:gd name="T56" fmla="*/ 63 w 135"/>
                <a:gd name="T57" fmla="*/ 364 h 410"/>
                <a:gd name="T58" fmla="*/ 58 w 135"/>
                <a:gd name="T59" fmla="*/ 377 h 410"/>
                <a:gd name="T60" fmla="*/ 51 w 135"/>
                <a:gd name="T61" fmla="*/ 397 h 410"/>
                <a:gd name="T62" fmla="*/ 43 w 135"/>
                <a:gd name="T63" fmla="*/ 410 h 410"/>
                <a:gd name="T64" fmla="*/ 35 w 135"/>
                <a:gd name="T65" fmla="*/ 402 h 410"/>
                <a:gd name="T66" fmla="*/ 31 w 135"/>
                <a:gd name="T67" fmla="*/ 371 h 410"/>
                <a:gd name="T68" fmla="*/ 25 w 135"/>
                <a:gd name="T69" fmla="*/ 321 h 410"/>
                <a:gd name="T70" fmla="*/ 18 w 135"/>
                <a:gd name="T71" fmla="*/ 256 h 410"/>
                <a:gd name="T72" fmla="*/ 12 w 135"/>
                <a:gd name="T73" fmla="*/ 186 h 410"/>
                <a:gd name="T74" fmla="*/ 7 w 135"/>
                <a:gd name="T75" fmla="*/ 118 h 410"/>
                <a:gd name="T76" fmla="*/ 2 w 135"/>
                <a:gd name="T77" fmla="*/ 59 h 410"/>
                <a:gd name="T78" fmla="*/ 0 w 135"/>
                <a:gd name="T79" fmla="*/ 17 h 410"/>
                <a:gd name="T80" fmla="*/ 2 w 135"/>
                <a:gd name="T81" fmla="*/ 0 h 410"/>
                <a:gd name="T82" fmla="*/ 10 w 135"/>
                <a:gd name="T83" fmla="*/ 3 h 410"/>
                <a:gd name="T84" fmla="*/ 15 w 135"/>
                <a:gd name="T85" fmla="*/ 12 h 410"/>
                <a:gd name="T86" fmla="*/ 20 w 135"/>
                <a:gd name="T87" fmla="*/ 22 h 410"/>
                <a:gd name="T88" fmla="*/ 24 w 135"/>
                <a:gd name="T89" fmla="*/ 28 h 4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410">
                  <a:moveTo>
                    <a:pt x="24" y="28"/>
                  </a:moveTo>
                  <a:lnTo>
                    <a:pt x="34" y="43"/>
                  </a:lnTo>
                  <a:lnTo>
                    <a:pt x="42" y="60"/>
                  </a:lnTo>
                  <a:lnTo>
                    <a:pt x="51" y="79"/>
                  </a:lnTo>
                  <a:lnTo>
                    <a:pt x="58" y="97"/>
                  </a:lnTo>
                  <a:lnTo>
                    <a:pt x="65" y="117"/>
                  </a:lnTo>
                  <a:lnTo>
                    <a:pt x="73" y="134"/>
                  </a:lnTo>
                  <a:lnTo>
                    <a:pt x="82" y="152"/>
                  </a:lnTo>
                  <a:lnTo>
                    <a:pt x="93" y="169"/>
                  </a:lnTo>
                  <a:lnTo>
                    <a:pt x="96" y="178"/>
                  </a:lnTo>
                  <a:lnTo>
                    <a:pt x="101" y="187"/>
                  </a:lnTo>
                  <a:lnTo>
                    <a:pt x="106" y="198"/>
                  </a:lnTo>
                  <a:lnTo>
                    <a:pt x="113" y="208"/>
                  </a:lnTo>
                  <a:lnTo>
                    <a:pt x="118" y="219"/>
                  </a:lnTo>
                  <a:lnTo>
                    <a:pt x="124" y="228"/>
                  </a:lnTo>
                  <a:lnTo>
                    <a:pt x="130" y="237"/>
                  </a:lnTo>
                  <a:lnTo>
                    <a:pt x="135" y="246"/>
                  </a:lnTo>
                  <a:lnTo>
                    <a:pt x="134" y="251"/>
                  </a:lnTo>
                  <a:lnTo>
                    <a:pt x="130" y="255"/>
                  </a:lnTo>
                  <a:lnTo>
                    <a:pt x="124" y="259"/>
                  </a:lnTo>
                  <a:lnTo>
                    <a:pt x="121" y="262"/>
                  </a:lnTo>
                  <a:lnTo>
                    <a:pt x="112" y="272"/>
                  </a:lnTo>
                  <a:lnTo>
                    <a:pt x="103" y="284"/>
                  </a:lnTo>
                  <a:lnTo>
                    <a:pt x="95" y="296"/>
                  </a:lnTo>
                  <a:lnTo>
                    <a:pt x="87" y="309"/>
                  </a:lnTo>
                  <a:lnTo>
                    <a:pt x="81" y="323"/>
                  </a:lnTo>
                  <a:lnTo>
                    <a:pt x="75" y="336"/>
                  </a:lnTo>
                  <a:lnTo>
                    <a:pt x="69" y="350"/>
                  </a:lnTo>
                  <a:lnTo>
                    <a:pt x="63" y="364"/>
                  </a:lnTo>
                  <a:lnTo>
                    <a:pt x="58" y="377"/>
                  </a:lnTo>
                  <a:lnTo>
                    <a:pt x="51" y="397"/>
                  </a:lnTo>
                  <a:lnTo>
                    <a:pt x="43" y="410"/>
                  </a:lnTo>
                  <a:lnTo>
                    <a:pt x="35" y="402"/>
                  </a:lnTo>
                  <a:lnTo>
                    <a:pt x="31" y="371"/>
                  </a:lnTo>
                  <a:lnTo>
                    <a:pt x="25" y="321"/>
                  </a:lnTo>
                  <a:lnTo>
                    <a:pt x="18" y="256"/>
                  </a:lnTo>
                  <a:lnTo>
                    <a:pt x="12" y="186"/>
                  </a:lnTo>
                  <a:lnTo>
                    <a:pt x="7" y="118"/>
                  </a:lnTo>
                  <a:lnTo>
                    <a:pt x="2" y="59"/>
                  </a:lnTo>
                  <a:lnTo>
                    <a:pt x="0" y="17"/>
                  </a:lnTo>
                  <a:lnTo>
                    <a:pt x="2" y="0"/>
                  </a:lnTo>
                  <a:lnTo>
                    <a:pt x="10" y="3"/>
                  </a:lnTo>
                  <a:lnTo>
                    <a:pt x="15" y="12"/>
                  </a:lnTo>
                  <a:lnTo>
                    <a:pt x="20" y="22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557956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Number of cards of each suit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74</a:t>
            </a:fld>
            <a:endParaRPr lang="en-US"/>
          </a:p>
        </p:txBody>
      </p:sp>
      <p:pic>
        <p:nvPicPr>
          <p:cNvPr id="4" name="Picture 163" descr="http://www.bridgeguys.com/images/logo_52_cards/suit_symbols_76p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57201" y="2286001"/>
            <a:ext cx="6621762" cy="158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525763" y="2895600"/>
            <a:ext cx="548463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     ?     ?      ?</a:t>
            </a:r>
            <a:endParaRPr lang="en-US" sz="7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2400" y="6321879"/>
            <a:ext cx="2737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err="1" smtClean="0"/>
              <a:t>GroupBy</a:t>
            </a:r>
            <a:r>
              <a:rPr lang="en-US" sz="2400" i="1" dirty="0" smtClean="0"/>
              <a:t>-Aggregate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33037674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Sort the cards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75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403108" y="3557856"/>
            <a:ext cx="54205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2,3,4,5,6,7,8,9,10,J,Q,K,A</a:t>
            </a:r>
            <a:endParaRPr lang="en-US" sz="4000" dirty="0"/>
          </a:p>
        </p:txBody>
      </p:sp>
      <p:sp>
        <p:nvSpPr>
          <p:cNvPr id="5" name="TextBox 4"/>
          <p:cNvSpPr txBox="1"/>
          <p:nvPr/>
        </p:nvSpPr>
        <p:spPr>
          <a:xfrm>
            <a:off x="5867400" y="2886604"/>
            <a:ext cx="30155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lexicographic </a:t>
            </a:r>
            <a:br>
              <a:rPr lang="en-US" sz="4000" dirty="0" smtClean="0"/>
            </a:br>
            <a:r>
              <a:rPr lang="en-US" sz="4000" dirty="0" smtClean="0"/>
              <a:t>order</a:t>
            </a:r>
            <a:endParaRPr lang="en-US" sz="4000" dirty="0"/>
          </a:p>
        </p:txBody>
      </p:sp>
      <p:pic>
        <p:nvPicPr>
          <p:cNvPr id="6" name="Picture 163" descr="http://www.bridgeguys.com/images/logo_52_cards/suit_symbols_76p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47800" y="2868393"/>
            <a:ext cx="2827338" cy="676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52400" y="6321879"/>
            <a:ext cx="6912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Sort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4070721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Cards with same color &amp; number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76</a:t>
            </a:fld>
            <a:endParaRPr lang="en-US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905000"/>
            <a:ext cx="3309247" cy="212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505199"/>
            <a:ext cx="3352800" cy="2148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152400" y="6321879"/>
            <a:ext cx="670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Join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36354488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DryadLINQ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77</a:t>
            </a:fld>
            <a:endParaRPr lang="en-US"/>
          </a:p>
        </p:txBody>
      </p:sp>
      <p:grpSp>
        <p:nvGrpSpPr>
          <p:cNvPr id="29" name="Group 28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30" name="Rectangle 29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1" name="Rectangle 30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Rectangle 31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4" name="Rectangle 33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5" name="Rectangle 34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6" name="Rectangle 35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8" name="Rectangle 37"/>
            <p:cNvSpPr/>
            <p:nvPr/>
          </p:nvSpPr>
          <p:spPr>
            <a:xfrm>
              <a:off x="863600" y="4724400"/>
              <a:ext cx="7366000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9" name="Rectangle 38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40" name="Rectangle 39"/>
          <p:cNvSpPr/>
          <p:nvPr/>
        </p:nvSpPr>
        <p:spPr>
          <a:xfrm>
            <a:off x="1774371" y="1371601"/>
            <a:ext cx="5388429" cy="494521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/>
          <p:cNvSpPr/>
          <p:nvPr/>
        </p:nvSpPr>
        <p:spPr>
          <a:xfrm>
            <a:off x="1946146" y="2248678"/>
            <a:ext cx="5388429" cy="2094722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6098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3400" y="228600"/>
            <a:ext cx="8229600" cy="944562"/>
          </a:xfrm>
        </p:spPr>
        <p:txBody>
          <a:bodyPr/>
          <a:lstStyle/>
          <a:p>
            <a:r>
              <a:rPr lang="en-US" dirty="0" smtClean="0"/>
              <a:t>Collections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78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2133600" y="2120813"/>
            <a:ext cx="342689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2800" dirty="0" smtClean="0">
                <a:latin typeface="Calibri" pitchFamily="34" charset="0"/>
              </a:rPr>
              <a:t>Collection&lt;T&gt;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2819400" y="3206498"/>
            <a:ext cx="3352800" cy="761999"/>
            <a:chOff x="1143000" y="1524000"/>
            <a:chExt cx="3352800" cy="1349145"/>
          </a:xfrm>
        </p:grpSpPr>
        <p:sp>
          <p:nvSpPr>
            <p:cNvPr id="5" name="Rounded Rectangle 4"/>
            <p:cNvSpPr/>
            <p:nvPr/>
          </p:nvSpPr>
          <p:spPr>
            <a:xfrm>
              <a:off x="1143000" y="1524000"/>
              <a:ext cx="3352800" cy="1349145"/>
            </a:xfrm>
            <a:prstGeom prst="roundRect">
              <a:avLst/>
            </a:prstGeom>
            <a:solidFill>
              <a:srgbClr val="FFCCFF"/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370811" y="1673904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200" dirty="0">
                <a:solidFill>
                  <a:schemeClr val="tx1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1750493" y="1673904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2130177" y="1673904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509861" y="1673904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2889545" y="1673904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3276600" y="1676400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3656284" y="1676400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035968" y="1676400"/>
              <a:ext cx="227811" cy="10493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5400" dirty="0"/>
            </a:p>
          </p:txBody>
        </p:sp>
      </p:grpSp>
      <p:sp>
        <p:nvSpPr>
          <p:cNvPr id="16" name="Down Arrow 15"/>
          <p:cNvSpPr/>
          <p:nvPr/>
        </p:nvSpPr>
        <p:spPr>
          <a:xfrm flipV="1">
            <a:off x="3332592" y="3900153"/>
            <a:ext cx="381000" cy="609600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/>
          <p:cNvSpPr txBox="1"/>
          <p:nvPr/>
        </p:nvSpPr>
        <p:spPr>
          <a:xfrm>
            <a:off x="5066905" y="4509753"/>
            <a:ext cx="2512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Elements of type T</a:t>
            </a:r>
            <a:endParaRPr lang="en-US" sz="2400" i="1" dirty="0"/>
          </a:p>
        </p:txBody>
      </p:sp>
      <p:cxnSp>
        <p:nvCxnSpPr>
          <p:cNvPr id="20" name="Straight Arrow Connector 19"/>
          <p:cNvCxnSpPr>
            <a:stCxn id="18" idx="0"/>
            <a:endCxn id="11" idx="2"/>
          </p:cNvCxnSpPr>
          <p:nvPr/>
        </p:nvCxnSpPr>
        <p:spPr>
          <a:xfrm flipH="1" flipV="1">
            <a:off x="5066906" y="3885240"/>
            <a:ext cx="1256273" cy="6245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2228584" y="4503003"/>
            <a:ext cx="23966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i="1" dirty="0" smtClean="0"/>
              <a:t>Iterator</a:t>
            </a:r>
          </a:p>
          <a:p>
            <a:pPr algn="ctr"/>
            <a:r>
              <a:rPr lang="en-US" sz="2400" i="1" dirty="0" smtClean="0"/>
              <a:t>(current element)</a:t>
            </a:r>
            <a:endParaRPr lang="en-US" sz="2400" i="1" dirty="0"/>
          </a:p>
        </p:txBody>
      </p:sp>
      <p:cxnSp>
        <p:nvCxnSpPr>
          <p:cNvPr id="24" name="Straight Arrow Connector 23"/>
          <p:cNvCxnSpPr>
            <a:endCxn id="5" idx="0"/>
          </p:cNvCxnSpPr>
          <p:nvPr/>
        </p:nvCxnSpPr>
        <p:spPr>
          <a:xfrm>
            <a:off x="3806577" y="2520697"/>
            <a:ext cx="689223" cy="68580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8" idx="0"/>
            <a:endCxn id="13" idx="2"/>
          </p:cNvCxnSpPr>
          <p:nvPr/>
        </p:nvCxnSpPr>
        <p:spPr>
          <a:xfrm flipH="1" flipV="1">
            <a:off x="5826274" y="3885240"/>
            <a:ext cx="496905" cy="6245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/>
      <p:bldP spid="21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Distributed Collections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79</a:t>
            </a:fld>
            <a:endParaRPr lang="en-US"/>
          </a:p>
        </p:txBody>
      </p:sp>
      <p:pic>
        <p:nvPicPr>
          <p:cNvPr id="4" name="Picture 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0155" y="2998065"/>
            <a:ext cx="884439" cy="1304621"/>
          </a:xfrm>
          <a:prstGeom prst="rect">
            <a:avLst/>
          </a:prstGeom>
          <a:noFill/>
        </p:spPr>
      </p:pic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6065" y="2998065"/>
            <a:ext cx="884439" cy="1304621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025" y="2998065"/>
            <a:ext cx="884439" cy="1304621"/>
          </a:xfrm>
          <a:prstGeom prst="rect">
            <a:avLst/>
          </a:prstGeom>
          <a:noFill/>
        </p:spPr>
      </p:pic>
      <p:sp>
        <p:nvSpPr>
          <p:cNvPr id="7" name="Rounded Rectangle 6"/>
          <p:cNvSpPr/>
          <p:nvPr/>
        </p:nvSpPr>
        <p:spPr>
          <a:xfrm>
            <a:off x="1078913" y="2700754"/>
            <a:ext cx="2202164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8" name="Rectangle 7"/>
          <p:cNvSpPr/>
          <p:nvPr/>
        </p:nvSpPr>
        <p:spPr>
          <a:xfrm>
            <a:off x="130672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686406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0" name="Rectangle 9"/>
          <p:cNvSpPr/>
          <p:nvPr/>
        </p:nvSpPr>
        <p:spPr>
          <a:xfrm>
            <a:off x="2066090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244577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2825458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ounded Rectangle 12"/>
          <p:cNvSpPr/>
          <p:nvPr/>
        </p:nvSpPr>
        <p:spPr>
          <a:xfrm>
            <a:off x="3812634" y="2700754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" name="Rectangle 13"/>
          <p:cNvSpPr/>
          <p:nvPr/>
        </p:nvSpPr>
        <p:spPr>
          <a:xfrm>
            <a:off x="4040443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" name="Rectangle 14"/>
          <p:cNvSpPr/>
          <p:nvPr/>
        </p:nvSpPr>
        <p:spPr>
          <a:xfrm>
            <a:off x="4420127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4799811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5179495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ounded Rectangle 17"/>
          <p:cNvSpPr/>
          <p:nvPr/>
        </p:nvSpPr>
        <p:spPr>
          <a:xfrm>
            <a:off x="6470418" y="2700754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" name="Rectangle 18"/>
          <p:cNvSpPr/>
          <p:nvPr/>
        </p:nvSpPr>
        <p:spPr>
          <a:xfrm>
            <a:off x="6698226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" name="Rectangle 19"/>
          <p:cNvSpPr/>
          <p:nvPr/>
        </p:nvSpPr>
        <p:spPr>
          <a:xfrm>
            <a:off x="7077910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457594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837278" y="2850658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TextBox 18"/>
          <p:cNvSpPr txBox="1"/>
          <p:nvPr/>
        </p:nvSpPr>
        <p:spPr>
          <a:xfrm>
            <a:off x="1371600" y="1676400"/>
            <a:ext cx="16279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Partition</a:t>
            </a:r>
            <a:endParaRPr lang="en-US" sz="3200" i="1" dirty="0"/>
          </a:p>
        </p:txBody>
      </p:sp>
      <p:sp>
        <p:nvSpPr>
          <p:cNvPr id="24" name="Left Brace 23"/>
          <p:cNvSpPr/>
          <p:nvPr/>
        </p:nvSpPr>
        <p:spPr>
          <a:xfrm rot="16200000" flipH="1">
            <a:off x="2066090" y="1376594"/>
            <a:ext cx="294813" cy="206369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TextBox 20"/>
          <p:cNvSpPr txBox="1"/>
          <p:nvPr/>
        </p:nvSpPr>
        <p:spPr>
          <a:xfrm>
            <a:off x="3810000" y="4724400"/>
            <a:ext cx="18197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smtClean="0"/>
              <a:t>Collection</a:t>
            </a:r>
            <a:endParaRPr lang="en-US" sz="3200" i="1" dirty="0"/>
          </a:p>
        </p:txBody>
      </p:sp>
      <p:sp>
        <p:nvSpPr>
          <p:cNvPr id="26" name="Left Brace 25"/>
          <p:cNvSpPr/>
          <p:nvPr/>
        </p:nvSpPr>
        <p:spPr>
          <a:xfrm rot="16200000">
            <a:off x="4645703" y="860673"/>
            <a:ext cx="294813" cy="7517731"/>
          </a:xfrm>
          <a:prstGeom prst="leftBrace">
            <a:avLst>
              <a:gd name="adj1" fmla="val 27750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TextBox 25"/>
          <p:cNvSpPr txBox="1"/>
          <p:nvPr/>
        </p:nvSpPr>
        <p:spPr>
          <a:xfrm>
            <a:off x="5603845" y="1524000"/>
            <a:ext cx="2202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 dirty="0" err="1" smtClean="0"/>
              <a:t>.Net</a:t>
            </a:r>
            <a:r>
              <a:rPr lang="en-US" sz="3200" i="1" dirty="0" smtClean="0"/>
              <a:t> objects</a:t>
            </a:r>
            <a:endParaRPr lang="en-US" sz="3200" i="1" dirty="0"/>
          </a:p>
        </p:txBody>
      </p:sp>
      <p:cxnSp>
        <p:nvCxnSpPr>
          <p:cNvPr id="28" name="Straight Arrow Connector 27"/>
          <p:cNvCxnSpPr>
            <a:stCxn id="27" idx="2"/>
            <a:endCxn id="12" idx="0"/>
          </p:cNvCxnSpPr>
          <p:nvPr/>
        </p:nvCxnSpPr>
        <p:spPr>
          <a:xfrm rot="5400000">
            <a:off x="4451239" y="596900"/>
            <a:ext cx="741883" cy="376563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ounded Rectangle 28"/>
          <p:cNvSpPr/>
          <p:nvPr/>
        </p:nvSpPr>
        <p:spPr>
          <a:xfrm>
            <a:off x="886838" y="2555845"/>
            <a:ext cx="7665137" cy="162147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cxnSp>
        <p:nvCxnSpPr>
          <p:cNvPr id="30" name="Straight Arrow Connector 29"/>
          <p:cNvCxnSpPr>
            <a:stCxn id="27" idx="2"/>
            <a:endCxn id="22" idx="0"/>
          </p:cNvCxnSpPr>
          <p:nvPr/>
        </p:nvCxnSpPr>
        <p:spPr>
          <a:xfrm rot="16200000" flipH="1">
            <a:off x="6957149" y="1856622"/>
            <a:ext cx="741883" cy="12461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74638"/>
            <a:ext cx="88392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Collection = Collection of Collections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80</a:t>
            </a:fld>
            <a:endParaRPr lang="en-US"/>
          </a:p>
        </p:txBody>
      </p:sp>
      <p:pic>
        <p:nvPicPr>
          <p:cNvPr id="4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1224" y="1212358"/>
            <a:ext cx="1676400" cy="1676400"/>
          </a:xfrm>
          <a:prstGeom prst="rect">
            <a:avLst/>
          </a:prstGeom>
          <a:noFill/>
        </p:spPr>
      </p:pic>
      <p:sp>
        <p:nvSpPr>
          <p:cNvPr id="8" name="Rounded Rectangle 7"/>
          <p:cNvSpPr/>
          <p:nvPr/>
        </p:nvSpPr>
        <p:spPr>
          <a:xfrm>
            <a:off x="1078913" y="3171638"/>
            <a:ext cx="2202164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" name="Rectangle 8"/>
          <p:cNvSpPr/>
          <p:nvPr/>
        </p:nvSpPr>
        <p:spPr>
          <a:xfrm>
            <a:off x="1306724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686406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2066090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2445774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2825458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" name="Rounded Rectangle 13"/>
          <p:cNvSpPr/>
          <p:nvPr/>
        </p:nvSpPr>
        <p:spPr>
          <a:xfrm>
            <a:off x="3812634" y="3171638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" name="Rectangle 14"/>
          <p:cNvSpPr/>
          <p:nvPr/>
        </p:nvSpPr>
        <p:spPr>
          <a:xfrm>
            <a:off x="4040443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4420127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4799811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ectangle 17"/>
          <p:cNvSpPr/>
          <p:nvPr/>
        </p:nvSpPr>
        <p:spPr>
          <a:xfrm>
            <a:off x="5179495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" name="Rounded Rectangle 18"/>
          <p:cNvSpPr/>
          <p:nvPr/>
        </p:nvSpPr>
        <p:spPr>
          <a:xfrm>
            <a:off x="6470418" y="3171638"/>
            <a:ext cx="1822480" cy="1349145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0" name="Rectangle 19"/>
          <p:cNvSpPr/>
          <p:nvPr/>
        </p:nvSpPr>
        <p:spPr>
          <a:xfrm>
            <a:off x="6698226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077910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457594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Rectangle 22"/>
          <p:cNvSpPr/>
          <p:nvPr/>
        </p:nvSpPr>
        <p:spPr>
          <a:xfrm>
            <a:off x="7837278" y="3321542"/>
            <a:ext cx="227811" cy="1049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4" name="Rounded Rectangle 23"/>
          <p:cNvSpPr/>
          <p:nvPr/>
        </p:nvSpPr>
        <p:spPr>
          <a:xfrm>
            <a:off x="886838" y="3026729"/>
            <a:ext cx="7665137" cy="162147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Rectangle 24"/>
          <p:cNvSpPr/>
          <p:nvPr/>
        </p:nvSpPr>
        <p:spPr>
          <a:xfrm>
            <a:off x="2133600" y="2120813"/>
            <a:ext cx="342689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2800" dirty="0" smtClean="0">
                <a:latin typeface="Calibri" pitchFamily="34" charset="0"/>
              </a:rPr>
              <a:t>Collection&lt;T&gt;</a:t>
            </a:r>
          </a:p>
        </p:txBody>
      </p:sp>
      <p:cxnSp>
        <p:nvCxnSpPr>
          <p:cNvPr id="26" name="Straight Arrow Connector 25"/>
          <p:cNvCxnSpPr/>
          <p:nvPr/>
        </p:nvCxnSpPr>
        <p:spPr>
          <a:xfrm>
            <a:off x="3806577" y="2520697"/>
            <a:ext cx="613550" cy="50603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2285999" y="5105400"/>
            <a:ext cx="342689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2800" dirty="0" smtClean="0">
                <a:latin typeface="Calibri" pitchFamily="34" charset="0"/>
              </a:rPr>
              <a:t>Collection&lt;T&gt;</a:t>
            </a:r>
          </a:p>
        </p:txBody>
      </p:sp>
      <p:cxnSp>
        <p:nvCxnSpPr>
          <p:cNvPr id="29" name="Straight Arrow Connector 28"/>
          <p:cNvCxnSpPr>
            <a:stCxn id="28" idx="0"/>
            <a:endCxn id="14" idx="2"/>
          </p:cNvCxnSpPr>
          <p:nvPr/>
        </p:nvCxnSpPr>
        <p:spPr>
          <a:xfrm flipV="1">
            <a:off x="3999447" y="4520783"/>
            <a:ext cx="724427" cy="58461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28" idx="0"/>
            <a:endCxn id="8" idx="2"/>
          </p:cNvCxnSpPr>
          <p:nvPr/>
        </p:nvCxnSpPr>
        <p:spPr>
          <a:xfrm flipH="1" flipV="1">
            <a:off x="2179995" y="4520783"/>
            <a:ext cx="1819452" cy="58461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04160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86200" y="4495800"/>
            <a:ext cx="1363467" cy="2011226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47800" y="274638"/>
            <a:ext cx="3886200" cy="1143000"/>
          </a:xfrm>
        </p:spPr>
        <p:txBody>
          <a:bodyPr/>
          <a:lstStyle/>
          <a:p>
            <a:r>
              <a:rPr lang="en-US" dirty="0" smtClean="0"/>
              <a:t>LINQ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81</a:t>
            </a:fld>
            <a:endParaRPr lang="en-US"/>
          </a:p>
        </p:txBody>
      </p:sp>
      <p:pic>
        <p:nvPicPr>
          <p:cNvPr id="8" name="Picture 5" descr="C:\Program Files\Microsoft Resource DVD Artwork\DVD_ART\BoxShots_Logos\Visual Studio 2008 Professional Edition MSDN Premium\Visual Studio 2008 Professional Edition with MSDN Premium Subscription Angl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33800" y="1219200"/>
            <a:ext cx="1736852" cy="2357718"/>
          </a:xfrm>
          <a:prstGeom prst="rect">
            <a:avLst/>
          </a:prstGeom>
          <a:noFill/>
        </p:spPr>
      </p:pic>
      <p:pic>
        <p:nvPicPr>
          <p:cNvPr id="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19200" y="4343401"/>
            <a:ext cx="799643" cy="2514600"/>
          </a:xfrm>
          <a:prstGeom prst="rect">
            <a:avLst/>
          </a:prstGeom>
          <a:noFill/>
        </p:spPr>
      </p:pic>
      <p:pic>
        <p:nvPicPr>
          <p:cNvPr id="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7400" y="4343400"/>
            <a:ext cx="799643" cy="2514600"/>
          </a:xfrm>
          <a:prstGeom prst="rect">
            <a:avLst/>
          </a:prstGeom>
          <a:noFill/>
        </p:spPr>
      </p:pic>
      <p:pic>
        <p:nvPicPr>
          <p:cNvPr id="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95600" y="4343400"/>
            <a:ext cx="799643" cy="2514600"/>
          </a:xfrm>
          <a:prstGeom prst="rect">
            <a:avLst/>
          </a:prstGeom>
          <a:noFill/>
        </p:spPr>
      </p:pic>
      <p:pic>
        <p:nvPicPr>
          <p:cNvPr id="1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33800" y="4343400"/>
            <a:ext cx="799643" cy="2514600"/>
          </a:xfrm>
          <a:prstGeom prst="rect">
            <a:avLst/>
          </a:prstGeom>
          <a:noFill/>
        </p:spPr>
      </p:pic>
      <p:pic>
        <p:nvPicPr>
          <p:cNvPr id="1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343400"/>
            <a:ext cx="799643" cy="2514600"/>
          </a:xfrm>
          <a:prstGeom prst="rect">
            <a:avLst/>
          </a:prstGeom>
          <a:noFill/>
        </p:spPr>
      </p:pic>
      <p:pic>
        <p:nvPicPr>
          <p:cNvPr id="1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10200" y="4343400"/>
            <a:ext cx="799643" cy="2514600"/>
          </a:xfrm>
          <a:prstGeom prst="rect">
            <a:avLst/>
          </a:prstGeom>
          <a:noFill/>
        </p:spPr>
      </p:pic>
      <p:pic>
        <p:nvPicPr>
          <p:cNvPr id="1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48400" y="4343400"/>
            <a:ext cx="799643" cy="2514600"/>
          </a:xfrm>
          <a:prstGeom prst="rect">
            <a:avLst/>
          </a:prstGeom>
          <a:noFill/>
        </p:spPr>
      </p:pic>
      <p:pic>
        <p:nvPicPr>
          <p:cNvPr id="1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86600" y="4343400"/>
            <a:ext cx="799643" cy="2514600"/>
          </a:xfrm>
          <a:prstGeom prst="rect">
            <a:avLst/>
          </a:prstGeom>
          <a:noFill/>
        </p:spPr>
      </p:pic>
      <p:sp>
        <p:nvSpPr>
          <p:cNvPr id="17" name="Rectangle 16"/>
          <p:cNvSpPr/>
          <p:nvPr/>
        </p:nvSpPr>
        <p:spPr>
          <a:xfrm>
            <a:off x="1219200" y="3733800"/>
            <a:ext cx="6629400" cy="3810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chemeClr val="tx1"/>
                </a:solidFill>
              </a:rPr>
              <a:t>Dryad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3962400" y="430640"/>
            <a:ext cx="4572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 smtClean="0"/>
              <a:t>=&gt; DryadLINQ</a:t>
            </a:r>
            <a:endParaRPr lang="en-US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6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76200" y="1722437"/>
            <a:ext cx="8991600" cy="48006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228600" y="4160837"/>
            <a:ext cx="8686800" cy="2133600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>
            <a:off x="304800" y="4618037"/>
            <a:ext cx="1676400" cy="53340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82</a:t>
            </a:fld>
            <a:endParaRPr lang="en-US"/>
          </a:p>
        </p:txBody>
      </p:sp>
      <p:sp>
        <p:nvSpPr>
          <p:cNvPr id="214021" name="Title 1"/>
          <p:cNvSpPr>
            <a:spLocks noGrp="1"/>
          </p:cNvSpPr>
          <p:nvPr>
            <p:ph type="title" idx="4294967295"/>
          </p:nvPr>
        </p:nvSpPr>
        <p:spPr>
          <a:xfrm>
            <a:off x="381000" y="228600"/>
            <a:ext cx="8229600" cy="1143000"/>
          </a:xfrm>
        </p:spPr>
        <p:txBody>
          <a:bodyPr/>
          <a:lstStyle/>
          <a:p>
            <a:r>
              <a:rPr lang="en-US" dirty="0" smtClean="0"/>
              <a:t>LINQ = </a:t>
            </a:r>
            <a:r>
              <a:rPr lang="en-US" dirty="0" err="1" smtClean="0"/>
              <a:t>.Net</a:t>
            </a:r>
            <a:r>
              <a:rPr lang="en-US" dirty="0" smtClean="0"/>
              <a:t>+ Queries</a:t>
            </a:r>
            <a:endParaRPr lang="en-US" dirty="0"/>
          </a:p>
        </p:txBody>
      </p:sp>
      <p:sp>
        <p:nvSpPr>
          <p:cNvPr id="11" name="Rounded Rectangle 10"/>
          <p:cNvSpPr/>
          <p:nvPr/>
        </p:nvSpPr>
        <p:spPr>
          <a:xfrm>
            <a:off x="228600" y="2255837"/>
            <a:ext cx="8686800" cy="53340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28600" y="2865437"/>
            <a:ext cx="8686800" cy="1219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14024" name="Content Placeholder 2"/>
          <p:cNvSpPr txBox="1">
            <a:spLocks/>
          </p:cNvSpPr>
          <p:nvPr/>
        </p:nvSpPr>
        <p:spPr bwMode="auto">
          <a:xfrm>
            <a:off x="228600" y="2255837"/>
            <a:ext cx="8686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Collection&lt;T&gt; collection;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bool</a:t>
            </a:r>
            <a:r>
              <a:rPr lang="en-US" sz="3200" dirty="0">
                <a:latin typeface="Calibri" pitchFamily="34" charset="0"/>
              </a:rPr>
              <a:t> </a:t>
            </a:r>
            <a:r>
              <a:rPr lang="en-US" sz="3200" dirty="0" err="1">
                <a:latin typeface="Calibri" pitchFamily="34" charset="0"/>
              </a:rPr>
              <a:t>IsLegal</a:t>
            </a:r>
            <a:r>
              <a:rPr lang="en-US" sz="3200" dirty="0">
                <a:latin typeface="Calibri" pitchFamily="34" charset="0"/>
              </a:rPr>
              <a:t>(Key);	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>
                <a:latin typeface="Calibri" pitchFamily="34" charset="0"/>
              </a:rPr>
              <a:t>string Hash(Key);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endParaRPr lang="en-US" sz="32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sz="3200" dirty="0" err="1">
                <a:latin typeface="Calibri" pitchFamily="34" charset="0"/>
              </a:rPr>
              <a:t>var</a:t>
            </a:r>
            <a:r>
              <a:rPr lang="en-US" sz="3200" dirty="0">
                <a:latin typeface="Calibri" pitchFamily="34" charset="0"/>
              </a:rPr>
              <a:t> results = from c in collection </a:t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>
                <a:latin typeface="Calibri" pitchFamily="34" charset="0"/>
              </a:rPr>
              <a:t>		where </a:t>
            </a:r>
            <a:r>
              <a:rPr lang="en-US" sz="3200" dirty="0" err="1">
                <a:latin typeface="Calibri" pitchFamily="34" charset="0"/>
              </a:rPr>
              <a:t>IsLegal</a:t>
            </a:r>
            <a:r>
              <a:rPr lang="en-US" sz="3200" dirty="0">
                <a:latin typeface="Calibri" pitchFamily="34" charset="0"/>
              </a:rPr>
              <a:t>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 </a:t>
            </a:r>
            <a:br>
              <a:rPr lang="en-US" sz="3200" dirty="0">
                <a:latin typeface="Calibri" pitchFamily="34" charset="0"/>
              </a:rPr>
            </a:br>
            <a:r>
              <a:rPr lang="en-US" sz="3200" dirty="0">
                <a:latin typeface="Calibri" pitchFamily="34" charset="0"/>
              </a:rPr>
              <a:t>		select new { Hash(</a:t>
            </a:r>
            <a:r>
              <a:rPr lang="en-US" sz="3200" dirty="0" err="1">
                <a:latin typeface="Calibri" pitchFamily="34" charset="0"/>
              </a:rPr>
              <a:t>c.key</a:t>
            </a:r>
            <a:r>
              <a:rPr lang="en-US" sz="3200" dirty="0">
                <a:latin typeface="Calibri" pitchFamily="34" charset="0"/>
              </a:rPr>
              <a:t>), </a:t>
            </a:r>
            <a:r>
              <a:rPr lang="en-US" sz="3200" dirty="0" err="1">
                <a:latin typeface="Calibri" pitchFamily="34" charset="0"/>
              </a:rPr>
              <a:t>c.value</a:t>
            </a:r>
            <a:r>
              <a:rPr lang="en-US" sz="3200" dirty="0">
                <a:latin typeface="Calibri" pitchFamily="34" charset="0"/>
              </a:rPr>
              <a:t>};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4" grpId="0" animBg="1"/>
      <p:bldP spid="11" grpId="0" animBg="1"/>
      <p:bldP spid="9" grpId="0" animBg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2286000" y="1371600"/>
            <a:ext cx="4191000" cy="19081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357438" y="2341563"/>
            <a:ext cx="4048125" cy="847725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6" name="Rounded Rectangle 65"/>
          <p:cNvSpPr/>
          <p:nvPr/>
        </p:nvSpPr>
        <p:spPr>
          <a:xfrm>
            <a:off x="2393950" y="2514600"/>
            <a:ext cx="858838" cy="22542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4" name="Rounded Rectangle 63"/>
          <p:cNvSpPr/>
          <p:nvPr/>
        </p:nvSpPr>
        <p:spPr>
          <a:xfrm>
            <a:off x="2366963" y="1600200"/>
            <a:ext cx="4049712" cy="20955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2357438" y="1828800"/>
            <a:ext cx="4048125" cy="4826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2357438" y="1584325"/>
            <a:ext cx="4048125" cy="1798638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Collection&lt;T&gt; collection;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 err="1">
                <a:latin typeface="+mn-lt"/>
              </a:rPr>
              <a:t>bool</a:t>
            </a:r>
            <a:r>
              <a:rPr lang="en-US" sz="3200" dirty="0">
                <a:latin typeface="+mn-lt"/>
              </a:rPr>
              <a:t> </a:t>
            </a:r>
            <a:r>
              <a:rPr lang="en-US" sz="3200" dirty="0" err="1">
                <a:latin typeface="+mn-lt"/>
              </a:rPr>
              <a:t>IsLegal</a:t>
            </a:r>
            <a:r>
              <a:rPr lang="en-US" sz="3200" dirty="0">
                <a:latin typeface="+mn-lt"/>
              </a:rPr>
              <a:t>(Key k);	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>
                <a:latin typeface="+mn-lt"/>
              </a:rPr>
              <a:t>string Hash(Key);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en-US" sz="3200" dirty="0">
              <a:latin typeface="+mn-lt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200" dirty="0" err="1">
                <a:latin typeface="+mn-lt"/>
              </a:rPr>
              <a:t>var</a:t>
            </a:r>
            <a:r>
              <a:rPr lang="en-US" sz="3200" dirty="0">
                <a:latin typeface="+mn-lt"/>
              </a:rPr>
              <a:t> results = from c in collection </a:t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	where </a:t>
            </a:r>
            <a:r>
              <a:rPr lang="en-US" sz="3200" dirty="0" err="1">
                <a:latin typeface="+mn-lt"/>
              </a:rPr>
              <a:t>IsLegal</a:t>
            </a:r>
            <a:r>
              <a:rPr lang="en-US" sz="3200" dirty="0">
                <a:latin typeface="+mn-lt"/>
              </a:rPr>
              <a:t>(</a:t>
            </a:r>
            <a:r>
              <a:rPr lang="en-US" sz="3200" dirty="0" err="1">
                <a:latin typeface="+mn-lt"/>
              </a:rPr>
              <a:t>c.key</a:t>
            </a:r>
            <a:r>
              <a:rPr lang="en-US" sz="3200" dirty="0">
                <a:latin typeface="+mn-lt"/>
              </a:rPr>
              <a:t>) </a:t>
            </a:r>
            <a:br>
              <a:rPr lang="en-US" sz="3200" dirty="0">
                <a:latin typeface="+mn-lt"/>
              </a:rPr>
            </a:br>
            <a:r>
              <a:rPr lang="en-US" sz="3200" dirty="0">
                <a:latin typeface="+mn-lt"/>
              </a:rPr>
              <a:t>	select new { Hash(</a:t>
            </a:r>
            <a:r>
              <a:rPr lang="en-US" sz="3200" dirty="0" err="1">
                <a:latin typeface="+mn-lt"/>
              </a:rPr>
              <a:t>c.key</a:t>
            </a:r>
            <a:r>
              <a:rPr lang="en-US" sz="3200" dirty="0">
                <a:latin typeface="+mn-lt"/>
              </a:rPr>
              <a:t>), </a:t>
            </a:r>
            <a:r>
              <a:rPr lang="en-US" sz="3200" dirty="0" err="1">
                <a:latin typeface="+mn-lt"/>
              </a:rPr>
              <a:t>c.value</a:t>
            </a:r>
            <a:r>
              <a:rPr lang="en-US" sz="3200" dirty="0">
                <a:latin typeface="+mn-lt"/>
              </a:rPr>
              <a:t>};</a:t>
            </a:r>
          </a:p>
        </p:txBody>
      </p:sp>
      <p:sp>
        <p:nvSpPr>
          <p:cNvPr id="55" name="Rounded Rectangle 54"/>
          <p:cNvSpPr/>
          <p:nvPr/>
        </p:nvSpPr>
        <p:spPr>
          <a:xfrm>
            <a:off x="1676400" y="4953000"/>
            <a:ext cx="5334000" cy="838200"/>
          </a:xfrm>
          <a:prstGeom prst="roundRect">
            <a:avLst/>
          </a:prstGeom>
          <a:solidFill>
            <a:srgbClr val="CC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1504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66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" name="Slide Number Placeholder 4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83</a:t>
            </a:fld>
            <a:endParaRPr lang="en-US"/>
          </a:p>
        </p:txBody>
      </p:sp>
      <p:sp>
        <p:nvSpPr>
          <p:cNvPr id="215050" name="Title 1"/>
          <p:cNvSpPr>
            <a:spLocks noGrp="1"/>
          </p:cNvSpPr>
          <p:nvPr>
            <p:ph type="title" idx="4294967295"/>
          </p:nvPr>
        </p:nvSpPr>
        <p:spPr>
          <a:xfrm>
            <a:off x="598488" y="255814"/>
            <a:ext cx="8229600" cy="1143000"/>
          </a:xfrm>
        </p:spPr>
        <p:txBody>
          <a:bodyPr/>
          <a:lstStyle/>
          <a:p>
            <a:r>
              <a:rPr lang="en-US" dirty="0" smtClean="0"/>
              <a:t>DryadLINQ = </a:t>
            </a:r>
            <a:r>
              <a:rPr lang="en-US" dirty="0"/>
              <a:t>LINQ + Dryad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8176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cxnSp>
        <p:nvCxnSpPr>
          <p:cNvPr id="17" name="Straight Arrow Connector 16"/>
          <p:cNvCxnSpPr>
            <a:stCxn id="21" idx="4"/>
            <a:endCxn id="13" idx="0"/>
          </p:cNvCxnSpPr>
          <p:nvPr/>
        </p:nvCxnSpPr>
        <p:spPr>
          <a:xfrm rot="5400000">
            <a:off x="21216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16" idx="0"/>
          </p:cNvCxnSpPr>
          <p:nvPr/>
        </p:nvCxnSpPr>
        <p:spPr>
          <a:xfrm rot="16200000" flipH="1">
            <a:off x="6065838" y="4905375"/>
            <a:ext cx="381000" cy="381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/>
          <p:cNvSpPr/>
          <p:nvPr/>
        </p:nvSpPr>
        <p:spPr>
          <a:xfrm>
            <a:off x="21224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34178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47132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4" name="Oval 23"/>
          <p:cNvSpPr/>
          <p:nvPr/>
        </p:nvSpPr>
        <p:spPr>
          <a:xfrm>
            <a:off x="6008688" y="44291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6542088" y="4352925"/>
            <a:ext cx="16113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collection</a:t>
            </a:r>
          </a:p>
        </p:txBody>
      </p:sp>
      <p:sp>
        <p:nvSpPr>
          <p:cNvPr id="33" name="Oval 32"/>
          <p:cNvSpPr/>
          <p:nvPr/>
        </p:nvSpPr>
        <p:spPr>
          <a:xfrm>
            <a:off x="21986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34940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47894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6" name="Oval 35"/>
          <p:cNvSpPr/>
          <p:nvPr/>
        </p:nvSpPr>
        <p:spPr>
          <a:xfrm>
            <a:off x="6084888" y="6029325"/>
            <a:ext cx="381000" cy="30480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37" name="Straight Arrow Connector 36"/>
          <p:cNvCxnSpPr>
            <a:stCxn id="13" idx="2"/>
            <a:endCxn id="33" idx="0"/>
          </p:cNvCxnSpPr>
          <p:nvPr/>
        </p:nvCxnSpPr>
        <p:spPr>
          <a:xfrm rot="16200000" flipH="1">
            <a:off x="21605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2"/>
            <a:endCxn id="34" idx="0"/>
          </p:cNvCxnSpPr>
          <p:nvPr/>
        </p:nvCxnSpPr>
        <p:spPr>
          <a:xfrm rot="16200000" flipH="1">
            <a:off x="34559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2"/>
            <a:endCxn id="35" idx="0"/>
          </p:cNvCxnSpPr>
          <p:nvPr/>
        </p:nvCxnSpPr>
        <p:spPr>
          <a:xfrm rot="16200000" flipH="1">
            <a:off x="4751388" y="5800725"/>
            <a:ext cx="381000" cy="76200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16" idx="2"/>
            <a:endCxn id="36" idx="0"/>
          </p:cNvCxnSpPr>
          <p:nvPr/>
        </p:nvCxnSpPr>
        <p:spPr>
          <a:xfrm rot="5400000">
            <a:off x="6084094" y="58396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>
            <a:spLocks noChangeArrowheads="1"/>
          </p:cNvSpPr>
          <p:nvPr/>
        </p:nvSpPr>
        <p:spPr bwMode="auto">
          <a:xfrm>
            <a:off x="6618288" y="5953125"/>
            <a:ext cx="1144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800" i="1">
                <a:latin typeface="Calibri" pitchFamily="34" charset="0"/>
              </a:rPr>
              <a:t>results</a:t>
            </a:r>
          </a:p>
        </p:txBody>
      </p:sp>
      <p:pic>
        <p:nvPicPr>
          <p:cNvPr id="215068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44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9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798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0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5288" y="4657725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ounded Rectangle 13"/>
          <p:cNvSpPr/>
          <p:nvPr/>
        </p:nvSpPr>
        <p:spPr>
          <a:xfrm>
            <a:off x="3113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4084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780088" y="5114925"/>
            <a:ext cx="990600" cy="533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</a:rPr>
              <a:t>C#</a:t>
            </a:r>
          </a:p>
        </p:txBody>
      </p:sp>
      <p:sp>
        <p:nvSpPr>
          <p:cNvPr id="54" name="Down Arrow 53"/>
          <p:cNvSpPr/>
          <p:nvPr/>
        </p:nvSpPr>
        <p:spPr>
          <a:xfrm>
            <a:off x="3886200" y="3429000"/>
            <a:ext cx="914400" cy="762000"/>
          </a:xfrm>
          <a:prstGeom prst="downArrow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Freeform 59"/>
          <p:cNvSpPr/>
          <p:nvPr/>
        </p:nvSpPr>
        <p:spPr>
          <a:xfrm>
            <a:off x="1333500" y="1897063"/>
            <a:ext cx="1038225" cy="32004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8764" h="3200400">
                <a:moveTo>
                  <a:pt x="1038764" y="0"/>
                </a:moveTo>
                <a:cubicBezTo>
                  <a:pt x="907211" y="6470"/>
                  <a:pt x="547058" y="12940"/>
                  <a:pt x="378843" y="155276"/>
                </a:cubicBezTo>
                <a:cubicBezTo>
                  <a:pt x="210628" y="297612"/>
                  <a:pt x="0" y="346494"/>
                  <a:pt x="29474" y="854015"/>
                </a:cubicBezTo>
                <a:cubicBezTo>
                  <a:pt x="58948" y="1361536"/>
                  <a:pt x="288266" y="2280968"/>
                  <a:pt x="555685" y="32004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Freeform 60"/>
          <p:cNvSpPr/>
          <p:nvPr/>
        </p:nvSpPr>
        <p:spPr>
          <a:xfrm flipH="1">
            <a:off x="6400800" y="2743200"/>
            <a:ext cx="889000" cy="2286000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09909 w 1009909"/>
              <a:gd name="connsiteY0" fmla="*/ 0 h 2743200"/>
              <a:gd name="connsiteX1" fmla="*/ 349988 w 1009909"/>
              <a:gd name="connsiteY1" fmla="*/ 155276 h 2743200"/>
              <a:gd name="connsiteX2" fmla="*/ 619 w 1009909"/>
              <a:gd name="connsiteY2" fmla="*/ 854015 h 2743200"/>
              <a:gd name="connsiteX3" fmla="*/ 353703 w 1009909"/>
              <a:gd name="connsiteY3" fmla="*/ 274320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9909" h="2743200">
                <a:moveTo>
                  <a:pt x="1009909" y="0"/>
                </a:moveTo>
                <a:cubicBezTo>
                  <a:pt x="878356" y="6470"/>
                  <a:pt x="518203" y="12940"/>
                  <a:pt x="349988" y="155276"/>
                </a:cubicBezTo>
                <a:cubicBezTo>
                  <a:pt x="181773" y="297612"/>
                  <a:pt x="0" y="422694"/>
                  <a:pt x="619" y="854015"/>
                </a:cubicBezTo>
                <a:cubicBezTo>
                  <a:pt x="1238" y="1285336"/>
                  <a:pt x="86284" y="1823768"/>
                  <a:pt x="353703" y="2743200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TextBox 61"/>
          <p:cNvSpPr txBox="1">
            <a:spLocks noChangeArrowheads="1"/>
          </p:cNvSpPr>
          <p:nvPr/>
        </p:nvSpPr>
        <p:spPr bwMode="auto">
          <a:xfrm>
            <a:off x="685800" y="2133600"/>
            <a:ext cx="7731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>
                <a:latin typeface="Calibri" pitchFamily="34" charset="0"/>
              </a:rPr>
              <a:t>Vertex</a:t>
            </a:r>
            <a:br>
              <a:rPr lang="en-US" i="1">
                <a:latin typeface="Calibri" pitchFamily="34" charset="0"/>
              </a:rPr>
            </a:br>
            <a:r>
              <a:rPr lang="en-US" i="1">
                <a:latin typeface="Calibri" pitchFamily="34" charset="0"/>
              </a:rPr>
              <a:t>code</a:t>
            </a:r>
          </a:p>
        </p:txBody>
      </p:sp>
      <p:sp>
        <p:nvSpPr>
          <p:cNvPr id="63" name="TextBox 62"/>
          <p:cNvSpPr txBox="1">
            <a:spLocks noChangeArrowheads="1"/>
          </p:cNvSpPr>
          <p:nvPr/>
        </p:nvSpPr>
        <p:spPr bwMode="auto">
          <a:xfrm>
            <a:off x="7315200" y="2819400"/>
            <a:ext cx="12319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 dirty="0">
                <a:latin typeface="Calibri" pitchFamily="34" charset="0"/>
              </a:rPr>
              <a:t>Query</a:t>
            </a:r>
            <a:br>
              <a:rPr lang="en-US" i="1" dirty="0">
                <a:latin typeface="Calibri" pitchFamily="34" charset="0"/>
              </a:rPr>
            </a:br>
            <a:r>
              <a:rPr lang="en-US" i="1" dirty="0">
                <a:latin typeface="Calibri" pitchFamily="34" charset="0"/>
              </a:rPr>
              <a:t>plan</a:t>
            </a:r>
          </a:p>
          <a:p>
            <a:pPr>
              <a:spcBef>
                <a:spcPct val="0"/>
              </a:spcBef>
            </a:pPr>
            <a:r>
              <a:rPr lang="en-US" i="1" dirty="0">
                <a:latin typeface="Calibri" pitchFamily="34" charset="0"/>
              </a:rPr>
              <a:t>(Dryad job)</a:t>
            </a:r>
          </a:p>
        </p:txBody>
      </p:sp>
      <p:sp>
        <p:nvSpPr>
          <p:cNvPr id="68" name="Freeform 67"/>
          <p:cNvSpPr/>
          <p:nvPr/>
        </p:nvSpPr>
        <p:spPr>
          <a:xfrm>
            <a:off x="1854200" y="1703388"/>
            <a:ext cx="547688" cy="2792412"/>
          </a:xfrm>
          <a:custGeom>
            <a:avLst/>
            <a:gdLst>
              <a:gd name="connsiteX0" fmla="*/ 1017916 w 1017916"/>
              <a:gd name="connsiteY0" fmla="*/ 0 h 3200400"/>
              <a:gd name="connsiteX1" fmla="*/ 586595 w 1017916"/>
              <a:gd name="connsiteY1" fmla="*/ 155276 h 3200400"/>
              <a:gd name="connsiteX2" fmla="*/ 8626 w 1017916"/>
              <a:gd name="connsiteY2" fmla="*/ 854015 h 3200400"/>
              <a:gd name="connsiteX3" fmla="*/ 534837 w 1017916"/>
              <a:gd name="connsiteY3" fmla="*/ 3200400 h 3200400"/>
              <a:gd name="connsiteX0" fmla="*/ 1038764 w 1038764"/>
              <a:gd name="connsiteY0" fmla="*/ 0 h 3200400"/>
              <a:gd name="connsiteX1" fmla="*/ 378843 w 1038764"/>
              <a:gd name="connsiteY1" fmla="*/ 155276 h 3200400"/>
              <a:gd name="connsiteX2" fmla="*/ 29474 w 1038764"/>
              <a:gd name="connsiteY2" fmla="*/ 854015 h 3200400"/>
              <a:gd name="connsiteX3" fmla="*/ 555685 w 1038764"/>
              <a:gd name="connsiteY3" fmla="*/ 3200400 h 3200400"/>
              <a:gd name="connsiteX0" fmla="*/ 1038764 w 1038764"/>
              <a:gd name="connsiteY0" fmla="*/ 22561 h 3222961"/>
              <a:gd name="connsiteX1" fmla="*/ 792088 w 1038764"/>
              <a:gd name="connsiteY1" fmla="*/ 25879 h 3222961"/>
              <a:gd name="connsiteX2" fmla="*/ 378843 w 1038764"/>
              <a:gd name="connsiteY2" fmla="*/ 177837 h 3222961"/>
              <a:gd name="connsiteX3" fmla="*/ 29474 w 1038764"/>
              <a:gd name="connsiteY3" fmla="*/ 876576 h 3222961"/>
              <a:gd name="connsiteX4" fmla="*/ 555685 w 1038764"/>
              <a:gd name="connsiteY4" fmla="*/ 3222961 h 3222961"/>
              <a:gd name="connsiteX0" fmla="*/ 798875 w 862093"/>
              <a:gd name="connsiteY0" fmla="*/ 22561 h 3222961"/>
              <a:gd name="connsiteX1" fmla="*/ 792088 w 862093"/>
              <a:gd name="connsiteY1" fmla="*/ 25879 h 3222961"/>
              <a:gd name="connsiteX2" fmla="*/ 378843 w 862093"/>
              <a:gd name="connsiteY2" fmla="*/ 177837 h 3222961"/>
              <a:gd name="connsiteX3" fmla="*/ 29474 w 862093"/>
              <a:gd name="connsiteY3" fmla="*/ 876576 h 3222961"/>
              <a:gd name="connsiteX4" fmla="*/ 555685 w 862093"/>
              <a:gd name="connsiteY4" fmla="*/ 3222961 h 3222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093" h="3222961">
                <a:moveTo>
                  <a:pt x="798875" y="22561"/>
                </a:moveTo>
                <a:cubicBezTo>
                  <a:pt x="797744" y="23114"/>
                  <a:pt x="862093" y="0"/>
                  <a:pt x="792088" y="25879"/>
                </a:cubicBezTo>
                <a:cubicBezTo>
                  <a:pt x="722083" y="51758"/>
                  <a:pt x="505945" y="36054"/>
                  <a:pt x="378843" y="177837"/>
                </a:cubicBezTo>
                <a:cubicBezTo>
                  <a:pt x="251741" y="319620"/>
                  <a:pt x="0" y="369055"/>
                  <a:pt x="29474" y="876576"/>
                </a:cubicBezTo>
                <a:cubicBezTo>
                  <a:pt x="58948" y="1384097"/>
                  <a:pt x="288266" y="2303529"/>
                  <a:pt x="555685" y="3222961"/>
                </a:cubicBezTo>
              </a:path>
            </a:pathLst>
          </a:cu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9" name="TextBox 68"/>
          <p:cNvSpPr txBox="1">
            <a:spLocks noChangeArrowheads="1"/>
          </p:cNvSpPr>
          <p:nvPr/>
        </p:nvSpPr>
        <p:spPr bwMode="auto">
          <a:xfrm>
            <a:off x="2057400" y="3505200"/>
            <a:ext cx="6381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i="1">
                <a:latin typeface="Calibri" pitchFamily="34" charset="0"/>
              </a:rPr>
              <a:t>Data</a:t>
            </a:r>
          </a:p>
        </p:txBody>
      </p:sp>
      <p:cxnSp>
        <p:nvCxnSpPr>
          <p:cNvPr id="18" name="Straight Arrow Connector 17"/>
          <p:cNvCxnSpPr>
            <a:stCxn id="22" idx="4"/>
            <a:endCxn id="14" idx="0"/>
          </p:cNvCxnSpPr>
          <p:nvPr/>
        </p:nvCxnSpPr>
        <p:spPr>
          <a:xfrm rot="5400000">
            <a:off x="34170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23" idx="4"/>
            <a:endCxn id="15" idx="0"/>
          </p:cNvCxnSpPr>
          <p:nvPr/>
        </p:nvCxnSpPr>
        <p:spPr>
          <a:xfrm rot="5400000">
            <a:off x="4712494" y="4925219"/>
            <a:ext cx="381000" cy="1588"/>
          </a:xfrm>
          <a:prstGeom prst="straightConnector1">
            <a:avLst/>
          </a:prstGeom>
          <a:ln w="3810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13" grpId="0" animBg="1"/>
      <p:bldP spid="21" grpId="0" animBg="1"/>
      <p:bldP spid="22" grpId="0" animBg="1"/>
      <p:bldP spid="23" grpId="0" animBg="1"/>
      <p:bldP spid="24" grpId="0" animBg="1"/>
      <p:bldP spid="25" grpId="0"/>
      <p:bldP spid="33" grpId="0" animBg="1"/>
      <p:bldP spid="34" grpId="0" animBg="1"/>
      <p:bldP spid="35" grpId="0" animBg="1"/>
      <p:bldP spid="36" grpId="0" animBg="1"/>
      <p:bldP spid="49" grpId="0"/>
      <p:bldP spid="14" grpId="0" animBg="1"/>
      <p:bldP spid="15" grpId="0" animBg="1"/>
      <p:bldP spid="16" grpId="0" animBg="1"/>
      <p:bldP spid="60" grpId="0" animBg="1"/>
      <p:bldP spid="61" grpId="0" animBg="1"/>
      <p:bldP spid="62" grpId="0"/>
      <p:bldP spid="63" grpId="0"/>
      <p:bldP spid="68" grpId="0" animBg="1"/>
      <p:bldP spid="69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Picture 19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5400" y="4087125"/>
            <a:ext cx="467620" cy="367961"/>
          </a:xfrm>
          <a:prstGeom prst="rect">
            <a:avLst/>
          </a:prstGeom>
          <a:noFill/>
        </p:spPr>
      </p:pic>
      <p:sp>
        <p:nvSpPr>
          <p:cNvPr id="204" name="Rounded Rectangle 203"/>
          <p:cNvSpPr/>
          <p:nvPr/>
        </p:nvSpPr>
        <p:spPr>
          <a:xfrm>
            <a:off x="5257800" y="4003271"/>
            <a:ext cx="114237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pic>
        <p:nvPicPr>
          <p:cNvPr id="174" name="Picture 17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3581400"/>
            <a:ext cx="467620" cy="367961"/>
          </a:xfrm>
          <a:prstGeom prst="rect">
            <a:avLst/>
          </a:prstGeom>
          <a:noFill/>
        </p:spPr>
      </p:pic>
      <p:sp>
        <p:nvSpPr>
          <p:cNvPr id="183" name="Rounded Rectangle 182"/>
          <p:cNvSpPr/>
          <p:nvPr/>
        </p:nvSpPr>
        <p:spPr>
          <a:xfrm>
            <a:off x="5638800" y="3469871"/>
            <a:ext cx="76137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pic>
        <p:nvPicPr>
          <p:cNvPr id="175" name="Picture 17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3553725"/>
            <a:ext cx="467620" cy="367961"/>
          </a:xfrm>
          <a:prstGeom prst="rect">
            <a:avLst/>
          </a:prstGeom>
          <a:noFill/>
        </p:spPr>
      </p:pic>
      <p:sp>
        <p:nvSpPr>
          <p:cNvPr id="188" name="Rounded Rectangle 187"/>
          <p:cNvSpPr/>
          <p:nvPr/>
        </p:nvSpPr>
        <p:spPr>
          <a:xfrm>
            <a:off x="6841817" y="34698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5" name="Rounded Rectangle 304"/>
          <p:cNvSpPr/>
          <p:nvPr/>
        </p:nvSpPr>
        <p:spPr>
          <a:xfrm>
            <a:off x="5715000" y="3509400"/>
            <a:ext cx="622005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6" name="Rounded Rectangle 305"/>
          <p:cNvSpPr/>
          <p:nvPr/>
        </p:nvSpPr>
        <p:spPr>
          <a:xfrm>
            <a:off x="6898200" y="3509400"/>
            <a:ext cx="8418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76" name="Picture 17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3553725"/>
            <a:ext cx="467620" cy="367961"/>
          </a:xfrm>
          <a:prstGeom prst="rect">
            <a:avLst/>
          </a:prstGeom>
          <a:noFill/>
        </p:spPr>
      </p:pic>
      <p:sp>
        <p:nvSpPr>
          <p:cNvPr id="177" name="Rounded Rectangle 176"/>
          <p:cNvSpPr/>
          <p:nvPr/>
        </p:nvSpPr>
        <p:spPr>
          <a:xfrm>
            <a:off x="3991227" y="3469871"/>
            <a:ext cx="1329573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0" name="Rounded Rectangle 299"/>
          <p:cNvSpPr/>
          <p:nvPr/>
        </p:nvSpPr>
        <p:spPr>
          <a:xfrm>
            <a:off x="4036800" y="3509400"/>
            <a:ext cx="6576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03" name="Rounded Rectangle 302"/>
          <p:cNvSpPr/>
          <p:nvPr/>
        </p:nvSpPr>
        <p:spPr>
          <a:xfrm>
            <a:off x="4724400" y="3505200"/>
            <a:ext cx="533400" cy="294118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Language Summary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84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533400" y="2286000"/>
            <a:ext cx="208063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/>
              <a:t>Where</a:t>
            </a:r>
          </a:p>
          <a:p>
            <a:r>
              <a:rPr lang="en-US" sz="3600" dirty="0" smtClean="0"/>
              <a:t>Select</a:t>
            </a:r>
          </a:p>
          <a:p>
            <a:r>
              <a:rPr lang="en-US" sz="3600" dirty="0" err="1" smtClean="0"/>
              <a:t>GroupBy</a:t>
            </a:r>
            <a:endParaRPr lang="en-US" sz="3600" dirty="0" smtClean="0"/>
          </a:p>
          <a:p>
            <a:r>
              <a:rPr lang="en-US" sz="3600" dirty="0" err="1" smtClean="0"/>
              <a:t>OrderBy</a:t>
            </a:r>
            <a:endParaRPr lang="en-US" sz="3600" dirty="0" smtClean="0"/>
          </a:p>
          <a:p>
            <a:r>
              <a:rPr lang="en-US" sz="3600" dirty="0" smtClean="0"/>
              <a:t>Aggregate</a:t>
            </a:r>
          </a:p>
          <a:p>
            <a:r>
              <a:rPr lang="en-US" sz="3600" dirty="0" smtClean="0"/>
              <a:t>Join</a:t>
            </a:r>
          </a:p>
        </p:txBody>
      </p:sp>
      <p:pic>
        <p:nvPicPr>
          <p:cNvPr id="5" name="Picture 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1572525"/>
            <a:ext cx="467620" cy="367961"/>
          </a:xfrm>
          <a:prstGeom prst="rect">
            <a:avLst/>
          </a:prstGeom>
          <a:noFill/>
        </p:spPr>
      </p:pic>
      <p:pic>
        <p:nvPicPr>
          <p:cNvPr id="6" name="Picture 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1572525"/>
            <a:ext cx="467620" cy="367961"/>
          </a:xfrm>
          <a:prstGeom prst="rect">
            <a:avLst/>
          </a:prstGeom>
          <a:noFill/>
        </p:spPr>
      </p:pic>
      <p:pic>
        <p:nvPicPr>
          <p:cNvPr id="7" name="Picture 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1572525"/>
            <a:ext cx="467620" cy="367961"/>
          </a:xfrm>
          <a:prstGeom prst="rect">
            <a:avLst/>
          </a:prstGeom>
          <a:noFill/>
        </p:spPr>
      </p:pic>
      <p:sp>
        <p:nvSpPr>
          <p:cNvPr id="8" name="Rounded Rectangle 7"/>
          <p:cNvSpPr/>
          <p:nvPr/>
        </p:nvSpPr>
        <p:spPr>
          <a:xfrm>
            <a:off x="3991227" y="14886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9" name="Rectangle 8"/>
          <p:cNvSpPr/>
          <p:nvPr/>
        </p:nvSpPr>
        <p:spPr>
          <a:xfrm>
            <a:off x="411167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312420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1" name="Rectangle 10"/>
          <p:cNvSpPr/>
          <p:nvPr/>
        </p:nvSpPr>
        <p:spPr>
          <a:xfrm>
            <a:off x="4513166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2" name="Rectangle 11"/>
          <p:cNvSpPr/>
          <p:nvPr/>
        </p:nvSpPr>
        <p:spPr>
          <a:xfrm>
            <a:off x="4713912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" name="Rectangle 12"/>
          <p:cNvSpPr/>
          <p:nvPr/>
        </p:nvSpPr>
        <p:spPr>
          <a:xfrm>
            <a:off x="4914658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" name="Rounded Rectangle 13"/>
          <p:cNvSpPr/>
          <p:nvPr/>
        </p:nvSpPr>
        <p:spPr>
          <a:xfrm>
            <a:off x="5436596" y="14886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" name="Rectangle 14"/>
          <p:cNvSpPr/>
          <p:nvPr/>
        </p:nvSpPr>
        <p:spPr>
          <a:xfrm>
            <a:off x="5557043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" name="Rectangle 15"/>
          <p:cNvSpPr/>
          <p:nvPr/>
        </p:nvSpPr>
        <p:spPr>
          <a:xfrm>
            <a:off x="5757789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" name="Rectangle 16"/>
          <p:cNvSpPr/>
          <p:nvPr/>
        </p:nvSpPr>
        <p:spPr>
          <a:xfrm>
            <a:off x="595853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" name="Rectangle 17"/>
          <p:cNvSpPr/>
          <p:nvPr/>
        </p:nvSpPr>
        <p:spPr>
          <a:xfrm>
            <a:off x="6159282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" name="Rounded Rectangle 18"/>
          <p:cNvSpPr/>
          <p:nvPr/>
        </p:nvSpPr>
        <p:spPr>
          <a:xfrm>
            <a:off x="6841817" y="14886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0" name="Rectangle 19"/>
          <p:cNvSpPr/>
          <p:nvPr/>
        </p:nvSpPr>
        <p:spPr>
          <a:xfrm>
            <a:off x="6962263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" name="Rectangle 20"/>
          <p:cNvSpPr/>
          <p:nvPr/>
        </p:nvSpPr>
        <p:spPr>
          <a:xfrm>
            <a:off x="7163009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" name="Rectangle 21"/>
          <p:cNvSpPr/>
          <p:nvPr/>
        </p:nvSpPr>
        <p:spPr>
          <a:xfrm>
            <a:off x="7363755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3" name="Rectangle 22"/>
          <p:cNvSpPr/>
          <p:nvPr/>
        </p:nvSpPr>
        <p:spPr>
          <a:xfrm>
            <a:off x="7564501" y="15309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32" name="Picture 131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2486925"/>
            <a:ext cx="467620" cy="367961"/>
          </a:xfrm>
          <a:prstGeom prst="rect">
            <a:avLst/>
          </a:prstGeom>
          <a:noFill/>
        </p:spPr>
      </p:pic>
      <p:pic>
        <p:nvPicPr>
          <p:cNvPr id="133" name="Picture 13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2486925"/>
            <a:ext cx="467620" cy="367961"/>
          </a:xfrm>
          <a:prstGeom prst="rect">
            <a:avLst/>
          </a:prstGeom>
          <a:noFill/>
        </p:spPr>
      </p:pic>
      <p:pic>
        <p:nvPicPr>
          <p:cNvPr id="134" name="Picture 13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2486925"/>
            <a:ext cx="467620" cy="367961"/>
          </a:xfrm>
          <a:prstGeom prst="rect">
            <a:avLst/>
          </a:prstGeom>
          <a:noFill/>
        </p:spPr>
      </p:pic>
      <p:sp>
        <p:nvSpPr>
          <p:cNvPr id="135" name="Rounded Rectangle 134"/>
          <p:cNvSpPr/>
          <p:nvPr/>
        </p:nvSpPr>
        <p:spPr>
          <a:xfrm>
            <a:off x="3991227" y="24030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36" name="Rectangle 135"/>
          <p:cNvSpPr/>
          <p:nvPr/>
        </p:nvSpPr>
        <p:spPr>
          <a:xfrm>
            <a:off x="4111675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38" name="Rectangle 137"/>
          <p:cNvSpPr/>
          <p:nvPr/>
        </p:nvSpPr>
        <p:spPr>
          <a:xfrm>
            <a:off x="4513166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39" name="Rectangle 138"/>
          <p:cNvSpPr/>
          <p:nvPr/>
        </p:nvSpPr>
        <p:spPr>
          <a:xfrm>
            <a:off x="4713912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1" name="Rounded Rectangle 140"/>
          <p:cNvSpPr/>
          <p:nvPr/>
        </p:nvSpPr>
        <p:spPr>
          <a:xfrm>
            <a:off x="5436596" y="24030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3" name="Rectangle 142"/>
          <p:cNvSpPr/>
          <p:nvPr/>
        </p:nvSpPr>
        <p:spPr>
          <a:xfrm>
            <a:off x="5757789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4" name="Rectangle 143"/>
          <p:cNvSpPr/>
          <p:nvPr/>
        </p:nvSpPr>
        <p:spPr>
          <a:xfrm>
            <a:off x="5958535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5" name="Rectangle 144"/>
          <p:cNvSpPr/>
          <p:nvPr/>
        </p:nvSpPr>
        <p:spPr>
          <a:xfrm>
            <a:off x="6159282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6" name="Rounded Rectangle 145"/>
          <p:cNvSpPr/>
          <p:nvPr/>
        </p:nvSpPr>
        <p:spPr>
          <a:xfrm>
            <a:off x="6841817" y="24030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47" name="Rectangle 146"/>
          <p:cNvSpPr/>
          <p:nvPr/>
        </p:nvSpPr>
        <p:spPr>
          <a:xfrm>
            <a:off x="6962263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48" name="Rectangle 147"/>
          <p:cNvSpPr/>
          <p:nvPr/>
        </p:nvSpPr>
        <p:spPr>
          <a:xfrm>
            <a:off x="7163009" y="24453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53" name="Picture 15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3020325"/>
            <a:ext cx="467620" cy="367961"/>
          </a:xfrm>
          <a:prstGeom prst="rect">
            <a:avLst/>
          </a:prstGeom>
          <a:noFill/>
        </p:spPr>
      </p:pic>
      <p:pic>
        <p:nvPicPr>
          <p:cNvPr id="154" name="Picture 15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3020325"/>
            <a:ext cx="467620" cy="367961"/>
          </a:xfrm>
          <a:prstGeom prst="rect">
            <a:avLst/>
          </a:prstGeom>
          <a:noFill/>
        </p:spPr>
      </p:pic>
      <p:pic>
        <p:nvPicPr>
          <p:cNvPr id="155" name="Picture 154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3020325"/>
            <a:ext cx="467620" cy="367961"/>
          </a:xfrm>
          <a:prstGeom prst="rect">
            <a:avLst/>
          </a:prstGeom>
          <a:noFill/>
        </p:spPr>
      </p:pic>
      <p:sp>
        <p:nvSpPr>
          <p:cNvPr id="156" name="Rounded Rectangle 155"/>
          <p:cNvSpPr/>
          <p:nvPr/>
        </p:nvSpPr>
        <p:spPr>
          <a:xfrm>
            <a:off x="3991227" y="2936471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57" name="Rectangle 156"/>
          <p:cNvSpPr/>
          <p:nvPr/>
        </p:nvSpPr>
        <p:spPr>
          <a:xfrm>
            <a:off x="408960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58" name="Rectangle 157"/>
          <p:cNvSpPr/>
          <p:nvPr/>
        </p:nvSpPr>
        <p:spPr>
          <a:xfrm>
            <a:off x="4290345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59" name="Rectangle 158"/>
          <p:cNvSpPr/>
          <p:nvPr/>
        </p:nvSpPr>
        <p:spPr>
          <a:xfrm>
            <a:off x="4491091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0" name="Rectangle 159"/>
          <p:cNvSpPr/>
          <p:nvPr/>
        </p:nvSpPr>
        <p:spPr>
          <a:xfrm>
            <a:off x="4691837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1" name="Rectangle 160"/>
          <p:cNvSpPr/>
          <p:nvPr/>
        </p:nvSpPr>
        <p:spPr>
          <a:xfrm>
            <a:off x="4892583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2" name="Rounded Rectangle 161"/>
          <p:cNvSpPr/>
          <p:nvPr/>
        </p:nvSpPr>
        <p:spPr>
          <a:xfrm>
            <a:off x="5436596" y="29364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3" name="Rectangle 162"/>
          <p:cNvSpPr/>
          <p:nvPr/>
        </p:nvSpPr>
        <p:spPr>
          <a:xfrm>
            <a:off x="5534968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4" name="Rectangle 163"/>
          <p:cNvSpPr/>
          <p:nvPr/>
        </p:nvSpPr>
        <p:spPr>
          <a:xfrm>
            <a:off x="5735714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5" name="Rectangle 164"/>
          <p:cNvSpPr/>
          <p:nvPr/>
        </p:nvSpPr>
        <p:spPr>
          <a:xfrm>
            <a:off x="593646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6" name="Rectangle 165"/>
          <p:cNvSpPr/>
          <p:nvPr/>
        </p:nvSpPr>
        <p:spPr>
          <a:xfrm>
            <a:off x="6137207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7" name="Rounded Rectangle 166"/>
          <p:cNvSpPr/>
          <p:nvPr/>
        </p:nvSpPr>
        <p:spPr>
          <a:xfrm>
            <a:off x="6841817" y="29364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68" name="Rectangle 167"/>
          <p:cNvSpPr/>
          <p:nvPr/>
        </p:nvSpPr>
        <p:spPr>
          <a:xfrm>
            <a:off x="6940188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69" name="Rectangle 168"/>
          <p:cNvSpPr/>
          <p:nvPr/>
        </p:nvSpPr>
        <p:spPr>
          <a:xfrm>
            <a:off x="7140934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0" name="Rectangle 169"/>
          <p:cNvSpPr/>
          <p:nvPr/>
        </p:nvSpPr>
        <p:spPr>
          <a:xfrm>
            <a:off x="7341680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1" name="Rectangle 170"/>
          <p:cNvSpPr/>
          <p:nvPr/>
        </p:nvSpPr>
        <p:spPr>
          <a:xfrm>
            <a:off x="7542426" y="3067201"/>
            <a:ext cx="164598" cy="119058"/>
          </a:xfrm>
          <a:prstGeom prst="rect">
            <a:avLst/>
          </a:prstGeom>
          <a:solidFill>
            <a:srgbClr val="11FF17"/>
          </a:solidFill>
          <a:ln>
            <a:solidFill>
              <a:srgbClr val="006C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78" name="Rectangle 177"/>
          <p:cNvSpPr/>
          <p:nvPr/>
        </p:nvSpPr>
        <p:spPr>
          <a:xfrm>
            <a:off x="4114374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79" name="Rectangle 178"/>
          <p:cNvSpPr/>
          <p:nvPr/>
        </p:nvSpPr>
        <p:spPr>
          <a:xfrm>
            <a:off x="4315119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0" name="Rectangle 179"/>
          <p:cNvSpPr/>
          <p:nvPr/>
        </p:nvSpPr>
        <p:spPr>
          <a:xfrm>
            <a:off x="4515865" y="3571201"/>
            <a:ext cx="115050" cy="1778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1" name="Rectangle 180"/>
          <p:cNvSpPr/>
          <p:nvPr/>
        </p:nvSpPr>
        <p:spPr>
          <a:xfrm>
            <a:off x="4761750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2" name="Rectangle 181"/>
          <p:cNvSpPr/>
          <p:nvPr/>
        </p:nvSpPr>
        <p:spPr>
          <a:xfrm>
            <a:off x="4933575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5" name="Rectangle 184"/>
          <p:cNvSpPr/>
          <p:nvPr/>
        </p:nvSpPr>
        <p:spPr>
          <a:xfrm>
            <a:off x="5760488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6" name="Rectangle 185"/>
          <p:cNvSpPr/>
          <p:nvPr/>
        </p:nvSpPr>
        <p:spPr>
          <a:xfrm>
            <a:off x="5961234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7" name="Rectangle 186"/>
          <p:cNvSpPr/>
          <p:nvPr/>
        </p:nvSpPr>
        <p:spPr>
          <a:xfrm>
            <a:off x="6161981" y="3571201"/>
            <a:ext cx="115050" cy="17785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89" name="Rectangle 188"/>
          <p:cNvSpPr/>
          <p:nvPr/>
        </p:nvSpPr>
        <p:spPr>
          <a:xfrm>
            <a:off x="6964962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0" name="Rectangle 189"/>
          <p:cNvSpPr/>
          <p:nvPr/>
        </p:nvSpPr>
        <p:spPr>
          <a:xfrm>
            <a:off x="7165708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1" name="Rectangle 190"/>
          <p:cNvSpPr/>
          <p:nvPr/>
        </p:nvSpPr>
        <p:spPr>
          <a:xfrm>
            <a:off x="7366454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192" name="Rectangle 191"/>
          <p:cNvSpPr/>
          <p:nvPr/>
        </p:nvSpPr>
        <p:spPr>
          <a:xfrm>
            <a:off x="7567200" y="3571201"/>
            <a:ext cx="115050" cy="177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196" name="Picture 19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453" y="4087125"/>
            <a:ext cx="467620" cy="367961"/>
          </a:xfrm>
          <a:prstGeom prst="rect">
            <a:avLst/>
          </a:prstGeom>
          <a:noFill/>
        </p:spPr>
      </p:pic>
      <p:pic>
        <p:nvPicPr>
          <p:cNvPr id="197" name="Picture 19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4087125"/>
            <a:ext cx="467620" cy="367961"/>
          </a:xfrm>
          <a:prstGeom prst="rect">
            <a:avLst/>
          </a:prstGeom>
          <a:noFill/>
        </p:spPr>
      </p:pic>
      <p:sp>
        <p:nvSpPr>
          <p:cNvPr id="198" name="Rounded Rectangle 197"/>
          <p:cNvSpPr/>
          <p:nvPr/>
        </p:nvSpPr>
        <p:spPr>
          <a:xfrm>
            <a:off x="3991227" y="4003271"/>
            <a:ext cx="961773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199" name="Rectangle 198"/>
          <p:cNvSpPr/>
          <p:nvPr/>
        </p:nvSpPr>
        <p:spPr>
          <a:xfrm>
            <a:off x="4118400" y="4295790"/>
            <a:ext cx="113722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00" name="Rectangle 199"/>
          <p:cNvSpPr/>
          <p:nvPr/>
        </p:nvSpPr>
        <p:spPr>
          <a:xfrm>
            <a:off x="4316484" y="4289363"/>
            <a:ext cx="116383" cy="521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1" name="Rectangle 200"/>
          <p:cNvSpPr/>
          <p:nvPr/>
        </p:nvSpPr>
        <p:spPr>
          <a:xfrm>
            <a:off x="4511080" y="4268487"/>
            <a:ext cx="122534" cy="730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2" name="Rectangle 201"/>
          <p:cNvSpPr/>
          <p:nvPr/>
        </p:nvSpPr>
        <p:spPr>
          <a:xfrm>
            <a:off x="4705674" y="4268487"/>
            <a:ext cx="128685" cy="730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3" name="Rectangle 202"/>
          <p:cNvSpPr/>
          <p:nvPr/>
        </p:nvSpPr>
        <p:spPr>
          <a:xfrm>
            <a:off x="5334000" y="4261529"/>
            <a:ext cx="120878" cy="799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5" name="Rectangle 204"/>
          <p:cNvSpPr/>
          <p:nvPr/>
        </p:nvSpPr>
        <p:spPr>
          <a:xfrm>
            <a:off x="5551200" y="4226400"/>
            <a:ext cx="126291" cy="1151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6" name="Rectangle 205"/>
          <p:cNvSpPr/>
          <p:nvPr/>
        </p:nvSpPr>
        <p:spPr>
          <a:xfrm>
            <a:off x="5752800" y="4212000"/>
            <a:ext cx="125437" cy="129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7" name="Rectangle 206"/>
          <p:cNvSpPr/>
          <p:nvPr/>
        </p:nvSpPr>
        <p:spPr>
          <a:xfrm>
            <a:off x="5947201" y="4176000"/>
            <a:ext cx="131782" cy="165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8" name="Rectangle 207"/>
          <p:cNvSpPr/>
          <p:nvPr/>
        </p:nvSpPr>
        <p:spPr>
          <a:xfrm>
            <a:off x="6159418" y="4140000"/>
            <a:ext cx="120311" cy="201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09" name="Rounded Rectangle 208"/>
          <p:cNvSpPr/>
          <p:nvPr/>
        </p:nvSpPr>
        <p:spPr>
          <a:xfrm>
            <a:off x="6841817" y="4003271"/>
            <a:ext cx="9635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10" name="Rectangle 209"/>
          <p:cNvSpPr/>
          <p:nvPr/>
        </p:nvSpPr>
        <p:spPr>
          <a:xfrm>
            <a:off x="6962399" y="4140000"/>
            <a:ext cx="120311" cy="201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1" name="Rectangle 210"/>
          <p:cNvSpPr/>
          <p:nvPr/>
        </p:nvSpPr>
        <p:spPr>
          <a:xfrm>
            <a:off x="7163999" y="4118400"/>
            <a:ext cx="119457" cy="2231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2" name="Rectangle 211"/>
          <p:cNvSpPr/>
          <p:nvPr/>
        </p:nvSpPr>
        <p:spPr>
          <a:xfrm>
            <a:off x="7358400" y="4075200"/>
            <a:ext cx="125803" cy="2663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13" name="Rectangle 212"/>
          <p:cNvSpPr/>
          <p:nvPr/>
        </p:nvSpPr>
        <p:spPr>
          <a:xfrm>
            <a:off x="7564501" y="4045550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216" name="Picture 215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7867" y="5192431"/>
            <a:ext cx="467620" cy="367961"/>
          </a:xfrm>
          <a:prstGeom prst="rect">
            <a:avLst/>
          </a:prstGeom>
          <a:noFill/>
        </p:spPr>
      </p:pic>
      <p:pic>
        <p:nvPicPr>
          <p:cNvPr id="218" name="Picture 217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89135" y="5192431"/>
            <a:ext cx="467620" cy="367961"/>
          </a:xfrm>
          <a:prstGeom prst="rect">
            <a:avLst/>
          </a:prstGeom>
          <a:noFill/>
        </p:spPr>
      </p:pic>
      <p:sp>
        <p:nvSpPr>
          <p:cNvPr id="219" name="Rounded Rectangle 218"/>
          <p:cNvSpPr/>
          <p:nvPr/>
        </p:nvSpPr>
        <p:spPr>
          <a:xfrm>
            <a:off x="4646562" y="5108577"/>
            <a:ext cx="1164325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20" name="Rectangle 219"/>
          <p:cNvSpPr/>
          <p:nvPr/>
        </p:nvSpPr>
        <p:spPr>
          <a:xfrm>
            <a:off x="4767010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221" name="Rectangle 220"/>
          <p:cNvSpPr/>
          <p:nvPr/>
        </p:nvSpPr>
        <p:spPr>
          <a:xfrm>
            <a:off x="4967755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2" name="Rectangle 221"/>
          <p:cNvSpPr/>
          <p:nvPr/>
        </p:nvSpPr>
        <p:spPr>
          <a:xfrm>
            <a:off x="5168501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3" name="Rectangle 222"/>
          <p:cNvSpPr/>
          <p:nvPr/>
        </p:nvSpPr>
        <p:spPr>
          <a:xfrm>
            <a:off x="5369247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4" name="Rectangle 223"/>
          <p:cNvSpPr/>
          <p:nvPr/>
        </p:nvSpPr>
        <p:spPr>
          <a:xfrm>
            <a:off x="5569993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5" name="Rounded Rectangle 224"/>
          <p:cNvSpPr/>
          <p:nvPr/>
        </p:nvSpPr>
        <p:spPr>
          <a:xfrm>
            <a:off x="6091931" y="5108577"/>
            <a:ext cx="734979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26" name="Rectangle 225"/>
          <p:cNvSpPr/>
          <p:nvPr/>
        </p:nvSpPr>
        <p:spPr>
          <a:xfrm>
            <a:off x="6212378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7" name="Rectangle 226"/>
          <p:cNvSpPr/>
          <p:nvPr/>
        </p:nvSpPr>
        <p:spPr>
          <a:xfrm>
            <a:off x="6413124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228" name="Rectangle 227"/>
          <p:cNvSpPr/>
          <p:nvPr/>
        </p:nvSpPr>
        <p:spPr>
          <a:xfrm>
            <a:off x="6613870" y="5150856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pic>
        <p:nvPicPr>
          <p:cNvPr id="237" name="Picture 236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532" y="4579654"/>
            <a:ext cx="467620" cy="367961"/>
          </a:xfrm>
          <a:prstGeom prst="rect">
            <a:avLst/>
          </a:prstGeom>
          <a:noFill/>
        </p:spPr>
      </p:pic>
      <p:sp>
        <p:nvSpPr>
          <p:cNvPr id="246" name="Rounded Rectangle 245"/>
          <p:cNvSpPr/>
          <p:nvPr/>
        </p:nvSpPr>
        <p:spPr>
          <a:xfrm>
            <a:off x="5436597" y="4495800"/>
            <a:ext cx="354604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247" name="Rectangle 246"/>
          <p:cNvSpPr/>
          <p:nvPr/>
        </p:nvSpPr>
        <p:spPr>
          <a:xfrm>
            <a:off x="5557043" y="4538079"/>
            <a:ext cx="120448" cy="29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04" name="Rectangle 303"/>
          <p:cNvSpPr/>
          <p:nvPr/>
        </p:nvSpPr>
        <p:spPr>
          <a:xfrm>
            <a:off x="5105400" y="3571201"/>
            <a:ext cx="115050" cy="177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0" name="Down Arrow 309"/>
          <p:cNvSpPr/>
          <p:nvPr/>
        </p:nvSpPr>
        <p:spPr>
          <a:xfrm>
            <a:off x="5715000" y="1981200"/>
            <a:ext cx="457200" cy="304800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3" name="Picture 31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61794" y="5189254"/>
            <a:ext cx="467620" cy="367961"/>
          </a:xfrm>
          <a:prstGeom prst="rect">
            <a:avLst/>
          </a:prstGeom>
          <a:noFill/>
        </p:spPr>
      </p:pic>
      <p:pic>
        <p:nvPicPr>
          <p:cNvPr id="314" name="Picture 313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9710" y="5189254"/>
            <a:ext cx="467620" cy="367961"/>
          </a:xfrm>
          <a:prstGeom prst="rect">
            <a:avLst/>
          </a:prstGeom>
          <a:noFill/>
        </p:spPr>
      </p:pic>
      <p:sp>
        <p:nvSpPr>
          <p:cNvPr id="315" name="Rounded Rectangle 314"/>
          <p:cNvSpPr/>
          <p:nvPr/>
        </p:nvSpPr>
        <p:spPr>
          <a:xfrm>
            <a:off x="1705859" y="5105400"/>
            <a:ext cx="728274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16" name="Rectangle 315"/>
          <p:cNvSpPr/>
          <p:nvPr/>
        </p:nvSpPr>
        <p:spPr>
          <a:xfrm>
            <a:off x="1826305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7" name="Rectangle 316"/>
          <p:cNvSpPr/>
          <p:nvPr/>
        </p:nvSpPr>
        <p:spPr>
          <a:xfrm>
            <a:off x="2027051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18" name="Rectangle 317"/>
          <p:cNvSpPr/>
          <p:nvPr/>
        </p:nvSpPr>
        <p:spPr>
          <a:xfrm>
            <a:off x="2227797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0" name="Rounded Rectangle 319"/>
          <p:cNvSpPr/>
          <p:nvPr/>
        </p:nvSpPr>
        <p:spPr>
          <a:xfrm>
            <a:off x="2784074" y="5105400"/>
            <a:ext cx="515431" cy="380518"/>
          </a:xfrm>
          <a:prstGeom prst="roundRect">
            <a:avLst/>
          </a:prstGeom>
          <a:solidFill>
            <a:srgbClr val="FFCCFF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/>
          </a:p>
        </p:txBody>
      </p:sp>
      <p:sp>
        <p:nvSpPr>
          <p:cNvPr id="321" name="Rectangle 320"/>
          <p:cNvSpPr/>
          <p:nvPr/>
        </p:nvSpPr>
        <p:spPr>
          <a:xfrm>
            <a:off x="2904520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2" name="Rectangle 321"/>
          <p:cNvSpPr/>
          <p:nvPr/>
        </p:nvSpPr>
        <p:spPr>
          <a:xfrm>
            <a:off x="3105266" y="5147679"/>
            <a:ext cx="120448" cy="2959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5" name="Down Arrow 324"/>
          <p:cNvSpPr/>
          <p:nvPr/>
        </p:nvSpPr>
        <p:spPr>
          <a:xfrm rot="16200000">
            <a:off x="3276600" y="5225592"/>
            <a:ext cx="457200" cy="304800"/>
          </a:xfrm>
          <a:prstGeom prst="down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6" name="Rectangle 325"/>
          <p:cNvSpPr/>
          <p:nvPr/>
        </p:nvSpPr>
        <p:spPr>
          <a:xfrm>
            <a:off x="4768772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27" name="Rectangle 326"/>
          <p:cNvSpPr/>
          <p:nvPr/>
        </p:nvSpPr>
        <p:spPr>
          <a:xfrm>
            <a:off x="4969517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8" name="Rectangle 327"/>
          <p:cNvSpPr/>
          <p:nvPr/>
        </p:nvSpPr>
        <p:spPr>
          <a:xfrm>
            <a:off x="5170263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29" name="Rectangle 328"/>
          <p:cNvSpPr/>
          <p:nvPr/>
        </p:nvSpPr>
        <p:spPr>
          <a:xfrm>
            <a:off x="5371009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0" name="Rectangle 329"/>
          <p:cNvSpPr/>
          <p:nvPr/>
        </p:nvSpPr>
        <p:spPr>
          <a:xfrm>
            <a:off x="5571755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1" name="Rectangle 330"/>
          <p:cNvSpPr/>
          <p:nvPr/>
        </p:nvSpPr>
        <p:spPr>
          <a:xfrm>
            <a:off x="6214140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2" name="Rectangle 331"/>
          <p:cNvSpPr/>
          <p:nvPr/>
        </p:nvSpPr>
        <p:spPr>
          <a:xfrm>
            <a:off x="6414886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  <p:sp>
        <p:nvSpPr>
          <p:cNvPr id="333" name="Rectangle 332"/>
          <p:cNvSpPr/>
          <p:nvPr/>
        </p:nvSpPr>
        <p:spPr>
          <a:xfrm>
            <a:off x="6615632" y="5309603"/>
            <a:ext cx="113759" cy="139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5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" grpId="0" animBg="1"/>
      <p:bldP spid="183" grpId="0" animBg="1"/>
      <p:bldP spid="188" grpId="0" animBg="1"/>
      <p:bldP spid="305" grpId="0" animBg="1"/>
      <p:bldP spid="306" grpId="0" animBg="1"/>
      <p:bldP spid="177" grpId="0" animBg="1"/>
      <p:bldP spid="300" grpId="0" animBg="1"/>
      <p:bldP spid="303" grpId="0" animBg="1"/>
      <p:bldP spid="135" grpId="0" animBg="1"/>
      <p:bldP spid="136" grpId="0" animBg="1"/>
      <p:bldP spid="138" grpId="0" animBg="1"/>
      <p:bldP spid="139" grpId="0" animBg="1"/>
      <p:bldP spid="141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5" grpId="0" animBg="1"/>
      <p:bldP spid="186" grpId="0" animBg="1"/>
      <p:bldP spid="187" grpId="0" animBg="1"/>
      <p:bldP spid="189" grpId="0" animBg="1"/>
      <p:bldP spid="190" grpId="0" animBg="1"/>
      <p:bldP spid="191" grpId="0" animBg="1"/>
      <p:bldP spid="192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1" grpId="0" animBg="1"/>
      <p:bldP spid="212" grpId="0" animBg="1"/>
      <p:bldP spid="213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  <p:bldP spid="227" grpId="0" animBg="1"/>
      <p:bldP spid="228" grpId="0" animBg="1"/>
      <p:bldP spid="246" grpId="0" animBg="1"/>
      <p:bldP spid="247" grpId="0" animBg="1"/>
      <p:bldP spid="304" grpId="0" animBg="1"/>
      <p:bldP spid="315" grpId="0" animBg="1"/>
      <p:bldP spid="316" grpId="0" animBg="1"/>
      <p:bldP spid="317" grpId="0" animBg="1"/>
      <p:bldP spid="318" grpId="0" animBg="1"/>
      <p:bldP spid="320" grpId="0" animBg="1"/>
      <p:bldP spid="321" grpId="0" animBg="1"/>
      <p:bldP spid="322" grpId="0" animBg="1"/>
      <p:bldP spid="325" grpId="0" animBg="1"/>
      <p:bldP spid="326" grpId="0" animBg="1"/>
      <p:bldP spid="327" grpId="0" animBg="1"/>
      <p:bldP spid="328" grpId="0" animBg="1"/>
      <p:bldP spid="329" grpId="0" animBg="1"/>
      <p:bldP spid="330" grpId="0" animBg="1"/>
      <p:bldP spid="331" grpId="0" animBg="1"/>
      <p:bldP spid="332" grpId="0" animBg="1"/>
      <p:bldP spid="333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DryadLINQ Abstraction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85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838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63600" y="4191000"/>
            <a:ext cx="7366000" cy="37349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services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38200" y="3657600"/>
            <a:ext cx="7391400" cy="381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Cluster storage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38200" y="3124200"/>
            <a:ext cx="7391400" cy="3810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Distributed Execution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38200" y="2590800"/>
            <a:ext cx="7391400" cy="381000"/>
          </a:xfrm>
          <a:prstGeom prst="rect">
            <a:avLst/>
          </a:prstGeom>
          <a:solidFill>
            <a:srgbClr val="FFCCFF"/>
          </a:solidFill>
          <a:ln>
            <a:solidFill>
              <a:srgbClr val="FF99F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Language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7432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724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629400" y="5257800"/>
            <a:ext cx="1600200" cy="685800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Machine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63600" y="4724400"/>
            <a:ext cx="7366000" cy="3734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Deployment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85157" y="1636693"/>
            <a:ext cx="45141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err="1" smtClean="0"/>
              <a:t>.Net</a:t>
            </a:r>
            <a:r>
              <a:rPr lang="en-US" sz="2800" dirty="0" smtClean="0"/>
              <a:t> with “infinite” resources</a:t>
            </a:r>
            <a:endParaRPr lang="en-US" sz="2800" dirty="0"/>
          </a:p>
        </p:txBody>
      </p:sp>
      <p:cxnSp>
        <p:nvCxnSpPr>
          <p:cNvPr id="14" name="Elbow Connector 13"/>
          <p:cNvCxnSpPr>
            <a:endCxn id="7" idx="0"/>
          </p:cNvCxnSpPr>
          <p:nvPr/>
        </p:nvCxnSpPr>
        <p:spPr>
          <a:xfrm>
            <a:off x="609600" y="2133600"/>
            <a:ext cx="3924300" cy="457200"/>
          </a:xfrm>
          <a:prstGeom prst="bentConnector2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319527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Demo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86</a:t>
            </a:fld>
            <a:endParaRPr lang="en-US"/>
          </a:p>
        </p:txBody>
      </p:sp>
      <p:sp>
        <p:nvSpPr>
          <p:cNvPr id="5" name="Right Arrow 4">
            <a:hlinkClick r:id="rId2" action="ppaction://hlinksldjump"/>
          </p:cNvPr>
          <p:cNvSpPr/>
          <p:nvPr/>
        </p:nvSpPr>
        <p:spPr>
          <a:xfrm>
            <a:off x="8077200" y="5562600"/>
            <a:ext cx="533400" cy="533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47800"/>
            <a:ext cx="8382000" cy="5039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counting lines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075944" y="2057400"/>
            <a:ext cx="6858000" cy="830997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 smtClean="0"/>
              <a:t>int</a:t>
            </a:r>
            <a:r>
              <a:rPr lang="en-US" sz="2400" dirty="0" smtClean="0"/>
              <a:t> count = </a:t>
            </a:r>
            <a:r>
              <a:rPr lang="en-US" sz="2400" dirty="0" err="1" smtClean="0"/>
              <a:t>table.Count</a:t>
            </a:r>
            <a:r>
              <a:rPr lang="en-US" sz="2400" dirty="0" smtClean="0"/>
              <a:t>();</a:t>
            </a:r>
            <a:endParaRPr lang="en-US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783542"/>
            <a:ext cx="8581644" cy="1278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7534" y="4572000"/>
            <a:ext cx="800925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Parse, </a:t>
            </a:r>
            <a:br>
              <a:rPr lang="en-US" dirty="0" smtClean="0"/>
            </a:br>
            <a:r>
              <a:rPr lang="en-US" dirty="0" smtClean="0"/>
              <a:t>Count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63320" y="5218331"/>
            <a:ext cx="596638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Sum</a:t>
            </a:r>
            <a:endParaRPr lang="en-US" dirty="0"/>
          </a:p>
        </p:txBody>
      </p:sp>
      <p:cxnSp>
        <p:nvCxnSpPr>
          <p:cNvPr id="7" name="Straight Arrow Connector 6"/>
          <p:cNvCxnSpPr>
            <a:stCxn id="4" idx="3"/>
          </p:cNvCxnSpPr>
          <p:nvPr/>
        </p:nvCxnSpPr>
        <p:spPr>
          <a:xfrm flipV="1">
            <a:off x="1128459" y="4343400"/>
            <a:ext cx="1157541" cy="5517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6" idx="3"/>
          </p:cNvCxnSpPr>
          <p:nvPr/>
        </p:nvCxnSpPr>
        <p:spPr>
          <a:xfrm flipV="1">
            <a:off x="959958" y="4912459"/>
            <a:ext cx="3114742" cy="4905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7877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counting words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075944" y="1752600"/>
            <a:ext cx="6858000" cy="1569660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 smtClean="0"/>
              <a:t>int</a:t>
            </a:r>
            <a:r>
              <a:rPr lang="en-US" sz="2400" dirty="0" smtClean="0"/>
              <a:t> count = table</a:t>
            </a:r>
            <a:br>
              <a:rPr lang="en-US" sz="2400" dirty="0" smtClean="0"/>
            </a:br>
            <a:r>
              <a:rPr lang="en-US" sz="2400" dirty="0" smtClean="0"/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.</a:t>
            </a:r>
            <a:r>
              <a:rPr lang="en-US" sz="2400" dirty="0" err="1" smtClean="0">
                <a:solidFill>
                  <a:srgbClr val="FF0000"/>
                </a:solidFill>
              </a:rPr>
              <a:t>SelectMany</a:t>
            </a:r>
            <a:r>
              <a:rPr lang="en-US" sz="2400" dirty="0" smtClean="0">
                <a:solidFill>
                  <a:srgbClr val="FF0000"/>
                </a:solidFill>
              </a:rPr>
              <a:t>(l =&gt; </a:t>
            </a:r>
            <a:r>
              <a:rPr lang="en-US" sz="2400" dirty="0" err="1" smtClean="0">
                <a:solidFill>
                  <a:srgbClr val="FF0000"/>
                </a:solidFill>
              </a:rPr>
              <a:t>l.line.Split</a:t>
            </a:r>
            <a:r>
              <a:rPr lang="en-US" sz="2400" dirty="0" smtClean="0">
                <a:solidFill>
                  <a:srgbClr val="FF0000"/>
                </a:solidFill>
              </a:rPr>
              <a:t>(‘ ‘))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.Count();</a:t>
            </a:r>
            <a:endParaRPr lang="en-US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365" y="3810000"/>
            <a:ext cx="766915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89666" y="4295001"/>
            <a:ext cx="1372555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Parse, </a:t>
            </a:r>
            <a:br>
              <a:rPr lang="en-US" dirty="0" smtClean="0"/>
            </a:br>
            <a:r>
              <a:rPr lang="en-US" dirty="0" err="1" smtClean="0"/>
              <a:t>SelectMany</a:t>
            </a:r>
            <a:r>
              <a:rPr lang="en-US" dirty="0" smtClean="0"/>
              <a:t>, </a:t>
            </a:r>
            <a:br>
              <a:rPr lang="en-US" dirty="0" smtClean="0"/>
            </a:br>
            <a:r>
              <a:rPr lang="en-US" dirty="0" smtClean="0"/>
              <a:t>Count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33400" y="5265123"/>
            <a:ext cx="596638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Sum</a:t>
            </a:r>
            <a:endParaRPr lang="en-US" dirty="0"/>
          </a:p>
        </p:txBody>
      </p:sp>
      <p:cxnSp>
        <p:nvCxnSpPr>
          <p:cNvPr id="8" name="Straight Arrow Connector 7"/>
          <p:cNvCxnSpPr>
            <a:stCxn id="6" idx="3"/>
          </p:cNvCxnSpPr>
          <p:nvPr/>
        </p:nvCxnSpPr>
        <p:spPr>
          <a:xfrm flipV="1">
            <a:off x="1762221" y="4295001"/>
            <a:ext cx="980979" cy="4616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7" idx="3"/>
          </p:cNvCxnSpPr>
          <p:nvPr/>
        </p:nvCxnSpPr>
        <p:spPr>
          <a:xfrm flipV="1">
            <a:off x="1130038" y="4572000"/>
            <a:ext cx="2908562" cy="8777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6420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567301"/>
            <a:ext cx="7924739" cy="1510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counting unique words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075944" y="1447800"/>
            <a:ext cx="6858000" cy="1938992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 smtClean="0"/>
              <a:t>int</a:t>
            </a:r>
            <a:r>
              <a:rPr lang="en-US" sz="2400" dirty="0" smtClean="0"/>
              <a:t> count = table</a:t>
            </a:r>
            <a:br>
              <a:rPr lang="en-US" sz="2400" dirty="0" smtClean="0"/>
            </a:br>
            <a:r>
              <a:rPr lang="en-US" sz="2400" dirty="0" smtClean="0"/>
              <a:t>	.</a:t>
            </a:r>
            <a:r>
              <a:rPr lang="en-US" sz="2400" dirty="0" err="1" smtClean="0"/>
              <a:t>SelectMany</a:t>
            </a:r>
            <a:r>
              <a:rPr lang="en-US" sz="2400" dirty="0" smtClean="0"/>
              <a:t>(l =&gt; </a:t>
            </a:r>
            <a:r>
              <a:rPr lang="en-US" sz="2400" dirty="0" err="1" smtClean="0"/>
              <a:t>l.line.Split</a:t>
            </a:r>
            <a:r>
              <a:rPr lang="en-US" sz="2400" dirty="0" smtClean="0"/>
              <a:t>(‘ ‘))</a:t>
            </a:r>
          </a:p>
          <a:p>
            <a:r>
              <a:rPr lang="en-US" sz="2400" dirty="0"/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.</a:t>
            </a:r>
            <a:r>
              <a:rPr lang="en-US" sz="2400" dirty="0" err="1" smtClean="0">
                <a:solidFill>
                  <a:srgbClr val="FF0000"/>
                </a:solidFill>
              </a:rPr>
              <a:t>GroupBy</a:t>
            </a:r>
            <a:r>
              <a:rPr lang="en-US" sz="2400" dirty="0" smtClean="0">
                <a:solidFill>
                  <a:srgbClr val="FF0000"/>
                </a:solidFill>
              </a:rPr>
              <a:t>(w =&gt; w)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.Count();</a:t>
            </a:r>
            <a:endParaRPr lang="en-US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427412" y="4756666"/>
            <a:ext cx="1061957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GroupBy</a:t>
            </a:r>
            <a:r>
              <a:rPr lang="en-US" dirty="0" smtClean="0"/>
              <a:t>;</a:t>
            </a:r>
          </a:p>
          <a:p>
            <a:r>
              <a:rPr lang="en-US" dirty="0" smtClean="0"/>
              <a:t>Count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75988" y="4205253"/>
            <a:ext cx="1458926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HashPartition</a:t>
            </a:r>
            <a:endParaRPr lang="en-US" dirty="0"/>
          </a:p>
        </p:txBody>
      </p:sp>
      <p:cxnSp>
        <p:nvCxnSpPr>
          <p:cNvPr id="8" name="Straight Arrow Connector 7"/>
          <p:cNvCxnSpPr>
            <a:stCxn id="6" idx="3"/>
          </p:cNvCxnSpPr>
          <p:nvPr/>
        </p:nvCxnSpPr>
        <p:spPr>
          <a:xfrm flipV="1">
            <a:off x="1489369" y="4389920"/>
            <a:ext cx="1253831" cy="6899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7" idx="3"/>
          </p:cNvCxnSpPr>
          <p:nvPr/>
        </p:nvCxnSpPr>
        <p:spPr>
          <a:xfrm flipV="1">
            <a:off x="1834914" y="4038600"/>
            <a:ext cx="908286" cy="3513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24752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602115"/>
            <a:ext cx="7724775" cy="1154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word histogram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04800" y="1447800"/>
            <a:ext cx="8458200" cy="1569660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/>
              <a:t>var</a:t>
            </a:r>
            <a:r>
              <a:rPr lang="en-US" sz="2400" dirty="0"/>
              <a:t> result = </a:t>
            </a:r>
            <a:r>
              <a:rPr lang="en-US" sz="2400" dirty="0" err="1"/>
              <a:t>table.SelectMany</a:t>
            </a:r>
            <a:r>
              <a:rPr lang="en-US" sz="2400" dirty="0"/>
              <a:t>(l =&gt; </a:t>
            </a:r>
            <a:r>
              <a:rPr lang="en-US" sz="2400" dirty="0" err="1"/>
              <a:t>l.line.Split</a:t>
            </a:r>
            <a:r>
              <a:rPr lang="en-US" sz="2400" dirty="0"/>
              <a:t>(' '))</a:t>
            </a:r>
          </a:p>
          <a:p>
            <a:r>
              <a:rPr lang="en-US" sz="2400" dirty="0"/>
              <a:t>                .</a:t>
            </a:r>
            <a:r>
              <a:rPr lang="en-US" sz="2400" dirty="0" err="1"/>
              <a:t>GroupBy</a:t>
            </a:r>
            <a:r>
              <a:rPr lang="en-US" sz="2400" dirty="0"/>
              <a:t>(w =&gt; w)</a:t>
            </a:r>
          </a:p>
          <a:p>
            <a:r>
              <a:rPr lang="en-US" sz="2400" dirty="0"/>
              <a:t>                </a:t>
            </a:r>
            <a:r>
              <a:rPr lang="en-US" sz="2400" dirty="0">
                <a:solidFill>
                  <a:srgbClr val="FF0000"/>
                </a:solidFill>
              </a:rPr>
              <a:t>.Select(g =&gt; new { word = </a:t>
            </a:r>
            <a:r>
              <a:rPr lang="en-US" sz="2400" dirty="0" err="1">
                <a:solidFill>
                  <a:srgbClr val="FF0000"/>
                </a:solidFill>
              </a:rPr>
              <a:t>g.Key</a:t>
            </a:r>
            <a:r>
              <a:rPr lang="en-US" sz="2400" dirty="0">
                <a:solidFill>
                  <a:srgbClr val="FF0000"/>
                </a:solidFill>
              </a:rPr>
              <a:t>, count = </a:t>
            </a:r>
            <a:r>
              <a:rPr lang="en-US" sz="2400" dirty="0" err="1">
                <a:solidFill>
                  <a:srgbClr val="FF0000"/>
                </a:solidFill>
              </a:rPr>
              <a:t>g.Count</a:t>
            </a:r>
            <a:r>
              <a:rPr lang="en-US" sz="2400" dirty="0">
                <a:solidFill>
                  <a:srgbClr val="FF0000"/>
                </a:solidFill>
              </a:rPr>
              <a:t>() </a:t>
            </a:r>
            <a:r>
              <a:rPr lang="en-US" sz="2400" dirty="0" smtClean="0">
                <a:solidFill>
                  <a:srgbClr val="FF0000"/>
                </a:solidFill>
              </a:rPr>
              <a:t>});</a:t>
            </a:r>
            <a:endParaRPr lang="en-US" sz="24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27412" y="4756666"/>
            <a:ext cx="1061957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GroupBy</a:t>
            </a:r>
            <a:r>
              <a:rPr lang="en-US" dirty="0" smtClean="0"/>
              <a:t>;</a:t>
            </a:r>
          </a:p>
          <a:p>
            <a:r>
              <a:rPr lang="en-US" dirty="0" smtClean="0"/>
              <a:t>Count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75988" y="3833336"/>
            <a:ext cx="1458926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GroupBy</a:t>
            </a:r>
            <a:endParaRPr lang="en-US" dirty="0" smtClean="0"/>
          </a:p>
          <a:p>
            <a:r>
              <a:rPr lang="en-US" dirty="0" smtClean="0"/>
              <a:t>Count</a:t>
            </a:r>
          </a:p>
          <a:p>
            <a:r>
              <a:rPr lang="en-US" dirty="0" err="1" smtClean="0"/>
              <a:t>HashPartition</a:t>
            </a:r>
            <a:endParaRPr lang="en-US" dirty="0"/>
          </a:p>
        </p:txBody>
      </p:sp>
      <p:cxnSp>
        <p:nvCxnSpPr>
          <p:cNvPr id="8" name="Straight Arrow Connector 7"/>
          <p:cNvCxnSpPr>
            <a:stCxn id="6" idx="3"/>
          </p:cNvCxnSpPr>
          <p:nvPr/>
        </p:nvCxnSpPr>
        <p:spPr>
          <a:xfrm flipV="1">
            <a:off x="1489369" y="4389920"/>
            <a:ext cx="1253831" cy="6899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7" idx="3"/>
          </p:cNvCxnSpPr>
          <p:nvPr/>
        </p:nvCxnSpPr>
        <p:spPr>
          <a:xfrm flipV="1">
            <a:off x="1834914" y="3980842"/>
            <a:ext cx="832086" cy="3141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33637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88" y="3962400"/>
            <a:ext cx="8153400" cy="1888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Example: high-frequency words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04800" y="1447800"/>
            <a:ext cx="8458200" cy="2308324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/>
              <a:t>var</a:t>
            </a:r>
            <a:r>
              <a:rPr lang="en-US" sz="2400" dirty="0"/>
              <a:t> result = </a:t>
            </a:r>
            <a:r>
              <a:rPr lang="en-US" sz="2400" dirty="0" err="1"/>
              <a:t>table.SelectMany</a:t>
            </a:r>
            <a:r>
              <a:rPr lang="en-US" sz="2400" dirty="0"/>
              <a:t>(l =&gt; </a:t>
            </a:r>
            <a:r>
              <a:rPr lang="en-US" sz="2400" dirty="0" err="1"/>
              <a:t>l.line.Split</a:t>
            </a:r>
            <a:r>
              <a:rPr lang="en-US" sz="2400" dirty="0"/>
              <a:t>(' </a:t>
            </a:r>
            <a:r>
              <a:rPr lang="en-US" sz="2400" dirty="0" smtClean="0"/>
              <a:t>'))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.</a:t>
            </a:r>
            <a:r>
              <a:rPr lang="en-US" sz="2400" dirty="0" err="1"/>
              <a:t>GroupBy</a:t>
            </a:r>
            <a:r>
              <a:rPr lang="en-US" sz="2400" dirty="0"/>
              <a:t>(w =&gt; w</a:t>
            </a:r>
            <a:r>
              <a:rPr lang="en-US" sz="2400" dirty="0" smtClean="0"/>
              <a:t>)</a:t>
            </a:r>
          </a:p>
          <a:p>
            <a:r>
              <a:rPr lang="en-US" sz="2400" dirty="0">
                <a:solidFill>
                  <a:srgbClr val="FF0000"/>
                </a:solidFill>
              </a:rPr>
              <a:t>	</a:t>
            </a:r>
            <a:r>
              <a:rPr lang="en-US" sz="2400" dirty="0" smtClean="0"/>
              <a:t>.</a:t>
            </a:r>
            <a:r>
              <a:rPr lang="en-US" sz="2400" dirty="0"/>
              <a:t>Select(g =&gt; new { word = </a:t>
            </a:r>
            <a:r>
              <a:rPr lang="en-US" sz="2400" dirty="0" err="1"/>
              <a:t>g.Key</a:t>
            </a:r>
            <a:r>
              <a:rPr lang="en-US" sz="2400" dirty="0"/>
              <a:t>, count = </a:t>
            </a:r>
            <a:r>
              <a:rPr lang="en-US" sz="2400" dirty="0" err="1"/>
              <a:t>g.Count</a:t>
            </a:r>
            <a:r>
              <a:rPr lang="en-US" sz="2400" dirty="0"/>
              <a:t>() </a:t>
            </a:r>
            <a:r>
              <a:rPr lang="en-US" sz="2400" dirty="0" smtClean="0"/>
              <a:t>})</a:t>
            </a:r>
          </a:p>
          <a:p>
            <a:r>
              <a:rPr lang="en-US" sz="2400" dirty="0" smtClean="0"/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.</a:t>
            </a:r>
            <a:r>
              <a:rPr lang="en-US" sz="2400" dirty="0" err="1" smtClean="0">
                <a:solidFill>
                  <a:srgbClr val="FF0000"/>
                </a:solidFill>
              </a:rPr>
              <a:t>OrderByDescending</a:t>
            </a:r>
            <a:r>
              <a:rPr lang="en-US" sz="2400" dirty="0" smtClean="0">
                <a:solidFill>
                  <a:srgbClr val="FF0000"/>
                </a:solidFill>
              </a:rPr>
              <a:t>(t =&gt; </a:t>
            </a:r>
            <a:r>
              <a:rPr lang="en-US" sz="2400" dirty="0" err="1" smtClean="0">
                <a:solidFill>
                  <a:srgbClr val="FF0000"/>
                </a:solidFill>
              </a:rPr>
              <a:t>t.count</a:t>
            </a:r>
            <a:r>
              <a:rPr lang="en-US" sz="2400" dirty="0" smtClean="0">
                <a:solidFill>
                  <a:srgbClr val="FF0000"/>
                </a:solidFill>
              </a:rPr>
              <a:t>)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	.Take(100);</a:t>
            </a:r>
            <a:endParaRPr lang="en-US" sz="2400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57200" y="5791200"/>
            <a:ext cx="684803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Sort; </a:t>
            </a:r>
            <a:br>
              <a:rPr lang="en-US" dirty="0" smtClean="0"/>
            </a:br>
            <a:r>
              <a:rPr lang="en-US" dirty="0" smtClean="0"/>
              <a:t>Take</a:t>
            </a:r>
            <a:endParaRPr lang="en-US" dirty="0"/>
          </a:p>
        </p:txBody>
      </p:sp>
      <p:cxnSp>
        <p:nvCxnSpPr>
          <p:cNvPr id="11" name="Straight Arrow Connector 10"/>
          <p:cNvCxnSpPr>
            <a:stCxn id="10" idx="3"/>
          </p:cNvCxnSpPr>
          <p:nvPr/>
        </p:nvCxnSpPr>
        <p:spPr>
          <a:xfrm flipV="1">
            <a:off x="1142003" y="5144870"/>
            <a:ext cx="1372597" cy="969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2133600" y="6088702"/>
            <a:ext cx="1280863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Mergesort</a:t>
            </a:r>
            <a:r>
              <a:rPr lang="en-US" dirty="0" smtClean="0"/>
              <a:t>; </a:t>
            </a:r>
            <a:br>
              <a:rPr lang="en-US" dirty="0" smtClean="0"/>
            </a:br>
            <a:r>
              <a:rPr lang="en-US" dirty="0" smtClean="0"/>
              <a:t>Take</a:t>
            </a:r>
            <a:endParaRPr lang="en-US" dirty="0"/>
          </a:p>
        </p:txBody>
      </p:sp>
      <p:cxnSp>
        <p:nvCxnSpPr>
          <p:cNvPr id="19" name="Straight Arrow Connector 18"/>
          <p:cNvCxnSpPr>
            <a:stCxn id="18" idx="3"/>
          </p:cNvCxnSpPr>
          <p:nvPr/>
        </p:nvCxnSpPr>
        <p:spPr>
          <a:xfrm flipV="1">
            <a:off x="3414463" y="5442372"/>
            <a:ext cx="776537" cy="969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85578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012" y="2841012"/>
            <a:ext cx="7897209" cy="378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762000"/>
          </a:xfrm>
        </p:spPr>
        <p:txBody>
          <a:bodyPr>
            <a:normAutofit/>
          </a:bodyPr>
          <a:lstStyle/>
          <a:p>
            <a:r>
              <a:rPr lang="en-US" dirty="0" smtClean="0"/>
              <a:t>Example: words by frequency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04800" y="838200"/>
            <a:ext cx="8458200" cy="1938992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/>
              <a:t>var</a:t>
            </a:r>
            <a:r>
              <a:rPr lang="en-US" sz="2400" dirty="0"/>
              <a:t> table = </a:t>
            </a:r>
            <a:r>
              <a:rPr lang="en-US" sz="2400" dirty="0" err="1"/>
              <a:t>PartitionedTable.Get</a:t>
            </a:r>
            <a:r>
              <a:rPr lang="en-US" sz="2400" dirty="0"/>
              <a:t>&lt;</a:t>
            </a:r>
            <a:r>
              <a:rPr lang="en-US" sz="2400" dirty="0" err="1"/>
              <a:t>LineRecord</a:t>
            </a:r>
            <a:r>
              <a:rPr lang="en-US" sz="2400" dirty="0"/>
              <a:t>&gt;(</a:t>
            </a:r>
            <a:r>
              <a:rPr lang="en-US" sz="2400" dirty="0" smtClean="0"/>
              <a:t>file);</a:t>
            </a:r>
          </a:p>
          <a:p>
            <a:r>
              <a:rPr lang="en-US" sz="2400" dirty="0" err="1"/>
              <a:t>var</a:t>
            </a:r>
            <a:r>
              <a:rPr lang="en-US" sz="2400" dirty="0"/>
              <a:t> result = </a:t>
            </a:r>
            <a:r>
              <a:rPr lang="en-US" sz="2400" dirty="0" err="1"/>
              <a:t>table.SelectMany</a:t>
            </a:r>
            <a:r>
              <a:rPr lang="en-US" sz="2400" dirty="0"/>
              <a:t>(l =&gt; </a:t>
            </a:r>
            <a:r>
              <a:rPr lang="en-US" sz="2400" dirty="0" err="1"/>
              <a:t>l.line.Split</a:t>
            </a:r>
            <a:r>
              <a:rPr lang="en-US" sz="2400" dirty="0"/>
              <a:t>(' </a:t>
            </a:r>
            <a:r>
              <a:rPr lang="en-US" sz="2400" dirty="0" smtClean="0"/>
              <a:t>'))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.</a:t>
            </a:r>
            <a:r>
              <a:rPr lang="en-US" sz="2400" dirty="0" err="1"/>
              <a:t>GroupBy</a:t>
            </a:r>
            <a:r>
              <a:rPr lang="en-US" sz="2400" dirty="0"/>
              <a:t>(w =&gt; w</a:t>
            </a:r>
            <a:r>
              <a:rPr lang="en-US" sz="2400" dirty="0" smtClean="0"/>
              <a:t>)</a:t>
            </a:r>
          </a:p>
          <a:p>
            <a:r>
              <a:rPr lang="en-US" sz="2400" dirty="0">
                <a:solidFill>
                  <a:srgbClr val="FF0000"/>
                </a:solidFill>
              </a:rPr>
              <a:t>	</a:t>
            </a:r>
            <a:r>
              <a:rPr lang="en-US" sz="2400" dirty="0" smtClean="0"/>
              <a:t>.</a:t>
            </a:r>
            <a:r>
              <a:rPr lang="en-US" sz="2400" dirty="0"/>
              <a:t>Select(g =&gt; new { word = </a:t>
            </a:r>
            <a:r>
              <a:rPr lang="en-US" sz="2400" dirty="0" err="1"/>
              <a:t>g.Key</a:t>
            </a:r>
            <a:r>
              <a:rPr lang="en-US" sz="2400" dirty="0"/>
              <a:t>, count = </a:t>
            </a:r>
            <a:r>
              <a:rPr lang="en-US" sz="2400" dirty="0" err="1"/>
              <a:t>g.Count</a:t>
            </a:r>
            <a:r>
              <a:rPr lang="en-US" sz="2400" dirty="0"/>
              <a:t>() </a:t>
            </a:r>
            <a:r>
              <a:rPr lang="en-US" sz="2400" dirty="0" smtClean="0"/>
              <a:t>})</a:t>
            </a:r>
          </a:p>
          <a:p>
            <a:r>
              <a:rPr lang="en-US" sz="2400" dirty="0" smtClean="0"/>
              <a:t>	.</a:t>
            </a:r>
            <a:r>
              <a:rPr lang="en-US" sz="2400" dirty="0" err="1" smtClean="0"/>
              <a:t>OrderByDescending</a:t>
            </a:r>
            <a:r>
              <a:rPr lang="en-US" sz="2400" dirty="0" smtClean="0"/>
              <a:t>(t =&gt; </a:t>
            </a:r>
            <a:r>
              <a:rPr lang="en-US" sz="2400" dirty="0" err="1" smtClean="0"/>
              <a:t>t.count</a:t>
            </a:r>
            <a:r>
              <a:rPr lang="en-US" sz="2400" dirty="0" smtClean="0"/>
              <a:t>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4800" y="3962400"/>
            <a:ext cx="875561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Sample</a:t>
            </a:r>
            <a:endParaRPr lang="en-US" dirty="0"/>
          </a:p>
        </p:txBody>
      </p:sp>
      <p:cxnSp>
        <p:nvCxnSpPr>
          <p:cNvPr id="8" name="Straight Arrow Connector 7"/>
          <p:cNvCxnSpPr>
            <a:stCxn id="6" idx="3"/>
          </p:cNvCxnSpPr>
          <p:nvPr/>
        </p:nvCxnSpPr>
        <p:spPr>
          <a:xfrm>
            <a:off x="1180361" y="4147066"/>
            <a:ext cx="1334239" cy="138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02871" y="4412040"/>
            <a:ext cx="1144929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Histogram</a:t>
            </a:r>
            <a:endParaRPr lang="en-US" dirty="0"/>
          </a:p>
        </p:txBody>
      </p:sp>
      <p:cxnSp>
        <p:nvCxnSpPr>
          <p:cNvPr id="11" name="Straight Arrow Connector 10"/>
          <p:cNvCxnSpPr>
            <a:stCxn id="10" idx="3"/>
          </p:cNvCxnSpPr>
          <p:nvPr/>
        </p:nvCxnSpPr>
        <p:spPr>
          <a:xfrm flipV="1">
            <a:off x="1447800" y="4584353"/>
            <a:ext cx="3086100" cy="123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336790" y="4888468"/>
            <a:ext cx="1111010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Broadcast</a:t>
            </a:r>
            <a:endParaRPr lang="en-US" dirty="0"/>
          </a:p>
        </p:txBody>
      </p:sp>
      <p:cxnSp>
        <p:nvCxnSpPr>
          <p:cNvPr id="19" name="Straight Arrow Connector 18"/>
          <p:cNvCxnSpPr>
            <a:stCxn id="18" idx="3"/>
          </p:cNvCxnSpPr>
          <p:nvPr/>
        </p:nvCxnSpPr>
        <p:spPr>
          <a:xfrm>
            <a:off x="1447800" y="5073134"/>
            <a:ext cx="2895600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336790" y="5334000"/>
            <a:ext cx="1651093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Range-partition</a:t>
            </a:r>
            <a:endParaRPr lang="en-US" dirty="0"/>
          </a:p>
        </p:txBody>
      </p:sp>
      <p:cxnSp>
        <p:nvCxnSpPr>
          <p:cNvPr id="21" name="Straight Arrow Connector 20"/>
          <p:cNvCxnSpPr>
            <a:stCxn id="20" idx="3"/>
          </p:cNvCxnSpPr>
          <p:nvPr/>
        </p:nvCxnSpPr>
        <p:spPr>
          <a:xfrm>
            <a:off x="1987883" y="5518666"/>
            <a:ext cx="221917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336790" y="6096000"/>
            <a:ext cx="569387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Sort</a:t>
            </a:r>
            <a:endParaRPr lang="en-US" dirty="0"/>
          </a:p>
        </p:txBody>
      </p:sp>
      <p:cxnSp>
        <p:nvCxnSpPr>
          <p:cNvPr id="24" name="Straight Arrow Connector 23"/>
          <p:cNvCxnSpPr>
            <a:stCxn id="23" idx="3"/>
          </p:cNvCxnSpPr>
          <p:nvPr/>
        </p:nvCxnSpPr>
        <p:spPr>
          <a:xfrm flipV="1">
            <a:off x="906177" y="6172200"/>
            <a:ext cx="1837023" cy="1084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6648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00" y="381000"/>
            <a:ext cx="8229600" cy="762000"/>
          </a:xfrm>
        </p:spPr>
        <p:txBody>
          <a:bodyPr>
            <a:normAutofit/>
          </a:bodyPr>
          <a:lstStyle/>
          <a:p>
            <a:r>
              <a:rPr lang="en-US" dirty="0" smtClean="0"/>
              <a:t>Example: Map-Reduce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04800" y="1447800"/>
            <a:ext cx="8458200" cy="4524315"/>
          </a:xfrm>
          <a:prstGeom prst="rect">
            <a:avLst/>
          </a:prstGeom>
          <a:solidFill>
            <a:srgbClr val="CCFFFF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>
                <a:latin typeface="Arial" pitchFamily="34" charset="0"/>
                <a:cs typeface="Arial" pitchFamily="34" charset="0"/>
              </a:rPr>
              <a:t>public static IQueryable&lt;S&gt;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sz="2400" dirty="0" smtClean="0">
                <a:latin typeface="Arial" pitchFamily="34" charset="0"/>
                <a:cs typeface="Arial" pitchFamily="34" charset="0"/>
              </a:rPr>
            </a:br>
            <a:r>
              <a:rPr lang="en-US" sz="2400" dirty="0" smtClean="0">
                <a:latin typeface="Arial" pitchFamily="34" charset="0"/>
                <a:cs typeface="Arial" pitchFamily="34" charset="0"/>
              </a:rPr>
              <a:t>MapReduce&lt;T,M,K,S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&gt;(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    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     IQueryable&lt;T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&gt; input,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	Func&lt;T, IEnumerable&lt;M&gt;&gt; mapper,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	Func&lt;M,K&gt;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keySelector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	Func&lt;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IGrouping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&lt;K,M&gt;,S&gt; reducer) 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{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    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var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map =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input.SelectMany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(mapper);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    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var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group =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map.GroupBy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keySelector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);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    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var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result =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group.Select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(reducer);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     return result;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0127651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Probabilistic Index Maps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94</a:t>
            </a:fld>
            <a:endParaRPr lang="en-US"/>
          </a:p>
        </p:txBody>
      </p:sp>
      <p:pic>
        <p:nvPicPr>
          <p:cNvPr id="147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24200" y="1447800"/>
            <a:ext cx="5429250" cy="48761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685800" y="1295400"/>
            <a:ext cx="1893275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Images</a:t>
            </a:r>
          </a:p>
          <a:p>
            <a:endParaRPr lang="en-US" sz="4000" dirty="0" smtClean="0"/>
          </a:p>
          <a:p>
            <a:endParaRPr lang="en-US" sz="4000" dirty="0" smtClean="0"/>
          </a:p>
          <a:p>
            <a:endParaRPr lang="en-US" sz="4000" dirty="0" smtClean="0"/>
          </a:p>
          <a:p>
            <a:endParaRPr lang="en-US" sz="4000" dirty="0" smtClean="0"/>
          </a:p>
          <a:p>
            <a:endParaRPr lang="en-US" sz="4000" dirty="0" smtClean="0"/>
          </a:p>
          <a:p>
            <a:endParaRPr lang="en-US" sz="4000" dirty="0" smtClean="0"/>
          </a:p>
          <a:p>
            <a:r>
              <a:rPr lang="en-US" sz="4000" dirty="0" smtClean="0"/>
              <a:t>features</a:t>
            </a:r>
            <a:endParaRPr lang="en-US" sz="4000" dirty="0"/>
          </a:p>
        </p:txBody>
      </p:sp>
      <p:sp>
        <p:nvSpPr>
          <p:cNvPr id="10" name="Down Arrow 9"/>
          <p:cNvSpPr/>
          <p:nvPr/>
        </p:nvSpPr>
        <p:spPr>
          <a:xfrm>
            <a:off x="1219200" y="2438400"/>
            <a:ext cx="685800" cy="2743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0"/>
            <a:ext cx="8534400" cy="990600"/>
          </a:xfrm>
        </p:spPr>
        <p:txBody>
          <a:bodyPr>
            <a:normAutofit/>
          </a:bodyPr>
          <a:lstStyle/>
          <a:p>
            <a:r>
              <a:rPr lang="en-US" dirty="0" smtClean="0"/>
              <a:t>Parallelizing on Cores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95</a:t>
            </a:fld>
            <a:endParaRPr lang="en-US" dirty="0"/>
          </a:p>
        </p:txBody>
      </p:sp>
      <p:pic>
        <p:nvPicPr>
          <p:cNvPr id="80901" name="Picture 5" descr="C:\Users\mbudiu\Pictures\TaskManag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9200" y="2743200"/>
            <a:ext cx="3962400" cy="1018327"/>
          </a:xfrm>
          <a:prstGeom prst="rect">
            <a:avLst/>
          </a:prstGeom>
          <a:noFill/>
        </p:spPr>
      </p:pic>
      <p:sp>
        <p:nvSpPr>
          <p:cNvPr id="11" name="Down Arrow 10"/>
          <p:cNvSpPr/>
          <p:nvPr/>
        </p:nvSpPr>
        <p:spPr>
          <a:xfrm>
            <a:off x="6781800" y="3810000"/>
            <a:ext cx="609600" cy="381000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22" name="Picture 2" descr="C:\Users\mbudiu\Pictures\TaskManag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29200" y="4267200"/>
            <a:ext cx="3914775" cy="942975"/>
          </a:xfrm>
          <a:prstGeom prst="rect">
            <a:avLst/>
          </a:prstGeom>
          <a:noFill/>
        </p:spPr>
      </p:pic>
      <p:pic>
        <p:nvPicPr>
          <p:cNvPr id="149506" name="Picture 2" descr="C:\Users\mbudiu\AppData\Local\Microsoft\Windows\Temporary Internet Files\Content.IE5\CEUDYJIA\MCj0433905000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" y="6019800"/>
            <a:ext cx="838200" cy="838200"/>
          </a:xfrm>
          <a:prstGeom prst="rect">
            <a:avLst/>
          </a:prstGeom>
          <a:noFill/>
        </p:spPr>
      </p:pic>
      <p:pic>
        <p:nvPicPr>
          <p:cNvPr id="12" name="Picture 2" descr="C:\Users\mbudiu\AppData\Local\Microsoft\Windows\Temporary Internet Files\Content.IE5\CEUDYJIA\MCj0433905000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8200" y="6019800"/>
            <a:ext cx="838200" cy="838200"/>
          </a:xfrm>
          <a:prstGeom prst="rect">
            <a:avLst/>
          </a:prstGeom>
          <a:noFill/>
        </p:spPr>
      </p:pic>
      <p:pic>
        <p:nvPicPr>
          <p:cNvPr id="13" name="Picture 2" descr="C:\Users\mbudiu\AppData\Local\Microsoft\Windows\Temporary Internet Files\Content.IE5\CEUDYJIA\MCj0433905000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6019800"/>
            <a:ext cx="838200" cy="838200"/>
          </a:xfrm>
          <a:prstGeom prst="rect">
            <a:avLst/>
          </a:prstGeom>
          <a:noFill/>
        </p:spPr>
      </p:pic>
      <p:pic>
        <p:nvPicPr>
          <p:cNvPr id="14" name="Picture 2" descr="C:\Users\mbudiu\AppData\Local\Microsoft\Windows\Temporary Internet Files\Content.IE5\CEUDYJIA\MCj0433905000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5000" y="6019800"/>
            <a:ext cx="838200" cy="838200"/>
          </a:xfrm>
          <a:prstGeom prst="rect">
            <a:avLst/>
          </a:prstGeom>
          <a:noFill/>
        </p:spPr>
      </p:pic>
      <p:pic>
        <p:nvPicPr>
          <p:cNvPr id="15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47078" y="3062868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38400" y="3048000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 descr="C:\Program Files\Microsoft Resource DVD Artwork\DVD_ART\Artwork_Imagery\HARDWARE_IMAGERY\Illustration - Misc Hardware\XML Icons\Server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33800" y="3048000"/>
            <a:ext cx="7223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Rounded Rectangle 17"/>
          <p:cNvSpPr/>
          <p:nvPr/>
        </p:nvSpPr>
        <p:spPr>
          <a:xfrm>
            <a:off x="2057400" y="914400"/>
            <a:ext cx="1447800" cy="6096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Query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143000" y="1905000"/>
            <a:ext cx="32766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DryadLINQ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457200" y="5334000"/>
            <a:ext cx="22860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PLINQ</a:t>
            </a: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23" name="Straight Arrow Connector 22"/>
          <p:cNvCxnSpPr>
            <a:stCxn id="18" idx="2"/>
            <a:endCxn id="19" idx="0"/>
          </p:cNvCxnSpPr>
          <p:nvPr/>
        </p:nvCxnSpPr>
        <p:spPr>
          <a:xfrm rot="5400000">
            <a:off x="2590800" y="1714500"/>
            <a:ext cx="381000" cy="1588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9" idx="2"/>
            <a:endCxn id="15" idx="0"/>
          </p:cNvCxnSpPr>
          <p:nvPr/>
        </p:nvCxnSpPr>
        <p:spPr>
          <a:xfrm rot="5400000">
            <a:off x="1844433" y="2126001"/>
            <a:ext cx="700668" cy="1173066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19" idx="2"/>
            <a:endCxn id="16" idx="0"/>
          </p:cNvCxnSpPr>
          <p:nvPr/>
        </p:nvCxnSpPr>
        <p:spPr>
          <a:xfrm rot="16200000" flipH="1">
            <a:off x="2447528" y="2695972"/>
            <a:ext cx="685800" cy="18256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9" idx="2"/>
            <a:endCxn id="17" idx="0"/>
          </p:cNvCxnSpPr>
          <p:nvPr/>
        </p:nvCxnSpPr>
        <p:spPr>
          <a:xfrm rot="16200000" flipH="1">
            <a:off x="3095228" y="2048272"/>
            <a:ext cx="685800" cy="1313656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>
            <a:stCxn id="20" idx="2"/>
          </p:cNvCxnSpPr>
          <p:nvPr/>
        </p:nvCxnSpPr>
        <p:spPr>
          <a:xfrm rot="5400000">
            <a:off x="831696" y="5706636"/>
            <a:ext cx="683941" cy="853068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>
            <a:stCxn id="20" idx="2"/>
          </p:cNvCxnSpPr>
          <p:nvPr/>
        </p:nvCxnSpPr>
        <p:spPr>
          <a:xfrm rot="5400000">
            <a:off x="1104900" y="5981700"/>
            <a:ext cx="685800" cy="304800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20" idx="2"/>
          </p:cNvCxnSpPr>
          <p:nvPr/>
        </p:nvCxnSpPr>
        <p:spPr>
          <a:xfrm rot="16200000" flipH="1">
            <a:off x="1371600" y="6019800"/>
            <a:ext cx="685800" cy="228600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20" idx="2"/>
          </p:cNvCxnSpPr>
          <p:nvPr/>
        </p:nvCxnSpPr>
        <p:spPr>
          <a:xfrm rot="16200000" flipH="1">
            <a:off x="1638300" y="5753100"/>
            <a:ext cx="685800" cy="762000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>
            <a:stCxn id="15" idx="2"/>
            <a:endCxn id="53" idx="0"/>
          </p:cNvCxnSpPr>
          <p:nvPr/>
        </p:nvCxnSpPr>
        <p:spPr>
          <a:xfrm rot="5400000">
            <a:off x="1392576" y="4337292"/>
            <a:ext cx="423282" cy="8034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ounded Rectangle 52"/>
          <p:cNvSpPr/>
          <p:nvPr/>
        </p:nvSpPr>
        <p:spPr>
          <a:xfrm>
            <a:off x="838200" y="4552950"/>
            <a:ext cx="1524000" cy="4572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Local query</a:t>
            </a:r>
            <a:endParaRPr lang="en-US" sz="2400" dirty="0">
              <a:solidFill>
                <a:schemeClr val="tx1"/>
              </a:solidFill>
            </a:endParaRPr>
          </a:p>
        </p:txBody>
      </p:sp>
      <p:cxnSp>
        <p:nvCxnSpPr>
          <p:cNvPr id="55" name="Straight Arrow Connector 54"/>
          <p:cNvCxnSpPr>
            <a:stCxn id="53" idx="2"/>
            <a:endCxn id="20" idx="0"/>
          </p:cNvCxnSpPr>
          <p:nvPr/>
        </p:nvCxnSpPr>
        <p:spPr>
          <a:xfrm rot="5400000">
            <a:off x="1438275" y="5172075"/>
            <a:ext cx="323850" cy="1588"/>
          </a:xfrm>
          <a:prstGeom prst="straightConnector1">
            <a:avLst/>
          </a:prstGeom>
          <a:ln w="57150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LINQ Design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3600"/>
            <a:ext cx="8458200" cy="4572000"/>
          </a:xfrm>
        </p:spPr>
        <p:txBody>
          <a:bodyPr>
            <a:normAutofit/>
          </a:bodyPr>
          <a:lstStyle/>
          <a:p>
            <a:r>
              <a:rPr lang="en-US" dirty="0" smtClean="0"/>
              <a:t>Strong typing for data very useful</a:t>
            </a:r>
          </a:p>
          <a:p>
            <a:pPr lvl="1"/>
            <a:r>
              <a:rPr lang="en-US" dirty="0" smtClean="0"/>
              <a:t>Automatic serialization</a:t>
            </a:r>
          </a:p>
          <a:p>
            <a:pPr lvl="1"/>
            <a:r>
              <a:rPr lang="en-US" dirty="0" smtClean="0"/>
              <a:t>Detect complex bugs</a:t>
            </a:r>
          </a:p>
          <a:p>
            <a:r>
              <a:rPr lang="en-US" dirty="0" smtClean="0"/>
              <a:t>LINQ extensibility is very powerful</a:t>
            </a:r>
          </a:p>
          <a:p>
            <a:pPr lvl="1"/>
            <a:r>
              <a:rPr lang="en-US" dirty="0" smtClean="0"/>
              <a:t>Running on very different runtimes</a:t>
            </a:r>
          </a:p>
          <a:p>
            <a:r>
              <a:rPr lang="en-US" dirty="0"/>
              <a:t>Managed code increases productivity by 10x10</a:t>
            </a:r>
          </a:p>
          <a:p>
            <a:pPr lvl="1"/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96</a:t>
            </a:fld>
            <a:endParaRPr lang="en-US" dirty="0"/>
          </a:p>
        </p:txBody>
      </p:sp>
      <p:pic>
        <p:nvPicPr>
          <p:cNvPr id="124930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2362200"/>
            <a:ext cx="1676400" cy="1676400"/>
          </a:xfrm>
          <a:prstGeom prst="rect">
            <a:avLst/>
          </a:prstGeom>
          <a:noFill/>
        </p:spPr>
      </p:pic>
      <p:pic>
        <p:nvPicPr>
          <p:cNvPr id="4098" name="Picture 2" descr="C:\Users\mbudiu\AppData\Local\Microsoft\Windows\Temporary Internet Files\Content.IE5\UCYGXN3F\MP90038665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47445"/>
            <a:ext cx="2971800" cy="211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80500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More Tricks of the trade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2133600"/>
            <a:ext cx="8534400" cy="4495799"/>
          </a:xfrm>
        </p:spPr>
        <p:txBody>
          <a:bodyPr>
            <a:normAutofit/>
          </a:bodyPr>
          <a:lstStyle/>
          <a:p>
            <a:r>
              <a:rPr lang="en-US" dirty="0" smtClean="0"/>
              <a:t>Asynchronous operations hide latency</a:t>
            </a:r>
          </a:p>
          <a:p>
            <a:r>
              <a:rPr lang="en-US" dirty="0" smtClean="0"/>
              <a:t>Management using distributed state machines</a:t>
            </a:r>
          </a:p>
          <a:p>
            <a:r>
              <a:rPr lang="en-US" dirty="0" smtClean="0"/>
              <a:t>Logging state transitions for debugging</a:t>
            </a:r>
          </a:p>
          <a:p>
            <a:r>
              <a:rPr lang="en-US" dirty="0" smtClean="0"/>
              <a:t>Compression trades-off bandwidth for CPU</a:t>
            </a:r>
          </a:p>
          <a:p>
            <a:pPr lv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97</a:t>
            </a:fld>
            <a:endParaRPr lang="en-US" dirty="0"/>
          </a:p>
        </p:txBody>
      </p:sp>
      <p:pic>
        <p:nvPicPr>
          <p:cNvPr id="40964" name="Picture 4" descr="C:\Users\mbudiu.000\AppData\Local\Microsoft\Windows\Temporary Internet Files\Content.IE5\5RE77ZN5\MCj031271200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9000" y="381000"/>
            <a:ext cx="1820570" cy="1645006"/>
          </a:xfrm>
          <a:prstGeom prst="rect">
            <a:avLst/>
          </a:prstGeom>
          <a:noFill/>
        </p:spPr>
      </p:pic>
      <p:pic>
        <p:nvPicPr>
          <p:cNvPr id="6" name="Picture 2" descr="C:\Documents and Settings\mbudiu\Local Settings\Temporary Internet Files\Content.IE5\8FBAYZRT\MPj0427709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" y="5029200"/>
            <a:ext cx="16764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28963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BUILDING ON DryadLINQ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98</a:t>
            </a:fld>
            <a:endParaRPr lang="en-US"/>
          </a:p>
        </p:txBody>
      </p:sp>
      <p:grpSp>
        <p:nvGrpSpPr>
          <p:cNvPr id="17" name="Group 16"/>
          <p:cNvGrpSpPr/>
          <p:nvPr/>
        </p:nvGrpSpPr>
        <p:grpSpPr>
          <a:xfrm>
            <a:off x="1953922" y="1545383"/>
            <a:ext cx="4958652" cy="2692276"/>
            <a:chOff x="814873" y="2028986"/>
            <a:chExt cx="7414727" cy="3914614"/>
          </a:xfrm>
        </p:grpSpPr>
        <p:sp>
          <p:nvSpPr>
            <p:cNvPr id="18" name="Rectangle 17"/>
            <p:cNvSpPr/>
            <p:nvPr/>
          </p:nvSpPr>
          <p:spPr>
            <a:xfrm>
              <a:off x="838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863600" y="4191000"/>
              <a:ext cx="7366000" cy="373493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services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838200" y="3657600"/>
              <a:ext cx="7391400" cy="3810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Cluster storage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838200" y="3124200"/>
              <a:ext cx="7391400" cy="381000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Distributed Execution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838200" y="2590800"/>
              <a:ext cx="7391400" cy="381000"/>
            </a:xfrm>
            <a:prstGeom prst="rect">
              <a:avLst/>
            </a:prstGeom>
            <a:solidFill>
              <a:srgbClr val="FFCCFF"/>
            </a:solidFill>
            <a:ln>
              <a:solidFill>
                <a:srgbClr val="FF99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Language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7432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724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629400" y="5257800"/>
              <a:ext cx="1600200" cy="685800"/>
            </a:xfrm>
            <a:prstGeom prst="rect">
              <a:avLst/>
            </a:prstGeom>
            <a:solidFill>
              <a:srgbClr val="FFFF99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Machine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863600" y="4724400"/>
              <a:ext cx="7366000" cy="373493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Deployment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814873" y="2028986"/>
              <a:ext cx="7391400" cy="3810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Applications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9" name="Rectangle 28"/>
          <p:cNvSpPr/>
          <p:nvPr/>
        </p:nvSpPr>
        <p:spPr>
          <a:xfrm>
            <a:off x="1946146" y="1884784"/>
            <a:ext cx="5388429" cy="2458616"/>
          </a:xfrm>
          <a:prstGeom prst="rect">
            <a:avLst/>
          </a:prstGeom>
          <a:solidFill>
            <a:srgbClr val="FFFFFF">
              <a:alpha val="7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6098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Job Visualization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99</a:t>
            </a:fld>
            <a:endParaRPr lang="en-US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934" y="1828800"/>
            <a:ext cx="9182934" cy="4519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Job Schedule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100</a:t>
            </a:fld>
            <a:endParaRPr lang="en-US"/>
          </a:p>
        </p:txBody>
      </p:sp>
      <p:pic>
        <p:nvPicPr>
          <p:cNvPr id="131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2226" y="1600200"/>
            <a:ext cx="769954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CPU Utilization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101</a:t>
            </a:fld>
            <a:endParaRPr lang="en-US"/>
          </a:p>
        </p:txBody>
      </p:sp>
      <p:pic>
        <p:nvPicPr>
          <p:cNvPr id="134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2226" y="1600200"/>
            <a:ext cx="769954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So, What Good is it For?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102</a:t>
            </a:fld>
            <a:endParaRPr lang="en-US"/>
          </a:p>
        </p:txBody>
      </p:sp>
      <p:pic>
        <p:nvPicPr>
          <p:cNvPr id="26626" name="Picture 2" descr="C:\Users\mbudiu\AppData\Local\Microsoft\Windows\Temporary Internet Files\Content.IE5\ALO6T82F\MP900444275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077" y="1600200"/>
            <a:ext cx="3839846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49442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inectAllUpMontage_PEGI-16_720p30_51_6500kbps.wmv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60099.2192" end="3738.236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325" y="1143000"/>
            <a:ext cx="9023350" cy="5075238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103</a:t>
            </a:fld>
            <a:endParaRPr lang="en-US"/>
          </a:p>
        </p:txBody>
      </p:sp>
      <p:pic>
        <p:nvPicPr>
          <p:cNvPr id="5" name="Picture 2" descr="http://www.latinogamers.net/wp-content/uploads/2010/06/kinect_logo_print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547" y="227850"/>
            <a:ext cx="3632128" cy="76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6003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Input Device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104</a:t>
            </a:fld>
            <a:endParaRPr lang="en-US"/>
          </a:p>
        </p:txBody>
      </p:sp>
      <p:pic>
        <p:nvPicPr>
          <p:cNvPr id="20482" name="Picture 2" descr="http://www.tecnetico.com/wp-content/gallery/kinect-antes-conocido-como-project-natal-para-el-xbox-360-de-microsoft/kinect-xbox-360-description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85" t="5912"/>
          <a:stretch/>
        </p:blipFill>
        <p:spPr bwMode="auto">
          <a:xfrm>
            <a:off x="0" y="1061020"/>
            <a:ext cx="9143999" cy="533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0087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482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48148E-6 L -0.375 -0.0995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50" y="-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3200400" y="814743"/>
            <a:ext cx="533400" cy="503639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37" y="0"/>
            <a:ext cx="3276600" cy="14017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Data </a:t>
            </a:r>
            <a:br>
              <a:rPr lang="en-US" dirty="0" smtClean="0"/>
            </a:br>
            <a:r>
              <a:rPr lang="en-US" dirty="0" smtClean="0"/>
              <a:t>Streams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105</a:t>
            </a:fld>
            <a:endParaRPr lang="en-US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407677481"/>
              </p:ext>
            </p:extLst>
          </p:nvPr>
        </p:nvGraphicFramePr>
        <p:xfrm>
          <a:off x="1905000" y="-76200"/>
          <a:ext cx="4724400" cy="693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8" name="Picture 2" descr="C:\Users\mbudiu\AppData\Local\Microsoft\Windows\Temporary Internet Files\Content.IE5\MDJV0A9T\MC900440403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8466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98862" y="4231178"/>
            <a:ext cx="3311203" cy="2468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30" descr="ballet-color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colorTemperature colorTemp="4325"/>
                    </a14:imgEffect>
                    <a14:imgEffect>
                      <a14:saturation sat="102000"/>
                    </a14:imgEffect>
                    <a14:imgEffect>
                      <a14:brightnessContrast bright="22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5705764" y="1750511"/>
            <a:ext cx="3304302" cy="2463734"/>
          </a:xfrm>
          <a:prstGeom prst="rect">
            <a:avLst/>
          </a:prstGeom>
          <a:noFill/>
          <a:effectLst/>
        </p:spPr>
      </p:pic>
      <p:pic>
        <p:nvPicPr>
          <p:cNvPr id="12" name="Picture 2" descr="http://www.tecnetico.com/wp-content/gallery/kinect-antes-conocido-como-project-natal-para-el-xbox-360-de-microsoft/kinect-xbox-360-description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85" t="5912"/>
          <a:stretch/>
        </p:blipFill>
        <p:spPr bwMode="auto">
          <a:xfrm>
            <a:off x="0" y="2390932"/>
            <a:ext cx="2286000" cy="131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6955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Graphic spid="7" grpId="0">
        <p:bldAsOne/>
      </p:bldGraphic>
    </p:bld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74638"/>
            <a:ext cx="88392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“You are the Controller”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106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71600"/>
            <a:ext cx="9146753" cy="5027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Connector 5"/>
          <p:cNvCxnSpPr/>
          <p:nvPr/>
        </p:nvCxnSpPr>
        <p:spPr>
          <a:xfrm flipH="1">
            <a:off x="2133600" y="2667000"/>
            <a:ext cx="304800" cy="9144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133600" y="3581400"/>
            <a:ext cx="1295400" cy="11430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3276600" y="3429000"/>
            <a:ext cx="152400" cy="12954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H="1">
            <a:off x="1143000" y="3590365"/>
            <a:ext cx="990600" cy="562535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1143000" y="4152900"/>
            <a:ext cx="228600" cy="905435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133600" y="3581400"/>
            <a:ext cx="1295400" cy="18288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3429000" y="4953000"/>
            <a:ext cx="1066800" cy="4572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flipH="1" flipV="1">
            <a:off x="4495800" y="4953000"/>
            <a:ext cx="762000" cy="8382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flipH="1" flipV="1">
            <a:off x="3429000" y="5410200"/>
            <a:ext cx="533400" cy="1219200"/>
          </a:xfrm>
          <a:prstGeom prst="line">
            <a:avLst/>
          </a:prstGeom>
          <a:ln w="76200">
            <a:solidFill>
              <a:srgbClr val="FF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-26251" y="1371600"/>
            <a:ext cx="5284051" cy="5410200"/>
            <a:chOff x="-26251" y="1371600"/>
            <a:chExt cx="5284051" cy="5410200"/>
          </a:xfrm>
        </p:grpSpPr>
        <p:sp>
          <p:nvSpPr>
            <p:cNvPr id="5" name="Rectangle 4"/>
            <p:cNvSpPr/>
            <p:nvPr/>
          </p:nvSpPr>
          <p:spPr>
            <a:xfrm>
              <a:off x="0" y="1371600"/>
              <a:ext cx="5257800" cy="54102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" name="Picture 2" descr="Xbox360WirelessControllerImageX3.jpg X360 Controller/Joy2Key Equivalencies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6251" y="2073748"/>
              <a:ext cx="5284051" cy="2803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" name="TextBox 8"/>
          <p:cNvSpPr txBox="1"/>
          <p:nvPr/>
        </p:nvSpPr>
        <p:spPr>
          <a:xfrm>
            <a:off x="1135505" y="6549187"/>
            <a:ext cx="28859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source: forums.steampowered.com</a:t>
            </a:r>
            <a:endParaRPr lang="en-US" sz="1400" dirty="0"/>
          </a:p>
        </p:txBody>
      </p:sp>
      <p:sp>
        <p:nvSpPr>
          <p:cNvPr id="11" name="Rectangle 10"/>
          <p:cNvSpPr/>
          <p:nvPr/>
        </p:nvSpPr>
        <p:spPr>
          <a:xfrm>
            <a:off x="1447800" y="76200"/>
            <a:ext cx="2438400" cy="1447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648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</p:bld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Projected IR pattern</a:t>
            </a:r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573" y="1178389"/>
            <a:ext cx="6858001" cy="5146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6858000" y="6460555"/>
            <a:ext cx="21331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Source: www.ros.org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107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84061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Depth computation</a:t>
            </a:r>
            <a:endParaRPr lang="en-US" dirty="0"/>
          </a:p>
        </p:txBody>
      </p:sp>
      <p:pic>
        <p:nvPicPr>
          <p:cNvPr id="8194" name="Picture 2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535" y="1828801"/>
            <a:ext cx="6340930" cy="406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656948" y="6324600"/>
            <a:ext cx="84582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/>
              <a:t>Source: http</a:t>
            </a:r>
            <a:r>
              <a:rPr lang="en-US" sz="1600" dirty="0"/>
              <a:t>://nuit-blanche.blogspot.com/2010/11/unsing-kinect-for-compressive-sensing.html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108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18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Body Tracking Problem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109</a:t>
            </a:fld>
            <a:endParaRPr lang="en-US"/>
          </a:p>
        </p:txBody>
      </p:sp>
      <p:pic>
        <p:nvPicPr>
          <p:cNvPr id="32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320286"/>
            <a:ext cx="3409950" cy="25425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53" name="Group 52"/>
          <p:cNvGrpSpPr/>
          <p:nvPr/>
        </p:nvGrpSpPr>
        <p:grpSpPr>
          <a:xfrm>
            <a:off x="5638499" y="2433918"/>
            <a:ext cx="3409950" cy="2428875"/>
            <a:chOff x="4984783" y="2433919"/>
            <a:chExt cx="3257550" cy="2428875"/>
          </a:xfrm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33" name="Picture 8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984783" y="2433919"/>
              <a:ext cx="3257550" cy="2428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34" name="Straight Connector 33"/>
            <p:cNvCxnSpPr/>
            <p:nvPr/>
          </p:nvCxnSpPr>
          <p:spPr>
            <a:xfrm flipV="1">
              <a:off x="5518183" y="3805519"/>
              <a:ext cx="304800" cy="2286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flipV="1">
              <a:off x="5822983" y="3653119"/>
              <a:ext cx="381000" cy="1524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 flipH="1" flipV="1">
              <a:off x="6013483" y="3386419"/>
              <a:ext cx="457200" cy="762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5899183" y="3195919"/>
              <a:ext cx="381000" cy="762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flipV="1">
              <a:off x="5594383" y="3272119"/>
              <a:ext cx="304800" cy="762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V="1">
              <a:off x="6843007" y="4486037"/>
              <a:ext cx="470780" cy="18107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V="1">
              <a:off x="6051583" y="3805519"/>
              <a:ext cx="381000" cy="7620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>
              <a:off x="6280183" y="3195919"/>
              <a:ext cx="359121" cy="0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16200000" flipV="1">
              <a:off x="6151926" y="3067662"/>
              <a:ext cx="226337" cy="30178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6023669" y="4200853"/>
              <a:ext cx="430039" cy="95062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10800000">
              <a:off x="6643834" y="3191396"/>
              <a:ext cx="307815" cy="45264"/>
            </a:xfrm>
            <a:prstGeom prst="line">
              <a:avLst/>
            </a:prstGeom>
            <a:ln w="38100">
              <a:solidFill>
                <a:srgbClr val="FF000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 flipH="1" flipV="1">
              <a:off x="6830936" y="3967727"/>
              <a:ext cx="525855" cy="49040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5400000" flipH="1" flipV="1">
              <a:off x="6851684" y="3387174"/>
              <a:ext cx="610354" cy="75444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V="1">
              <a:off x="6901855" y="3354354"/>
              <a:ext cx="90534" cy="45267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V="1">
              <a:off x="6969756" y="2892627"/>
              <a:ext cx="384772" cy="67901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5400000" flipH="1" flipV="1">
              <a:off x="6927884" y="3157822"/>
              <a:ext cx="304799" cy="228597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5400000">
              <a:off x="6813583" y="3881719"/>
              <a:ext cx="457200" cy="152400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6750208" y="4402293"/>
              <a:ext cx="467008" cy="35459"/>
            </a:xfrm>
            <a:prstGeom prst="line">
              <a:avLst/>
            </a:prstGeom>
            <a:ln w="38100">
              <a:solidFill>
                <a:srgbClr val="00B0F0"/>
              </a:solidFill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8" name="Picture 57" descr="C:\Users\mbudiu\Pictures\US_Prd_Gbl_Xbox360_Elite_System.png"/>
          <p:cNvPicPr>
            <a:picLocks noChangeAspect="1" noChangeArrowheads="1"/>
          </p:cNvPicPr>
          <p:nvPr/>
        </p:nvPicPr>
        <p:blipFill rotWithShape="1">
          <a:blip r:embed="rId3" cstate="print"/>
          <a:srcRect l="11508" t="6661" r="16132" b="4180"/>
          <a:stretch/>
        </p:blipFill>
        <p:spPr bwMode="auto">
          <a:xfrm>
            <a:off x="3810000" y="2734190"/>
            <a:ext cx="1557728" cy="1919336"/>
          </a:xfrm>
          <a:prstGeom prst="rect">
            <a:avLst/>
          </a:prstGeom>
          <a:noFill/>
        </p:spPr>
      </p:pic>
      <p:sp>
        <p:nvSpPr>
          <p:cNvPr id="52" name="Right Arrow 51"/>
          <p:cNvSpPr/>
          <p:nvPr/>
        </p:nvSpPr>
        <p:spPr>
          <a:xfrm>
            <a:off x="3505200" y="3383685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ight Arrow 53"/>
          <p:cNvSpPr/>
          <p:nvPr/>
        </p:nvSpPr>
        <p:spPr>
          <a:xfrm>
            <a:off x="5181600" y="3383685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955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</p:bld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XBox 360 Hardware</a:t>
            </a:r>
            <a:endParaRPr lang="en-US" dirty="0"/>
          </a:p>
        </p:txBody>
      </p:sp>
      <p:pic>
        <p:nvPicPr>
          <p:cNvPr id="1026" name="Picture 2" descr="http://www.pcper.com/images/reviews/940/2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3657600"/>
            <a:ext cx="29718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572000" y="5715000"/>
            <a:ext cx="441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Source: http://</a:t>
            </a:r>
            <a:r>
              <a:rPr lang="en-US" sz="1200" dirty="0" smtClean="0"/>
              <a:t>www.pcper.com/article.php?aid=940&amp;type=expert</a:t>
            </a:r>
            <a:endParaRPr lang="en-US" sz="1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110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457200" y="1524000"/>
            <a:ext cx="4580549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Triple Core PowerPC 970, 3.2GHz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Hyperthreaded, 2 threads/core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500 MHz ATI graphics card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/>
              <a:t>DirectX </a:t>
            </a:r>
            <a:r>
              <a:rPr lang="en-US" sz="2400" dirty="0" smtClean="0"/>
              <a:t>9.5</a:t>
            </a:r>
          </a:p>
          <a:p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512 MB RAM</a:t>
            </a:r>
            <a:endParaRPr lang="en-US" sz="2400" dirty="0"/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2005 performance envelope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>
                <a:solidFill>
                  <a:srgbClr val="FF0000"/>
                </a:solidFill>
              </a:rPr>
              <a:t>Must handle 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en-US" sz="2400" dirty="0" smtClean="0">
                <a:solidFill>
                  <a:srgbClr val="FF0000"/>
                </a:solidFill>
              </a:rPr>
              <a:t>real-time </a:t>
            </a:r>
            <a:r>
              <a:rPr lang="en-US" sz="2400" dirty="0">
                <a:solidFill>
                  <a:srgbClr val="FF0000"/>
                </a:solidFill>
              </a:rPr>
              <a:t>vision AND </a:t>
            </a:r>
            <a:endParaRPr lang="en-US" sz="2400" dirty="0" smtClean="0">
              <a:solidFill>
                <a:srgbClr val="FF0000"/>
              </a:solidFill>
            </a:endParaRPr>
          </a:p>
          <a:p>
            <a:pPr marL="800100" lvl="1" indent="-342900">
              <a:buFont typeface="Wingdings" pitchFamily="2" charset="2"/>
              <a:buChar char="§"/>
            </a:pPr>
            <a:r>
              <a:rPr lang="en-US" sz="2400" dirty="0" smtClean="0">
                <a:solidFill>
                  <a:srgbClr val="FF0000"/>
                </a:solidFill>
              </a:rPr>
              <a:t>a </a:t>
            </a:r>
            <a:r>
              <a:rPr lang="en-US" sz="2400" dirty="0">
                <a:solidFill>
                  <a:srgbClr val="FF0000"/>
                </a:solidFill>
              </a:rPr>
              <a:t>modern </a:t>
            </a:r>
            <a:r>
              <a:rPr lang="en-US" sz="2400" dirty="0" smtClean="0">
                <a:solidFill>
                  <a:srgbClr val="FF0000"/>
                </a:solidFill>
              </a:rPr>
              <a:t>game</a:t>
            </a:r>
            <a:endParaRPr lang="en-US" sz="2400" dirty="0">
              <a:solidFill>
                <a:srgbClr val="FF0000"/>
              </a:solidFill>
            </a:endParaRPr>
          </a:p>
        </p:txBody>
      </p:sp>
      <p:pic>
        <p:nvPicPr>
          <p:cNvPr id="1028" name="Picture 4" descr="http://www.pcper.com/images/reviews/940/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1371600"/>
            <a:ext cx="29718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66855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3952183"/>
            <a:ext cx="2141772" cy="2237494"/>
          </a:xfrm>
          <a:prstGeom prst="rect">
            <a:avLst/>
          </a:prstGeom>
          <a:noFill/>
          <a:ln>
            <a:noFill/>
          </a:ln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 descr="http://nxeassets.xbox.com/shaxam/0201/07/b8/07b8b5ed-4d19-4cb3-957f-d6e367f4c8a7.PNG?v=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950" y="3943193"/>
            <a:ext cx="2066050" cy="2255474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09188" y="1295400"/>
            <a:ext cx="2167848" cy="1823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11" name="Right Arrow 10"/>
          <p:cNvSpPr/>
          <p:nvPr/>
        </p:nvSpPr>
        <p:spPr>
          <a:xfrm>
            <a:off x="5825457" y="2096864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6338528" y="1351549"/>
            <a:ext cx="2251752" cy="1791228"/>
            <a:chOff x="4756152" y="2646354"/>
            <a:chExt cx="3973506" cy="3185764"/>
          </a:xfrm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756152" y="2646354"/>
              <a:ext cx="3973506" cy="31857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7" name="Oval 6"/>
            <p:cNvSpPr/>
            <p:nvPr/>
          </p:nvSpPr>
          <p:spPr>
            <a:xfrm>
              <a:off x="6617369" y="4559969"/>
              <a:ext cx="144379" cy="14437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/>
            <p:nvPr/>
          </p:nvSpPr>
          <p:spPr>
            <a:xfrm>
              <a:off x="7828548" y="4507832"/>
              <a:ext cx="144379" cy="14437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0000"/>
                </a:solidFill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5883684" y="3022465"/>
            <a:ext cx="32603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Background elimination</a:t>
            </a:r>
          </a:p>
          <a:p>
            <a:pPr algn="ctr"/>
            <a:r>
              <a:rPr lang="en-US" sz="2400" dirty="0" smtClean="0"/>
              <a:t>Player segmentation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92189" y="6115513"/>
            <a:ext cx="2711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Body Part Classifier</a:t>
            </a:r>
            <a:endParaRPr lang="en-US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2289" y="36095"/>
            <a:ext cx="8229600" cy="1143000"/>
          </a:xfrm>
        </p:spPr>
        <p:txBody>
          <a:bodyPr/>
          <a:lstStyle/>
          <a:p>
            <a:r>
              <a:rPr lang="en-US" dirty="0" smtClean="0"/>
              <a:t>Tracking Pipeline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802852" y="6346345"/>
            <a:ext cx="2133600" cy="365125"/>
          </a:xfrm>
        </p:spPr>
        <p:txBody>
          <a:bodyPr/>
          <a:lstStyle/>
          <a:p>
            <a:fld id="{4926CAD5-FC1A-4314-98C1-C0B7035AD44B}" type="slidenum">
              <a:rPr lang="en-US" smtClean="0">
                <a:solidFill>
                  <a:schemeClr val="tx1"/>
                </a:solidFill>
              </a:rPr>
              <a:t>111</a:t>
            </a:fld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880229" y="3099978"/>
            <a:ext cx="16257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Depth map</a:t>
            </a:r>
            <a:endParaRPr lang="en-US" sz="2400" dirty="0"/>
          </a:p>
        </p:txBody>
      </p:sp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6" cstate="print"/>
          <a:srcRect l="43148" t="49089" r="43277" b="23567"/>
          <a:stretch>
            <a:fillRect/>
          </a:stretch>
        </p:blipFill>
        <p:spPr bwMode="auto">
          <a:xfrm>
            <a:off x="669237" y="3962400"/>
            <a:ext cx="2217076" cy="2217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76200" dir="270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20" name="Right Arrow 19"/>
          <p:cNvSpPr/>
          <p:nvPr/>
        </p:nvSpPr>
        <p:spPr>
          <a:xfrm>
            <a:off x="183703" y="4894803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2" name="Right Arrow 21"/>
          <p:cNvSpPr/>
          <p:nvPr/>
        </p:nvSpPr>
        <p:spPr>
          <a:xfrm>
            <a:off x="3048000" y="4877883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5" name="Right Arrow 24"/>
          <p:cNvSpPr/>
          <p:nvPr/>
        </p:nvSpPr>
        <p:spPr>
          <a:xfrm>
            <a:off x="5791200" y="4877883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6" name="Right Arrow 25"/>
          <p:cNvSpPr/>
          <p:nvPr/>
        </p:nvSpPr>
        <p:spPr>
          <a:xfrm>
            <a:off x="3012028" y="2110832"/>
            <a:ext cx="416972" cy="386094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pic>
        <p:nvPicPr>
          <p:cNvPr id="4098" name="Picture 2" descr="http://game-engine.co.uk/wp-content/uploads/2010/06/kinect_xbox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97" y="1598024"/>
            <a:ext cx="2384003" cy="1490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/>
          <p:cNvSpPr txBox="1"/>
          <p:nvPr/>
        </p:nvSpPr>
        <p:spPr>
          <a:xfrm>
            <a:off x="951621" y="3099978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Sensor</a:t>
            </a:r>
            <a:endParaRPr lang="en-US" sz="2400" dirty="0"/>
          </a:p>
        </p:txBody>
      </p:sp>
      <p:sp>
        <p:nvSpPr>
          <p:cNvPr id="28" name="TextBox 27"/>
          <p:cNvSpPr txBox="1"/>
          <p:nvPr/>
        </p:nvSpPr>
        <p:spPr>
          <a:xfrm>
            <a:off x="3764800" y="6115513"/>
            <a:ext cx="18824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Body Part </a:t>
            </a:r>
            <a:br>
              <a:rPr lang="en-US" sz="2400" dirty="0" smtClean="0"/>
            </a:br>
            <a:r>
              <a:rPr lang="en-US" sz="2400" dirty="0" smtClean="0"/>
              <a:t>Identification</a:t>
            </a:r>
            <a:endParaRPr lang="en-US" sz="2400" dirty="0"/>
          </a:p>
        </p:txBody>
      </p:sp>
      <p:sp>
        <p:nvSpPr>
          <p:cNvPr id="29" name="TextBox 28"/>
          <p:cNvSpPr txBox="1"/>
          <p:nvPr/>
        </p:nvSpPr>
        <p:spPr>
          <a:xfrm>
            <a:off x="6781800" y="6300178"/>
            <a:ext cx="1313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smtClean="0"/>
              <a:t>Skeleton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1950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9" grpId="0"/>
      <p:bldP spid="14" grpId="0"/>
      <p:bldP spid="13" grpId="0"/>
      <p:bldP spid="20" grpId="0" animBg="1"/>
      <p:bldP spid="22" grpId="0" animBg="1"/>
      <p:bldP spid="25" grpId="0" animBg="1"/>
      <p:bldP spid="26" grpId="0" animBg="1"/>
      <p:bldP spid="28" grpId="0"/>
      <p:bldP spid="29" grpId="0"/>
    </p:bld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112</a:t>
            </a:fld>
            <a:endParaRPr lang="en-US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93" y="49618"/>
            <a:ext cx="9008014" cy="6808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0443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From Depth Map to Body Parts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113</a:t>
            </a:fld>
            <a:endParaRPr lang="en-US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/>
          <a:srcRect l="43148" t="49089" r="43277" b="23567"/>
          <a:stretch>
            <a:fillRect/>
          </a:stretch>
        </p:blipFill>
        <p:spPr bwMode="auto">
          <a:xfrm>
            <a:off x="6074384" y="2199823"/>
            <a:ext cx="3009127" cy="3009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 l="42879" t="15755" r="43546" b="56901"/>
          <a:stretch>
            <a:fillRect/>
          </a:stretch>
        </p:blipFill>
        <p:spPr bwMode="auto">
          <a:xfrm>
            <a:off x="0" y="2132426"/>
            <a:ext cx="3009125" cy="300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58549" y="5181600"/>
            <a:ext cx="1864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/>
              <a:t>Depth map</a:t>
            </a:r>
            <a:endParaRPr lang="en-US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6648986" y="5181601"/>
            <a:ext cx="1809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/>
              <a:t>Body parts</a:t>
            </a:r>
            <a:endParaRPr lang="en-US" sz="2800" dirty="0"/>
          </a:p>
        </p:txBody>
      </p:sp>
      <p:sp>
        <p:nvSpPr>
          <p:cNvPr id="10" name="Rounded Rectangle 9"/>
          <p:cNvSpPr/>
          <p:nvPr/>
        </p:nvSpPr>
        <p:spPr>
          <a:xfrm>
            <a:off x="3581400" y="3048000"/>
            <a:ext cx="1828800" cy="12192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Classifier</a:t>
            </a:r>
            <a:endParaRPr lang="en-US" sz="2800" dirty="0">
              <a:solidFill>
                <a:schemeClr val="tx1"/>
              </a:solidFill>
              <a:latin typeface="Britannic Bold" pitchFamily="34" charset="0"/>
            </a:endParaRPr>
          </a:p>
        </p:txBody>
      </p:sp>
      <p:sp>
        <p:nvSpPr>
          <p:cNvPr id="12" name="Right Arrow 11"/>
          <p:cNvSpPr/>
          <p:nvPr/>
        </p:nvSpPr>
        <p:spPr>
          <a:xfrm>
            <a:off x="3105346" y="3418695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Arrow 12"/>
          <p:cNvSpPr/>
          <p:nvPr/>
        </p:nvSpPr>
        <p:spPr>
          <a:xfrm>
            <a:off x="5486400" y="3418695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3717134" y="5181600"/>
            <a:ext cx="1673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/>
              <a:t>Xbox GPU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58859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</p:bld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Shape of a Human?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1181100" y="1408532"/>
            <a:ext cx="1193800" cy="2781436"/>
            <a:chOff x="1181100" y="1408532"/>
            <a:chExt cx="1193800" cy="2781436"/>
          </a:xfrm>
        </p:grpSpPr>
        <p:cxnSp>
          <p:nvCxnSpPr>
            <p:cNvPr id="9" name="Straight Arrow Connector 8"/>
            <p:cNvCxnSpPr/>
            <p:nvPr/>
          </p:nvCxnSpPr>
          <p:spPr>
            <a:xfrm flipH="1" flipV="1">
              <a:off x="1752600" y="1764268"/>
              <a:ext cx="393700" cy="24257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/>
            <p:cNvSpPr txBox="1"/>
            <p:nvPr/>
          </p:nvSpPr>
          <p:spPr>
            <a:xfrm>
              <a:off x="1181100" y="1408532"/>
              <a:ext cx="11938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b</a:t>
              </a:r>
              <a:r>
                <a:rPr lang="en-US" dirty="0" smtClean="0"/>
                <a:t>ody size</a:t>
              </a:r>
              <a:endParaRPr lang="en-US" dirty="0"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1892300" y="2290970"/>
            <a:ext cx="965200" cy="1898998"/>
            <a:chOff x="1892300" y="2290970"/>
            <a:chExt cx="965200" cy="1898998"/>
          </a:xfrm>
        </p:grpSpPr>
        <p:cxnSp>
          <p:nvCxnSpPr>
            <p:cNvPr id="12" name="Straight Arrow Connector 11"/>
            <p:cNvCxnSpPr/>
            <p:nvPr/>
          </p:nvCxnSpPr>
          <p:spPr>
            <a:xfrm flipV="1">
              <a:off x="2146300" y="2589768"/>
              <a:ext cx="228600" cy="16002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/>
            <p:cNvSpPr txBox="1"/>
            <p:nvPr/>
          </p:nvSpPr>
          <p:spPr>
            <a:xfrm>
              <a:off x="1892300" y="2290970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hair</a:t>
              </a:r>
              <a:endParaRPr lang="en-US" dirty="0"/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457200" y="2909669"/>
            <a:ext cx="1689100" cy="1280299"/>
            <a:chOff x="457200" y="2909669"/>
            <a:chExt cx="1689100" cy="1280299"/>
          </a:xfrm>
        </p:grpSpPr>
        <p:cxnSp>
          <p:nvCxnSpPr>
            <p:cNvPr id="15" name="Straight Arrow Connector 14"/>
            <p:cNvCxnSpPr/>
            <p:nvPr/>
          </p:nvCxnSpPr>
          <p:spPr>
            <a:xfrm flipH="1" flipV="1">
              <a:off x="1206500" y="3186668"/>
              <a:ext cx="939800" cy="10033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/>
            <p:cNvSpPr txBox="1"/>
            <p:nvPr/>
          </p:nvSpPr>
          <p:spPr>
            <a:xfrm>
              <a:off x="457200" y="2909669"/>
              <a:ext cx="1473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b</a:t>
              </a:r>
              <a:r>
                <a:rPr lang="en-US" dirty="0" smtClean="0"/>
                <a:t>ody type</a:t>
              </a: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457200" y="4189968"/>
            <a:ext cx="1689100" cy="465782"/>
            <a:chOff x="457200" y="4189968"/>
            <a:chExt cx="1689100" cy="465782"/>
          </a:xfrm>
        </p:grpSpPr>
        <p:cxnSp>
          <p:nvCxnSpPr>
            <p:cNvPr id="18" name="Straight Arrow Connector 17"/>
            <p:cNvCxnSpPr/>
            <p:nvPr/>
          </p:nvCxnSpPr>
          <p:spPr>
            <a:xfrm flipH="1">
              <a:off x="1333500" y="4189968"/>
              <a:ext cx="812800" cy="23495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/>
            <p:cNvSpPr txBox="1"/>
            <p:nvPr/>
          </p:nvSpPr>
          <p:spPr>
            <a:xfrm>
              <a:off x="457200" y="4286418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clothes</a:t>
              </a: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1003300" y="4189968"/>
            <a:ext cx="1143000" cy="2058432"/>
            <a:chOff x="1003300" y="4189968"/>
            <a:chExt cx="1143000" cy="2058432"/>
          </a:xfrm>
        </p:grpSpPr>
        <p:cxnSp>
          <p:nvCxnSpPr>
            <p:cNvPr id="21" name="Straight Arrow Connector 20"/>
            <p:cNvCxnSpPr/>
            <p:nvPr/>
          </p:nvCxnSpPr>
          <p:spPr>
            <a:xfrm flipH="1">
              <a:off x="1663700" y="4189968"/>
              <a:ext cx="482600" cy="16891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1003300" y="5879068"/>
              <a:ext cx="11430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furniture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2146300" y="4189968"/>
            <a:ext cx="1162050" cy="1625431"/>
            <a:chOff x="2146300" y="4189968"/>
            <a:chExt cx="1162050" cy="1625431"/>
          </a:xfrm>
        </p:grpSpPr>
        <p:cxnSp>
          <p:nvCxnSpPr>
            <p:cNvPr id="24" name="Straight Arrow Connector 23"/>
            <p:cNvCxnSpPr/>
            <p:nvPr/>
          </p:nvCxnSpPr>
          <p:spPr>
            <a:xfrm>
              <a:off x="2146300" y="4189968"/>
              <a:ext cx="571500" cy="12192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2343150" y="5446067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pets</a:t>
              </a:r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2146300" y="2541369"/>
            <a:ext cx="1943100" cy="1648599"/>
            <a:chOff x="2146300" y="2541369"/>
            <a:chExt cx="1943100" cy="1648599"/>
          </a:xfrm>
        </p:grpSpPr>
        <p:cxnSp>
          <p:nvCxnSpPr>
            <p:cNvPr id="27" name="Straight Arrow Connector 26"/>
            <p:cNvCxnSpPr/>
            <p:nvPr/>
          </p:nvCxnSpPr>
          <p:spPr>
            <a:xfrm flipV="1">
              <a:off x="2146300" y="2818368"/>
              <a:ext cx="1460500" cy="13716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Box 27"/>
            <p:cNvSpPr txBox="1"/>
            <p:nvPr/>
          </p:nvSpPr>
          <p:spPr>
            <a:xfrm>
              <a:off x="3124200" y="2541369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FOV</a:t>
              </a: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2146300" y="4189968"/>
            <a:ext cx="2349500" cy="864632"/>
            <a:chOff x="2146300" y="4189968"/>
            <a:chExt cx="2349500" cy="864632"/>
          </a:xfrm>
        </p:grpSpPr>
        <p:cxnSp>
          <p:nvCxnSpPr>
            <p:cNvPr id="30" name="Straight Arrow Connector 29"/>
            <p:cNvCxnSpPr/>
            <p:nvPr/>
          </p:nvCxnSpPr>
          <p:spPr>
            <a:xfrm>
              <a:off x="2146300" y="4189968"/>
              <a:ext cx="1930400" cy="4699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3530600" y="4685268"/>
              <a:ext cx="96520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angle</a:t>
              </a:r>
            </a:p>
          </p:txBody>
        </p:sp>
      </p:grpSp>
      <p:pic>
        <p:nvPicPr>
          <p:cNvPr id="32" name="Picture 2" descr="http://centerstage2.com/images/girl_dres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994003"/>
            <a:ext cx="1248340" cy="138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1395785"/>
            <a:ext cx="1576360" cy="139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4" descr="http://www.freewebs.com/nbagiants/s_bradley_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1371565"/>
            <a:ext cx="1439757" cy="2339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6" descr="http://t2.gstatic.com/images?q=tbn:ANd9GcQWe-2VdTPLlnpaCl08CsHI24F3WC7gZAvMxGV41q1aY-zPh0s_8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194" y="4112930"/>
            <a:ext cx="1170968" cy="1302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2" descr="http://t0.gstatic.com/images?q=tbn:ANd9GcT-0LLypskJwqegylIM1prxzZNSpJqafW0V8udinCo4jfCWytu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224" y="4495726"/>
            <a:ext cx="1492251" cy="111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4" descr="http://t3.gstatic.com/images?q=tbn:ANd9GcRaTBoJMRtofC5xBuXn0qlrCemqPwY01jypo8Sj4lu0z8AaKw-OJ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014" y="1569756"/>
            <a:ext cx="955971" cy="128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http://t0.gstatic.com/images?q=tbn:ANd9GcSQKNMuiuytot2Fy45F70xL6NK3E_Qhc1Pm4GrEr5N1bJTBgBCz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108" y="3931956"/>
            <a:ext cx="1006043" cy="151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http://t3.gstatic.com/images?q=tbn:ANd9GcTdvEmAGK6dXgGd3Z3nEbCTENWxAHXPBrnXY7iyqreqq3Ay4mZ_m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591" y="3057009"/>
            <a:ext cx="1810418" cy="135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http://t2.gstatic.com/images?q=tbn:ANd9GcTbJKLxjr_qiJWDZgvHEcGKdq8dvlVrAeRJG5g_8Te1kG9JTYWVQQ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3622" y="2121550"/>
            <a:ext cx="1020976" cy="135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6" descr="http://t3.gstatic.com/images?q=tbn:ANd9GcTcWR5GFn_n1jAjfbxvzRIKsx7dKV-rJ408bBPMnjcxrFJU0umK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59" r="23464"/>
          <a:stretch/>
        </p:blipFill>
        <p:spPr bwMode="auto">
          <a:xfrm>
            <a:off x="5715000" y="5091043"/>
            <a:ext cx="768246" cy="124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8" descr="http://t3.gstatic.com/images?q=tbn:ANd9GcQbiNSeJHlS8MnD-L-8qhfwIGeol2qVsEWXOIlLC8o5-OH-RoIvK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7958" y="4849267"/>
            <a:ext cx="756292" cy="1411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8" descr="http://www.womansday.com/var/ezflow_site/storage/images/wd2/content/family-lifestyle/relationships/10-habits-of-happy-couples/218573-3-eng-US/10-Habits-of-Happy-Couples_full_article_vertical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5367" y="1301231"/>
            <a:ext cx="968224" cy="114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http://us.123rf.com/400wm/400/400/andresr/andresr0909/andresr090900476/5519648-happy-group-of-people-sitting-on-a-couch-isolated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766" y="5547680"/>
            <a:ext cx="1299860" cy="1026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6" descr="http://t1.gstatic.com/images?q=tbn:ANd9GcRwm_4wdNEi9Y3g-3K7F8LbRKM-fdg_94PIlPossOvTH7tu9p2o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0521" y="3344003"/>
            <a:ext cx="892121" cy="119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" descr="http://t2.gstatic.com/images?q=tbn:ANd9GcT4JM52WXqQSS-NXB7JCcUwGk7XfMRIy_iaftwR-N0tteKUK5bK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700" y="5258446"/>
            <a:ext cx="1673901" cy="1113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10" descr="http://t1.gstatic.com/images?q=tbn:ANd9GcTOWb1OJ4K3BJVl0bjFvciTrVn53ZBf95qF94f60Bvap2PkQOSJDA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690" y="2647050"/>
            <a:ext cx="639419" cy="116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12" descr="http://t0.gstatic.com/images?q=tbn:ANd9GcTZ0eJNEGJQRNddFb_wbmLA1xvqZOvA9JHEJxQDJbCXDxLRGASRoQ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643" y="1292768"/>
            <a:ext cx="1414926" cy="921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6" descr="http://t1.gstatic.com/images?q=tbn:ANd9GcQRhtLLjTzugoxYVgK5Q-UB6N3-AGcs3LgA6s6afnNBhq51iqtS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390" y="1613369"/>
            <a:ext cx="1297332" cy="1297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18" descr="http://t0.gstatic.com/images?q=tbn:ANd9GcSiQioa1uJ0OSembUNPaB7E9FnGJZP6oCg6JIh97g3qVoymvNXC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026" y="3735042"/>
            <a:ext cx="1204139" cy="6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0" descr="http://t3.gstatic.com/images?q=tbn:ANd9GcRf6EJHBFdNKijUDjfQ__8pyM0aw-_sHV3mVcfKMvYOror-oE8Puw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014" y="4745616"/>
            <a:ext cx="1510671" cy="1107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2" descr="http://t2.gstatic.com/images?q=tbn:ANd9GcSHollQkbnn__yq9ap8OLW6Ya6ZY12x9BcO4xpdDeAgnmoWAGYHGA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489" y="4726565"/>
            <a:ext cx="1493373" cy="1118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http://t1.gstatic.com/images?q=tbn:ANd9GcT3sU4bB67DJzP1e4Lb4jou6kOwQQy02nuJ66k4eQQf0S_XcK1t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745" y="3828492"/>
            <a:ext cx="1524631" cy="125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4" descr="http://lovesgumbo.com/wordpress/wp-content/uploads/2010/06/cluttered-bedroom.jpg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728" y="2017445"/>
            <a:ext cx="1678947" cy="125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6" descr="http://t0.gstatic.com/images?q=tbn:ANd9GcS23qf3Dkd1qy5630RQQHSmuAO2RPkLSHiR215El92SmcG-p5MwZQ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766" y="2846430"/>
            <a:ext cx="1524631" cy="1014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8" descr="http://t0.gstatic.com/images?q=tbn:ANd9GcSPx-bJOO7LJCTX_IpKrAMOlpaL3ZbbCKLcW6NmJI4l3qepBPhMjA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895" y="4986183"/>
            <a:ext cx="1028355" cy="104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1065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300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0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6000"/>
                            </p:stCondLst>
                            <p:childTnLst>
                              <p:par>
                                <p:cTn id="6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000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9000"/>
                            </p:stCondLst>
                            <p:childTnLst>
                              <p:par>
                                <p:cTn id="8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0"/>
                            </p:stCondLst>
                            <p:childTnLst>
                              <p:par>
                                <p:cTn id="8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2000"/>
                            </p:stCondLst>
                            <p:childTnLst>
                              <p:par>
                                <p:cTn id="9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000"/>
                            </p:stCondLst>
                            <p:childTnLst>
                              <p:par>
                                <p:cTn id="9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3500"/>
                            </p:stCondLst>
                            <p:childTnLst>
                              <p:par>
                                <p:cTn id="10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500"/>
                            </p:stCondLst>
                            <p:childTnLst>
                              <p:par>
                                <p:cTn id="10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6500"/>
                            </p:stCondLst>
                            <p:childTnLst>
                              <p:par>
                                <p:cTn id="1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9500"/>
                            </p:stCondLst>
                            <p:childTnLst>
                              <p:par>
                                <p:cTn id="1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mbudiu\AppData\Local\Microsoft\Windows\Temporary Internet Files\Content.IE5\D5HS8DXT\MP9004444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758" y="938122"/>
            <a:ext cx="8895536" cy="5919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/>
              <a:t>How do </a:t>
            </a:r>
            <a:r>
              <a:rPr lang="en-US" i="1" dirty="0" smtClean="0"/>
              <a:t>You</a:t>
            </a:r>
            <a:r>
              <a:rPr lang="en-US" dirty="0" smtClean="0"/>
              <a:t> Recognize a Human?</a:t>
            </a:r>
            <a:endParaRPr lang="en-US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115</a:t>
            </a:fld>
            <a:endParaRPr lang="en-US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6096002" y="4553304"/>
            <a:ext cx="1676398" cy="1149283"/>
          </a:xfrm>
          <a:prstGeom prst="straightConnector1">
            <a:avLst/>
          </a:prstGeom>
          <a:ln w="57150">
            <a:solidFill>
              <a:srgbClr val="11FF1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7604391" y="5410200"/>
            <a:ext cx="1354858" cy="584775"/>
          </a:xfrm>
          <a:prstGeom prst="rect">
            <a:avLst/>
          </a:prstGeom>
          <a:solidFill>
            <a:srgbClr val="FFFFFF">
              <a:alpha val="83137"/>
            </a:srgbClr>
          </a:solidFill>
        </p:spPr>
        <p:txBody>
          <a:bodyPr wrap="none" rtlCol="0">
            <a:spAutoFit/>
          </a:bodyPr>
          <a:lstStyle/>
          <a:p>
            <a:r>
              <a:rPr lang="en-US" sz="3200" dirty="0" smtClean="0"/>
              <a:t>“nose”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5531773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621" y="70721"/>
            <a:ext cx="8229600" cy="1143000"/>
          </a:xfrm>
        </p:spPr>
        <p:txBody>
          <a:bodyPr/>
          <a:lstStyle/>
          <a:p>
            <a:r>
              <a:rPr lang="en-US" dirty="0" smtClean="0"/>
              <a:t>Learn from Examples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116</a:t>
            </a:fld>
            <a:endParaRPr lang="en-US"/>
          </a:p>
        </p:txBody>
      </p:sp>
      <p:pic>
        <p:nvPicPr>
          <p:cNvPr id="174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304801" y="10748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75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304801" y="36580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451154" y="12137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451154" y="3796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6917" y="1289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6917" y="38731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74593" y="14363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574593" y="40195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9414" y="15108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9414" y="40940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986575" y="15342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986575" y="41174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64524" y="139333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72044" y="13933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2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72044" y="39765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61" name="Picture 17" descr="C:\Users\mbudiu\AppData\Local\Microsoft\Windows\Temporary Internet Files\Content.IE5\9Y4XRVEM\MP9004486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2604463"/>
            <a:ext cx="1466737" cy="219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ounded Rectangle 27"/>
          <p:cNvSpPr/>
          <p:nvPr/>
        </p:nvSpPr>
        <p:spPr>
          <a:xfrm>
            <a:off x="7162800" y="4446924"/>
            <a:ext cx="1828800" cy="12192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Classifier</a:t>
            </a:r>
            <a:endParaRPr lang="en-US" sz="2800" dirty="0">
              <a:solidFill>
                <a:schemeClr val="tx1"/>
              </a:solidFill>
              <a:latin typeface="Britannic Bold" pitchFamily="34" charset="0"/>
            </a:endParaRPr>
          </a:p>
        </p:txBody>
      </p:sp>
      <p:pic>
        <p:nvPicPr>
          <p:cNvPr id="6162" name="Picture 18" descr="C:\Users\mbudiu\AppData\Local\Microsoft\Windows\Temporary Internet Files\Content.IE5\CDSFTT08\MP90040187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8267" y="1730073"/>
            <a:ext cx="2895600" cy="4341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Right Arrow 54"/>
          <p:cNvSpPr/>
          <p:nvPr/>
        </p:nvSpPr>
        <p:spPr>
          <a:xfrm>
            <a:off x="2876746" y="2811858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ight Arrow 55"/>
          <p:cNvSpPr/>
          <p:nvPr/>
        </p:nvSpPr>
        <p:spPr>
          <a:xfrm>
            <a:off x="2876746" y="4765180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810000" y="6071355"/>
            <a:ext cx="2464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Machine learning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823856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55" grpId="0" animBg="1"/>
      <p:bldP spid="56" grpId="0" animBg="1"/>
      <p:bldP spid="3" grpId="0"/>
    </p:bld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13934"/>
          </a:xfrm>
        </p:spPr>
        <p:txBody>
          <a:bodyPr/>
          <a:lstStyle/>
          <a:p>
            <a:r>
              <a:rPr lang="en-US" dirty="0" smtClean="0"/>
              <a:t>Examples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117</a:t>
            </a:fld>
            <a:endParaRPr lang="en-US"/>
          </a:p>
        </p:txBody>
      </p:sp>
      <p:pic>
        <p:nvPicPr>
          <p:cNvPr id="5122" name="Picture 2" descr="http://images2.fanpop.com/image/photos/11000000/-Jake-Neytiri-avatar-11075731-1600-12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866775"/>
            <a:ext cx="7480300" cy="561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5652898" y="6488668"/>
            <a:ext cx="26656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source: www.fanpop.com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2804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http://t1.gstatic.com/images?q=tbn:ANd9GcQtd4ntJDyYF1J6UdBtUOoK-sJaUOQ9SRGhYQG3yi5-ALZZnvZ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723" y="922811"/>
            <a:ext cx="2553677" cy="54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46477"/>
          </a:xfrm>
        </p:spPr>
        <p:txBody>
          <a:bodyPr/>
          <a:lstStyle/>
          <a:p>
            <a:r>
              <a:rPr lang="en-US" dirty="0" smtClean="0"/>
              <a:t>Motion Capture (</a:t>
            </a:r>
            <a:r>
              <a:rPr lang="en-US" dirty="0" err="1" smtClean="0"/>
              <a:t>Mocap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118</a:t>
            </a:fld>
            <a:endParaRPr lang="en-US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3" cstate="print"/>
          <a:srcRect l="3312" r="3133"/>
          <a:stretch/>
        </p:blipFill>
        <p:spPr bwMode="auto">
          <a:xfrm>
            <a:off x="34975" y="1544603"/>
            <a:ext cx="6061026" cy="4049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9415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Rendered Avatar Models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119</a:t>
            </a:fld>
            <a:endParaRPr 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81758"/>
            <a:ext cx="9144000" cy="3158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54015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963" y="2357"/>
            <a:ext cx="8229600" cy="1143000"/>
          </a:xfrm>
        </p:spPr>
        <p:txBody>
          <a:bodyPr/>
          <a:lstStyle/>
          <a:p>
            <a:r>
              <a:rPr lang="en-US" dirty="0" smtClean="0"/>
              <a:t>Ground Truth Data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6CAD5-FC1A-4314-98C1-C0B7035AD44B}" type="slidenum">
              <a:rPr lang="en-US" smtClean="0"/>
              <a:t>120</a:t>
            </a:fld>
            <a:endParaRPr lang="en-US"/>
          </a:p>
        </p:txBody>
      </p:sp>
      <p:grpSp>
        <p:nvGrpSpPr>
          <p:cNvPr id="4" name="Group 17"/>
          <p:cNvGrpSpPr/>
          <p:nvPr/>
        </p:nvGrpSpPr>
        <p:grpSpPr>
          <a:xfrm>
            <a:off x="-10284" y="1168924"/>
            <a:ext cx="9090189" cy="2564876"/>
            <a:chOff x="470648" y="1285860"/>
            <a:chExt cx="8101880" cy="2286016"/>
          </a:xfrm>
        </p:grpSpPr>
        <p:grpSp>
          <p:nvGrpSpPr>
            <p:cNvPr id="5" name="Group 9"/>
            <p:cNvGrpSpPr/>
            <p:nvPr/>
          </p:nvGrpSpPr>
          <p:grpSpPr>
            <a:xfrm>
              <a:off x="470648" y="1285860"/>
              <a:ext cx="2958344" cy="2286016"/>
              <a:chOff x="-11001484" y="-4143428"/>
              <a:chExt cx="3143272" cy="2428916"/>
            </a:xfrm>
          </p:grpSpPr>
          <p:pic>
            <p:nvPicPr>
              <p:cNvPr id="12" name="Picture 3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9141" t="23491" r="82265" b="54527"/>
              <a:stretch>
                <a:fillRect/>
              </a:stretch>
            </p:blipFill>
            <p:spPr bwMode="auto">
              <a:xfrm>
                <a:off x="-11001484" y="-4143428"/>
                <a:ext cx="1571636" cy="24289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3" name="Picture 3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42761" t="23491" r="48645" b="54527"/>
              <a:stretch>
                <a:fillRect/>
              </a:stretch>
            </p:blipFill>
            <p:spPr bwMode="auto">
              <a:xfrm>
                <a:off x="-9429848" y="-4143428"/>
                <a:ext cx="1571636" cy="24289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grpSp>
          <p:nvGrpSpPr>
            <p:cNvPr id="6" name="Group 16"/>
            <p:cNvGrpSpPr/>
            <p:nvPr/>
          </p:nvGrpSpPr>
          <p:grpSpPr>
            <a:xfrm>
              <a:off x="3571868" y="1285860"/>
              <a:ext cx="2571768" cy="2286016"/>
              <a:chOff x="-8286840" y="15644898"/>
              <a:chExt cx="2571768" cy="2286016"/>
            </a:xfrm>
          </p:grpSpPr>
          <p:pic>
            <p:nvPicPr>
              <p:cNvPr id="10" name="Picture 4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16601" t="33073" r="74695" b="35676"/>
              <a:stretch>
                <a:fillRect/>
              </a:stretch>
            </p:blipFill>
            <p:spPr bwMode="auto">
              <a:xfrm>
                <a:off x="-8286840" y="15644898"/>
                <a:ext cx="1285884" cy="22860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1" name="Picture 4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58382" t="33073" r="32914" b="35676"/>
              <a:stretch>
                <a:fillRect/>
              </a:stretch>
            </p:blipFill>
            <p:spPr bwMode="auto">
              <a:xfrm>
                <a:off x="-7000956" y="15644898"/>
                <a:ext cx="1285884" cy="22860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grpSp>
          <p:nvGrpSpPr>
            <p:cNvPr id="7" name="Group 11"/>
            <p:cNvGrpSpPr/>
            <p:nvPr/>
          </p:nvGrpSpPr>
          <p:grpSpPr>
            <a:xfrm>
              <a:off x="6286512" y="1285860"/>
              <a:ext cx="2286016" cy="2286016"/>
              <a:chOff x="-9501286" y="1428736"/>
              <a:chExt cx="2714644" cy="2714644"/>
            </a:xfrm>
          </p:grpSpPr>
          <p:pic>
            <p:nvPicPr>
              <p:cNvPr id="8" name="Picture 2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l="9661" t="59051" r="82917" b="16379"/>
              <a:stretch>
                <a:fillRect/>
              </a:stretch>
            </p:blipFill>
            <p:spPr bwMode="auto">
              <a:xfrm>
                <a:off x="-9501286" y="1428736"/>
                <a:ext cx="1357322" cy="271464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9" name="Picture 2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l="43255" t="59051" r="49323" b="16379"/>
              <a:stretch>
                <a:fillRect/>
              </a:stretch>
            </p:blipFill>
            <p:spPr bwMode="auto">
              <a:xfrm>
                <a:off x="-8143964" y="1428736"/>
                <a:ext cx="1357322" cy="271464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5" cstate="print"/>
          <a:srcRect l="37549" t="37875" r="52197" b="41211"/>
          <a:stretch>
            <a:fillRect/>
          </a:stretch>
        </p:blipFill>
        <p:spPr bwMode="auto">
          <a:xfrm>
            <a:off x="4779417" y="3810001"/>
            <a:ext cx="1964295" cy="3004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4896" b="73047" l="22852" r="39648"/>
                    </a14:imgEffect>
                  </a14:imgLayer>
                </a14:imgProps>
              </a:ext>
            </a:extLst>
          </a:blip>
          <a:srcRect l="22168" t="32584" r="57324" b="25586"/>
          <a:stretch>
            <a:fillRect/>
          </a:stretch>
        </p:blipFill>
        <p:spPr bwMode="auto">
          <a:xfrm>
            <a:off x="2362200" y="3810000"/>
            <a:ext cx="1964295" cy="300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Right Arrow 18"/>
          <p:cNvSpPr/>
          <p:nvPr/>
        </p:nvSpPr>
        <p:spPr>
          <a:xfrm>
            <a:off x="4219069" y="4953000"/>
            <a:ext cx="713656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4191000" y="5035034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noise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931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/>
    </p:bld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Decision Trees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121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58349" y="1981200"/>
            <a:ext cx="1964295" cy="3004885"/>
            <a:chOff x="838200" y="1600200"/>
            <a:chExt cx="1964295" cy="3004885"/>
          </a:xfrm>
        </p:grpSpPr>
        <p:pic>
          <p:nvPicPr>
            <p:cNvPr id="4" name="Picture 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34896" b="73047" l="22852" r="39648"/>
                      </a14:imgEffect>
                    </a14:imgLayer>
                  </a14:imgProps>
                </a:ext>
              </a:extLst>
            </a:blip>
            <a:srcRect l="22168" t="32584" r="57324" b="25586"/>
            <a:stretch>
              <a:fillRect/>
            </a:stretch>
          </p:blipFill>
          <p:spPr bwMode="auto">
            <a:xfrm>
              <a:off x="838200" y="1600200"/>
              <a:ext cx="1964295" cy="30048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Rectangle 4"/>
            <p:cNvSpPr/>
            <p:nvPr/>
          </p:nvSpPr>
          <p:spPr>
            <a:xfrm>
              <a:off x="1820347" y="2645442"/>
              <a:ext cx="762000" cy="45720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2125147" y="2797842"/>
              <a:ext cx="152400" cy="15240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2125147" y="2797842"/>
              <a:ext cx="152400" cy="15240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896" b="73047" l="22852" r="39648"/>
                    </a14:imgEffect>
                  </a14:imgLayer>
                </a14:imgProps>
              </a:ext>
            </a:extLst>
          </a:blip>
          <a:srcRect l="32422" t="47135" r="59622" b="46501"/>
          <a:stretch/>
        </p:blipFill>
        <p:spPr bwMode="auto">
          <a:xfrm>
            <a:off x="2863446" y="2522354"/>
            <a:ext cx="2394353" cy="1436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13"/>
          <p:cNvSpPr/>
          <p:nvPr/>
        </p:nvSpPr>
        <p:spPr>
          <a:xfrm>
            <a:off x="2863447" y="2522355"/>
            <a:ext cx="2394353" cy="14366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3821189" y="3001226"/>
            <a:ext cx="478871" cy="47887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3821189" y="3001226"/>
            <a:ext cx="478871" cy="47887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1902496" y="2522355"/>
            <a:ext cx="960951" cy="5040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1902496" y="3480097"/>
            <a:ext cx="960950" cy="4788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al 26"/>
          <p:cNvSpPr/>
          <p:nvPr/>
        </p:nvSpPr>
        <p:spPr>
          <a:xfrm>
            <a:off x="6934200" y="1295400"/>
            <a:ext cx="457200" cy="457200"/>
          </a:xfrm>
          <a:prstGeom prst="ellipse">
            <a:avLst/>
          </a:prstGeom>
          <a:solidFill>
            <a:srgbClr val="11FF17"/>
          </a:solidFill>
          <a:ln>
            <a:solidFill>
              <a:srgbClr val="11FF17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Arrow Connector 28"/>
          <p:cNvCxnSpPr>
            <a:stCxn id="36" idx="3"/>
            <a:endCxn id="30" idx="7"/>
          </p:cNvCxnSpPr>
          <p:nvPr/>
        </p:nvCxnSpPr>
        <p:spPr>
          <a:xfrm flipH="1">
            <a:off x="7324445" y="2555043"/>
            <a:ext cx="420745" cy="292004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0" name="Oval 29"/>
          <p:cNvSpPr/>
          <p:nvPr/>
        </p:nvSpPr>
        <p:spPr>
          <a:xfrm>
            <a:off x="6934200" y="2780092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/>
          <p:cNvSpPr/>
          <p:nvPr/>
        </p:nvSpPr>
        <p:spPr>
          <a:xfrm>
            <a:off x="7678235" y="2164798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" name="Straight Arrow Connector 40"/>
          <p:cNvCxnSpPr>
            <a:stCxn id="27" idx="5"/>
            <a:endCxn id="36" idx="1"/>
          </p:cNvCxnSpPr>
          <p:nvPr/>
        </p:nvCxnSpPr>
        <p:spPr>
          <a:xfrm>
            <a:off x="7324445" y="1685645"/>
            <a:ext cx="420745" cy="546108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8" name="Oval 47"/>
          <p:cNvSpPr/>
          <p:nvPr/>
        </p:nvSpPr>
        <p:spPr>
          <a:xfrm>
            <a:off x="7678235" y="3657600"/>
            <a:ext cx="457200" cy="457200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Arrow Connector 51"/>
          <p:cNvCxnSpPr>
            <a:stCxn id="30" idx="5"/>
            <a:endCxn id="48" idx="1"/>
          </p:cNvCxnSpPr>
          <p:nvPr/>
        </p:nvCxnSpPr>
        <p:spPr>
          <a:xfrm>
            <a:off x="7324445" y="3170337"/>
            <a:ext cx="420745" cy="554218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prstDash val="sysDash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aphicFrame>
        <p:nvGraphicFramePr>
          <p:cNvPr id="56" name="Chart 55"/>
          <p:cNvGraphicFramePr/>
          <p:nvPr>
            <p:extLst>
              <p:ext uri="{D42A27DB-BD31-4B8C-83A1-F6EECF244321}">
                <p14:modId xmlns:p14="http://schemas.microsoft.com/office/powerpoint/2010/main" val="1907582561"/>
              </p:ext>
            </p:extLst>
          </p:nvPr>
        </p:nvGraphicFramePr>
        <p:xfrm>
          <a:off x="6098914" y="3962400"/>
          <a:ext cx="2971800" cy="22825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cxnSp>
        <p:nvCxnSpPr>
          <p:cNvPr id="60" name="Straight Arrow Connector 59"/>
          <p:cNvCxnSpPr/>
          <p:nvPr/>
        </p:nvCxnSpPr>
        <p:spPr>
          <a:xfrm flipV="1">
            <a:off x="4068862" y="3076988"/>
            <a:ext cx="795352" cy="174898"/>
          </a:xfrm>
          <a:prstGeom prst="straightConnector1">
            <a:avLst/>
          </a:prstGeom>
          <a:ln w="38100">
            <a:solidFill>
              <a:srgbClr val="11FF17"/>
            </a:solidFill>
            <a:headEnd type="triangle" w="lg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/>
          <p:nvPr/>
        </p:nvCxnSpPr>
        <p:spPr>
          <a:xfrm>
            <a:off x="3271448" y="2844247"/>
            <a:ext cx="365328" cy="806996"/>
          </a:xfrm>
          <a:prstGeom prst="straightConnector1">
            <a:avLst/>
          </a:prstGeom>
          <a:ln w="38100">
            <a:solidFill>
              <a:srgbClr val="FFFF00"/>
            </a:solidFill>
            <a:headEnd type="triangle" w="lg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Oval 80"/>
          <p:cNvSpPr/>
          <p:nvPr/>
        </p:nvSpPr>
        <p:spPr>
          <a:xfrm>
            <a:off x="6172200" y="2073002"/>
            <a:ext cx="457200" cy="457200"/>
          </a:xfrm>
          <a:prstGeom prst="ellipse">
            <a:avLst/>
          </a:prstGeom>
          <a:solidFill>
            <a:srgbClr val="7F7F7F">
              <a:alpha val="43137"/>
            </a:srgb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3" name="Straight Arrow Connector 82"/>
          <p:cNvCxnSpPr>
            <a:stCxn id="27" idx="3"/>
            <a:endCxn id="81" idx="7"/>
          </p:cNvCxnSpPr>
          <p:nvPr/>
        </p:nvCxnSpPr>
        <p:spPr>
          <a:xfrm flipH="1">
            <a:off x="6562445" y="1685645"/>
            <a:ext cx="438710" cy="454312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V="1">
            <a:off x="3821189" y="3480097"/>
            <a:ext cx="478871" cy="171146"/>
          </a:xfrm>
          <a:prstGeom prst="straightConnector1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  <a:headEnd type="triangle" w="lg" len="med"/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TextBox 90"/>
          <p:cNvSpPr txBox="1"/>
          <p:nvPr/>
        </p:nvSpPr>
        <p:spPr>
          <a:xfrm>
            <a:off x="6518189" y="1600200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&lt;</a:t>
            </a:r>
            <a:endParaRPr lang="en-US" dirty="0"/>
          </a:p>
        </p:txBody>
      </p:sp>
      <p:sp>
        <p:nvSpPr>
          <p:cNvPr id="92" name="TextBox 91"/>
          <p:cNvSpPr txBox="1"/>
          <p:nvPr/>
        </p:nvSpPr>
        <p:spPr>
          <a:xfrm>
            <a:off x="7467600" y="1634774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&gt;</a:t>
            </a:r>
            <a:endParaRPr lang="en-US" dirty="0"/>
          </a:p>
        </p:txBody>
      </p:sp>
      <p:sp>
        <p:nvSpPr>
          <p:cNvPr id="93" name="TextBox 92"/>
          <p:cNvSpPr txBox="1"/>
          <p:nvPr/>
        </p:nvSpPr>
        <p:spPr>
          <a:xfrm>
            <a:off x="7265496" y="2370377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&lt;</a:t>
            </a:r>
            <a:endParaRPr lang="en-US" dirty="0"/>
          </a:p>
        </p:txBody>
      </p:sp>
      <p:sp>
        <p:nvSpPr>
          <p:cNvPr id="94" name="TextBox 93"/>
          <p:cNvSpPr txBox="1"/>
          <p:nvPr/>
        </p:nvSpPr>
        <p:spPr>
          <a:xfrm>
            <a:off x="3112093" y="4909885"/>
            <a:ext cx="2418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 smtClean="0"/>
              <a:t>Features to learn</a:t>
            </a:r>
            <a:endParaRPr lang="en-US" sz="2400" i="1" dirty="0"/>
          </a:p>
        </p:txBody>
      </p:sp>
      <p:cxnSp>
        <p:nvCxnSpPr>
          <p:cNvPr id="96" name="Straight Arrow Connector 95"/>
          <p:cNvCxnSpPr>
            <a:stCxn id="94" idx="0"/>
          </p:cNvCxnSpPr>
          <p:nvPr/>
        </p:nvCxnSpPr>
        <p:spPr>
          <a:xfrm flipV="1">
            <a:off x="4321463" y="3178843"/>
            <a:ext cx="250537" cy="17310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stCxn id="94" idx="0"/>
          </p:cNvCxnSpPr>
          <p:nvPr/>
        </p:nvCxnSpPr>
        <p:spPr>
          <a:xfrm flipH="1" flipV="1">
            <a:off x="4068863" y="3565671"/>
            <a:ext cx="252600" cy="13442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ight Arrow 33"/>
          <p:cNvSpPr/>
          <p:nvPr/>
        </p:nvSpPr>
        <p:spPr>
          <a:xfrm>
            <a:off x="5486400" y="3086752"/>
            <a:ext cx="533400" cy="585107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2683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7" grpId="0" animBg="1"/>
      <p:bldP spid="30" grpId="0" animBg="1"/>
      <p:bldP spid="36" grpId="0" animBg="1"/>
      <p:bldP spid="48" grpId="0" animBg="1"/>
      <p:bldGraphic spid="56" grpId="0">
        <p:bldAsOne/>
      </p:bldGraphic>
      <p:bldP spid="81" grpId="0" animBg="1"/>
      <p:bldP spid="91" grpId="0"/>
      <p:bldP spid="92" grpId="0"/>
      <p:bldP spid="93" grpId="0"/>
      <p:bldP spid="94" grpId="0"/>
      <p:bldP spid="34" grpId="0" animBg="1"/>
    </p:bld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mbudiu\Desktop\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990601"/>
            <a:ext cx="4053137" cy="532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budiu\Desktop\Captur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71651"/>
            <a:ext cx="4454131" cy="484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122</a:t>
            </a:fld>
            <a:endParaRPr lang="en-US"/>
          </a:p>
        </p:txBody>
      </p:sp>
      <p:sp>
        <p:nvSpPr>
          <p:cNvPr id="4" name="Oval 3"/>
          <p:cNvSpPr/>
          <p:nvPr/>
        </p:nvSpPr>
        <p:spPr>
          <a:xfrm>
            <a:off x="2747572" y="1981200"/>
            <a:ext cx="533400" cy="7620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2819400" y="6332210"/>
            <a:ext cx="4109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24 hours/8 core machine</a:t>
            </a:r>
            <a:endParaRPr lang="en-US" sz="2800" dirty="0">
              <a:solidFill>
                <a:srgbClr val="FF0000"/>
              </a:solidFill>
            </a:endParaRPr>
          </a:p>
        </p:txBody>
      </p:sp>
      <p:cxnSp>
        <p:nvCxnSpPr>
          <p:cNvPr id="7" name="Straight Connector 6"/>
          <p:cNvCxnSpPr>
            <a:stCxn id="4" idx="5"/>
            <a:endCxn id="5" idx="0"/>
          </p:cNvCxnSpPr>
          <p:nvPr/>
        </p:nvCxnSpPr>
        <p:spPr>
          <a:xfrm>
            <a:off x="3202857" y="2631608"/>
            <a:ext cx="1671401" cy="370060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7489"/>
            <a:ext cx="9067800" cy="1143000"/>
          </a:xfrm>
        </p:spPr>
        <p:txBody>
          <a:bodyPr>
            <a:normAutofit/>
          </a:bodyPr>
          <a:lstStyle/>
          <a:p>
            <a:r>
              <a:rPr lang="en-US" sz="5400" dirty="0" smtClean="0"/>
              <a:t>Accuracy</a:t>
            </a:r>
            <a:endParaRPr lang="en-US" sz="5400" dirty="0"/>
          </a:p>
        </p:txBody>
      </p:sp>
      <p:sp>
        <p:nvSpPr>
          <p:cNvPr id="19" name="Oval 18"/>
          <p:cNvSpPr/>
          <p:nvPr/>
        </p:nvSpPr>
        <p:spPr>
          <a:xfrm>
            <a:off x="7848600" y="1778833"/>
            <a:ext cx="533400" cy="7620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/>
          <p:cNvCxnSpPr>
            <a:stCxn id="19" idx="3"/>
            <a:endCxn id="5" idx="0"/>
          </p:cNvCxnSpPr>
          <p:nvPr/>
        </p:nvCxnSpPr>
        <p:spPr>
          <a:xfrm flipH="1">
            <a:off x="4874258" y="2429241"/>
            <a:ext cx="3052457" cy="390296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48676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19" grpId="0" animBg="1"/>
    </p:bld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621" y="70721"/>
            <a:ext cx="8229600" cy="1143000"/>
          </a:xfrm>
        </p:spPr>
        <p:txBody>
          <a:bodyPr/>
          <a:lstStyle/>
          <a:p>
            <a:r>
              <a:rPr lang="en-US" dirty="0" smtClean="0"/>
              <a:t>Learn from Many Examples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123</a:t>
            </a:fld>
            <a:endParaRPr lang="en-US"/>
          </a:p>
        </p:txBody>
      </p:sp>
      <p:pic>
        <p:nvPicPr>
          <p:cNvPr id="174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304801" y="10748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75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304801" y="3658056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451154" y="12137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451154" y="3796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6917" y="12899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6917" y="3873121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74593" y="14363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574593" y="401951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39414" y="15108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39414" y="4094048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986575" y="15342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986575" y="411749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564524" y="1393334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3" cstate="print"/>
          <a:srcRect l="9141" t="23491" r="82265" b="54527"/>
          <a:stretch>
            <a:fillRect/>
          </a:stretch>
        </p:blipFill>
        <p:spPr bwMode="auto">
          <a:xfrm>
            <a:off x="772044" y="13933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2" name="Picture 3"/>
          <p:cNvPicPr>
            <a:picLocks noChangeAspect="1" noChangeArrowheads="1"/>
          </p:cNvPicPr>
          <p:nvPr/>
        </p:nvPicPr>
        <p:blipFill>
          <a:blip r:embed="rId3" cstate="print"/>
          <a:srcRect l="42761" t="23491" r="48645" b="54527"/>
          <a:stretch>
            <a:fillRect/>
          </a:stretch>
        </p:blipFill>
        <p:spPr bwMode="auto">
          <a:xfrm>
            <a:off x="772044" y="3976533"/>
            <a:ext cx="1674822" cy="2413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61" name="Picture 17" descr="C:\Users\mbudiu\AppData\Local\Microsoft\Windows\Temporary Internet Files\Content.IE5\9Y4XRVEM\MP9004486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2604463"/>
            <a:ext cx="1466737" cy="219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ounded Rectangle 27"/>
          <p:cNvSpPr/>
          <p:nvPr/>
        </p:nvSpPr>
        <p:spPr>
          <a:xfrm>
            <a:off x="7162800" y="4446924"/>
            <a:ext cx="1828800" cy="12192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Decision</a:t>
            </a:r>
            <a:b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</a:br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Tree</a:t>
            </a:r>
            <a:b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</a:br>
            <a:r>
              <a:rPr lang="en-US" sz="2800" dirty="0" smtClean="0">
                <a:solidFill>
                  <a:schemeClr val="tx1"/>
                </a:solidFill>
                <a:latin typeface="Britannic Bold" pitchFamily="34" charset="0"/>
              </a:rPr>
              <a:t>Classifier</a:t>
            </a:r>
            <a:endParaRPr lang="en-US" sz="2800" dirty="0">
              <a:solidFill>
                <a:schemeClr val="tx1"/>
              </a:solidFill>
              <a:latin typeface="Britannic Bold" pitchFamily="34" charset="0"/>
            </a:endParaRPr>
          </a:p>
        </p:txBody>
      </p:sp>
      <p:sp>
        <p:nvSpPr>
          <p:cNvPr id="55" name="Right Arrow 54"/>
          <p:cNvSpPr/>
          <p:nvPr/>
        </p:nvSpPr>
        <p:spPr>
          <a:xfrm>
            <a:off x="2876746" y="2811858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ight Arrow 55"/>
          <p:cNvSpPr/>
          <p:nvPr/>
        </p:nvSpPr>
        <p:spPr>
          <a:xfrm>
            <a:off x="2876746" y="4765180"/>
            <a:ext cx="457200" cy="533400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543220" y="6087331"/>
            <a:ext cx="2837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Machine learning</a:t>
            </a:r>
            <a:endParaRPr lang="en-US" sz="2800" dirty="0"/>
          </a:p>
        </p:txBody>
      </p:sp>
      <p:grpSp>
        <p:nvGrpSpPr>
          <p:cNvPr id="5" name="Group 4"/>
          <p:cNvGrpSpPr/>
          <p:nvPr/>
        </p:nvGrpSpPr>
        <p:grpSpPr>
          <a:xfrm>
            <a:off x="3830077" y="1847128"/>
            <a:ext cx="2238015" cy="1929459"/>
            <a:chOff x="7296094" y="1162352"/>
            <a:chExt cx="1325788" cy="1143001"/>
          </a:xfrm>
        </p:grpSpPr>
        <p:pic>
          <p:nvPicPr>
            <p:cNvPr id="31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296094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2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631397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3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966700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302003" y="1162352"/>
              <a:ext cx="319879" cy="1143001"/>
            </a:xfrm>
            <a:prstGeom prst="rect">
              <a:avLst/>
            </a:prstGeom>
            <a:noFill/>
          </p:spPr>
        </p:pic>
      </p:grpSp>
      <p:grpSp>
        <p:nvGrpSpPr>
          <p:cNvPr id="35" name="Group 34"/>
          <p:cNvGrpSpPr/>
          <p:nvPr/>
        </p:nvGrpSpPr>
        <p:grpSpPr>
          <a:xfrm>
            <a:off x="3830077" y="3947594"/>
            <a:ext cx="2238015" cy="1929459"/>
            <a:chOff x="7296094" y="1162352"/>
            <a:chExt cx="1325788" cy="1143001"/>
          </a:xfrm>
        </p:grpSpPr>
        <p:pic>
          <p:nvPicPr>
            <p:cNvPr id="3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296094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3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631397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4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966700" y="1162352"/>
              <a:ext cx="319879" cy="1143001"/>
            </a:xfrm>
            <a:prstGeom prst="rect">
              <a:avLst/>
            </a:prstGeom>
            <a:noFill/>
          </p:spPr>
        </p:pic>
        <p:pic>
          <p:nvPicPr>
            <p:cNvPr id="45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302003" y="1162352"/>
              <a:ext cx="319879" cy="1143001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424127700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253000" y="253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1483E-6 L -0.01823 -0.1272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0" y="-636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8" grpId="0" animBg="1"/>
      <p:bldP spid="55" grpId="0" animBg="1"/>
      <p:bldP spid="56" grpId="0" animBg="1"/>
      <p:bldP spid="3" grpId="0"/>
    </p:bld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Highly efficient </a:t>
            </a:r>
            <a:r>
              <a:rPr lang="en-US" dirty="0" err="1" smtClean="0"/>
              <a:t>parallellization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124</a:t>
            </a:fld>
            <a:endParaRPr lang="en-US"/>
          </a:p>
        </p:txBody>
      </p:sp>
      <p:pic>
        <p:nvPicPr>
          <p:cNvPr id="5" name="Picture 1" descr="image00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08303" y="1600200"/>
            <a:ext cx="652739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4191000" y="5638800"/>
            <a:ext cx="851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time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 rot="16200000">
            <a:off x="382364" y="3509678"/>
            <a:ext cx="14334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machine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68588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End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6266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2" name="Picture 32" descr="http://upload.wikimedia.org/wikipedia/commons/thumb/8/84/Martin_Luther_King_Jr_NYWTS.jpg/250px-Martin_Luther_King_Jr_NYWT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33600" y="2743200"/>
            <a:ext cx="1447800" cy="1754734"/>
          </a:xfrm>
          <a:prstGeom prst="rect">
            <a:avLst/>
          </a:prstGeom>
          <a:noFill/>
        </p:spPr>
      </p:pic>
      <p:pic>
        <p:nvPicPr>
          <p:cNvPr id="102430" name="Picture 30" descr="http://upload.wikimedia.org/wikipedia/commons/thumb/b/be/Carl_Sagan_Planetary_Society.JPG/225px-Carl_Sagan_Planetary_Societ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91400" y="609600"/>
            <a:ext cx="1305422" cy="1781176"/>
          </a:xfrm>
          <a:prstGeom prst="rect">
            <a:avLst/>
          </a:prstGeom>
          <a:noFill/>
        </p:spPr>
      </p:pic>
      <p:pic>
        <p:nvPicPr>
          <p:cNvPr id="102420" name="Picture 20" descr="Gagarin in his space suit">
            <a:hlinkClick r:id="rId4" tooltip="Gagarin in his space suit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96000" y="2438400"/>
            <a:ext cx="1714500" cy="2295526"/>
          </a:xfrm>
          <a:prstGeom prst="rect">
            <a:avLst/>
          </a:prstGeom>
          <a:noFill/>
        </p:spPr>
      </p:pic>
      <p:pic>
        <p:nvPicPr>
          <p:cNvPr id="102428" name="Picture 28" descr="http://www.matthewlangley.com/blog/uploaded_images/Koudelka---Russian-Tank-in-Prague-765826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33800" y="3429000"/>
            <a:ext cx="2133600" cy="1360171"/>
          </a:xfrm>
          <a:prstGeom prst="rect">
            <a:avLst/>
          </a:prstGeom>
          <a:noFill/>
        </p:spPr>
      </p:pic>
      <p:pic>
        <p:nvPicPr>
          <p:cNvPr id="102424" name="Picture 24" descr="http://upload.wikimedia.org/wikipedia/en/b/b3/Truffaut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66800" y="2895600"/>
            <a:ext cx="1249551" cy="2047876"/>
          </a:xfrm>
          <a:prstGeom prst="rect">
            <a:avLst/>
          </a:prstGeom>
          <a:noFill/>
        </p:spPr>
      </p:pic>
      <p:pic>
        <p:nvPicPr>
          <p:cNvPr id="102422" name="Picture 22" descr="http://upload.wikimedia.org/wikipedia/commons/thumb/1/1d/Pilule_contraceptive.jpg/200px-Pilule_contraceptive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81200" y="1143000"/>
            <a:ext cx="1905000" cy="1171575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The Roaring ‘60s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126</a:t>
            </a:fld>
            <a:endParaRPr lang="en-US" dirty="0"/>
          </a:p>
        </p:txBody>
      </p:sp>
      <p:pic>
        <p:nvPicPr>
          <p:cNvPr id="102402" name="Picture 2" descr="The Beatles Tin Sign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04800" y="1219200"/>
            <a:ext cx="2286000" cy="2291715"/>
          </a:xfrm>
          <a:prstGeom prst="rect">
            <a:avLst/>
          </a:prstGeom>
          <a:noFill/>
        </p:spPr>
      </p:pic>
      <p:pic>
        <p:nvPicPr>
          <p:cNvPr id="102404" name="Picture 4" descr="The Vietnam War memorial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934200" y="1371600"/>
            <a:ext cx="1428750" cy="1714500"/>
          </a:xfrm>
          <a:prstGeom prst="rect">
            <a:avLst/>
          </a:prstGeom>
          <a:noFill/>
        </p:spPr>
      </p:pic>
      <p:pic>
        <p:nvPicPr>
          <p:cNvPr id="102406" name="Picture 6" descr="A bus covered with Hippie slogans and flowers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010400" y="3657600"/>
            <a:ext cx="1714500" cy="1924051"/>
          </a:xfrm>
          <a:prstGeom prst="rect">
            <a:avLst/>
          </a:prstGeom>
          <a:noFill/>
        </p:spPr>
      </p:pic>
      <p:pic>
        <p:nvPicPr>
          <p:cNvPr id="102408" name="Picture 8" descr="Jimi Hendrix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953000" y="4495800"/>
            <a:ext cx="1629294" cy="2038351"/>
          </a:xfrm>
          <a:prstGeom prst="rect">
            <a:avLst/>
          </a:prstGeom>
          <a:noFill/>
        </p:spPr>
      </p:pic>
      <p:pic>
        <p:nvPicPr>
          <p:cNvPr id="102410" name="Picture 10" descr="OnTheRoad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181600" y="990600"/>
            <a:ext cx="1726883" cy="2819400"/>
          </a:xfrm>
          <a:prstGeom prst="rect">
            <a:avLst/>
          </a:prstGeom>
          <a:noFill/>
        </p:spPr>
      </p:pic>
      <p:pic>
        <p:nvPicPr>
          <p:cNvPr id="102412" name="Picture 12" descr="Moon landing hoax - No stars?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457200" y="4191000"/>
            <a:ext cx="2322316" cy="2314576"/>
          </a:xfrm>
          <a:prstGeom prst="rect">
            <a:avLst/>
          </a:prstGeom>
          <a:noFill/>
        </p:spPr>
      </p:pic>
      <p:pic>
        <p:nvPicPr>
          <p:cNvPr id="102414" name="Picture 14" descr="http://www.peterrdevries.nl/images/kennedy.jpg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3276600" y="1219200"/>
            <a:ext cx="1600200" cy="2022653"/>
          </a:xfrm>
          <a:prstGeom prst="rect">
            <a:avLst/>
          </a:prstGeom>
          <a:noFill/>
        </p:spPr>
      </p:pic>
      <p:pic>
        <p:nvPicPr>
          <p:cNvPr id="102418" name="Picture 18" descr="Janis Joplin Magnet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2895600" y="4114800"/>
            <a:ext cx="1490853" cy="2228850"/>
          </a:xfrm>
          <a:prstGeom prst="rect">
            <a:avLst/>
          </a:prstGeom>
          <a:noFill/>
        </p:spPr>
      </p:pic>
      <p:pic>
        <p:nvPicPr>
          <p:cNvPr id="102426" name="Picture 26" descr="http://upload.wikimedia.org/wikipedia/commons/thumb/8/89/Muhammad_Ali_NYWTS.jpg/220px-Muhammad_Ali_NYWTS.jpg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7010400" y="5281353"/>
            <a:ext cx="1104900" cy="13861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497810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102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02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102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02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02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102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10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500"/>
                                        <p:tgtEl>
                                          <p:spTgt spid="102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102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1" dur="500"/>
                                        <p:tgtEl>
                                          <p:spTgt spid="102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5" dur="500"/>
                                        <p:tgtEl>
                                          <p:spTgt spid="102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9" dur="500"/>
                                        <p:tgtEl>
                                          <p:spTgt spid="102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3" dur="500"/>
                                        <p:tgtEl>
                                          <p:spTgt spid="102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444" name="Picture 36" descr="RS-232C延長ケーブル（3m）　KR-9EN3 - サンワサプライ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1200" y="2209800"/>
            <a:ext cx="1143000" cy="1143000"/>
          </a:xfrm>
          <a:prstGeom prst="rect">
            <a:avLst/>
          </a:prstGeom>
          <a:noFill/>
        </p:spPr>
      </p:pic>
      <p:pic>
        <p:nvPicPr>
          <p:cNvPr id="145442" name="Picture 34" descr="http://www.computerhistory.org/timeline/images/1964_basic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52600" y="0"/>
            <a:ext cx="1905000" cy="2905125"/>
          </a:xfrm>
          <a:prstGeom prst="rect">
            <a:avLst/>
          </a:prstGeom>
          <a:noFill/>
        </p:spPr>
      </p:pic>
      <p:pic>
        <p:nvPicPr>
          <p:cNvPr id="145438" name="Picture 30" descr="http://www.computerhistory.org/timeline/images/1960_lisp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4019550"/>
            <a:ext cx="1905000" cy="2838450"/>
          </a:xfrm>
          <a:prstGeom prst="rect">
            <a:avLst/>
          </a:prstGeom>
          <a:noFill/>
        </p:spPr>
      </p:pic>
      <p:pic>
        <p:nvPicPr>
          <p:cNvPr id="145436" name="Picture 28" descr="http://www.computerhistory.org/timeline/images/1961_rtl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05600" y="1676400"/>
            <a:ext cx="1905000" cy="1924051"/>
          </a:xfrm>
          <a:prstGeom prst="rect">
            <a:avLst/>
          </a:prstGeom>
          <a:noFill/>
        </p:spPr>
      </p:pic>
      <p:pic>
        <p:nvPicPr>
          <p:cNvPr id="145422" name="Picture 14" descr="http://archive.computerhistory.org/resources/still-image/UNIX/unix.license_plate.102623933.lg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34125" y="4706112"/>
            <a:ext cx="2438400" cy="199948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0"/>
            <a:ext cx="5486400" cy="1066800"/>
          </a:xfrm>
        </p:spPr>
        <p:txBody>
          <a:bodyPr/>
          <a:lstStyle/>
          <a:p>
            <a:r>
              <a:rPr lang="en-US" dirty="0" smtClean="0"/>
              <a:t>The other ‘60s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127</a:t>
            </a:fld>
            <a:endParaRPr lang="en-US"/>
          </a:p>
        </p:txBody>
      </p:sp>
      <p:pic>
        <p:nvPicPr>
          <p:cNvPr id="145410" name="Picture 2" descr="http://upload.wikimedia.org/wikipedia/commons/thumb/2/23/Spacewar%21-PDP-1-20070512.jpg/256px-Spacewar%21-PDP-1-20070512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24600" y="685800"/>
            <a:ext cx="2438400" cy="1638300"/>
          </a:xfrm>
          <a:prstGeom prst="rect">
            <a:avLst/>
          </a:prstGeom>
          <a:noFill/>
        </p:spPr>
      </p:pic>
      <p:pic>
        <p:nvPicPr>
          <p:cNvPr id="145412" name="Picture 4" descr="PDP 8/L from September 1969 Braunschweig Staatsbank more in german Wikipedi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0" y="0"/>
            <a:ext cx="1905000" cy="2543175"/>
          </a:xfrm>
          <a:prstGeom prst="rect">
            <a:avLst/>
          </a:prstGeom>
          <a:noFill/>
        </p:spPr>
      </p:pic>
      <p:pic>
        <p:nvPicPr>
          <p:cNvPr id="145416" name="Picture 8" descr="Image:Firstmouseunderside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048000" y="1295400"/>
            <a:ext cx="2857500" cy="1905000"/>
          </a:xfrm>
          <a:prstGeom prst="rect">
            <a:avLst/>
          </a:prstGeom>
          <a:noFill/>
        </p:spPr>
      </p:pic>
      <p:pic>
        <p:nvPicPr>
          <p:cNvPr id="145418" name="Picture 10" descr="ARPANET logical map, March 1977.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33400" y="2971800"/>
            <a:ext cx="2554188" cy="1828800"/>
          </a:xfrm>
          <a:prstGeom prst="rect">
            <a:avLst/>
          </a:prstGeom>
          <a:noFill/>
        </p:spPr>
      </p:pic>
      <p:pic>
        <p:nvPicPr>
          <p:cNvPr id="145420" name="Picture 12" descr="Image:Ken n dennis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953125" y="3258312"/>
            <a:ext cx="2962275" cy="1924051"/>
          </a:xfrm>
          <a:prstGeom prst="rect">
            <a:avLst/>
          </a:prstGeom>
          <a:noFill/>
        </p:spPr>
      </p:pic>
      <p:pic>
        <p:nvPicPr>
          <p:cNvPr id="145424" name="Picture 16" descr="http://www.cs.utexas.edu/users/chris/think/ARPANET/FTP/pdp10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200400" y="3505200"/>
            <a:ext cx="1551214" cy="1809750"/>
          </a:xfrm>
          <a:prstGeom prst="rect">
            <a:avLst/>
          </a:prstGeom>
          <a:noFill/>
        </p:spPr>
      </p:pic>
      <p:pic>
        <p:nvPicPr>
          <p:cNvPr id="145426" name="Picture 18" descr="http://images.ctv.ca/gallery/photo/OS_history_20070126/image0.jp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2209800" y="5314950"/>
            <a:ext cx="2057400" cy="1543050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3124200" y="6400800"/>
            <a:ext cx="883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OS/360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4038600" y="4648200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Multics</a:t>
            </a: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609600" y="2895600"/>
            <a:ext cx="1050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ARPANET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0" y="2438400"/>
            <a:ext cx="759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PDP/8</a:t>
            </a:r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7010400" y="381000"/>
            <a:ext cx="117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Spacewars</a:t>
            </a:r>
            <a:endParaRPr lang="en-US" dirty="0"/>
          </a:p>
        </p:txBody>
      </p:sp>
      <p:pic>
        <p:nvPicPr>
          <p:cNvPr id="145428" name="Picture 20" descr="The program thinks it has a large range of contiguous addresses; but in reality the parts it is currently using are scattered around RAM, and the inactive parts are saved in a disk file.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4572000" y="5334000"/>
            <a:ext cx="1524000" cy="1524000"/>
          </a:xfrm>
          <a:prstGeom prst="rect">
            <a:avLst/>
          </a:prstGeom>
          <a:noFill/>
        </p:spPr>
      </p:pic>
      <p:sp>
        <p:nvSpPr>
          <p:cNvPr id="22" name="TextBox 21"/>
          <p:cNvSpPr txBox="1"/>
          <p:nvPr/>
        </p:nvSpPr>
        <p:spPr>
          <a:xfrm>
            <a:off x="4572000" y="5943600"/>
            <a:ext cx="1655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Virtual memory</a:t>
            </a:r>
            <a:endParaRPr 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3733800" y="4953000"/>
            <a:ext cx="1406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Time-sharing</a:t>
            </a:r>
            <a:endParaRPr lang="en-US" dirty="0"/>
          </a:p>
        </p:txBody>
      </p:sp>
      <p:sp>
        <p:nvSpPr>
          <p:cNvPr id="25" name="Rectangle 24"/>
          <p:cNvSpPr/>
          <p:nvPr/>
        </p:nvSpPr>
        <p:spPr>
          <a:xfrm>
            <a:off x="0" y="5638800"/>
            <a:ext cx="28194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(defun factorial (n) </a:t>
            </a:r>
          </a:p>
          <a:p>
            <a:r>
              <a:rPr lang="pt-BR" dirty="0" smtClean="0"/>
              <a:t>  (if (&lt;= n 1) 1 </a:t>
            </a:r>
          </a:p>
          <a:p>
            <a:r>
              <a:rPr lang="pt-BR" dirty="0" smtClean="0"/>
              <a:t>       (* n (factorial (- n 1))))) </a:t>
            </a:r>
            <a:endParaRPr lang="en-US" dirty="0"/>
          </a:p>
        </p:txBody>
      </p:sp>
      <p:pic>
        <p:nvPicPr>
          <p:cNvPr id="145440" name="Picture 32" descr="http://www.computerhistory.org/timeline/images/1963_ascii.jpg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4876800" y="3276600"/>
            <a:ext cx="981364" cy="17811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005827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45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145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45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45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/>
                                        <p:tgtEl>
                                          <p:spTgt spid="145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145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145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500"/>
                                        <p:tgtEl>
                                          <p:spTgt spid="145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500"/>
                            </p:stCondLst>
                            <p:childTnLst>
                              <p:par>
                                <p:cTn id="4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500"/>
                                        <p:tgtEl>
                                          <p:spTgt spid="145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6" dur="500"/>
                                        <p:tgtEl>
                                          <p:spTgt spid="145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500"/>
                            </p:stCondLst>
                            <p:childTnLst>
                              <p:par>
                                <p:cTn id="5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500"/>
                                        <p:tgtEl>
                                          <p:spTgt spid="145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500"/>
                            </p:stCondLst>
                            <p:childTnLst>
                              <p:par>
                                <p:cTn id="6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1" dur="500"/>
                                        <p:tgtEl>
                                          <p:spTgt spid="145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7000"/>
                            </p:stCondLst>
                            <p:childTnLst>
                              <p:par>
                                <p:cTn id="76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8" dur="500"/>
                                        <p:tgtEl>
                                          <p:spTgt spid="145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500"/>
                            </p:stCondLst>
                            <p:childTnLst>
                              <p:par>
                                <p:cTn id="8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5" dur="500"/>
                                        <p:tgtEl>
                                          <p:spTgt spid="145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8" grpId="0"/>
      <p:bldP spid="19" grpId="0"/>
      <p:bldP spid="20" grpId="0"/>
      <p:bldP spid="22" grpId="0"/>
      <p:bldP spid="23" grpId="0"/>
      <p:bldP spid="25" grpId="0"/>
    </p:bld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en-US" dirty="0" smtClean="0"/>
              <a:t>What about the 2010’s?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128</a:t>
            </a:fld>
            <a:endParaRPr lang="en-US"/>
          </a:p>
        </p:txBody>
      </p:sp>
      <p:pic>
        <p:nvPicPr>
          <p:cNvPr id="146435" name="Picture 3" descr="C:\Users\mbudiu\AppData\Local\Microsoft\Windows\Temporary Internet Files\Content.IE5\CEUDYJIA\MCj0438059000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95600" y="2209800"/>
            <a:ext cx="3505200" cy="3505200"/>
          </a:xfrm>
          <a:prstGeom prst="rect">
            <a:avLst/>
          </a:prstGeom>
          <a:noFill/>
        </p:spPr>
      </p:pic>
      <p:pic>
        <p:nvPicPr>
          <p:cNvPr id="146437" name="Picture 5" descr="C:\Users\mbudiu\AppData\Local\Microsoft\Windows\Temporary Internet Files\Content.IE5\CEUDYJIA\MCj023400900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76800" y="1219200"/>
            <a:ext cx="1717141" cy="2113984"/>
          </a:xfrm>
          <a:prstGeom prst="rect">
            <a:avLst/>
          </a:prstGeom>
          <a:noFill/>
        </p:spPr>
      </p:pic>
      <p:pic>
        <p:nvPicPr>
          <p:cNvPr id="1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133600"/>
            <a:ext cx="218085" cy="685801"/>
          </a:xfrm>
          <a:prstGeom prst="rect">
            <a:avLst/>
          </a:prstGeom>
          <a:noFill/>
        </p:spPr>
      </p:pic>
      <p:pic>
        <p:nvPicPr>
          <p:cNvPr id="1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33800" y="3200400"/>
            <a:ext cx="218085" cy="685801"/>
          </a:xfrm>
          <a:prstGeom prst="rect">
            <a:avLst/>
          </a:prstGeom>
          <a:noFill/>
        </p:spPr>
      </p:pic>
      <p:pic>
        <p:nvPicPr>
          <p:cNvPr id="1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62400" y="2590800"/>
            <a:ext cx="218085" cy="685801"/>
          </a:xfrm>
          <a:prstGeom prst="rect">
            <a:avLst/>
          </a:prstGeom>
          <a:noFill/>
        </p:spPr>
      </p:pic>
      <p:pic>
        <p:nvPicPr>
          <p:cNvPr id="1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43400" y="2895600"/>
            <a:ext cx="218085" cy="685801"/>
          </a:xfrm>
          <a:prstGeom prst="rect">
            <a:avLst/>
          </a:prstGeom>
          <a:noFill/>
        </p:spPr>
      </p:pic>
      <p:pic>
        <p:nvPicPr>
          <p:cNvPr id="1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14800" y="3810000"/>
            <a:ext cx="218085" cy="685801"/>
          </a:xfrm>
          <a:prstGeom prst="rect">
            <a:avLst/>
          </a:prstGeom>
          <a:noFill/>
        </p:spPr>
      </p:pic>
      <p:pic>
        <p:nvPicPr>
          <p:cNvPr id="15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76800" y="2514600"/>
            <a:ext cx="218085" cy="685801"/>
          </a:xfrm>
          <a:prstGeom prst="rect">
            <a:avLst/>
          </a:prstGeom>
          <a:noFill/>
        </p:spPr>
      </p:pic>
      <p:pic>
        <p:nvPicPr>
          <p:cNvPr id="1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8200" y="3810000"/>
            <a:ext cx="218085" cy="685801"/>
          </a:xfrm>
          <a:prstGeom prst="rect">
            <a:avLst/>
          </a:prstGeom>
          <a:noFill/>
        </p:spPr>
      </p:pic>
      <p:pic>
        <p:nvPicPr>
          <p:cNvPr id="1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7800" y="4876800"/>
            <a:ext cx="218085" cy="685801"/>
          </a:xfrm>
          <a:prstGeom prst="rect">
            <a:avLst/>
          </a:prstGeom>
          <a:noFill/>
        </p:spPr>
      </p:pic>
      <p:pic>
        <p:nvPicPr>
          <p:cNvPr id="1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05400" y="1981200"/>
            <a:ext cx="218085" cy="685801"/>
          </a:xfrm>
          <a:prstGeom prst="rect">
            <a:avLst/>
          </a:prstGeom>
          <a:noFill/>
        </p:spPr>
      </p:pic>
      <p:pic>
        <p:nvPicPr>
          <p:cNvPr id="1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1200" y="2819400"/>
            <a:ext cx="218085" cy="685801"/>
          </a:xfrm>
          <a:prstGeom prst="rect">
            <a:avLst/>
          </a:prstGeom>
          <a:noFill/>
        </p:spPr>
      </p:pic>
      <p:pic>
        <p:nvPicPr>
          <p:cNvPr id="2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62600" y="4114800"/>
            <a:ext cx="218085" cy="685801"/>
          </a:xfrm>
          <a:prstGeom prst="rect">
            <a:avLst/>
          </a:prstGeom>
          <a:noFill/>
        </p:spPr>
      </p:pic>
      <p:pic>
        <p:nvPicPr>
          <p:cNvPr id="2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29200" y="4191000"/>
            <a:ext cx="218085" cy="685801"/>
          </a:xfrm>
          <a:prstGeom prst="rect">
            <a:avLst/>
          </a:prstGeom>
          <a:noFill/>
        </p:spPr>
      </p:pic>
      <p:pic>
        <p:nvPicPr>
          <p:cNvPr id="2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67200" y="2209800"/>
            <a:ext cx="218085" cy="685801"/>
          </a:xfrm>
          <a:prstGeom prst="rect">
            <a:avLst/>
          </a:prstGeom>
          <a:noFill/>
        </p:spPr>
      </p:pic>
      <p:pic>
        <p:nvPicPr>
          <p:cNvPr id="2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9000" y="3276600"/>
            <a:ext cx="218085" cy="685801"/>
          </a:xfrm>
          <a:prstGeom prst="rect">
            <a:avLst/>
          </a:prstGeom>
          <a:noFill/>
        </p:spPr>
      </p:pic>
      <p:pic>
        <p:nvPicPr>
          <p:cNvPr id="2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57600" y="2667000"/>
            <a:ext cx="218085" cy="685801"/>
          </a:xfrm>
          <a:prstGeom prst="rect">
            <a:avLst/>
          </a:prstGeom>
          <a:noFill/>
        </p:spPr>
      </p:pic>
      <p:pic>
        <p:nvPicPr>
          <p:cNvPr id="25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38600" y="2971800"/>
            <a:ext cx="218085" cy="685801"/>
          </a:xfrm>
          <a:prstGeom prst="rect">
            <a:avLst/>
          </a:prstGeom>
          <a:noFill/>
        </p:spPr>
      </p:pic>
      <p:pic>
        <p:nvPicPr>
          <p:cNvPr id="2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0000" y="3886200"/>
            <a:ext cx="218085" cy="685801"/>
          </a:xfrm>
          <a:prstGeom prst="rect">
            <a:avLst/>
          </a:prstGeom>
          <a:noFill/>
        </p:spPr>
      </p:pic>
      <p:pic>
        <p:nvPicPr>
          <p:cNvPr id="2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590800"/>
            <a:ext cx="218085" cy="685801"/>
          </a:xfrm>
          <a:prstGeom prst="rect">
            <a:avLst/>
          </a:prstGeom>
          <a:noFill/>
        </p:spPr>
      </p:pic>
      <p:pic>
        <p:nvPicPr>
          <p:cNvPr id="2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43400" y="3886200"/>
            <a:ext cx="218085" cy="685801"/>
          </a:xfrm>
          <a:prstGeom prst="rect">
            <a:avLst/>
          </a:prstGeom>
          <a:noFill/>
        </p:spPr>
      </p:pic>
      <p:pic>
        <p:nvPicPr>
          <p:cNvPr id="2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4495800"/>
            <a:ext cx="218085" cy="685801"/>
          </a:xfrm>
          <a:prstGeom prst="rect">
            <a:avLst/>
          </a:prstGeom>
          <a:noFill/>
        </p:spPr>
      </p:pic>
      <p:pic>
        <p:nvPicPr>
          <p:cNvPr id="3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0600" y="2057400"/>
            <a:ext cx="218085" cy="685801"/>
          </a:xfrm>
          <a:prstGeom prst="rect">
            <a:avLst/>
          </a:prstGeom>
          <a:noFill/>
        </p:spPr>
      </p:pic>
      <p:pic>
        <p:nvPicPr>
          <p:cNvPr id="3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400" y="2895600"/>
            <a:ext cx="218085" cy="685801"/>
          </a:xfrm>
          <a:prstGeom prst="rect">
            <a:avLst/>
          </a:prstGeom>
          <a:noFill/>
        </p:spPr>
      </p:pic>
      <p:pic>
        <p:nvPicPr>
          <p:cNvPr id="3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7800" y="4191000"/>
            <a:ext cx="218085" cy="685801"/>
          </a:xfrm>
          <a:prstGeom prst="rect">
            <a:avLst/>
          </a:prstGeom>
          <a:noFill/>
        </p:spPr>
      </p:pic>
      <p:pic>
        <p:nvPicPr>
          <p:cNvPr id="3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24400" y="4267200"/>
            <a:ext cx="218085" cy="685801"/>
          </a:xfrm>
          <a:prstGeom prst="rect">
            <a:avLst/>
          </a:prstGeom>
          <a:noFill/>
        </p:spPr>
      </p:pic>
      <p:pic>
        <p:nvPicPr>
          <p:cNvPr id="35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0" y="2209800"/>
            <a:ext cx="218085" cy="685801"/>
          </a:xfrm>
          <a:prstGeom prst="rect">
            <a:avLst/>
          </a:prstGeom>
          <a:noFill/>
        </p:spPr>
      </p:pic>
      <p:pic>
        <p:nvPicPr>
          <p:cNvPr id="3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76800" y="3352800"/>
            <a:ext cx="218085" cy="685801"/>
          </a:xfrm>
          <a:prstGeom prst="rect">
            <a:avLst/>
          </a:prstGeom>
          <a:noFill/>
        </p:spPr>
      </p:pic>
      <p:pic>
        <p:nvPicPr>
          <p:cNvPr id="3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05400" y="2743200"/>
            <a:ext cx="218085" cy="685801"/>
          </a:xfrm>
          <a:prstGeom prst="rect">
            <a:avLst/>
          </a:prstGeom>
          <a:noFill/>
        </p:spPr>
      </p:pic>
      <p:pic>
        <p:nvPicPr>
          <p:cNvPr id="3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400" y="3048000"/>
            <a:ext cx="218085" cy="685801"/>
          </a:xfrm>
          <a:prstGeom prst="rect">
            <a:avLst/>
          </a:prstGeom>
          <a:noFill/>
        </p:spPr>
      </p:pic>
      <p:pic>
        <p:nvPicPr>
          <p:cNvPr id="3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7800" y="3962400"/>
            <a:ext cx="218085" cy="685801"/>
          </a:xfrm>
          <a:prstGeom prst="rect">
            <a:avLst/>
          </a:prstGeom>
          <a:noFill/>
        </p:spPr>
      </p:pic>
      <p:pic>
        <p:nvPicPr>
          <p:cNvPr id="4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9800" y="2667000"/>
            <a:ext cx="218085" cy="685801"/>
          </a:xfrm>
          <a:prstGeom prst="rect">
            <a:avLst/>
          </a:prstGeom>
          <a:noFill/>
        </p:spPr>
      </p:pic>
      <p:pic>
        <p:nvPicPr>
          <p:cNvPr id="4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1200" y="3962400"/>
            <a:ext cx="218085" cy="685801"/>
          </a:xfrm>
          <a:prstGeom prst="rect">
            <a:avLst/>
          </a:prstGeom>
          <a:noFill/>
        </p:spPr>
      </p:pic>
      <p:pic>
        <p:nvPicPr>
          <p:cNvPr id="4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62600" y="4876800"/>
            <a:ext cx="218085" cy="685801"/>
          </a:xfrm>
          <a:prstGeom prst="rect">
            <a:avLst/>
          </a:prstGeom>
          <a:noFill/>
        </p:spPr>
      </p:pic>
      <p:sp>
        <p:nvSpPr>
          <p:cNvPr id="44" name="32-Point Star 43"/>
          <p:cNvSpPr/>
          <p:nvPr/>
        </p:nvSpPr>
        <p:spPr>
          <a:xfrm>
            <a:off x="3768437" y="2677412"/>
            <a:ext cx="2209800" cy="2057400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32-Point Star 44"/>
          <p:cNvSpPr/>
          <p:nvPr/>
        </p:nvSpPr>
        <p:spPr>
          <a:xfrm rot="21249845">
            <a:off x="4067436" y="2972667"/>
            <a:ext cx="1611801" cy="1466890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32-Point Star 45"/>
          <p:cNvSpPr/>
          <p:nvPr/>
        </p:nvSpPr>
        <p:spPr>
          <a:xfrm>
            <a:off x="4298693" y="3175460"/>
            <a:ext cx="1149285" cy="1040091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32-Point Star 46"/>
          <p:cNvSpPr/>
          <p:nvPr/>
        </p:nvSpPr>
        <p:spPr>
          <a:xfrm rot="21249845">
            <a:off x="4455130" y="3317296"/>
            <a:ext cx="838276" cy="741566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7047" name="Picture 7" descr="C:\Users\mbudiu.NORTHAMERICA\AppData\Local\Microsoft\Windows\Temporary Internet Files\Content.IE5\925GOJ4Q\MCj04339410000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77000" y="3505200"/>
            <a:ext cx="876300" cy="876300"/>
          </a:xfrm>
          <a:prstGeom prst="rect">
            <a:avLst/>
          </a:prstGeom>
          <a:noFill/>
        </p:spPr>
      </p:pic>
      <p:cxnSp>
        <p:nvCxnSpPr>
          <p:cNvPr id="50" name="Straight Connector 49"/>
          <p:cNvCxnSpPr>
            <a:stCxn id="44" idx="3"/>
            <a:endCxn id="87047" idx="1"/>
          </p:cNvCxnSpPr>
          <p:nvPr/>
        </p:nvCxnSpPr>
        <p:spPr>
          <a:xfrm>
            <a:off x="5978237" y="3706112"/>
            <a:ext cx="498763" cy="2372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48308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0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90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"/>
                            </p:stCondLst>
                            <p:childTnLst>
                              <p:par>
                                <p:cTn id="49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200"/>
                            </p:stCondLst>
                            <p:childTnLst>
                              <p:par>
                                <p:cTn id="52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300"/>
                            </p:stCondLst>
                            <p:childTnLst>
                              <p:par>
                                <p:cTn id="55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400"/>
                            </p:stCondLst>
                            <p:childTnLst>
                              <p:par>
                                <p:cTn id="5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600"/>
                            </p:stCondLst>
                            <p:childTnLst>
                              <p:par>
                                <p:cTn id="64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700"/>
                            </p:stCondLst>
                            <p:childTnLst>
                              <p:par>
                                <p:cTn id="67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800"/>
                            </p:stCondLst>
                            <p:childTnLst>
                              <p:par>
                                <p:cTn id="70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900"/>
                            </p:stCondLst>
                            <p:childTnLst>
                              <p:par>
                                <p:cTn id="7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100"/>
                            </p:stCondLst>
                            <p:childTnLst>
                              <p:par>
                                <p:cTn id="79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200"/>
                            </p:stCondLst>
                            <p:childTnLst>
                              <p:par>
                                <p:cTn id="82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300"/>
                            </p:stCondLst>
                            <p:childTnLst>
                              <p:par>
                                <p:cTn id="85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400"/>
                            </p:stCondLst>
                            <p:childTnLst>
                              <p:par>
                                <p:cTn id="88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500"/>
                            </p:stCondLst>
                            <p:childTnLst>
                              <p:par>
                                <p:cTn id="91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600"/>
                            </p:stCondLst>
                            <p:childTnLst>
                              <p:par>
                                <p:cTn id="94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700"/>
                            </p:stCondLst>
                            <p:childTnLst>
                              <p:par>
                                <p:cTn id="97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800"/>
                            </p:stCondLst>
                            <p:childTnLst>
                              <p:par>
                                <p:cTn id="100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900"/>
                            </p:stCondLst>
                            <p:childTnLst>
                              <p:par>
                                <p:cTn id="103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3000"/>
                            </p:stCondLst>
                            <p:childTnLst>
                              <p:par>
                                <p:cTn id="106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100"/>
                            </p:stCondLst>
                            <p:childTnLst>
                              <p:par>
                                <p:cTn id="10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100"/>
                            </p:stCondLst>
                            <p:childTnLst>
                              <p:par>
                                <p:cTn id="1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100"/>
                            </p:stCondLst>
                            <p:childTnLst>
                              <p:par>
                                <p:cTn id="1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3100"/>
                            </p:stCondLst>
                            <p:childTnLst>
                              <p:par>
                                <p:cTn id="1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5" grpId="0" animBg="1"/>
      <p:bldP spid="46" grpId="0" animBg="1"/>
      <p:bldP spid="47" grpId="0" animBg="1"/>
    </p:bld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>
            <a:off x="914400" y="1676400"/>
            <a:ext cx="7543800" cy="5029200"/>
          </a:xfrm>
          <a:prstGeom prst="roundRect">
            <a:avLst>
              <a:gd name="adj" fmla="val 94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Layers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129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1847850" y="6019800"/>
            <a:ext cx="5791200" cy="533400"/>
          </a:xfrm>
          <a:prstGeom prst="rect">
            <a:avLst/>
          </a:prstGeom>
          <a:solidFill>
            <a:srgbClr val="E5FF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Networking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847850" y="4800600"/>
            <a:ext cx="5791200" cy="457200"/>
          </a:xfrm>
          <a:prstGeom prst="rect">
            <a:avLst/>
          </a:prstGeom>
          <a:solidFill>
            <a:srgbClr val="7FFF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Storage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847850" y="3581400"/>
            <a:ext cx="5791200" cy="457200"/>
          </a:xfrm>
          <a:prstGeom prst="rect">
            <a:avLst/>
          </a:prstGeom>
          <a:solidFill>
            <a:srgbClr val="11FF1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Distributed Execution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847850" y="2971800"/>
            <a:ext cx="5791200" cy="457200"/>
          </a:xfrm>
          <a:prstGeom prst="rect">
            <a:avLst/>
          </a:prstGeom>
          <a:solidFill>
            <a:srgbClr val="00CC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Scheduling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847850" y="2362200"/>
            <a:ext cx="5791200" cy="457200"/>
          </a:xfrm>
          <a:prstGeom prst="rect">
            <a:avLst/>
          </a:prstGeom>
          <a:solidFill>
            <a:srgbClr val="00A2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Resource Management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828800" y="1143000"/>
            <a:ext cx="5791200" cy="457200"/>
          </a:xfrm>
          <a:prstGeom prst="rect">
            <a:avLst/>
          </a:prstGeom>
          <a:solidFill>
            <a:srgbClr val="003E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bg1"/>
                </a:solidFill>
              </a:rPr>
              <a:t>Applications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847850" y="5410200"/>
            <a:ext cx="5791200" cy="457200"/>
          </a:xfrm>
          <a:prstGeom prst="rect">
            <a:avLst/>
          </a:prstGeom>
          <a:solidFill>
            <a:srgbClr val="B7FF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Identity &amp; Security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847850" y="4191000"/>
            <a:ext cx="5791200" cy="457200"/>
          </a:xfrm>
          <a:prstGeom prst="rect">
            <a:avLst/>
          </a:prstGeom>
          <a:solidFill>
            <a:srgbClr val="56FF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Caching and Synchronization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1828800" y="1752600"/>
            <a:ext cx="5791200" cy="457200"/>
          </a:xfrm>
          <a:prstGeom prst="rect">
            <a:avLst/>
          </a:prstGeom>
          <a:solidFill>
            <a:srgbClr val="006C0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Programming Languages and APIs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 rot="16200000">
            <a:off x="-48410" y="3782210"/>
            <a:ext cx="27536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</a:rPr>
              <a:t>Operating System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0872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</p:bld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130</a:t>
            </a:fld>
            <a:endParaRPr lang="en-US"/>
          </a:p>
        </p:txBody>
      </p:sp>
      <p:pic>
        <p:nvPicPr>
          <p:cNvPr id="141316" name="Picture 4" descr="http://blogs.voices.com/thebiz/Amazon-Web-Services-3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" y="1760220"/>
            <a:ext cx="2857500" cy="1162050"/>
          </a:xfrm>
          <a:prstGeom prst="rect">
            <a:avLst/>
          </a:prstGeom>
          <a:noFill/>
        </p:spPr>
      </p:pic>
      <p:pic>
        <p:nvPicPr>
          <p:cNvPr id="141318" name="Picture 6" descr="http://www.arrowasia.com.hk/file_system/intranet/SA/MIME/Image/google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4800" y="3055620"/>
            <a:ext cx="2990850" cy="1133475"/>
          </a:xfrm>
          <a:prstGeom prst="rect">
            <a:avLst/>
          </a:prstGeom>
          <a:noFill/>
        </p:spPr>
      </p:pic>
      <p:pic>
        <p:nvPicPr>
          <p:cNvPr id="141322" name="Picture 10" descr="http://fishtrain.com/wp-content/uploads/akamai_logo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5200" y="1836420"/>
            <a:ext cx="2286000" cy="1076325"/>
          </a:xfrm>
          <a:prstGeom prst="rect">
            <a:avLst/>
          </a:prstGeom>
          <a:noFill/>
        </p:spPr>
      </p:pic>
      <p:pic>
        <p:nvPicPr>
          <p:cNvPr id="141324" name="Picture 12" descr="http://ivory.vnunet.com/images/company-logos/vmware-logo/medium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05200" y="3131820"/>
            <a:ext cx="2306782" cy="1371600"/>
          </a:xfrm>
          <a:prstGeom prst="rect">
            <a:avLst/>
          </a:prstGeom>
          <a:noFill/>
        </p:spPr>
      </p:pic>
      <p:pic>
        <p:nvPicPr>
          <p:cNvPr id="141326" name="Picture 14" descr="http://blogoehlert.typepad.com/photos/uncategorized/yahoo_logo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81400" y="4472940"/>
            <a:ext cx="2209800" cy="1546860"/>
          </a:xfrm>
          <a:prstGeom prst="rect">
            <a:avLst/>
          </a:prstGeom>
          <a:noFill/>
        </p:spPr>
      </p:pic>
      <p:pic>
        <p:nvPicPr>
          <p:cNvPr id="141328" name="Picture 16" descr="http://www.fathomseo.com/blog/wp-content/uploads/2007/09/facebook_logo_large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48400" y="1975413"/>
            <a:ext cx="2590800" cy="971550"/>
          </a:xfrm>
          <a:prstGeom prst="rect">
            <a:avLst/>
          </a:prstGeom>
          <a:noFill/>
        </p:spPr>
      </p:pic>
      <p:pic>
        <p:nvPicPr>
          <p:cNvPr id="141330" name="Picture 18" descr="AT&amp;T Logo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58000" y="4427220"/>
            <a:ext cx="1638300" cy="1489364"/>
          </a:xfrm>
          <a:prstGeom prst="rect">
            <a:avLst/>
          </a:prstGeom>
          <a:noFill/>
        </p:spPr>
      </p:pic>
      <p:pic>
        <p:nvPicPr>
          <p:cNvPr id="141332" name="Picture 20" descr="http://rackable.com/images/common/masthead-1.gif">
            <a:hlinkClick r:id="rId9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705600" y="3436620"/>
            <a:ext cx="1619250" cy="647700"/>
          </a:xfrm>
          <a:prstGeom prst="rect">
            <a:avLst/>
          </a:prstGeom>
          <a:noFill/>
        </p:spPr>
      </p:pic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4189095"/>
            <a:ext cx="2065876" cy="2065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667000" y="6197025"/>
            <a:ext cx="4217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And many, many more…</a:t>
            </a:r>
            <a:endParaRPr lang="en-US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Pieces of the Global Computer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7647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8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5000" fill="hold"/>
                                        <p:tgtEl>
                                          <p:spTgt spid="141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0" fill="hold"/>
                                        <p:tgtEl>
                                          <p:spTgt spid="141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8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0" fill="hold"/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0" fill="hold"/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8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0" fill="hold"/>
                                        <p:tgtEl>
                                          <p:spTgt spid="141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0" fill="hold"/>
                                        <p:tgtEl>
                                          <p:spTgt spid="141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8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5000" fill="hold"/>
                                        <p:tgtEl>
                                          <p:spTgt spid="141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0" fill="hold"/>
                                        <p:tgtEl>
                                          <p:spTgt spid="141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8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5000" fill="hold"/>
                                        <p:tgtEl>
                                          <p:spTgt spid="141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0" fill="hold"/>
                                        <p:tgtEl>
                                          <p:spTgt spid="141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8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0" fill="hold"/>
                                        <p:tgtEl>
                                          <p:spTgt spid="141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0" fill="hold"/>
                                        <p:tgtEl>
                                          <p:spTgt spid="141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8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0" fill="hold"/>
                                        <p:tgtEl>
                                          <p:spTgt spid="141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0" fill="hold"/>
                                        <p:tgtEl>
                                          <p:spTgt spid="141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8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5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This lecture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131</a:t>
            </a:fld>
            <a:endParaRPr lang="en-US"/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5715000" y="1066800"/>
            <a:ext cx="76200" cy="106680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Picture 3" descr="C:\Users\mbudiu\AppData\Local\Microsoft\Windows\Temporary Internet Files\Content.IE5\CEUDYJIA\MCj0438059000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95600" y="2209800"/>
            <a:ext cx="3505200" cy="3505200"/>
          </a:xfrm>
          <a:prstGeom prst="rect">
            <a:avLst/>
          </a:prstGeom>
          <a:noFill/>
        </p:spPr>
      </p:pic>
      <p:pic>
        <p:nvPicPr>
          <p:cNvPr id="4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133600"/>
            <a:ext cx="218085" cy="685801"/>
          </a:xfrm>
          <a:prstGeom prst="rect">
            <a:avLst/>
          </a:prstGeom>
          <a:noFill/>
        </p:spPr>
      </p:pic>
      <p:pic>
        <p:nvPicPr>
          <p:cNvPr id="4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3800" y="3200400"/>
            <a:ext cx="218085" cy="685801"/>
          </a:xfrm>
          <a:prstGeom prst="rect">
            <a:avLst/>
          </a:prstGeom>
          <a:noFill/>
        </p:spPr>
      </p:pic>
      <p:pic>
        <p:nvPicPr>
          <p:cNvPr id="4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62400" y="2590800"/>
            <a:ext cx="218085" cy="685801"/>
          </a:xfrm>
          <a:prstGeom prst="rect">
            <a:avLst/>
          </a:prstGeom>
          <a:noFill/>
        </p:spPr>
      </p:pic>
      <p:pic>
        <p:nvPicPr>
          <p:cNvPr id="7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43400" y="2895600"/>
            <a:ext cx="218085" cy="685801"/>
          </a:xfrm>
          <a:prstGeom prst="rect">
            <a:avLst/>
          </a:prstGeom>
          <a:noFill/>
        </p:spPr>
      </p:pic>
      <p:pic>
        <p:nvPicPr>
          <p:cNvPr id="7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14800" y="3810000"/>
            <a:ext cx="218085" cy="685801"/>
          </a:xfrm>
          <a:prstGeom prst="rect">
            <a:avLst/>
          </a:prstGeom>
          <a:noFill/>
        </p:spPr>
      </p:pic>
      <p:pic>
        <p:nvPicPr>
          <p:cNvPr id="7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76800" y="2514600"/>
            <a:ext cx="218085" cy="685801"/>
          </a:xfrm>
          <a:prstGeom prst="rect">
            <a:avLst/>
          </a:prstGeom>
          <a:noFill/>
        </p:spPr>
      </p:pic>
      <p:pic>
        <p:nvPicPr>
          <p:cNvPr id="7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3810000"/>
            <a:ext cx="218085" cy="685801"/>
          </a:xfrm>
          <a:prstGeom prst="rect">
            <a:avLst/>
          </a:prstGeom>
          <a:noFill/>
        </p:spPr>
      </p:pic>
      <p:pic>
        <p:nvPicPr>
          <p:cNvPr id="8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7800" y="4876800"/>
            <a:ext cx="218085" cy="685801"/>
          </a:xfrm>
          <a:prstGeom prst="rect">
            <a:avLst/>
          </a:prstGeom>
          <a:noFill/>
        </p:spPr>
      </p:pic>
      <p:pic>
        <p:nvPicPr>
          <p:cNvPr id="8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5400" y="1981200"/>
            <a:ext cx="218085" cy="685801"/>
          </a:xfrm>
          <a:prstGeom prst="rect">
            <a:avLst/>
          </a:prstGeom>
          <a:noFill/>
        </p:spPr>
      </p:pic>
      <p:pic>
        <p:nvPicPr>
          <p:cNvPr id="8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1200" y="2819400"/>
            <a:ext cx="218085" cy="685801"/>
          </a:xfrm>
          <a:prstGeom prst="rect">
            <a:avLst/>
          </a:prstGeom>
          <a:noFill/>
        </p:spPr>
      </p:pic>
      <p:pic>
        <p:nvPicPr>
          <p:cNvPr id="8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62600" y="4114800"/>
            <a:ext cx="218085" cy="685801"/>
          </a:xfrm>
          <a:prstGeom prst="rect">
            <a:avLst/>
          </a:prstGeom>
          <a:noFill/>
        </p:spPr>
      </p:pic>
      <p:pic>
        <p:nvPicPr>
          <p:cNvPr id="8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9200" y="4191000"/>
            <a:ext cx="218085" cy="685801"/>
          </a:xfrm>
          <a:prstGeom prst="rect">
            <a:avLst/>
          </a:prstGeom>
          <a:noFill/>
        </p:spPr>
      </p:pic>
      <p:pic>
        <p:nvPicPr>
          <p:cNvPr id="85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7200" y="2209800"/>
            <a:ext cx="218085" cy="685801"/>
          </a:xfrm>
          <a:prstGeom prst="rect">
            <a:avLst/>
          </a:prstGeom>
          <a:noFill/>
        </p:spPr>
      </p:pic>
      <p:pic>
        <p:nvPicPr>
          <p:cNvPr id="8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3276600"/>
            <a:ext cx="218085" cy="685801"/>
          </a:xfrm>
          <a:prstGeom prst="rect">
            <a:avLst/>
          </a:prstGeom>
          <a:noFill/>
        </p:spPr>
      </p:pic>
      <p:pic>
        <p:nvPicPr>
          <p:cNvPr id="8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7600" y="2667000"/>
            <a:ext cx="218085" cy="685801"/>
          </a:xfrm>
          <a:prstGeom prst="rect">
            <a:avLst/>
          </a:prstGeom>
          <a:noFill/>
        </p:spPr>
      </p:pic>
      <p:pic>
        <p:nvPicPr>
          <p:cNvPr id="8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38600" y="2971800"/>
            <a:ext cx="218085" cy="685801"/>
          </a:xfrm>
          <a:prstGeom prst="rect">
            <a:avLst/>
          </a:prstGeom>
          <a:noFill/>
        </p:spPr>
      </p:pic>
      <p:pic>
        <p:nvPicPr>
          <p:cNvPr id="8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0" y="3886200"/>
            <a:ext cx="218085" cy="685801"/>
          </a:xfrm>
          <a:prstGeom prst="rect">
            <a:avLst/>
          </a:prstGeom>
          <a:noFill/>
        </p:spPr>
      </p:pic>
      <p:pic>
        <p:nvPicPr>
          <p:cNvPr id="9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590800"/>
            <a:ext cx="218085" cy="685801"/>
          </a:xfrm>
          <a:prstGeom prst="rect">
            <a:avLst/>
          </a:prstGeom>
          <a:noFill/>
        </p:spPr>
      </p:pic>
      <p:pic>
        <p:nvPicPr>
          <p:cNvPr id="9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43400" y="3886200"/>
            <a:ext cx="218085" cy="685801"/>
          </a:xfrm>
          <a:prstGeom prst="rect">
            <a:avLst/>
          </a:prstGeom>
          <a:noFill/>
        </p:spPr>
      </p:pic>
      <p:pic>
        <p:nvPicPr>
          <p:cNvPr id="9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4495800"/>
            <a:ext cx="218085" cy="685801"/>
          </a:xfrm>
          <a:prstGeom prst="rect">
            <a:avLst/>
          </a:prstGeom>
          <a:noFill/>
        </p:spPr>
      </p:pic>
      <p:pic>
        <p:nvPicPr>
          <p:cNvPr id="9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0600" y="2057400"/>
            <a:ext cx="218085" cy="685801"/>
          </a:xfrm>
          <a:prstGeom prst="rect">
            <a:avLst/>
          </a:prstGeom>
          <a:noFill/>
        </p:spPr>
      </p:pic>
      <p:pic>
        <p:nvPicPr>
          <p:cNvPr id="9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895600"/>
            <a:ext cx="218085" cy="685801"/>
          </a:xfrm>
          <a:prstGeom prst="rect">
            <a:avLst/>
          </a:prstGeom>
          <a:noFill/>
        </p:spPr>
      </p:pic>
      <p:pic>
        <p:nvPicPr>
          <p:cNvPr id="95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7800" y="4191000"/>
            <a:ext cx="218085" cy="685801"/>
          </a:xfrm>
          <a:prstGeom prst="rect">
            <a:avLst/>
          </a:prstGeom>
          <a:noFill/>
        </p:spPr>
      </p:pic>
      <p:pic>
        <p:nvPicPr>
          <p:cNvPr id="96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24400" y="4267200"/>
            <a:ext cx="218085" cy="685801"/>
          </a:xfrm>
          <a:prstGeom prst="rect">
            <a:avLst/>
          </a:prstGeom>
          <a:noFill/>
        </p:spPr>
      </p:pic>
      <p:pic>
        <p:nvPicPr>
          <p:cNvPr id="97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0" y="2209800"/>
            <a:ext cx="218085" cy="685801"/>
          </a:xfrm>
          <a:prstGeom prst="rect">
            <a:avLst/>
          </a:prstGeom>
          <a:noFill/>
        </p:spPr>
      </p:pic>
      <p:pic>
        <p:nvPicPr>
          <p:cNvPr id="98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76800" y="3352800"/>
            <a:ext cx="218085" cy="685801"/>
          </a:xfrm>
          <a:prstGeom prst="rect">
            <a:avLst/>
          </a:prstGeom>
          <a:noFill/>
        </p:spPr>
      </p:pic>
      <p:pic>
        <p:nvPicPr>
          <p:cNvPr id="99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5400" y="2743200"/>
            <a:ext cx="218085" cy="685801"/>
          </a:xfrm>
          <a:prstGeom prst="rect">
            <a:avLst/>
          </a:prstGeom>
          <a:noFill/>
        </p:spPr>
      </p:pic>
      <p:pic>
        <p:nvPicPr>
          <p:cNvPr id="100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3048000"/>
            <a:ext cx="218085" cy="685801"/>
          </a:xfrm>
          <a:prstGeom prst="rect">
            <a:avLst/>
          </a:prstGeom>
          <a:noFill/>
        </p:spPr>
      </p:pic>
      <p:pic>
        <p:nvPicPr>
          <p:cNvPr id="101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7800" y="3962400"/>
            <a:ext cx="218085" cy="685801"/>
          </a:xfrm>
          <a:prstGeom prst="rect">
            <a:avLst/>
          </a:prstGeom>
          <a:noFill/>
        </p:spPr>
      </p:pic>
      <p:pic>
        <p:nvPicPr>
          <p:cNvPr id="102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9800" y="2667000"/>
            <a:ext cx="218085" cy="685801"/>
          </a:xfrm>
          <a:prstGeom prst="rect">
            <a:avLst/>
          </a:prstGeom>
          <a:noFill/>
        </p:spPr>
      </p:pic>
      <p:pic>
        <p:nvPicPr>
          <p:cNvPr id="103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1200" y="3962400"/>
            <a:ext cx="218085" cy="685801"/>
          </a:xfrm>
          <a:prstGeom prst="rect">
            <a:avLst/>
          </a:prstGeom>
          <a:noFill/>
        </p:spPr>
      </p:pic>
      <p:pic>
        <p:nvPicPr>
          <p:cNvPr id="104" name="Picture 8" descr="C:\Program Files\Microsoft Resource DVD Artwork\DVD_ART\Artwork_Imagery\HARDWARE_IMAGERY\Photos - OEM Hardware\Server Computer\HP Compaq ProLiant IA-32 Enterprise Serv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62600" y="4876800"/>
            <a:ext cx="218085" cy="685801"/>
          </a:xfrm>
          <a:prstGeom prst="rect">
            <a:avLst/>
          </a:prstGeom>
          <a:noFill/>
        </p:spPr>
      </p:pic>
      <p:sp>
        <p:nvSpPr>
          <p:cNvPr id="105" name="32-Point Star 104"/>
          <p:cNvSpPr/>
          <p:nvPr/>
        </p:nvSpPr>
        <p:spPr>
          <a:xfrm>
            <a:off x="3768437" y="2677412"/>
            <a:ext cx="2209800" cy="2057400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32-Point Star 105"/>
          <p:cNvSpPr/>
          <p:nvPr/>
        </p:nvSpPr>
        <p:spPr>
          <a:xfrm rot="21249845">
            <a:off x="4067436" y="2972667"/>
            <a:ext cx="1611801" cy="1466890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32-Point Star 106"/>
          <p:cNvSpPr/>
          <p:nvPr/>
        </p:nvSpPr>
        <p:spPr>
          <a:xfrm>
            <a:off x="4298693" y="3175460"/>
            <a:ext cx="1149285" cy="1040091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32-Point Star 107"/>
          <p:cNvSpPr/>
          <p:nvPr/>
        </p:nvSpPr>
        <p:spPr>
          <a:xfrm rot="21249845">
            <a:off x="4455130" y="3317296"/>
            <a:ext cx="838276" cy="741566"/>
          </a:xfrm>
          <a:prstGeom prst="star3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9" name="Picture 7" descr="C:\Users\mbudiu.NORTHAMERICA\AppData\Local\Microsoft\Windows\Temporary Internet Files\Content.IE5\925GOJ4Q\MCj04339410000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77000" y="3505200"/>
            <a:ext cx="876300" cy="876300"/>
          </a:xfrm>
          <a:prstGeom prst="rect">
            <a:avLst/>
          </a:prstGeom>
          <a:noFill/>
        </p:spPr>
      </p:pic>
      <p:cxnSp>
        <p:nvCxnSpPr>
          <p:cNvPr id="110" name="Straight Connector 109"/>
          <p:cNvCxnSpPr>
            <a:endCxn id="109" idx="1"/>
          </p:cNvCxnSpPr>
          <p:nvPr/>
        </p:nvCxnSpPr>
        <p:spPr>
          <a:xfrm>
            <a:off x="5978237" y="3706112"/>
            <a:ext cx="498763" cy="2372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jigsawoutlin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3200" y="1828800"/>
            <a:ext cx="4582285" cy="3810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4981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C:\Users\mbudiu\AppData\Local\Microsoft\Windows\Temporary Internet Files\Content.IE5\7Q8VXV76\MP9002276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The cloud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2772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“The cloud” is evolving rapidly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New frontiers are being conquered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The face of computing will change forever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There is still a lot to be done</a:t>
            </a:r>
          </a:p>
          <a:p>
            <a:endParaRPr lang="en-US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You might do it</a:t>
            </a:r>
            <a:r>
              <a:rPr lang="en-US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en-US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132</a:t>
            </a:fld>
            <a:endParaRPr lang="en-US"/>
          </a:p>
        </p:txBody>
      </p:sp>
      <p:pic>
        <p:nvPicPr>
          <p:cNvPr id="27656" name="Picture 8" descr="C:\Users\mbudiu\AppData\Local\Microsoft\Windows\Temporary Internet Files\Content.IE5\ALO6T82F\MC9004362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946" y="457200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26710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5867400" y="6248400"/>
            <a:ext cx="2133600" cy="365125"/>
          </a:xfrm>
        </p:spPr>
        <p:txBody>
          <a:bodyPr/>
          <a:lstStyle/>
          <a:p>
            <a:fld id="{FC7F914F-062F-453F-B34B-BB004E9935E0}" type="slidenum">
              <a:rPr lang="en-US" smtClean="0"/>
              <a:pPr/>
              <a:t>133</a:t>
            </a:fld>
            <a:endParaRPr lang="en-US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651017736"/>
              </p:ext>
            </p:extLst>
          </p:nvPr>
        </p:nvGraphicFramePr>
        <p:xfrm>
          <a:off x="0" y="1752600"/>
          <a:ext cx="38100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44" name="Group 43"/>
          <p:cNvGrpSpPr/>
          <p:nvPr/>
        </p:nvGrpSpPr>
        <p:grpSpPr>
          <a:xfrm>
            <a:off x="4495800" y="2209800"/>
            <a:ext cx="4495800" cy="2835275"/>
            <a:chOff x="304800" y="1600200"/>
            <a:chExt cx="8724443" cy="5121275"/>
          </a:xfrm>
        </p:grpSpPr>
        <p:sp>
          <p:nvSpPr>
            <p:cNvPr id="10" name="Slide Number Placeholder 621"/>
            <p:cNvSpPr txBox="1">
              <a:spLocks/>
            </p:cNvSpPr>
            <p:nvPr/>
          </p:nvSpPr>
          <p:spPr>
            <a:xfrm>
              <a:off x="6553200" y="6356350"/>
              <a:ext cx="2133600" cy="365125"/>
            </a:xfrm>
            <a:prstGeom prst="rect">
              <a:avLst/>
            </a:prstGeom>
          </p:spPr>
          <p:txBody>
            <a:bodyPr vert="horz" lIns="91440" tIns="45720" rIns="91440" bIns="45720"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fld id="{FC7F914F-062F-453F-B34B-BB004E9935E0}" type="slidenum">
                <a:rPr kumimoji="0" lang="en-US" sz="1200" b="0" i="0" u="none" strike="noStrike" kern="1200" cap="none" spc="0" normalizeH="0" baseline="0" noProof="0" smtClean="0">
                  <a:ln>
                    <a:noFill/>
                  </a:ln>
                  <a:solidFill>
                    <a:schemeClr val="tx1">
                      <a:tint val="75000"/>
                    </a:schemeClr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t>133</a:t>
              </a:fld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1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362200" y="4191001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2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32004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3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40386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4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48768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5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7150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6" name="Picture 15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5532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7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73914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8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8229600" y="41910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19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362200" y="1600201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0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32004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1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40386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2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48768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3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7150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4" name="Picture 23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5532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5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73914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6" name="Picture 8" descr="C:\Program Files\Microsoft Resource DVD Artwork\DVD_ART\Artwork_Imagery\HARDWARE_IMAGERY\Photos - OEM Hardware\Server Computer\HP Compaq ProLiant IA-32 Enterprise Server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8229600" y="1600200"/>
              <a:ext cx="799643" cy="2514600"/>
            </a:xfrm>
            <a:prstGeom prst="rect">
              <a:avLst/>
            </a:prstGeom>
            <a:noFill/>
          </p:spPr>
        </p:pic>
        <p:pic>
          <p:nvPicPr>
            <p:cNvPr id="27" name="Picture 16" descr="C:\Users\mbudiu\AppData\Local\Microsoft\Windows\Temporary Internet Files\Content.IE5\0W1FB6JX\MMj01781240000[1].gif"/>
            <p:cNvPicPr>
              <a:picLocks noChangeAspect="1" noChangeArrowheads="1" noCrop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304800" y="3429000"/>
              <a:ext cx="1219200" cy="1239187"/>
            </a:xfrm>
            <a:prstGeom prst="rect">
              <a:avLst/>
            </a:prstGeom>
            <a:noFill/>
          </p:spPr>
        </p:pic>
        <p:cxnSp>
          <p:nvCxnSpPr>
            <p:cNvPr id="28" name="Straight Arrow Connector 27"/>
            <p:cNvCxnSpPr/>
            <p:nvPr/>
          </p:nvCxnSpPr>
          <p:spPr>
            <a:xfrm flipV="1">
              <a:off x="1447800" y="2743200"/>
              <a:ext cx="1371600" cy="1309921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/>
            <p:nvPr/>
          </p:nvCxnSpPr>
          <p:spPr>
            <a:xfrm flipV="1">
              <a:off x="1447800" y="2743200"/>
              <a:ext cx="2209800" cy="1309921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/>
            <p:nvPr/>
          </p:nvCxnSpPr>
          <p:spPr>
            <a:xfrm flipV="1">
              <a:off x="1447800" y="2743200"/>
              <a:ext cx="3048000" cy="130992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/>
            <p:cNvCxnSpPr/>
            <p:nvPr/>
          </p:nvCxnSpPr>
          <p:spPr>
            <a:xfrm flipV="1">
              <a:off x="1447800" y="2743200"/>
              <a:ext cx="3886200" cy="1309921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/>
            <p:cNvCxnSpPr/>
            <p:nvPr/>
          </p:nvCxnSpPr>
          <p:spPr>
            <a:xfrm rot="16200000" flipH="1">
              <a:off x="1188360" y="4312560"/>
              <a:ext cx="1890480" cy="137160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Arrow Connector 32"/>
            <p:cNvCxnSpPr/>
            <p:nvPr/>
          </p:nvCxnSpPr>
          <p:spPr>
            <a:xfrm>
              <a:off x="1447800" y="4053120"/>
              <a:ext cx="2209800" cy="189048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/>
            <p:cNvCxnSpPr/>
            <p:nvPr/>
          </p:nvCxnSpPr>
          <p:spPr>
            <a:xfrm>
              <a:off x="1447800" y="4053120"/>
              <a:ext cx="3810000" cy="196668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/>
            <p:cNvCxnSpPr/>
            <p:nvPr/>
          </p:nvCxnSpPr>
          <p:spPr>
            <a:xfrm>
              <a:off x="1447800" y="4053120"/>
              <a:ext cx="4648200" cy="1904999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>
              <a:off x="1447800" y="4053120"/>
              <a:ext cx="5562600" cy="196668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/>
            <p:cNvCxnSpPr/>
            <p:nvPr/>
          </p:nvCxnSpPr>
          <p:spPr>
            <a:xfrm>
              <a:off x="1447800" y="4053120"/>
              <a:ext cx="3048000" cy="196668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/>
            <p:nvPr/>
          </p:nvCxnSpPr>
          <p:spPr>
            <a:xfrm>
              <a:off x="1447800" y="4053120"/>
              <a:ext cx="6324600" cy="196668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/>
            <p:cNvCxnSpPr/>
            <p:nvPr/>
          </p:nvCxnSpPr>
          <p:spPr>
            <a:xfrm>
              <a:off x="1447800" y="4053120"/>
              <a:ext cx="7239000" cy="1966680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Arrow Connector 39"/>
            <p:cNvCxnSpPr/>
            <p:nvPr/>
          </p:nvCxnSpPr>
          <p:spPr>
            <a:xfrm flipV="1">
              <a:off x="1447800" y="2743200"/>
              <a:ext cx="4724400" cy="1309921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Arrow Connector 40"/>
            <p:cNvCxnSpPr/>
            <p:nvPr/>
          </p:nvCxnSpPr>
          <p:spPr>
            <a:xfrm flipV="1">
              <a:off x="1447800" y="2743200"/>
              <a:ext cx="6400800" cy="1309921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/>
            <p:cNvCxnSpPr/>
            <p:nvPr/>
          </p:nvCxnSpPr>
          <p:spPr>
            <a:xfrm flipV="1">
              <a:off x="1447800" y="2743200"/>
              <a:ext cx="5562600" cy="1309921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Arrow Connector 42"/>
            <p:cNvCxnSpPr/>
            <p:nvPr/>
          </p:nvCxnSpPr>
          <p:spPr>
            <a:xfrm flipV="1">
              <a:off x="1447800" y="2743200"/>
              <a:ext cx="7315200" cy="1309922"/>
            </a:xfrm>
            <a:prstGeom prst="straightConnector1">
              <a:avLst/>
            </a:prstGeom>
            <a:ln w="57150">
              <a:solidFill>
                <a:srgbClr val="FFC000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TextBox 44"/>
          <p:cNvSpPr txBox="1"/>
          <p:nvPr/>
        </p:nvSpPr>
        <p:spPr>
          <a:xfrm>
            <a:off x="3733800" y="2743200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b="1" dirty="0" smtClean="0"/>
              <a:t>=</a:t>
            </a:r>
            <a:endParaRPr lang="en-US" sz="96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dbye_black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1004"/>
          <a:stretch/>
        </p:blipFill>
        <p:spPr>
          <a:xfrm>
            <a:off x="553972" y="838200"/>
            <a:ext cx="8047710" cy="537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86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/>
              <a:t>Bibliography (1)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135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152400" y="990601"/>
            <a:ext cx="8839200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 smtClean="0">
                <a:hlinkClick r:id="rId2"/>
              </a:rPr>
              <a:t>Dryad: Distributed Data-Parallel Programs from Sequential Building Blocks</a:t>
            </a:r>
            <a:endParaRPr lang="en-US" sz="1400" b="1" dirty="0" smtClean="0"/>
          </a:p>
          <a:p>
            <a:r>
              <a:rPr lang="en-US" sz="1400" i="1" dirty="0" smtClean="0"/>
              <a:t>Michael Isard, Mihai Budiu, Yuan Yu, Andrew Birrell, and Dennis Fetterly</a:t>
            </a:r>
          </a:p>
          <a:p>
            <a:r>
              <a:rPr lang="en-US" sz="1400" dirty="0" smtClean="0"/>
              <a:t>European Conference on Computer Systems (</a:t>
            </a:r>
            <a:r>
              <a:rPr lang="en-US" sz="1400" dirty="0" err="1" smtClean="0"/>
              <a:t>EuroSys</a:t>
            </a:r>
            <a:r>
              <a:rPr lang="en-US" sz="1400" dirty="0" smtClean="0"/>
              <a:t>), Lisbon, Portugal, March 21-23, 2007</a:t>
            </a:r>
          </a:p>
          <a:p>
            <a:endParaRPr lang="en-US" sz="1400" b="1" dirty="0" smtClean="0">
              <a:hlinkClick r:id="rId3"/>
            </a:endParaRPr>
          </a:p>
          <a:p>
            <a:r>
              <a:rPr lang="en-US" sz="1400" b="1" dirty="0" smtClean="0">
                <a:hlinkClick r:id="rId3"/>
              </a:rPr>
              <a:t>DryadLINQ: A System for General-Purpose Distributed Data-Parallel Computing Using a High-Level Language</a:t>
            </a:r>
            <a:endParaRPr lang="en-US" sz="1400" b="1" dirty="0" smtClean="0"/>
          </a:p>
          <a:p>
            <a:r>
              <a:rPr lang="en-US" sz="1400" i="1" dirty="0" smtClean="0"/>
              <a:t>Yuan Yu, Michael Isard, Dennis Fetterly, Mihai Budiu, Úlfar Erlingsson, Pradeep Kumar Gunda, and Jon Currey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Symposium on Operating System Design and Implementation (OSDI), San Diego, CA, December 8-10, 2008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US" sz="1400" b="1" dirty="0" smtClean="0">
              <a:hlinkClick r:id="rId4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400" b="1" dirty="0" smtClean="0">
                <a:hlinkClick r:id="rId4"/>
              </a:rPr>
              <a:t>Hunting for problems with Artemis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i="1" dirty="0" smtClean="0"/>
              <a:t>Gabriela F. </a:t>
            </a:r>
            <a:r>
              <a:rPr lang="en-US" sz="1400" i="1" dirty="0" err="1" smtClean="0"/>
              <a:t>Creţu-Ciocârlie</a:t>
            </a:r>
            <a:r>
              <a:rPr lang="en-US" sz="1400" i="1" dirty="0" smtClean="0"/>
              <a:t>, Mihai Budiu, and Moises Goldszmidt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USENIX Workshop on the Analysis of System Logs (WASL), San Diego, CA, December 7, 2008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US" sz="1400" dirty="0" smtClean="0"/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400" b="1" dirty="0" err="1" smtClean="0">
                <a:hlinkClick r:id="rId5"/>
              </a:rPr>
              <a:t>DryadInc</a:t>
            </a:r>
            <a:r>
              <a:rPr lang="en-US" sz="1400" b="1" dirty="0" smtClean="0">
                <a:hlinkClick r:id="rId5"/>
              </a:rPr>
              <a:t>: Reusing work in large-scale computations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i="1" dirty="0" smtClean="0"/>
              <a:t>Lucian Popa, Mihai Budiu, Yuan Yu, and Michael Isard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Workshop on Hot Topics in Cloud Computing (</a:t>
            </a:r>
            <a:r>
              <a:rPr lang="en-US" sz="1400" dirty="0" err="1" smtClean="0"/>
              <a:t>HotCloud</a:t>
            </a:r>
            <a:r>
              <a:rPr lang="en-US" sz="1400" dirty="0" smtClean="0"/>
              <a:t>), San Diego, CA, June 15, 2009 </a:t>
            </a:r>
            <a:br>
              <a:rPr lang="en-US" sz="1400" dirty="0" smtClean="0"/>
            </a:br>
            <a:endParaRPr lang="en-US" sz="1400" dirty="0" smtClean="0"/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400" b="1" dirty="0" smtClean="0">
                <a:hlinkClick r:id="rId6" action="ppaction://hlinkfile"/>
              </a:rPr>
              <a:t>Distributed Aggregation for Data-Parallel Computing: Interfaces and Implementations</a:t>
            </a:r>
            <a:r>
              <a:rPr lang="en-US" sz="1400" dirty="0" smtClean="0"/>
              <a:t>,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400" i="1" dirty="0" smtClean="0"/>
              <a:t>Yuan Yu, Pradeep Kumar Gunda, and Michael Isard,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400" dirty="0" smtClean="0"/>
              <a:t>ACM Symposium on Operating Systems Principles (SOSP), October 2009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US" sz="1400" dirty="0" smtClean="0"/>
          </a:p>
          <a:p>
            <a:r>
              <a:rPr lang="en-US" sz="1400" b="1" dirty="0" smtClean="0">
                <a:hlinkClick r:id="rId7"/>
              </a:rPr>
              <a:t>Quincy: Fair Scheduling for Distributed Computing Clusters</a:t>
            </a:r>
            <a:endParaRPr lang="en-US" sz="1400" b="1" dirty="0" smtClean="0"/>
          </a:p>
          <a:p>
            <a:pPr lvl="0"/>
            <a:r>
              <a:rPr lang="en-US" sz="1400" i="1" dirty="0" smtClean="0"/>
              <a:t>Michael Isard, Vijayan Prabhakaran, Jon Currey, Udi Wieder, Kunal Talwar, and Andrew Goldberg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ACM Symposium on Operating Systems Principles (SOSP), October 2009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086326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 (2)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305800" cy="5181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600" b="1" u="sng" dirty="0">
                <a:hlinkClick r:id="rId2"/>
              </a:rPr>
              <a:t>Autopilot: Automatic Data Center </a:t>
            </a:r>
            <a:r>
              <a:rPr lang="en-US" sz="1600" b="1" u="sng" dirty="0" smtClean="0">
                <a:hlinkClick r:id="rId2"/>
              </a:rPr>
              <a:t>Management</a:t>
            </a:r>
            <a:r>
              <a:rPr lang="en-US" sz="1600" dirty="0" smtClean="0"/>
              <a:t>, </a:t>
            </a:r>
            <a:r>
              <a:rPr lang="en-US" sz="1600" i="1" dirty="0" smtClean="0"/>
              <a:t>Michael Isard</a:t>
            </a:r>
            <a:r>
              <a:rPr lang="en-US" sz="1600" dirty="0" smtClean="0"/>
              <a:t>, </a:t>
            </a:r>
            <a:r>
              <a:rPr lang="en-US" sz="1600" dirty="0"/>
              <a:t>in </a:t>
            </a:r>
            <a:r>
              <a:rPr lang="en-US" sz="1600" i="1" dirty="0"/>
              <a:t>Operating Systems Review</a:t>
            </a:r>
            <a:r>
              <a:rPr lang="en-US" sz="1600" dirty="0"/>
              <a:t>, vol. 41, no. 2, pp. 60-67, April 2007</a:t>
            </a:r>
          </a:p>
          <a:p>
            <a:pPr marL="0" indent="0">
              <a:buNone/>
            </a:pPr>
            <a:endParaRPr lang="en-US" sz="1600" dirty="0" smtClean="0"/>
          </a:p>
          <a:p>
            <a:pPr marL="0" indent="0">
              <a:buNone/>
            </a:pPr>
            <a:r>
              <a:rPr lang="en-US" sz="1600" b="1" u="sng" dirty="0">
                <a:hlinkClick r:id="rId3"/>
              </a:rPr>
              <a:t>Distributed Data-Parallel Computing Using a High-Level Programming </a:t>
            </a:r>
            <a:r>
              <a:rPr lang="en-US" sz="1600" b="1" u="sng" dirty="0" smtClean="0">
                <a:hlinkClick r:id="rId3"/>
              </a:rPr>
              <a:t>Language</a:t>
            </a:r>
            <a:r>
              <a:rPr lang="en-US" sz="1600" u="sng" dirty="0" smtClean="0">
                <a:hlinkClick r:id="rId4"/>
              </a:rPr>
              <a:t>, </a:t>
            </a:r>
            <a:r>
              <a:rPr lang="en-US" sz="1600" i="1" dirty="0"/>
              <a:t>Michael Isard and Yuan </a:t>
            </a:r>
            <a:r>
              <a:rPr lang="en-US" sz="1600" i="1" dirty="0" smtClean="0"/>
              <a:t>Yu</a:t>
            </a:r>
            <a:r>
              <a:rPr lang="en-US" sz="1600" dirty="0" smtClean="0"/>
              <a:t>, </a:t>
            </a:r>
            <a:r>
              <a:rPr lang="en-US" sz="1600" dirty="0"/>
              <a:t>in </a:t>
            </a:r>
            <a:r>
              <a:rPr lang="en-US" sz="1600" i="1" dirty="0"/>
              <a:t>International Conference on Management of Data (SIGMOD)</a:t>
            </a:r>
            <a:r>
              <a:rPr lang="en-US" sz="1600" dirty="0"/>
              <a:t>, July 2009</a:t>
            </a:r>
          </a:p>
          <a:p>
            <a:pPr marL="0" indent="0">
              <a:buNone/>
            </a:pPr>
            <a:endParaRPr lang="en-US" sz="1600" dirty="0" smtClean="0">
              <a:hlinkClick r:id="rId4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sz="1600" b="1" dirty="0" smtClean="0">
                <a:hlinkClick r:id="rId5"/>
              </a:rPr>
              <a:t>SCOPE</a:t>
            </a:r>
            <a:r>
              <a:rPr lang="en-US" sz="1600" b="1" dirty="0">
                <a:hlinkClick r:id="rId5"/>
              </a:rPr>
              <a:t>: Easy and Efficient Parallel Processing of Massive Data Sets</a:t>
            </a:r>
            <a:r>
              <a:rPr lang="en-US" sz="1600" dirty="0"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en-US" sz="1600" dirty="0"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en-US" sz="1600" i="1" dirty="0"/>
              <a:t>Ronnie Chaiken, Bob Jenkins, Per-</a:t>
            </a:r>
            <a:r>
              <a:rPr lang="en-US" sz="1600" i="1" dirty="0" err="1"/>
              <a:t>Åke</a:t>
            </a:r>
            <a:r>
              <a:rPr lang="en-US" sz="1600" i="1" dirty="0"/>
              <a:t> Larson, Bill Ramsey, Darren </a:t>
            </a:r>
            <a:r>
              <a:rPr lang="en-US" sz="1600" i="1" dirty="0" err="1"/>
              <a:t>Shakib</a:t>
            </a:r>
            <a:r>
              <a:rPr lang="en-US" sz="1600" i="1" dirty="0"/>
              <a:t>, Simon Weaver, and  </a:t>
            </a:r>
            <a:r>
              <a:rPr lang="en-US" sz="1600" i="1" dirty="0" err="1"/>
              <a:t>Jingren</a:t>
            </a:r>
            <a:r>
              <a:rPr lang="en-US" sz="1600" i="1" dirty="0"/>
              <a:t> </a:t>
            </a:r>
            <a:r>
              <a:rPr lang="en-US" sz="1600" i="1" dirty="0" smtClean="0"/>
              <a:t>Zhou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sz="1600" dirty="0" smtClean="0"/>
              <a:t>Very </a:t>
            </a:r>
            <a:r>
              <a:rPr lang="en-US" sz="1600" dirty="0"/>
              <a:t>Large Databases Conference (VLDB), Auckland, New Zealand, August 23-28 2008</a:t>
            </a:r>
          </a:p>
          <a:p>
            <a:pPr marL="0" indent="0">
              <a:buNone/>
            </a:pPr>
            <a:endParaRPr lang="en-US" sz="1600" dirty="0" smtClean="0">
              <a:hlinkClick r:id="rId6"/>
            </a:endParaRPr>
          </a:p>
          <a:p>
            <a:pPr marL="0" indent="0">
              <a:buNone/>
            </a:pPr>
            <a:r>
              <a:rPr lang="en-US" sz="1600" b="1" dirty="0" smtClean="0">
                <a:hlinkClick r:id="rId6"/>
              </a:rPr>
              <a:t>Incorporating </a:t>
            </a:r>
            <a:r>
              <a:rPr lang="en-US" sz="1600" b="1" dirty="0">
                <a:hlinkClick r:id="rId6"/>
              </a:rPr>
              <a:t>Partitioning and Parallel Plans into the SCOPE </a:t>
            </a:r>
            <a:r>
              <a:rPr lang="en-US" sz="1600" b="1" dirty="0" smtClean="0">
                <a:hlinkClick r:id="rId6"/>
              </a:rPr>
              <a:t>Optimizer</a:t>
            </a:r>
            <a:r>
              <a:rPr lang="en-US" sz="1600" dirty="0" smtClean="0"/>
              <a:t>, </a:t>
            </a:r>
            <a:r>
              <a:rPr lang="en-US" sz="1600" i="1" dirty="0" err="1"/>
              <a:t>Jingren</a:t>
            </a:r>
            <a:r>
              <a:rPr lang="en-US" sz="1600" i="1" dirty="0"/>
              <a:t> Zhou, Per-</a:t>
            </a:r>
            <a:r>
              <a:rPr lang="en-US" sz="1600" i="1" dirty="0" err="1"/>
              <a:t>Åke</a:t>
            </a:r>
            <a:r>
              <a:rPr lang="en-US" sz="1600" i="1" dirty="0"/>
              <a:t> Larson, and Ronnie Chaiken</a:t>
            </a:r>
            <a:r>
              <a:rPr lang="en-US" sz="1600" dirty="0"/>
              <a:t>, in Proc. of the 2010 ICDE Conference (ICDE’10).</a:t>
            </a:r>
            <a:r>
              <a:rPr lang="en-US" sz="1600" i="1" u="sng" dirty="0"/>
              <a:t> </a:t>
            </a:r>
            <a:endParaRPr lang="en-US" sz="1600" dirty="0">
              <a:hlinkClick r:id="rId4"/>
            </a:endParaRPr>
          </a:p>
          <a:p>
            <a:pPr marL="0" indent="0">
              <a:buNone/>
            </a:pPr>
            <a:endParaRPr lang="en-US" sz="1600" dirty="0" smtClean="0"/>
          </a:p>
          <a:p>
            <a:pPr marL="0" indent="0">
              <a:buNone/>
            </a:pPr>
            <a:r>
              <a:rPr lang="en-US" sz="1600" b="1" dirty="0">
                <a:hlinkClick r:id="rId7" action="ppaction://hlinkfile"/>
              </a:rPr>
              <a:t>Nectar: Automatic Management of Data and Computation in Datacenters</a:t>
            </a:r>
            <a:r>
              <a:rPr lang="en-US" sz="1600" dirty="0"/>
              <a:t>, </a:t>
            </a:r>
            <a:r>
              <a:rPr lang="en-US" sz="1600" i="1" dirty="0" smtClean="0"/>
              <a:t>Pradeep </a:t>
            </a:r>
            <a:r>
              <a:rPr lang="en-US" sz="1600" i="1" dirty="0"/>
              <a:t>Kumar Gunda, Lenin Ravindranath, </a:t>
            </a:r>
            <a:r>
              <a:rPr lang="en-US" sz="1600" i="1" dirty="0" err="1"/>
              <a:t>Chandramohan</a:t>
            </a:r>
            <a:r>
              <a:rPr lang="en-US" sz="1600" i="1" dirty="0"/>
              <a:t> A. Thekkath, Yuan Yu, and Li Zhuang</a:t>
            </a:r>
            <a:r>
              <a:rPr lang="en-US" sz="1600" dirty="0"/>
              <a:t>, </a:t>
            </a:r>
            <a:r>
              <a:rPr lang="en-US" sz="1600" dirty="0" smtClean="0"/>
              <a:t>in </a:t>
            </a:r>
            <a:r>
              <a:rPr lang="en-US" sz="1600" i="1" dirty="0"/>
              <a:t>Proceedings of the 9th Symposium on Operating Systems Design and Implementation (OSDI)</a:t>
            </a:r>
            <a:r>
              <a:rPr lang="en-US" sz="1600" dirty="0"/>
              <a:t>, October </a:t>
            </a:r>
            <a:r>
              <a:rPr lang="en-US" sz="1600" dirty="0" smtClean="0"/>
              <a:t>2010</a:t>
            </a:r>
          </a:p>
          <a:p>
            <a:pPr marL="0" indent="0">
              <a:buNone/>
            </a:pPr>
            <a:endParaRPr lang="en-US" sz="1600" dirty="0" smtClean="0"/>
          </a:p>
          <a:p>
            <a:pPr marL="0" indent="0">
              <a:buNone/>
            </a:pPr>
            <a:r>
              <a:rPr lang="en-US" sz="1600" b="1" dirty="0" err="1" smtClean="0">
                <a:hlinkClick r:id="rId8"/>
              </a:rPr>
              <a:t>Optimus</a:t>
            </a:r>
            <a:r>
              <a:rPr lang="en-US" sz="1600" b="1" dirty="0" smtClean="0">
                <a:hlinkClick r:id="rId8"/>
              </a:rPr>
              <a:t>: A Dynamic Rewriting Framework for Execution Plans of Data-Parallel Computations</a:t>
            </a:r>
            <a:r>
              <a:rPr lang="en-US" sz="1600" dirty="0" smtClean="0"/>
              <a:t>, </a:t>
            </a:r>
            <a:br>
              <a:rPr lang="en-US" sz="1600" dirty="0" smtClean="0"/>
            </a:br>
            <a:r>
              <a:rPr lang="en-US" sz="1600" i="1" dirty="0" smtClean="0"/>
              <a:t>Qifa Ke, Michael Isard, Yuan Yu</a:t>
            </a:r>
            <a:r>
              <a:rPr lang="en-US" sz="1600" dirty="0" smtClean="0"/>
              <a:t>, Proceedings of </a:t>
            </a:r>
            <a:r>
              <a:rPr lang="en-US" sz="1600" dirty="0" err="1" smtClean="0"/>
              <a:t>EuroSys</a:t>
            </a:r>
            <a:r>
              <a:rPr lang="en-US" sz="1600" dirty="0" smtClean="0"/>
              <a:t> 2013, April 2013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mtClean="0"/>
              <a:pPr/>
              <a:t>136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6585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28600" y="3657600"/>
            <a:ext cx="8610600" cy="6858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Execution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28600" y="1752600"/>
            <a:ext cx="8610600" cy="685800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Application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Data-Parallel Computation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14F-062F-453F-B34B-BB004E9935E0}" type="slidenum">
              <a:rPr lang="en-US" sz="1100" smtClean="0"/>
              <a:pPr/>
              <a:t>137</a:t>
            </a:fld>
            <a:endParaRPr lang="en-US" sz="1100" dirty="0"/>
          </a:p>
        </p:txBody>
      </p:sp>
      <p:sp>
        <p:nvSpPr>
          <p:cNvPr id="4" name="Rectangle 3"/>
          <p:cNvSpPr/>
          <p:nvPr/>
        </p:nvSpPr>
        <p:spPr>
          <a:xfrm>
            <a:off x="228600" y="4572000"/>
            <a:ext cx="8610600" cy="6858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Storage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8600" y="2743200"/>
            <a:ext cx="8610600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smtClean="0">
                <a:solidFill>
                  <a:schemeClr val="tx1"/>
                </a:solidFill>
              </a:rPr>
              <a:t>Language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981200" y="2667000"/>
            <a:ext cx="1676400" cy="2819400"/>
          </a:xfrm>
          <a:prstGeom prst="roundRect">
            <a:avLst>
              <a:gd name="adj" fmla="val 10898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Parallel	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smtClean="0">
                <a:solidFill>
                  <a:schemeClr val="tx1"/>
                </a:solidFill>
              </a:rPr>
              <a:t>Databases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733800" y="3048000"/>
            <a:ext cx="1676400" cy="1447800"/>
          </a:xfrm>
          <a:prstGeom prst="roundRect">
            <a:avLst>
              <a:gd name="adj" fmla="val 10321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Map-Reduce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733800" y="4495800"/>
            <a:ext cx="16764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GFS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err="1" smtClean="0">
                <a:solidFill>
                  <a:schemeClr val="tx1"/>
                </a:solidFill>
              </a:rPr>
              <a:t>BigTable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7239000" y="4495800"/>
            <a:ext cx="15240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Cosmos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7239000" y="3505200"/>
            <a:ext cx="15240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Dryad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7239000" y="2667000"/>
            <a:ext cx="1524000" cy="8382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DryadLINQ</a:t>
            </a:r>
            <a:br>
              <a:rPr lang="en-US" sz="2400" dirty="0" smtClean="0">
                <a:solidFill>
                  <a:schemeClr val="tx1"/>
                </a:solidFill>
              </a:rPr>
            </a:br>
            <a:r>
              <a:rPr lang="en-US" sz="2400" dirty="0" smtClean="0">
                <a:solidFill>
                  <a:schemeClr val="tx1"/>
                </a:solidFill>
              </a:rPr>
              <a:t>Scope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3733800" y="2667000"/>
            <a:ext cx="1676400" cy="381000"/>
          </a:xfrm>
          <a:prstGeom prst="roundRect">
            <a:avLst>
              <a:gd name="adj" fmla="val 20206"/>
            </a:avLst>
          </a:prstGeom>
          <a:solidFill>
            <a:srgbClr val="C0C0C0">
              <a:alpha val="50196"/>
            </a:srgbClr>
          </a:solidFill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en-US" dirty="0" err="1" smtClean="0">
                <a:solidFill>
                  <a:schemeClr val="tx1"/>
                </a:solidFill>
              </a:rPr>
              <a:t>Sawzall,FlumeJava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5486400" y="3048000"/>
            <a:ext cx="1676400" cy="1447800"/>
          </a:xfrm>
          <a:prstGeom prst="roundRect">
            <a:avLst>
              <a:gd name="adj" fmla="val 10321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Hadoop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5486400" y="4495800"/>
            <a:ext cx="1676400" cy="990600"/>
          </a:xfrm>
          <a:prstGeom prst="roundRect">
            <a:avLst/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HDFS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5486400" y="2667000"/>
            <a:ext cx="1676400" cy="381000"/>
          </a:xfrm>
          <a:prstGeom prst="roundRect">
            <a:avLst>
              <a:gd name="adj" fmla="val 26999"/>
            </a:avLst>
          </a:prstGeom>
          <a:solidFill>
            <a:srgbClr val="C0C0C0">
              <a:alpha val="5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Pig, Hive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590800" y="2362200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SQL</a:t>
            </a:r>
            <a:endParaRPr 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6019800" y="2362200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≈SQL</a:t>
            </a:r>
            <a:endParaRPr lang="en-US" dirty="0"/>
          </a:p>
        </p:txBody>
      </p:sp>
      <p:sp>
        <p:nvSpPr>
          <p:cNvPr id="22" name="TextBox 21"/>
          <p:cNvSpPr txBox="1"/>
          <p:nvPr/>
        </p:nvSpPr>
        <p:spPr>
          <a:xfrm>
            <a:off x="7467600" y="2362200"/>
            <a:ext cx="1126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LINQ, SQL</a:t>
            </a:r>
            <a:endParaRPr lang="en-US" dirty="0"/>
          </a:p>
        </p:txBody>
      </p:sp>
      <p:sp>
        <p:nvSpPr>
          <p:cNvPr id="23" name="TextBox 22"/>
          <p:cNvSpPr txBox="1"/>
          <p:nvPr/>
        </p:nvSpPr>
        <p:spPr>
          <a:xfrm>
            <a:off x="3888707" y="2362200"/>
            <a:ext cx="1369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Sawzall</a:t>
            </a:r>
            <a:r>
              <a:rPr lang="en-US" dirty="0" smtClean="0"/>
              <a:t>, Java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8653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4" grpId="0" animBg="1"/>
      <p:bldP spid="16" grpId="0" animBg="1"/>
      <p:bldP spid="17" grpId="0" animBg="1"/>
      <p:bldP spid="21" grpId="0"/>
      <p:bldP spid="22" grpId="0"/>
      <p:bldP spid="23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p:properties xmlns:p="http://schemas.microsoft.com/office/2006/metadata/properties" xmlns:xsi="http://www.w3.org/2001/XMLSchema-instance">
  <documentManagement>
    <ContentTypeId xmlns="http://schemas.microsoft.com/sharepoint/v3">0x00C251B3E704BEF844A3664A2BBF8FF4D1</ContentTypeId>
    <_SourceUrl xmlns="http://schemas.microsoft.com/sharepoint/v3" xsi:nil="true"/>
    <AutoVersionDisabled xmlns="http://schemas.microsoft.com/sharepoint/v3">false</AutoVersionDisabled>
    <ItemType xmlns="http://schemas.microsoft.com/sharepoint/v3">1</ItemType>
    <Order xmlns="http://schemas.microsoft.com/sharepoint/v3" xsi:nil="true"/>
    <_SharedFileIndex xmlns="http://schemas.microsoft.com/sharepoint/v3" xsi:nil="true"/>
    <MetaInfo xmlns="http://schemas.microsoft.com/sharepoint/v3" xsi:nil="true"/>
    <Description xmlns="http://schemas.microsoft.com/sharepoint/v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_Docs_" ma:contentTypeID="0x00C251B3E704BEF844A3664A2BBF8FF4D1" ma:contentTypeVersion="" ma:contentTypeDescription="" ma:contentTypeScope="" ma:versionID="3a2edab3f8627e899226e7941b561430">
  <xsd:schema xmlns:xsd="http://www.w3.org/2001/XMLSchema" xmlns:p="http://schemas.microsoft.com/office/2006/metadata/properties" xmlns:ns1="http://schemas.microsoft.com/sharepoint/v3" targetNamespace="http://schemas.microsoft.com/office/2006/metadata/properties" ma:root="true" ma:fieldsID="3e5d9eca856144ce6ca1da655f95619c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ID" minOccurs="0"/>
                <xsd:element ref="ns1:ContentTypeId" minOccurs="0"/>
                <xsd:element ref="ns1:Author" minOccurs="0"/>
                <xsd:element ref="ns1:Editor" minOccurs="0"/>
                <xsd:element ref="ns1:_HasCopyDestinations" minOccurs="0"/>
                <xsd:element ref="ns1:_CopySource" minOccurs="0"/>
                <xsd:element ref="ns1:_ModerationStatus" minOccurs="0"/>
                <xsd:element ref="ns1:_ModerationComments" minOccurs="0"/>
                <xsd:element ref="ns1:FileRef" minOccurs="0"/>
                <xsd:element ref="ns1:FileDirRef" minOccurs="0"/>
                <xsd:element ref="ns1:Last_x0020_Modified" minOccurs="0"/>
                <xsd:element ref="ns1:Created_x0020_Date" minOccurs="0"/>
                <xsd:element ref="ns1:File_x0020_Size" minOccurs="0"/>
                <xsd:element ref="ns1:FSObjType" minOccurs="0"/>
                <xsd:element ref="ns1:CheckedOutUserId" minOccurs="0"/>
                <xsd:element ref="ns1:IsCheckedoutToLocal" minOccurs="0"/>
                <xsd:element ref="ns1:CheckoutUser" minOccurs="0"/>
                <xsd:element ref="ns1:UniqueId" minOccurs="0"/>
                <xsd:element ref="ns1:ProgId" minOccurs="0"/>
                <xsd:element ref="ns1:ScopeId" minOccurs="0"/>
                <xsd:element ref="ns1:VirusStatus" minOccurs="0"/>
                <xsd:element ref="ns1:CheckedOutTitle" minOccurs="0"/>
                <xsd:element ref="ns1:_CheckinComment" minOccurs="0"/>
                <xsd:element ref="ns1:File_x0020_Type" minOccurs="0"/>
                <xsd:element ref="ns1:HTML_x0020_File_x0020_Type" minOccurs="0"/>
                <xsd:element ref="ns1:_SourceUrl" minOccurs="0"/>
                <xsd:element ref="ns1:_SharedFileIndex" minOccurs="0"/>
                <xsd:element ref="ns1:MetaInfo" minOccurs="0"/>
                <xsd:element ref="ns1:_Level" minOccurs="0"/>
                <xsd:element ref="ns1:_IsCurrentVersion" minOccurs="0"/>
                <xsd:element ref="ns1:owshiddenversion" minOccurs="0"/>
                <xsd:element ref="ns1:_UIVersion" minOccurs="0"/>
                <xsd:element ref="ns1:_UIVersionString" minOccurs="0"/>
                <xsd:element ref="ns1:InstanceID" minOccurs="0"/>
                <xsd:element ref="ns1:Order" minOccurs="0"/>
                <xsd:element ref="ns1:GUID" minOccurs="0"/>
                <xsd:element ref="ns1:WorkflowVersion" minOccurs="0"/>
                <xsd:element ref="ns1:WorkflowInstanceID" minOccurs="0"/>
                <xsd:element ref="ns1:ParentVersionString" minOccurs="0"/>
                <xsd:element ref="ns1:ParentLeafName" minOccurs="0"/>
                <xsd:element ref="ns1:AutoVersionDisabled" minOccurs="0"/>
                <xsd:element ref="ns1:ItemType" minOccurs="0"/>
                <xsd:element ref="ns1:Description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http://schemas.microsoft.com/sharepoint/v3" elementFormDefault="qualified">
    <xsd:import namespace="http://schemas.microsoft.com/office/2006/documentManagement/types"/>
    <xsd:element name="ID" ma:index="0" nillable="true" ma:displayName="ID" ma:internalName="ID" ma:readOnly="true">
      <xsd:simpleType>
        <xsd:restriction base="dms:Unknown"/>
      </xsd:simpleType>
    </xsd:element>
    <xsd:element name="ContentTypeId" ma:index="1" nillable="true" ma:displayName="Content Type ID" ma:hidden="true" ma:internalName="ContentTypeId" ma:readOnly="true">
      <xsd:simpleType>
        <xsd:restriction base="dms:Unknown"/>
      </xsd:simpleType>
    </xsd:element>
    <xsd:element name="Author" ma:index="4" nillable="true" ma:displayName="Created By" ma:list="UserInfo" ma:internalName="Author" ma:readOnly="tru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" ma:index="6" nillable="true" ma:displayName="Modified By" ma:list="UserInfo" ma:internalName="Editor" ma:readOnly="tru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_HasCopyDestinations" ma:index="7" nillable="true" ma:displayName="Has Copy Destinations" ma:hidden="true" ma:internalName="_HasCopyDestinations" ma:readOnly="true">
      <xsd:simpleType>
        <xsd:restriction base="dms:Boolean"/>
      </xsd:simpleType>
    </xsd:element>
    <xsd:element name="_CopySource" ma:index="8" nillable="true" ma:displayName="Copy Source" ma:internalName="_CopySource" ma:readOnly="true">
      <xsd:simpleType>
        <xsd:restriction base="dms:Text"/>
      </xsd:simpleType>
    </xsd:element>
    <xsd:element name="_ModerationStatus" ma:index="9" nillable="true" ma:displayName="Approval Status" ma:default="0" ma:hidden="true" ma:internalName="_ModerationStatus" ma:readOnly="true">
      <xsd:simpleType>
        <xsd:restriction base="dms:Unknown"/>
      </xsd:simpleType>
    </xsd:element>
    <xsd:element name="_ModerationComments" ma:index="10" nillable="true" ma:displayName="Approver Comments" ma:hidden="true" ma:internalName="_ModerationComments" ma:readOnly="true">
      <xsd:simpleType>
        <xsd:restriction base="dms:Note"/>
      </xsd:simpleType>
    </xsd:element>
    <xsd:element name="FileRef" ma:index="11" nillable="true" ma:displayName="URL Path" ma:hidden="true" ma:list="Docs" ma:internalName="FileRef" ma:readOnly="true" ma:showField="FullUrl">
      <xsd:simpleType>
        <xsd:restriction base="dms:Lookup"/>
      </xsd:simpleType>
    </xsd:element>
    <xsd:element name="FileDirRef" ma:index="12" nillable="true" ma:displayName="Path" ma:hidden="true" ma:list="Docs" ma:internalName="FileDirRef" ma:readOnly="true" ma:showField="DirName">
      <xsd:simpleType>
        <xsd:restriction base="dms:Lookup"/>
      </xsd:simpleType>
    </xsd:element>
    <xsd:element name="Last_x0020_Modified" ma:index="13" nillable="true" ma:displayName="Modified" ma:format="TRUE" ma:hidden="true" ma:list="Docs" ma:internalName="Last_x0020_Modified" ma:readOnly="true" ma:showField="TimeLastModified">
      <xsd:simpleType>
        <xsd:restriction base="dms:Lookup"/>
      </xsd:simpleType>
    </xsd:element>
    <xsd:element name="Created_x0020_Date" ma:index="14" nillable="true" ma:displayName="Created" ma:format="TRUE" ma:hidden="true" ma:list="Docs" ma:internalName="Created_x0020_Date" ma:readOnly="true" ma:showField="TimeCreated">
      <xsd:simpleType>
        <xsd:restriction base="dms:Lookup"/>
      </xsd:simpleType>
    </xsd:element>
    <xsd:element name="File_x0020_Size" ma:index="15" nillable="true" ma:displayName="File Size" ma:format="TRUE" ma:hidden="true" ma:list="Docs" ma:internalName="File_x0020_Size" ma:readOnly="true" ma:showField="SizeInKB">
      <xsd:simpleType>
        <xsd:restriction base="dms:Lookup"/>
      </xsd:simpleType>
    </xsd:element>
    <xsd:element name="FSObjType" ma:index="16" nillable="true" ma:displayName="Item Type" ma:hidden="true" ma:list="Docs" ma:internalName="FSObjType" ma:readOnly="true" ma:showField="FSType">
      <xsd:simpleType>
        <xsd:restriction base="dms:Lookup"/>
      </xsd:simpleType>
    </xsd:element>
    <xsd:element name="CheckedOutUserId" ma:index="18" nillable="true" ma:displayName="ID of the User who has the item Checked Out" ma:hidden="true" ma:list="Docs" ma:internalName="CheckedOutUserId" ma:readOnly="true" ma:showField="CheckoutUserId">
      <xsd:simpleType>
        <xsd:restriction base="dms:Lookup"/>
      </xsd:simpleType>
    </xsd:element>
    <xsd:element name="IsCheckedoutToLocal" ma:index="19" nillable="true" ma:displayName="Is Checked out to local" ma:hidden="true" ma:list="Docs" ma:internalName="IsCheckedoutToLocal" ma:readOnly="true" ma:showField="IsCheckoutToLocal">
      <xsd:simpleType>
        <xsd:restriction base="dms:Lookup"/>
      </xsd:simpleType>
    </xsd:element>
    <xsd:element name="CheckoutUser" ma:index="20" nillable="true" ma:displayName="Checked Out To" ma:list="UserInfo" ma:internalName="CheckoutUser" ma:readOnly="tru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UniqueId" ma:index="22" nillable="true" ma:displayName="Unique Id" ma:hidden="true" ma:list="Docs" ma:internalName="UniqueId" ma:readOnly="true" ma:showField="UniqueId">
      <xsd:simpleType>
        <xsd:restriction base="dms:Lookup"/>
      </xsd:simpleType>
    </xsd:element>
    <xsd:element name="ProgId" ma:index="23" nillable="true" ma:displayName="ProgId" ma:hidden="true" ma:list="Docs" ma:internalName="ProgId" ma:readOnly="true" ma:showField="ProgId">
      <xsd:simpleType>
        <xsd:restriction base="dms:Lookup"/>
      </xsd:simpleType>
    </xsd:element>
    <xsd:element name="ScopeId" ma:index="24" nillable="true" ma:displayName="ScopeId" ma:hidden="true" ma:list="Docs" ma:internalName="ScopeId" ma:readOnly="true" ma:showField="ScopeId">
      <xsd:simpleType>
        <xsd:restriction base="dms:Lookup"/>
      </xsd:simpleType>
    </xsd:element>
    <xsd:element name="VirusStatus" ma:index="25" nillable="true" ma:displayName="Virus Status" ma:format="TRUE" ma:hidden="true" ma:list="Docs" ma:internalName="VirusStatus" ma:readOnly="true" ma:showField="Size">
      <xsd:simpleType>
        <xsd:restriction base="dms:Lookup"/>
      </xsd:simpleType>
    </xsd:element>
    <xsd:element name="CheckedOutTitle" ma:index="26" nillable="true" ma:displayName="Checked Out To" ma:format="TRUE" ma:hidden="true" ma:list="Docs" ma:internalName="CheckedOutTitle" ma:readOnly="true" ma:showField="CheckedOutTitle">
      <xsd:simpleType>
        <xsd:restriction base="dms:Lookup"/>
      </xsd:simpleType>
    </xsd:element>
    <xsd:element name="_CheckinComment" ma:index="27" nillable="true" ma:displayName="Check In Comment" ma:format="TRUE" ma:list="Docs" ma:internalName="_CheckinComment" ma:readOnly="true" ma:showField="CheckinComment">
      <xsd:simpleType>
        <xsd:restriction base="dms:Lookup"/>
      </xsd:simpleType>
    </xsd:element>
    <xsd:element name="File_x0020_Type" ma:index="31" nillable="true" ma:displayName="File Type" ma:hidden="true" ma:internalName="File_x0020_Type" ma:readOnly="true">
      <xsd:simpleType>
        <xsd:restriction base="dms:Text"/>
      </xsd:simpleType>
    </xsd:element>
    <xsd:element name="HTML_x0020_File_x0020_Type" ma:index="32" nillable="true" ma:displayName="HTML File Type" ma:hidden="true" ma:internalName="HTML_x0020_File_x0020_Type" ma:readOnly="true">
      <xsd:simpleType>
        <xsd:restriction base="dms:Text"/>
      </xsd:simpleType>
    </xsd:element>
    <xsd:element name="_SourceUrl" ma:index="33" nillable="true" ma:displayName="Source Url" ma:hidden="true" ma:internalName="_SourceUrl">
      <xsd:simpleType>
        <xsd:restriction base="dms:Text"/>
      </xsd:simpleType>
    </xsd:element>
    <xsd:element name="_SharedFileIndex" ma:index="34" nillable="true" ma:displayName="Shared File Index" ma:hidden="true" ma:internalName="_SharedFileIndex">
      <xsd:simpleType>
        <xsd:restriction base="dms:Text"/>
      </xsd:simpleType>
    </xsd:element>
    <xsd:element name="MetaInfo" ma:index="44" nillable="true" ma:displayName="Property Bag" ma:hidden="true" ma:list="Docs" ma:internalName="MetaInfo" ma:showField="MetaInfo">
      <xsd:simpleType>
        <xsd:restriction base="dms:Lookup"/>
      </xsd:simpleType>
    </xsd:element>
    <xsd:element name="_Level" ma:index="45" nillable="true" ma:displayName="Level" ma:hidden="true" ma:internalName="_Level" ma:readOnly="true">
      <xsd:simpleType>
        <xsd:restriction base="dms:Unknown"/>
      </xsd:simpleType>
    </xsd:element>
    <xsd:element name="_IsCurrentVersion" ma:index="46" nillable="true" ma:displayName="Is Current Version" ma:hidden="true" ma:internalName="_IsCurrentVersion" ma:readOnly="true">
      <xsd:simpleType>
        <xsd:restriction base="dms:Boolean"/>
      </xsd:simpleType>
    </xsd:element>
    <xsd:element name="owshiddenversion" ma:index="50" nillable="true" ma:displayName="owshiddenversion" ma:hidden="true" ma:internalName="owshiddenversion" ma:readOnly="true">
      <xsd:simpleType>
        <xsd:restriction base="dms:Unknown"/>
      </xsd:simpleType>
    </xsd:element>
    <xsd:element name="_UIVersion" ma:index="51" nillable="true" ma:displayName="UI Version" ma:hidden="true" ma:internalName="_UIVersion" ma:readOnly="true">
      <xsd:simpleType>
        <xsd:restriction base="dms:Unknown"/>
      </xsd:simpleType>
    </xsd:element>
    <xsd:element name="_UIVersionString" ma:index="52" nillable="true" ma:displayName="Version" ma:internalName="_UIVersionString" ma:readOnly="true">
      <xsd:simpleType>
        <xsd:restriction base="dms:Text"/>
      </xsd:simpleType>
    </xsd:element>
    <xsd:element name="InstanceID" ma:index="53" nillable="true" ma:displayName="Instance ID" ma:hidden="true" ma:internalName="InstanceID" ma:readOnly="true">
      <xsd:simpleType>
        <xsd:restriction base="dms:Unknown"/>
      </xsd:simpleType>
    </xsd:element>
    <xsd:element name="Order" ma:index="54" nillable="true" ma:displayName="Order" ma:hidden="true" ma:internalName="Order">
      <xsd:simpleType>
        <xsd:restriction base="dms:Number"/>
      </xsd:simpleType>
    </xsd:element>
    <xsd:element name="GUID" ma:index="55" nillable="true" ma:displayName="GUID" ma:hidden="true" ma:internalName="GUID" ma:readOnly="true">
      <xsd:simpleType>
        <xsd:restriction base="dms:Unknown"/>
      </xsd:simpleType>
    </xsd:element>
    <xsd:element name="WorkflowVersion" ma:index="56" nillable="true" ma:displayName="Workflow Version" ma:hidden="true" ma:internalName="WorkflowVersion" ma:readOnly="true">
      <xsd:simpleType>
        <xsd:restriction base="dms:Unknown"/>
      </xsd:simpleType>
    </xsd:element>
    <xsd:element name="WorkflowInstanceID" ma:index="57" nillable="true" ma:displayName="Workflow Instance ID" ma:hidden="true" ma:internalName="WorkflowInstanceID" ma:readOnly="true">
      <xsd:simpleType>
        <xsd:restriction base="dms:Unknown"/>
      </xsd:simpleType>
    </xsd:element>
    <xsd:element name="ParentVersionString" ma:index="58" nillable="true" ma:displayName="Source Version (Converted Document)" ma:hidden="true" ma:list="Docs" ma:internalName="ParentVersionString" ma:readOnly="true" ma:showField="ParentVersionString">
      <xsd:simpleType>
        <xsd:restriction base="dms:Lookup"/>
      </xsd:simpleType>
    </xsd:element>
    <xsd:element name="ParentLeafName" ma:index="59" nillable="true" ma:displayName="Source Name (Converted Document)" ma:hidden="true" ma:list="Docs" ma:internalName="ParentLeafName" ma:readOnly="true" ma:showField="ParentLeafName">
      <xsd:simpleType>
        <xsd:restriction base="dms:Lookup"/>
      </xsd:simpleType>
    </xsd:element>
    <xsd:element name="AutoVersionDisabled" ma:index="60" nillable="true" ma:displayName="AutoVersionDisabled" ma:default="FALSE" ma:hidden="true" ma:internalName="AutoVersionDisabled">
      <xsd:simpleType>
        <xsd:restriction base="dms:Boolean"/>
      </xsd:simpleType>
    </xsd:element>
    <xsd:element name="ItemType" ma:index="61" nillable="true" ma:displayName="ItemType" ma:default="1" ma:hidden="true" ma:internalName="ItemType">
      <xsd:simpleType>
        <xsd:restriction base="dms:Unknown"/>
      </xsd:simpleType>
    </xsd:element>
    <xsd:element name="Description" ma:index="62" nillable="true" ma:displayName="Description" ma:hidden="true" ma:internalName="Description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" ma:displayName="Content Type" ma:readOnly="true"/>
        <xsd:element ref="dc:title" minOccurs="0" maxOccurs="1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Props1.xml><?xml version="1.0" encoding="utf-8"?>
<ds:datastoreItem xmlns:ds="http://schemas.openxmlformats.org/officeDocument/2006/customXml" ds:itemID="{6587CAA6-56CE-4528-8B3E-FAD82F967BCC}">
  <ds:schemaRefs>
    <ds:schemaRef ds:uri="http://schemas.openxmlformats.org/package/2006/metadata/core-properties"/>
    <ds:schemaRef ds:uri="http://purl.org/dc/dcmitype/"/>
    <ds:schemaRef ds:uri="http://www.w3.org/XML/1998/namespace"/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C69386E3-875D-42CC-841F-9DECCC141D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50202</TotalTime>
  <Words>2585</Words>
  <Application>Microsoft Office PowerPoint</Application>
  <PresentationFormat>On-screen Show (4:3)</PresentationFormat>
  <Paragraphs>1016</Paragraphs>
  <Slides>137</Slides>
  <Notes>25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137</vt:i4>
      </vt:variant>
    </vt:vector>
  </HeadingPairs>
  <TitlesOfParts>
    <vt:vector size="138" baseType="lpstr">
      <vt:lpstr>Office Theme</vt:lpstr>
      <vt:lpstr>Data-Intensive  Cluster Computing</vt:lpstr>
      <vt:lpstr>About Myself</vt:lpstr>
      <vt:lpstr>Lessons to remember</vt:lpstr>
      <vt:lpstr>PowerPoint Presentation</vt:lpstr>
      <vt:lpstr>500 Years Ago</vt:lpstr>
      <vt:lpstr>The Laws of Planetary Motion</vt:lpstr>
      <vt:lpstr>The Large Hadron Collider</vt:lpstr>
      <vt:lpstr>Genetic Code</vt:lpstr>
      <vt:lpstr>The Webs</vt:lpstr>
      <vt:lpstr>Big Data</vt:lpstr>
      <vt:lpstr>Big Computers</vt:lpstr>
      <vt:lpstr>PowerPoint Presentation</vt:lpstr>
      <vt:lpstr>Design Space</vt:lpstr>
      <vt:lpstr>Software Stack</vt:lpstr>
      <vt:lpstr>Cluster Architecture</vt:lpstr>
      <vt:lpstr>Cluster Machines</vt:lpstr>
      <vt:lpstr>Cluster network topology</vt:lpstr>
      <vt:lpstr>The secret of scalability</vt:lpstr>
      <vt:lpstr>Deployment: Autopilot</vt:lpstr>
      <vt:lpstr>Autopilot goal</vt:lpstr>
      <vt:lpstr>Autopiloted System</vt:lpstr>
      <vt:lpstr>Recovery-Oriented Computing</vt:lpstr>
      <vt:lpstr>Autopilot Architecture</vt:lpstr>
      <vt:lpstr>Distributed State</vt:lpstr>
      <vt:lpstr>Centralized Replicated Control</vt:lpstr>
      <vt:lpstr>Consistency Model</vt:lpstr>
      <vt:lpstr>Autopilot abstraction</vt:lpstr>
      <vt:lpstr>Cluster Services</vt:lpstr>
      <vt:lpstr>Cluster Machines</vt:lpstr>
      <vt:lpstr>Cluster Services</vt:lpstr>
      <vt:lpstr>Cluster services abstraction</vt:lpstr>
      <vt:lpstr>Layered Software Architecture</vt:lpstr>
      <vt:lpstr>DISTRIBUTED Storage</vt:lpstr>
      <vt:lpstr>Bandwidth hierarchy</vt:lpstr>
      <vt:lpstr>Today’s disks</vt:lpstr>
      <vt:lpstr>Storage bandwidth</vt:lpstr>
      <vt:lpstr>Time to read 1TB (sequential)</vt:lpstr>
      <vt:lpstr>Send the application to the data!</vt:lpstr>
      <vt:lpstr>Large-scale Distributed Storage</vt:lpstr>
      <vt:lpstr>Parallel Application I/O</vt:lpstr>
      <vt:lpstr>Cluster Storage Abstraction</vt:lpstr>
      <vt:lpstr>Distributed Execution: Dryad</vt:lpstr>
      <vt:lpstr>Dryad = Execution Layer</vt:lpstr>
      <vt:lpstr>2-D Piping</vt:lpstr>
      <vt:lpstr>Virtualized 2-D Pipelines</vt:lpstr>
      <vt:lpstr>Virtualized 2-D Pipelines</vt:lpstr>
      <vt:lpstr>Virtualized 2-D Pipelines</vt:lpstr>
      <vt:lpstr>Virtualized 2-D Pipelines</vt:lpstr>
      <vt:lpstr>Virtualized 2-D Pipelines</vt:lpstr>
      <vt:lpstr>Dryad Job Structure</vt:lpstr>
      <vt:lpstr>Channels</vt:lpstr>
      <vt:lpstr>Dryad System Architecture</vt:lpstr>
      <vt:lpstr>Separate Data and Control Plane</vt:lpstr>
      <vt:lpstr>Centralized control</vt:lpstr>
      <vt:lpstr>Staging</vt:lpstr>
      <vt:lpstr>Scaling Factors</vt:lpstr>
      <vt:lpstr>Fault Tolerance</vt:lpstr>
      <vt:lpstr>Danger of Fault Tolerance</vt:lpstr>
      <vt:lpstr>Failures</vt:lpstr>
      <vt:lpstr>Dynamic Graph Rewriting</vt:lpstr>
      <vt:lpstr>Dynamic Aggregation</vt:lpstr>
      <vt:lpstr>Separate policy and mechanism</vt:lpstr>
      <vt:lpstr>Policy vs. Mechanism</vt:lpstr>
      <vt:lpstr>Dryad Abstraction</vt:lpstr>
      <vt:lpstr>Interlude: Thinking in Parallel</vt:lpstr>
      <vt:lpstr>Computing</vt:lpstr>
      <vt:lpstr>Logistics</vt:lpstr>
      <vt:lpstr>Playing Cards</vt:lpstr>
      <vt:lpstr>Count the number of cards</vt:lpstr>
      <vt:lpstr>Keep only the even cards</vt:lpstr>
      <vt:lpstr>Count the Number of Figures</vt:lpstr>
      <vt:lpstr>Group cards by suit</vt:lpstr>
      <vt:lpstr>Which cards are missing?</vt:lpstr>
      <vt:lpstr>Number of cards of each suit</vt:lpstr>
      <vt:lpstr>Sort the cards</vt:lpstr>
      <vt:lpstr>Cards with same color &amp; number</vt:lpstr>
      <vt:lpstr>DryadLINQ</vt:lpstr>
      <vt:lpstr>Collections</vt:lpstr>
      <vt:lpstr>Distributed Collections</vt:lpstr>
      <vt:lpstr>Collection = Collection of Collections</vt:lpstr>
      <vt:lpstr>LINQ</vt:lpstr>
      <vt:lpstr>LINQ = .Net+ Queries</vt:lpstr>
      <vt:lpstr>DryadLINQ = LINQ + Dryad</vt:lpstr>
      <vt:lpstr>Language Summary</vt:lpstr>
      <vt:lpstr>DryadLINQ Abstraction</vt:lpstr>
      <vt:lpstr>Demo</vt:lpstr>
      <vt:lpstr>Example: counting lines</vt:lpstr>
      <vt:lpstr>Example: counting words</vt:lpstr>
      <vt:lpstr>Example: counting unique words</vt:lpstr>
      <vt:lpstr>Example: word histogram</vt:lpstr>
      <vt:lpstr>Example: high-frequency words</vt:lpstr>
      <vt:lpstr>Example: words by frequency</vt:lpstr>
      <vt:lpstr>Example: Map-Reduce</vt:lpstr>
      <vt:lpstr>Probabilistic Index Maps</vt:lpstr>
      <vt:lpstr>Parallelizing on Cores</vt:lpstr>
      <vt:lpstr>LINQ Design</vt:lpstr>
      <vt:lpstr>More Tricks of the trade</vt:lpstr>
      <vt:lpstr>BUILDING ON DryadLINQ</vt:lpstr>
      <vt:lpstr>Job Visualization</vt:lpstr>
      <vt:lpstr>Job Schedule</vt:lpstr>
      <vt:lpstr>CPU Utilization</vt:lpstr>
      <vt:lpstr>So, What Good is it For?</vt:lpstr>
      <vt:lpstr>PowerPoint Presentation</vt:lpstr>
      <vt:lpstr>Input Device</vt:lpstr>
      <vt:lpstr>Data  Streams</vt:lpstr>
      <vt:lpstr>“You are the Controller”</vt:lpstr>
      <vt:lpstr>Projected IR pattern</vt:lpstr>
      <vt:lpstr>Depth computation</vt:lpstr>
      <vt:lpstr>The Body Tracking Problem</vt:lpstr>
      <vt:lpstr>XBox 360 Hardware</vt:lpstr>
      <vt:lpstr>Tracking Pipeline</vt:lpstr>
      <vt:lpstr>PowerPoint Presentation</vt:lpstr>
      <vt:lpstr>From Depth Map to Body Parts</vt:lpstr>
      <vt:lpstr>What is the Shape of a Human?</vt:lpstr>
      <vt:lpstr>How do You Recognize a Human?</vt:lpstr>
      <vt:lpstr>Learn from Examples</vt:lpstr>
      <vt:lpstr>Examples</vt:lpstr>
      <vt:lpstr>Motion Capture (Mocap)</vt:lpstr>
      <vt:lpstr>Rendered Avatar Models</vt:lpstr>
      <vt:lpstr>Ground Truth Data</vt:lpstr>
      <vt:lpstr>Decision Trees</vt:lpstr>
      <vt:lpstr>Accuracy</vt:lpstr>
      <vt:lpstr>Learn from Many Examples</vt:lpstr>
      <vt:lpstr>Highly efficient parallellization</vt:lpstr>
      <vt:lpstr>The End</vt:lpstr>
      <vt:lpstr>The Roaring ‘60s</vt:lpstr>
      <vt:lpstr>The other ‘60s</vt:lpstr>
      <vt:lpstr>What about the 2010’s?</vt:lpstr>
      <vt:lpstr>Layers</vt:lpstr>
      <vt:lpstr>Pieces of the Global Computer</vt:lpstr>
      <vt:lpstr>This lecture</vt:lpstr>
      <vt:lpstr>The cloud</vt:lpstr>
      <vt:lpstr>Conclusions</vt:lpstr>
      <vt:lpstr>PowerPoint Presentation</vt:lpstr>
      <vt:lpstr>Bibliography (1)</vt:lpstr>
      <vt:lpstr>Bibliography (2)</vt:lpstr>
      <vt:lpstr>Data-Parallel Computation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Cluster Computing with Dryad</dc:title>
  <dc:creator>Mihai Budiu</dc:creator>
  <cp:lastModifiedBy>Mihai Budiu</cp:lastModifiedBy>
  <cp:revision>759</cp:revision>
  <dcterms:created xsi:type="dcterms:W3CDTF">2008-02-12T01:28:42Z</dcterms:created>
  <dcterms:modified xsi:type="dcterms:W3CDTF">2013-03-29T22:25:06Z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ddDocumentEventProcessedFirstTime">
    <vt:lpwstr>True</vt:lpwstr>
  </property>
  <property fmtid="{D5CDD505-2E9C-101B-9397-08002B2CF9AE}" pid="3" name="AddDocumentEventProcessedFileUniqueId">
    <vt:lpwstr>c4bd8f56-f9c6-4668-b386-e50e818da9d4</vt:lpwstr>
  </property>
  <property fmtid="{D5CDD505-2E9C-101B-9397-08002B2CF9AE}" pid="4" name="LastObjectUpdateEventProcessedVersion">
    <vt:lpwstr>2.0</vt:lpwstr>
  </property>
</Properties>
</file>