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3"/>
  </p:sldMasterIdLst>
  <p:notesMasterIdLst>
    <p:notesMasterId r:id="rId126"/>
  </p:notesMasterIdLst>
  <p:sldIdLst>
    <p:sldId id="256" r:id="rId4"/>
    <p:sldId id="526" r:id="rId5"/>
    <p:sldId id="473" r:id="rId6"/>
    <p:sldId id="541" r:id="rId7"/>
    <p:sldId id="547" r:id="rId8"/>
    <p:sldId id="548" r:id="rId9"/>
    <p:sldId id="549" r:id="rId10"/>
    <p:sldId id="550" r:id="rId11"/>
    <p:sldId id="551" r:id="rId12"/>
    <p:sldId id="552" r:id="rId13"/>
    <p:sldId id="553" r:id="rId14"/>
    <p:sldId id="559" r:id="rId15"/>
    <p:sldId id="554" r:id="rId16"/>
    <p:sldId id="555" r:id="rId17"/>
    <p:sldId id="465" r:id="rId18"/>
    <p:sldId id="474" r:id="rId19"/>
    <p:sldId id="424" r:id="rId20"/>
    <p:sldId id="499" r:id="rId21"/>
    <p:sldId id="466" r:id="rId22"/>
    <p:sldId id="475" r:id="rId23"/>
    <p:sldId id="481" r:id="rId24"/>
    <p:sldId id="476" r:id="rId25"/>
    <p:sldId id="477" r:id="rId26"/>
    <p:sldId id="560" r:id="rId27"/>
    <p:sldId id="479" r:id="rId28"/>
    <p:sldId id="609" r:id="rId29"/>
    <p:sldId id="491" r:id="rId30"/>
    <p:sldId id="467" r:id="rId31"/>
    <p:sldId id="482" r:id="rId32"/>
    <p:sldId id="480" r:id="rId33"/>
    <p:sldId id="492" r:id="rId34"/>
    <p:sldId id="478" r:id="rId35"/>
    <p:sldId id="468" r:id="rId36"/>
    <p:sldId id="484" r:id="rId37"/>
    <p:sldId id="595" r:id="rId38"/>
    <p:sldId id="485" r:id="rId39"/>
    <p:sldId id="487" r:id="rId40"/>
    <p:sldId id="596" r:id="rId41"/>
    <p:sldId id="486" r:id="rId42"/>
    <p:sldId id="488" r:id="rId43"/>
    <p:sldId id="493" r:id="rId44"/>
    <p:sldId id="469" r:id="rId45"/>
    <p:sldId id="415" r:id="rId46"/>
    <p:sldId id="261" r:id="rId47"/>
    <p:sldId id="262" r:id="rId48"/>
    <p:sldId id="319" r:id="rId49"/>
    <p:sldId id="320" r:id="rId50"/>
    <p:sldId id="321" r:id="rId51"/>
    <p:sldId id="322" r:id="rId52"/>
    <p:sldId id="323" r:id="rId53"/>
    <p:sldId id="287" r:id="rId54"/>
    <p:sldId id="490" r:id="rId55"/>
    <p:sldId id="504" r:id="rId56"/>
    <p:sldId id="483" r:id="rId57"/>
    <p:sldId id="293" r:id="rId58"/>
    <p:sldId id="506" r:id="rId59"/>
    <p:sldId id="507" r:id="rId60"/>
    <p:sldId id="494" r:id="rId61"/>
    <p:sldId id="592" r:id="rId62"/>
    <p:sldId id="606" r:id="rId63"/>
    <p:sldId id="598" r:id="rId64"/>
    <p:sldId id="608" r:id="rId65"/>
    <p:sldId id="597" r:id="rId66"/>
    <p:sldId id="599" r:id="rId67"/>
    <p:sldId id="601" r:id="rId68"/>
    <p:sldId id="605" r:id="rId69"/>
    <p:sldId id="604" r:id="rId70"/>
    <p:sldId id="602" r:id="rId71"/>
    <p:sldId id="470" r:id="rId72"/>
    <p:sldId id="423" r:id="rId73"/>
    <p:sldId id="373" r:id="rId74"/>
    <p:sldId id="600" r:id="rId75"/>
    <p:sldId id="375" r:id="rId76"/>
    <p:sldId id="273" r:id="rId77"/>
    <p:sldId id="274" r:id="rId78"/>
    <p:sldId id="400" r:id="rId79"/>
    <p:sldId id="495" r:id="rId80"/>
    <p:sldId id="372" r:id="rId81"/>
    <p:sldId id="527" r:id="rId82"/>
    <p:sldId id="528" r:id="rId83"/>
    <p:sldId id="529" r:id="rId84"/>
    <p:sldId id="530" r:id="rId85"/>
    <p:sldId id="531" r:id="rId86"/>
    <p:sldId id="532" r:id="rId87"/>
    <p:sldId id="533" r:id="rId88"/>
    <p:sldId id="402" r:id="rId89"/>
    <p:sldId id="407" r:id="rId90"/>
    <p:sldId id="496" r:id="rId91"/>
    <p:sldId id="498" r:id="rId92"/>
    <p:sldId id="471" r:id="rId93"/>
    <p:sldId id="516" r:id="rId94"/>
    <p:sldId id="574" r:id="rId95"/>
    <p:sldId id="575" r:id="rId96"/>
    <p:sldId id="576" r:id="rId97"/>
    <p:sldId id="565" r:id="rId98"/>
    <p:sldId id="566" r:id="rId99"/>
    <p:sldId id="577" r:id="rId100"/>
    <p:sldId id="578" r:id="rId101"/>
    <p:sldId id="579" r:id="rId102"/>
    <p:sldId id="580" r:id="rId103"/>
    <p:sldId id="581" r:id="rId104"/>
    <p:sldId id="582" r:id="rId105"/>
    <p:sldId id="583" r:id="rId106"/>
    <p:sldId id="584" r:id="rId107"/>
    <p:sldId id="585" r:id="rId108"/>
    <p:sldId id="586" r:id="rId109"/>
    <p:sldId id="587" r:id="rId110"/>
    <p:sldId id="588" r:id="rId111"/>
    <p:sldId id="589" r:id="rId112"/>
    <p:sldId id="590" r:id="rId113"/>
    <p:sldId id="571" r:id="rId114"/>
    <p:sldId id="523" r:id="rId115"/>
    <p:sldId id="517" r:id="rId116"/>
    <p:sldId id="518" r:id="rId117"/>
    <p:sldId id="519" r:id="rId118"/>
    <p:sldId id="520" r:id="rId119"/>
    <p:sldId id="521" r:id="rId120"/>
    <p:sldId id="522" r:id="rId121"/>
    <p:sldId id="524" r:id="rId122"/>
    <p:sldId id="501" r:id="rId123"/>
    <p:sldId id="502" r:id="rId124"/>
    <p:sldId id="593" r:id="rId12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E5FFE5"/>
    <a:srgbClr val="11FF17"/>
    <a:srgbClr val="FFFFFF"/>
    <a:srgbClr val="00CC00"/>
    <a:srgbClr val="CCFFCC"/>
    <a:srgbClr val="006C05"/>
    <a:srgbClr val="66CCFF"/>
    <a:srgbClr val="FF99CC"/>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9055" autoAdjust="0"/>
    <p:restoredTop sz="94286" autoAdjust="0"/>
  </p:normalViewPr>
  <p:slideViewPr>
    <p:cSldViewPr>
      <p:cViewPr varScale="1">
        <p:scale>
          <a:sx n="117" d="100"/>
          <a:sy n="117" d="100"/>
        </p:scale>
        <p:origin x="-1428" y="-102"/>
      </p:cViewPr>
      <p:guideLst>
        <p:guide orient="horz" pos="2160"/>
        <p:guide pos="2880"/>
      </p:guideLst>
    </p:cSldViewPr>
  </p:slideViewPr>
  <p:outlineViewPr>
    <p:cViewPr>
      <p:scale>
        <a:sx n="33" d="100"/>
        <a:sy n="33" d="100"/>
      </p:scale>
      <p:origin x="0" y="282"/>
    </p:cViewPr>
  </p:outlineViewPr>
  <p:notesTextViewPr>
    <p:cViewPr>
      <p:scale>
        <a:sx n="100" d="100"/>
        <a:sy n="100" d="100"/>
      </p:scale>
      <p:origin x="0" y="0"/>
    </p:cViewPr>
  </p:notesTextViewPr>
  <p:sorterViewPr>
    <p:cViewPr>
      <p:scale>
        <a:sx n="100" d="100"/>
        <a:sy n="100" d="100"/>
      </p:scale>
      <p:origin x="0" y="1949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customXml" Target="../customXml/item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smtClean="0"/>
              <a:t>Probability</a:t>
            </a:r>
            <a:endParaRPr lang="en-US" dirty="0"/>
          </a:p>
        </c:rich>
      </c:tx>
      <c:layout>
        <c:manualLayout>
          <c:xMode val="edge"/>
          <c:yMode val="edge"/>
          <c:x val="0.28458341745743315"/>
          <c:y val="9.7297297297297303E-2"/>
        </c:manualLayout>
      </c:layout>
      <c:overlay val="0"/>
    </c:title>
    <c:autoTitleDeleted val="0"/>
    <c:plotArea>
      <c:layout/>
      <c:barChart>
        <c:barDir val="col"/>
        <c:grouping val="clustered"/>
        <c:varyColors val="1"/>
        <c:ser>
          <c:idx val="0"/>
          <c:order val="0"/>
          <c:tx>
            <c:strRef>
              <c:f>Sheet1!$B$1</c:f>
              <c:strCache>
                <c:ptCount val="1"/>
                <c:pt idx="0">
                  <c:v>Series 1</c:v>
                </c:pt>
              </c:strCache>
            </c:strRef>
          </c:tx>
          <c:spPr>
            <a:solidFill>
              <a:srgbClr val="FF0000"/>
            </a:solidFill>
          </c:spPr>
          <c:invertIfNegative val="0"/>
          <c:cat>
            <c:strRef>
              <c:f>Sheet1!$A$2:$A$5</c:f>
              <c:strCache>
                <c:ptCount val="4"/>
                <c:pt idx="0">
                  <c:v>Head</c:v>
                </c:pt>
                <c:pt idx="1">
                  <c:v>Left hand</c:v>
                </c:pt>
                <c:pt idx="2">
                  <c:v>Chest</c:v>
                </c:pt>
                <c:pt idx="3">
                  <c:v>Right Foot</c:v>
                </c:pt>
              </c:strCache>
            </c:strRef>
          </c:cat>
          <c:val>
            <c:numRef>
              <c:f>Sheet1!$B$2:$B$5</c:f>
              <c:numCache>
                <c:formatCode>General</c:formatCode>
                <c:ptCount val="4"/>
                <c:pt idx="0">
                  <c:v>7</c:v>
                </c:pt>
                <c:pt idx="1">
                  <c:v>70</c:v>
                </c:pt>
                <c:pt idx="2">
                  <c:v>10</c:v>
                </c:pt>
                <c:pt idx="3">
                  <c:v>3</c:v>
                </c:pt>
              </c:numCache>
            </c:numRef>
          </c:val>
        </c:ser>
        <c:dLbls>
          <c:showLegendKey val="0"/>
          <c:showVal val="0"/>
          <c:showCatName val="0"/>
          <c:showSerName val="0"/>
          <c:showPercent val="0"/>
          <c:showBubbleSize val="0"/>
        </c:dLbls>
        <c:gapWidth val="58"/>
        <c:axId val="117330304"/>
        <c:axId val="117331840"/>
      </c:barChart>
      <c:catAx>
        <c:axId val="117330304"/>
        <c:scaling>
          <c:orientation val="minMax"/>
        </c:scaling>
        <c:delete val="0"/>
        <c:axPos val="b"/>
        <c:majorTickMark val="out"/>
        <c:minorTickMark val="none"/>
        <c:tickLblPos val="nextTo"/>
        <c:txPr>
          <a:bodyPr/>
          <a:lstStyle/>
          <a:p>
            <a:pPr>
              <a:defRPr sz="1600"/>
            </a:pPr>
            <a:endParaRPr lang="en-US"/>
          </a:p>
        </c:txPr>
        <c:crossAx val="117331840"/>
        <c:crosses val="autoZero"/>
        <c:auto val="1"/>
        <c:lblAlgn val="ctr"/>
        <c:lblOffset val="100"/>
        <c:noMultiLvlLbl val="0"/>
      </c:catAx>
      <c:valAx>
        <c:axId val="117331840"/>
        <c:scaling>
          <c:orientation val="minMax"/>
          <c:max val="100"/>
        </c:scaling>
        <c:delete val="0"/>
        <c:axPos val="l"/>
        <c:majorGridlines/>
        <c:numFmt formatCode="General" sourceLinked="0"/>
        <c:majorTickMark val="out"/>
        <c:minorTickMark val="none"/>
        <c:tickLblPos val="nextTo"/>
        <c:crossAx val="117330304"/>
        <c:crosses val="autoZero"/>
        <c:crossBetween val="between"/>
        <c:majorUnit val="25"/>
      </c:valAx>
    </c:plotArea>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036C93-6E91-4D4F-A768-8DEA45CDD7F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US"/>
        </a:p>
      </dgm:t>
    </dgm:pt>
    <dgm:pt modelId="{31E43DF2-7FB3-41C7-9667-1D6B8A9E8D1A}">
      <dgm:prSet phldrT="[Text]"/>
      <dgm:spPr>
        <a:solidFill>
          <a:schemeClr val="bg1">
            <a:lumMod val="50000"/>
          </a:schemeClr>
        </a:solidFill>
        <a:ln>
          <a:noFill/>
        </a:ln>
        <a:effectLst>
          <a:outerShdw blurRad="107950" dist="12700" dir="5400000" algn="ctr">
            <a:srgbClr val="000000"/>
          </a:outerShdw>
        </a:effectLst>
      </dgm:spPr>
      <dgm:t>
        <a:bodyPr/>
        <a:lstStyle/>
        <a:p>
          <a:r>
            <a:rPr lang="en-US" dirty="0" smtClean="0"/>
            <a:t>Video</a:t>
          </a:r>
          <a:endParaRPr lang="en-US" dirty="0"/>
        </a:p>
      </dgm:t>
    </dgm:pt>
    <dgm:pt modelId="{B50F5E76-2A0F-474A-81ED-AF4C0F8AD0FE}" type="parTrans" cxnId="{4D718298-1372-4108-8C92-B01A7C216581}">
      <dgm:prSet/>
      <dgm:spPr/>
      <dgm:t>
        <a:bodyPr/>
        <a:lstStyle/>
        <a:p>
          <a:endParaRPr lang="en-US"/>
        </a:p>
      </dgm:t>
    </dgm:pt>
    <dgm:pt modelId="{1591ED00-9C0D-4023-A50C-20C846FF13B8}" type="sibTrans" cxnId="{4D718298-1372-4108-8C92-B01A7C216581}">
      <dgm:prSet/>
      <dgm:spPr/>
      <dgm:t>
        <a:bodyPr/>
        <a:lstStyle/>
        <a:p>
          <a:endParaRPr lang="en-US"/>
        </a:p>
      </dgm:t>
    </dgm:pt>
    <dgm:pt modelId="{FE2639D7-C317-4A79-8FAC-637FFCF49D43}">
      <dgm:prSet phldrT="[Text]"/>
      <dgm:spPr>
        <a:solidFill>
          <a:schemeClr val="bg1">
            <a:lumMod val="50000"/>
          </a:schemeClr>
        </a:solidFill>
        <a:ln>
          <a:noFill/>
        </a:ln>
        <a:effectLst>
          <a:outerShdw blurRad="107950" dist="12700" dir="5400000" algn="ctr">
            <a:srgbClr val="000000"/>
          </a:outerShdw>
        </a:effectLst>
      </dgm:spPr>
      <dgm:t>
        <a:bodyPr/>
        <a:lstStyle/>
        <a:p>
          <a:r>
            <a:rPr lang="en-US" dirty="0" smtClean="0"/>
            <a:t>Depth</a:t>
          </a:r>
          <a:endParaRPr lang="en-US" dirty="0"/>
        </a:p>
      </dgm:t>
    </dgm:pt>
    <dgm:pt modelId="{3D69EA57-68EE-446A-9F15-17252D233F76}" type="parTrans" cxnId="{476CC1B4-81EC-4887-9D6C-4D18075EAC4B}">
      <dgm:prSet/>
      <dgm:spPr/>
      <dgm:t>
        <a:bodyPr/>
        <a:lstStyle/>
        <a:p>
          <a:endParaRPr lang="en-US"/>
        </a:p>
      </dgm:t>
    </dgm:pt>
    <dgm:pt modelId="{767BD54C-750F-47C7-800D-1DF475A58611}" type="sibTrans" cxnId="{476CC1B4-81EC-4887-9D6C-4D18075EAC4B}">
      <dgm:prSet/>
      <dgm:spPr/>
      <dgm:t>
        <a:bodyPr/>
        <a:lstStyle/>
        <a:p>
          <a:endParaRPr lang="en-US"/>
        </a:p>
      </dgm:t>
    </dgm:pt>
    <dgm:pt modelId="{1A597153-3A63-4542-83C0-7DC7EEAE837D}">
      <dgm:prSet/>
      <dgm:spPr>
        <a:solidFill>
          <a:schemeClr val="bg1">
            <a:lumMod val="50000"/>
          </a:schemeClr>
        </a:solidFill>
        <a:ln>
          <a:noFill/>
        </a:ln>
        <a:effectLst>
          <a:outerShdw blurRad="107950" dist="12700" dir="5400000" algn="ctr">
            <a:srgbClr val="000000"/>
          </a:outerShdw>
        </a:effectLst>
      </dgm:spPr>
      <dgm:t>
        <a:bodyPr/>
        <a:lstStyle/>
        <a:p>
          <a:r>
            <a:rPr lang="en-US" dirty="0" smtClean="0"/>
            <a:t>Audio</a:t>
          </a:r>
          <a:endParaRPr lang="en-US" dirty="0"/>
        </a:p>
      </dgm:t>
    </dgm:pt>
    <dgm:pt modelId="{D0917AC9-2817-46A8-8728-7DFCE394DA66}" type="parTrans" cxnId="{827AE9A3-31AF-4B84-9B0E-757049EE9C11}">
      <dgm:prSet/>
      <dgm:spPr/>
      <dgm:t>
        <a:bodyPr/>
        <a:lstStyle/>
        <a:p>
          <a:endParaRPr lang="en-US"/>
        </a:p>
      </dgm:t>
    </dgm:pt>
    <dgm:pt modelId="{FD285BC9-C269-41F0-B9DD-F11D08789D99}" type="sibTrans" cxnId="{827AE9A3-31AF-4B84-9B0E-757049EE9C11}">
      <dgm:prSet/>
      <dgm:spPr/>
      <dgm:t>
        <a:bodyPr/>
        <a:lstStyle/>
        <a:p>
          <a:endParaRPr lang="en-US"/>
        </a:p>
      </dgm:t>
    </dgm:pt>
    <dgm:pt modelId="{DF639715-F2F3-462C-8B5A-040678C1AE02}">
      <dgm:prSet phldrT="[Text]"/>
      <dgm:spPr>
        <a:solidFill>
          <a:schemeClr val="bg1">
            <a:lumMod val="50000"/>
          </a:schemeClr>
        </a:solidFill>
        <a:ln>
          <a:noFill/>
        </a:ln>
        <a:effectLst>
          <a:outerShdw blurRad="107950" dist="12700" dir="5400000" algn="ctr">
            <a:srgbClr val="000000"/>
          </a:outerShdw>
        </a:effectLst>
      </dgm:spPr>
      <dgm:t>
        <a:bodyPr/>
        <a:lstStyle/>
        <a:p>
          <a:endParaRPr lang="en-US" dirty="0"/>
        </a:p>
      </dgm:t>
    </dgm:pt>
    <dgm:pt modelId="{5303538F-C14B-4ECB-BB0B-604ECB7C3C40}" type="parTrans" cxnId="{26B4319E-182E-4B20-AB56-6FA68520DD82}">
      <dgm:prSet/>
      <dgm:spPr/>
      <dgm:t>
        <a:bodyPr/>
        <a:lstStyle/>
        <a:p>
          <a:endParaRPr lang="en-US"/>
        </a:p>
      </dgm:t>
    </dgm:pt>
    <dgm:pt modelId="{12E46C97-75E9-4080-B072-7A6158312684}" type="sibTrans" cxnId="{26B4319E-182E-4B20-AB56-6FA68520DD82}">
      <dgm:prSet/>
      <dgm:spPr/>
      <dgm:t>
        <a:bodyPr/>
        <a:lstStyle/>
        <a:p>
          <a:endParaRPr lang="en-US"/>
        </a:p>
      </dgm:t>
    </dgm:pt>
    <dgm:pt modelId="{D6BF5F41-ADE9-44AE-AE8B-671479D4A7A0}" type="pres">
      <dgm:prSet presAssocID="{7C036C93-6E91-4D4F-A768-8DEA45CDD7F8}" presName="Name0" presStyleCnt="0">
        <dgm:presLayoutVars>
          <dgm:chPref val="3"/>
          <dgm:dir/>
          <dgm:animLvl val="lvl"/>
          <dgm:resizeHandles/>
        </dgm:presLayoutVars>
      </dgm:prSet>
      <dgm:spPr/>
      <dgm:t>
        <a:bodyPr/>
        <a:lstStyle/>
        <a:p>
          <a:endParaRPr lang="en-US"/>
        </a:p>
      </dgm:t>
    </dgm:pt>
    <dgm:pt modelId="{6B6EAA77-6E20-4558-91A5-85B89E6FA602}" type="pres">
      <dgm:prSet presAssocID="{1A597153-3A63-4542-83C0-7DC7EEAE837D}" presName="horFlow" presStyleCnt="0"/>
      <dgm:spPr/>
    </dgm:pt>
    <dgm:pt modelId="{565E6B0D-A14F-44DA-A629-76C58505ADA8}" type="pres">
      <dgm:prSet presAssocID="{1A597153-3A63-4542-83C0-7DC7EEAE837D}" presName="bigChev" presStyleLbl="node1" presStyleIdx="0" presStyleCnt="4" custScaleX="45000" custScaleY="28550" custLinFactNeighborX="5923" custLinFactNeighborY="-57761"/>
      <dgm:spPr/>
      <dgm:t>
        <a:bodyPr/>
        <a:lstStyle/>
        <a:p>
          <a:endParaRPr lang="en-US"/>
        </a:p>
      </dgm:t>
    </dgm:pt>
    <dgm:pt modelId="{9B60C7AC-CA0E-43CE-B57F-30A4F9FA0CB0}" type="pres">
      <dgm:prSet presAssocID="{1A597153-3A63-4542-83C0-7DC7EEAE837D}" presName="vSp" presStyleCnt="0"/>
      <dgm:spPr/>
    </dgm:pt>
    <dgm:pt modelId="{BC8D1E2F-A359-4169-8E7D-FE999F62857A}" type="pres">
      <dgm:prSet presAssocID="{31E43DF2-7FB3-41C7-9667-1D6B8A9E8D1A}" presName="horFlow" presStyleCnt="0"/>
      <dgm:spPr/>
    </dgm:pt>
    <dgm:pt modelId="{49211627-757C-428D-A79D-496CF1C9912E}" type="pres">
      <dgm:prSet presAssocID="{31E43DF2-7FB3-41C7-9667-1D6B8A9E8D1A}" presName="bigChev" presStyleLbl="node1" presStyleIdx="1" presStyleCnt="4" custScaleX="45000" custScaleY="28550" custLinFactNeighborX="6175" custLinFactNeighborY="7276"/>
      <dgm:spPr/>
      <dgm:t>
        <a:bodyPr/>
        <a:lstStyle/>
        <a:p>
          <a:endParaRPr lang="en-US"/>
        </a:p>
      </dgm:t>
    </dgm:pt>
    <dgm:pt modelId="{B9F6393F-73C4-4236-B4D7-1EC79BA2BB48}" type="pres">
      <dgm:prSet presAssocID="{31E43DF2-7FB3-41C7-9667-1D6B8A9E8D1A}" presName="vSp" presStyleCnt="0"/>
      <dgm:spPr/>
    </dgm:pt>
    <dgm:pt modelId="{B5ECF517-4555-4FD9-8FB5-9D55BD3EE863}" type="pres">
      <dgm:prSet presAssocID="{DF639715-F2F3-462C-8B5A-040678C1AE02}" presName="horFlow" presStyleCnt="0"/>
      <dgm:spPr/>
    </dgm:pt>
    <dgm:pt modelId="{A359EC22-ACC1-43B5-82E4-9FA92904DB28}" type="pres">
      <dgm:prSet presAssocID="{DF639715-F2F3-462C-8B5A-040678C1AE02}" presName="bigChev" presStyleLbl="node1" presStyleIdx="2" presStyleCnt="4" custScaleX="22742" custScaleY="28550" custLinFactNeighborX="-16371" custLinFactNeighborY="-35274"/>
      <dgm:spPr/>
      <dgm:t>
        <a:bodyPr/>
        <a:lstStyle/>
        <a:p>
          <a:endParaRPr lang="en-US"/>
        </a:p>
      </dgm:t>
    </dgm:pt>
    <dgm:pt modelId="{E3B9700E-8075-4F6E-AB57-106A6A854AC8}" type="pres">
      <dgm:prSet presAssocID="{DF639715-F2F3-462C-8B5A-040678C1AE02}" presName="vSp" presStyleCnt="0"/>
      <dgm:spPr/>
    </dgm:pt>
    <dgm:pt modelId="{359CC36D-D995-4526-8105-83BCC6BD68B5}" type="pres">
      <dgm:prSet presAssocID="{FE2639D7-C317-4A79-8FAC-637FFCF49D43}" presName="horFlow" presStyleCnt="0"/>
      <dgm:spPr/>
    </dgm:pt>
    <dgm:pt modelId="{A82C3890-849C-4EA0-B857-2325FA17AFD9}" type="pres">
      <dgm:prSet presAssocID="{FE2639D7-C317-4A79-8FAC-637FFCF49D43}" presName="bigChev" presStyleLbl="node1" presStyleIdx="3" presStyleCnt="4" custScaleX="45000" custScaleY="28550" custLinFactNeighborX="5565" custLinFactNeighborY="51985"/>
      <dgm:spPr/>
      <dgm:t>
        <a:bodyPr/>
        <a:lstStyle/>
        <a:p>
          <a:endParaRPr lang="en-US"/>
        </a:p>
      </dgm:t>
    </dgm:pt>
  </dgm:ptLst>
  <dgm:cxnLst>
    <dgm:cxn modelId="{476CC1B4-81EC-4887-9D6C-4D18075EAC4B}" srcId="{7C036C93-6E91-4D4F-A768-8DEA45CDD7F8}" destId="{FE2639D7-C317-4A79-8FAC-637FFCF49D43}" srcOrd="3" destOrd="0" parTransId="{3D69EA57-68EE-446A-9F15-17252D233F76}" sibTransId="{767BD54C-750F-47C7-800D-1DF475A58611}"/>
    <dgm:cxn modelId="{DF8B5F1B-5DF2-4342-9CBA-65F57D920FB7}" type="presOf" srcId="{7C036C93-6E91-4D4F-A768-8DEA45CDD7F8}" destId="{D6BF5F41-ADE9-44AE-AE8B-671479D4A7A0}" srcOrd="0" destOrd="0" presId="urn:microsoft.com/office/officeart/2005/8/layout/lProcess3"/>
    <dgm:cxn modelId="{2C94EC00-7896-4737-B1D8-DA9DEE0F5F62}" type="presOf" srcId="{FE2639D7-C317-4A79-8FAC-637FFCF49D43}" destId="{A82C3890-849C-4EA0-B857-2325FA17AFD9}" srcOrd="0" destOrd="0" presId="urn:microsoft.com/office/officeart/2005/8/layout/lProcess3"/>
    <dgm:cxn modelId="{827AE9A3-31AF-4B84-9B0E-757049EE9C11}" srcId="{7C036C93-6E91-4D4F-A768-8DEA45CDD7F8}" destId="{1A597153-3A63-4542-83C0-7DC7EEAE837D}" srcOrd="0" destOrd="0" parTransId="{D0917AC9-2817-46A8-8728-7DFCE394DA66}" sibTransId="{FD285BC9-C269-41F0-B9DD-F11D08789D99}"/>
    <dgm:cxn modelId="{5D97FDA3-12F4-4093-A4B6-6A7523B99DAE}" type="presOf" srcId="{31E43DF2-7FB3-41C7-9667-1D6B8A9E8D1A}" destId="{49211627-757C-428D-A79D-496CF1C9912E}" srcOrd="0" destOrd="0" presId="urn:microsoft.com/office/officeart/2005/8/layout/lProcess3"/>
    <dgm:cxn modelId="{4D718298-1372-4108-8C92-B01A7C216581}" srcId="{7C036C93-6E91-4D4F-A768-8DEA45CDD7F8}" destId="{31E43DF2-7FB3-41C7-9667-1D6B8A9E8D1A}" srcOrd="1" destOrd="0" parTransId="{B50F5E76-2A0F-474A-81ED-AF4C0F8AD0FE}" sibTransId="{1591ED00-9C0D-4023-A50C-20C846FF13B8}"/>
    <dgm:cxn modelId="{26B4319E-182E-4B20-AB56-6FA68520DD82}" srcId="{7C036C93-6E91-4D4F-A768-8DEA45CDD7F8}" destId="{DF639715-F2F3-462C-8B5A-040678C1AE02}" srcOrd="2" destOrd="0" parTransId="{5303538F-C14B-4ECB-BB0B-604ECB7C3C40}" sibTransId="{12E46C97-75E9-4080-B072-7A6158312684}"/>
    <dgm:cxn modelId="{48C1FCB0-D179-4BAE-A452-4C06D3BF3596}" type="presOf" srcId="{1A597153-3A63-4542-83C0-7DC7EEAE837D}" destId="{565E6B0D-A14F-44DA-A629-76C58505ADA8}" srcOrd="0" destOrd="0" presId="urn:microsoft.com/office/officeart/2005/8/layout/lProcess3"/>
    <dgm:cxn modelId="{9179D3A8-F4A9-4EB5-BF5D-EF951929241B}" type="presOf" srcId="{DF639715-F2F3-462C-8B5A-040678C1AE02}" destId="{A359EC22-ACC1-43B5-82E4-9FA92904DB28}" srcOrd="0" destOrd="0" presId="urn:microsoft.com/office/officeart/2005/8/layout/lProcess3"/>
    <dgm:cxn modelId="{62F21F47-31CB-4EC7-88AA-000DBF4CA53E}" type="presParOf" srcId="{D6BF5F41-ADE9-44AE-AE8B-671479D4A7A0}" destId="{6B6EAA77-6E20-4558-91A5-85B89E6FA602}" srcOrd="0" destOrd="0" presId="urn:microsoft.com/office/officeart/2005/8/layout/lProcess3"/>
    <dgm:cxn modelId="{251A55EB-BED0-40A0-8A74-0B10976D2BD4}" type="presParOf" srcId="{6B6EAA77-6E20-4558-91A5-85B89E6FA602}" destId="{565E6B0D-A14F-44DA-A629-76C58505ADA8}" srcOrd="0" destOrd="0" presId="urn:microsoft.com/office/officeart/2005/8/layout/lProcess3"/>
    <dgm:cxn modelId="{E256661C-49AA-4CF7-8F2E-5AD14FB87873}" type="presParOf" srcId="{D6BF5F41-ADE9-44AE-AE8B-671479D4A7A0}" destId="{9B60C7AC-CA0E-43CE-B57F-30A4F9FA0CB0}" srcOrd="1" destOrd="0" presId="urn:microsoft.com/office/officeart/2005/8/layout/lProcess3"/>
    <dgm:cxn modelId="{72F1A89D-79D9-4690-85A3-06D40BC76534}" type="presParOf" srcId="{D6BF5F41-ADE9-44AE-AE8B-671479D4A7A0}" destId="{BC8D1E2F-A359-4169-8E7D-FE999F62857A}" srcOrd="2" destOrd="0" presId="urn:microsoft.com/office/officeart/2005/8/layout/lProcess3"/>
    <dgm:cxn modelId="{81B103AC-C729-4870-8BCE-9E99F20FE5DA}" type="presParOf" srcId="{BC8D1E2F-A359-4169-8E7D-FE999F62857A}" destId="{49211627-757C-428D-A79D-496CF1C9912E}" srcOrd="0" destOrd="0" presId="urn:microsoft.com/office/officeart/2005/8/layout/lProcess3"/>
    <dgm:cxn modelId="{B7D9FB82-9C73-42CC-BE72-662CD54C3EF0}" type="presParOf" srcId="{D6BF5F41-ADE9-44AE-AE8B-671479D4A7A0}" destId="{B9F6393F-73C4-4236-B4D7-1EC79BA2BB48}" srcOrd="3" destOrd="0" presId="urn:microsoft.com/office/officeart/2005/8/layout/lProcess3"/>
    <dgm:cxn modelId="{5F8E7C6C-10EF-4193-AA0D-CB1AC8DDF1AB}" type="presParOf" srcId="{D6BF5F41-ADE9-44AE-AE8B-671479D4A7A0}" destId="{B5ECF517-4555-4FD9-8FB5-9D55BD3EE863}" srcOrd="4" destOrd="0" presId="urn:microsoft.com/office/officeart/2005/8/layout/lProcess3"/>
    <dgm:cxn modelId="{17A179D8-0436-41B2-9F03-CCBCBFE37DFE}" type="presParOf" srcId="{B5ECF517-4555-4FD9-8FB5-9D55BD3EE863}" destId="{A359EC22-ACC1-43B5-82E4-9FA92904DB28}" srcOrd="0" destOrd="0" presId="urn:microsoft.com/office/officeart/2005/8/layout/lProcess3"/>
    <dgm:cxn modelId="{2E3FC463-1829-43A2-AB24-C633EA0B171B}" type="presParOf" srcId="{D6BF5F41-ADE9-44AE-AE8B-671479D4A7A0}" destId="{E3B9700E-8075-4F6E-AB57-106A6A854AC8}" srcOrd="5" destOrd="0" presId="urn:microsoft.com/office/officeart/2005/8/layout/lProcess3"/>
    <dgm:cxn modelId="{414F62AA-5FF5-451A-B486-678F1A4389BC}" type="presParOf" srcId="{D6BF5F41-ADE9-44AE-AE8B-671479D4A7A0}" destId="{359CC36D-D995-4526-8105-83BCC6BD68B5}" srcOrd="6" destOrd="0" presId="urn:microsoft.com/office/officeart/2005/8/layout/lProcess3"/>
    <dgm:cxn modelId="{C94BC5E6-B40C-4396-A1B3-50EA105366D2}" type="presParOf" srcId="{359CC36D-D995-4526-8105-83BCC6BD68B5}" destId="{A82C3890-849C-4EA0-B857-2325FA17AFD9}" srcOrd="0"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5E6B0D-A14F-44DA-A629-76C58505ADA8}">
      <dsp:nvSpPr>
        <dsp:cNvPr id="0" name=""/>
        <dsp:cNvSpPr/>
      </dsp:nvSpPr>
      <dsp:spPr>
        <a:xfrm>
          <a:off x="1579036" y="899653"/>
          <a:ext cx="2125979" cy="539526"/>
        </a:xfrm>
        <a:prstGeom prst="chevron">
          <a:avLst/>
        </a:prstGeom>
        <a:solidFill>
          <a:schemeClr val="bg1">
            <a:lumMod val="50000"/>
          </a:schemeClr>
        </a:solidFill>
        <a:ln w="25400" cap="flat" cmpd="sng" algn="ctr">
          <a:noFill/>
          <a:prstDash val="solid"/>
        </a:ln>
        <a:effectLst>
          <a:outerShdw blurRad="107950" dist="12700" dir="5400000" algn="ctr" rotWithShape="0">
            <a:srgbClr val="000000"/>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lvl="0" algn="ctr" defTabSz="1555750">
            <a:lnSpc>
              <a:spcPct val="90000"/>
            </a:lnSpc>
            <a:spcBef>
              <a:spcPct val="0"/>
            </a:spcBef>
            <a:spcAft>
              <a:spcPct val="35000"/>
            </a:spcAft>
          </a:pPr>
          <a:r>
            <a:rPr lang="en-US" sz="3500" kern="1200" dirty="0" smtClean="0"/>
            <a:t>Audio</a:t>
          </a:r>
          <a:endParaRPr lang="en-US" sz="3500" kern="1200" dirty="0"/>
        </a:p>
      </dsp:txBody>
      <dsp:txXfrm>
        <a:off x="1848799" y="899653"/>
        <a:ext cx="1586453" cy="539526"/>
      </dsp:txXfrm>
    </dsp:sp>
    <dsp:sp modelId="{49211627-757C-428D-A79D-496CF1C9912E}">
      <dsp:nvSpPr>
        <dsp:cNvPr id="0" name=""/>
        <dsp:cNvSpPr/>
      </dsp:nvSpPr>
      <dsp:spPr>
        <a:xfrm>
          <a:off x="1590941" y="2932789"/>
          <a:ext cx="2125979" cy="539526"/>
        </a:xfrm>
        <a:prstGeom prst="chevron">
          <a:avLst/>
        </a:prstGeom>
        <a:solidFill>
          <a:schemeClr val="bg1">
            <a:lumMod val="50000"/>
          </a:schemeClr>
        </a:solidFill>
        <a:ln w="25400" cap="flat" cmpd="sng" algn="ctr">
          <a:noFill/>
          <a:prstDash val="solid"/>
        </a:ln>
        <a:effectLst>
          <a:outerShdw blurRad="107950" dist="12700" dir="5400000" algn="ctr" rotWithShape="0">
            <a:srgbClr val="000000"/>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lvl="0" algn="ctr" defTabSz="1555750">
            <a:lnSpc>
              <a:spcPct val="90000"/>
            </a:lnSpc>
            <a:spcBef>
              <a:spcPct val="0"/>
            </a:spcBef>
            <a:spcAft>
              <a:spcPct val="35000"/>
            </a:spcAft>
          </a:pPr>
          <a:r>
            <a:rPr lang="en-US" sz="3500" kern="1200" dirty="0" smtClean="0"/>
            <a:t>Video</a:t>
          </a:r>
          <a:endParaRPr lang="en-US" sz="3500" kern="1200" dirty="0"/>
        </a:p>
      </dsp:txBody>
      <dsp:txXfrm>
        <a:off x="1860704" y="2932789"/>
        <a:ext cx="1586453" cy="539526"/>
      </dsp:txXfrm>
    </dsp:sp>
    <dsp:sp modelId="{A359EC22-ACC1-43B5-82E4-9FA92904DB28}">
      <dsp:nvSpPr>
        <dsp:cNvPr id="0" name=""/>
        <dsp:cNvSpPr/>
      </dsp:nvSpPr>
      <dsp:spPr>
        <a:xfrm>
          <a:off x="525778" y="2932789"/>
          <a:ext cx="1074423" cy="539526"/>
        </a:xfrm>
        <a:prstGeom prst="chevron">
          <a:avLst/>
        </a:prstGeom>
        <a:solidFill>
          <a:schemeClr val="bg1">
            <a:lumMod val="50000"/>
          </a:schemeClr>
        </a:solidFill>
        <a:ln w="25400" cap="flat" cmpd="sng" algn="ctr">
          <a:noFill/>
          <a:prstDash val="solid"/>
        </a:ln>
        <a:effectLst>
          <a:outerShdw blurRad="107950" dist="12700" dir="5400000" algn="ctr" rotWithShape="0">
            <a:srgbClr val="000000"/>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lvl="0" algn="ctr" defTabSz="1555750">
            <a:lnSpc>
              <a:spcPct val="90000"/>
            </a:lnSpc>
            <a:spcBef>
              <a:spcPct val="0"/>
            </a:spcBef>
            <a:spcAft>
              <a:spcPct val="35000"/>
            </a:spcAft>
          </a:pPr>
          <a:endParaRPr lang="en-US" sz="3500" kern="1200" dirty="0"/>
        </a:p>
      </dsp:txBody>
      <dsp:txXfrm>
        <a:off x="795541" y="2932789"/>
        <a:ext cx="534897" cy="539526"/>
      </dsp:txXfrm>
    </dsp:sp>
    <dsp:sp modelId="{A82C3890-849C-4EA0-B857-2325FA17AFD9}">
      <dsp:nvSpPr>
        <dsp:cNvPr id="0" name=""/>
        <dsp:cNvSpPr/>
      </dsp:nvSpPr>
      <dsp:spPr>
        <a:xfrm>
          <a:off x="1562122" y="5385867"/>
          <a:ext cx="2125979" cy="539526"/>
        </a:xfrm>
        <a:prstGeom prst="chevron">
          <a:avLst/>
        </a:prstGeom>
        <a:solidFill>
          <a:schemeClr val="bg1">
            <a:lumMod val="50000"/>
          </a:schemeClr>
        </a:solidFill>
        <a:ln w="25400" cap="flat" cmpd="sng" algn="ctr">
          <a:noFill/>
          <a:prstDash val="solid"/>
        </a:ln>
        <a:effectLst>
          <a:outerShdw blurRad="107950" dist="12700" dir="5400000" algn="ctr" rotWithShape="0">
            <a:srgbClr val="000000"/>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44450" tIns="22225" rIns="0" bIns="22225" numCol="1" spcCol="1270" anchor="ctr" anchorCtr="0">
          <a:noAutofit/>
        </a:bodyPr>
        <a:lstStyle/>
        <a:p>
          <a:pPr lvl="0" algn="ctr" defTabSz="1555750">
            <a:lnSpc>
              <a:spcPct val="90000"/>
            </a:lnSpc>
            <a:spcBef>
              <a:spcPct val="0"/>
            </a:spcBef>
            <a:spcAft>
              <a:spcPct val="35000"/>
            </a:spcAft>
          </a:pPr>
          <a:r>
            <a:rPr lang="en-US" sz="3500" kern="1200" dirty="0" smtClean="0"/>
            <a:t>Depth</a:t>
          </a:r>
          <a:endParaRPr lang="en-US" sz="3500" kern="1200" dirty="0"/>
        </a:p>
      </dsp:txBody>
      <dsp:txXfrm>
        <a:off x="1831885" y="5385867"/>
        <a:ext cx="1586453" cy="539526"/>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9AA855-16B7-4C44-ACF0-2E0D09D66397}" type="datetimeFigureOut">
              <a:rPr lang="en-US" smtClean="0"/>
              <a:pPr/>
              <a:t>4/14/2014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B7E840-D46B-47CF-ABE3-E28492389B99}" type="slidenum">
              <a:rPr lang="en-US" smtClean="0"/>
              <a:pPr/>
              <a:t>‹#›</a:t>
            </a:fld>
            <a:endParaRPr lang="en-US"/>
          </a:p>
        </p:txBody>
      </p:sp>
    </p:spTree>
    <p:extLst>
      <p:ext uri="{BB962C8B-B14F-4D97-AF65-F5344CB8AC3E}">
        <p14:creationId xmlns:p14="http://schemas.microsoft.com/office/powerpoint/2010/main" val="27683446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from Wikipedia</a:t>
            </a:r>
            <a:endParaRPr lang="en-US" dirty="0"/>
          </a:p>
        </p:txBody>
      </p:sp>
      <p:sp>
        <p:nvSpPr>
          <p:cNvPr id="4" name="Slide Number Placeholder 3"/>
          <p:cNvSpPr>
            <a:spLocks noGrp="1"/>
          </p:cNvSpPr>
          <p:nvPr>
            <p:ph type="sldNum" sz="quarter" idx="10"/>
          </p:nvPr>
        </p:nvSpPr>
        <p:spPr/>
        <p:txBody>
          <a:bodyPr/>
          <a:lstStyle/>
          <a:p>
            <a:fld id="{A16DB468-218B-40EE-BD8F-7443DA734384}" type="slidenum">
              <a:rPr lang="en-US" smtClean="0"/>
              <a:t>5</a:t>
            </a:fld>
            <a:endParaRPr lang="en-US"/>
          </a:p>
        </p:txBody>
      </p:sp>
    </p:spTree>
    <p:extLst>
      <p:ext uri="{BB962C8B-B14F-4D97-AF65-F5344CB8AC3E}">
        <p14:creationId xmlns:p14="http://schemas.microsoft.com/office/powerpoint/2010/main" val="17989511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Unix pipeline is generalized 3</a:t>
            </a:r>
            <a:r>
              <a:rPr lang="en-US" baseline="0" dirty="0" smtClean="0"/>
              <a:t>-ways:</a:t>
            </a:r>
          </a:p>
          <a:p>
            <a:pPr>
              <a:buFontTx/>
              <a:buChar char="-"/>
            </a:pPr>
            <a:r>
              <a:rPr lang="en-US" baseline="0" dirty="0" smtClean="0"/>
              <a:t>2D instead of 1D</a:t>
            </a:r>
          </a:p>
          <a:p>
            <a:pPr>
              <a:buFontTx/>
              <a:buChar char="-"/>
            </a:pPr>
            <a:r>
              <a:rPr lang="en-US" baseline="0" dirty="0" smtClean="0"/>
              <a:t> spans multiple machines</a:t>
            </a:r>
          </a:p>
          <a:p>
            <a:pPr>
              <a:buFontTx/>
              <a:buChar char="-"/>
            </a:pPr>
            <a:r>
              <a:rPr lang="en-US" baseline="0" dirty="0" smtClean="0"/>
              <a:t> resources are virtualized: you can run the same large job on many or few machines</a:t>
            </a:r>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49</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basic Dryad</a:t>
            </a:r>
            <a:r>
              <a:rPr lang="en-US" baseline="0" dirty="0" smtClean="0"/>
              <a:t> terminology.</a:t>
            </a:r>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50</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brain of a Dryad job is a centralized</a:t>
            </a:r>
            <a:r>
              <a:rPr lang="en-US" baseline="0" dirty="0" smtClean="0"/>
              <a:t> </a:t>
            </a:r>
            <a:r>
              <a:rPr lang="en-US" dirty="0" smtClean="0"/>
              <a:t>graph manager, which maintains a complete state of the job.</a:t>
            </a:r>
          </a:p>
          <a:p>
            <a:r>
              <a:rPr lang="en-US" dirty="0" smtClean="0"/>
              <a:t>The GM controls the processes running</a:t>
            </a:r>
            <a:r>
              <a:rPr lang="en-US" baseline="0" dirty="0" smtClean="0"/>
              <a:t> on a cluster, but never exchanges data with them.</a:t>
            </a:r>
          </a:p>
          <a:p>
            <a:r>
              <a:rPr lang="en-US" baseline="0" dirty="0" smtClean="0"/>
              <a:t>(The data plane is completely separated from the control plane.)</a:t>
            </a:r>
          </a:p>
          <a:p>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51</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Computation Staging</a:t>
            </a:r>
            <a:endParaRPr lang="en-US" dirty="0"/>
          </a:p>
        </p:txBody>
      </p:sp>
      <p:sp>
        <p:nvSpPr>
          <p:cNvPr id="4" name="Slide Number Placeholder 3"/>
          <p:cNvSpPr>
            <a:spLocks noGrp="1"/>
          </p:cNvSpPr>
          <p:nvPr>
            <p:ph type="sldNum" sz="quarter" idx="10"/>
          </p:nvPr>
        </p:nvSpPr>
        <p:spPr/>
        <p:txBody>
          <a:bodyPr/>
          <a:lstStyle/>
          <a:p>
            <a:fld id="{9B0B14B7-253F-49FC-8AC8-B4F71F21EA10}" type="slidenum">
              <a:rPr lang="en-US" smtClean="0"/>
              <a:pPr/>
              <a:t>54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Vertex</a:t>
            </a:r>
            <a:r>
              <a:rPr lang="en-US" baseline="0" dirty="0" smtClean="0"/>
              <a:t> failures and channel failures are handled differently.</a:t>
            </a:r>
          </a:p>
          <a:p>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55</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DryadLINQ adds a wealth of features on top of plain</a:t>
            </a:r>
            <a:r>
              <a:rPr lang="en-US" baseline="0" dirty="0" smtClean="0"/>
              <a:t> Dryad.</a:t>
            </a:r>
          </a:p>
          <a:p>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73</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Language Integrated Query is an extension of</a:t>
            </a:r>
            <a:r>
              <a:rPr lang="en-US" baseline="0" dirty="0" smtClean="0"/>
              <a:t> </a:t>
            </a:r>
            <a:r>
              <a:rPr lang="en-US" baseline="0" dirty="0" err="1" smtClean="0"/>
              <a:t>.Net</a:t>
            </a:r>
            <a:r>
              <a:rPr lang="en-US" baseline="0" dirty="0" smtClean="0"/>
              <a:t> which allows one to write declarative computations on collections (green part).</a:t>
            </a:r>
          </a:p>
        </p:txBody>
      </p:sp>
      <p:sp>
        <p:nvSpPr>
          <p:cNvPr id="4" name="Slide Number Placeholder 3"/>
          <p:cNvSpPr>
            <a:spLocks noGrp="1"/>
          </p:cNvSpPr>
          <p:nvPr>
            <p:ph type="sldNum" sz="quarter" idx="10"/>
          </p:nvPr>
        </p:nvSpPr>
        <p:spPr/>
        <p:txBody>
          <a:bodyPr/>
          <a:lstStyle/>
          <a:p>
            <a:fld id="{B8B7E840-D46B-47CF-ABE3-E28492389B99}" type="slidenum">
              <a:rPr lang="en-US" smtClean="0"/>
              <a:pPr/>
              <a:t>74</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DryadLINQ translates LINQ programs into Dryad computations:</a:t>
            </a:r>
          </a:p>
          <a:p>
            <a:pPr rtl="0"/>
            <a:r>
              <a:rPr lang="en-US" dirty="0" smtClean="0"/>
              <a:t>- C# and LINQ data objects become distributed partitioned files. </a:t>
            </a:r>
          </a:p>
          <a:p>
            <a:pPr rtl="0"/>
            <a:r>
              <a:rPr lang="en-US" dirty="0" smtClean="0"/>
              <a:t>- LINQ queries become distributed Dryad jobs. </a:t>
            </a:r>
          </a:p>
          <a:p>
            <a:pPr rtl="0"/>
            <a:r>
              <a:rPr lang="en-US" dirty="0" smtClean="0"/>
              <a:t>-</a:t>
            </a:r>
            <a:r>
              <a:rPr lang="en-US" baseline="0" dirty="0" smtClean="0"/>
              <a:t> </a:t>
            </a:r>
            <a:r>
              <a:rPr lang="en-US" dirty="0" smtClean="0"/>
              <a:t>C# methods become code running on the vertices of a Dryad job. </a:t>
            </a:r>
          </a:p>
          <a:p>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75</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87</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8B7E840-D46B-47CF-ABE3-E28492389B99}" type="slidenum">
              <a:rPr lang="en-US" smtClean="0"/>
              <a:pPr/>
              <a:t>93</a:t>
            </a:fld>
            <a:endParaRPr lang="en-US"/>
          </a:p>
        </p:txBody>
      </p:sp>
    </p:spTree>
    <p:extLst>
      <p:ext uri="{BB962C8B-B14F-4D97-AF65-F5344CB8AC3E}">
        <p14:creationId xmlns:p14="http://schemas.microsoft.com/office/powerpoint/2010/main" val="1408833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image from Google Books.</a:t>
            </a:r>
          </a:p>
          <a:p>
            <a:r>
              <a:rPr lang="en-US" dirty="0" smtClean="0"/>
              <a:t>Right</a:t>
            </a:r>
            <a:r>
              <a:rPr lang="en-US" baseline="0" dirty="0" smtClean="0"/>
              <a:t> image from Wikipedia.</a:t>
            </a:r>
            <a:endParaRPr lang="en-US" dirty="0"/>
          </a:p>
        </p:txBody>
      </p:sp>
      <p:sp>
        <p:nvSpPr>
          <p:cNvPr id="4" name="Slide Number Placeholder 3"/>
          <p:cNvSpPr>
            <a:spLocks noGrp="1"/>
          </p:cNvSpPr>
          <p:nvPr>
            <p:ph type="sldNum" sz="quarter" idx="10"/>
          </p:nvPr>
        </p:nvSpPr>
        <p:spPr/>
        <p:txBody>
          <a:bodyPr/>
          <a:lstStyle/>
          <a:p>
            <a:fld id="{A16DB468-218B-40EE-BD8F-7443DA734384}" type="slidenum">
              <a:rPr lang="en-US" smtClean="0"/>
              <a:t>6</a:t>
            </a:fld>
            <a:endParaRPr lang="en-US"/>
          </a:p>
        </p:txBody>
      </p:sp>
    </p:spTree>
    <p:extLst>
      <p:ext uri="{BB962C8B-B14F-4D97-AF65-F5344CB8AC3E}">
        <p14:creationId xmlns:p14="http://schemas.microsoft.com/office/powerpoint/2010/main" val="38672578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103</a:t>
            </a:fld>
            <a:endParaRPr lang="en-US"/>
          </a:p>
        </p:txBody>
      </p:sp>
    </p:spTree>
    <p:extLst>
      <p:ext uri="{BB962C8B-B14F-4D97-AF65-F5344CB8AC3E}">
        <p14:creationId xmlns:p14="http://schemas.microsoft.com/office/powerpoint/2010/main" val="17660176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110</a:t>
            </a:fld>
            <a:endParaRPr lang="en-US"/>
          </a:p>
        </p:txBody>
      </p:sp>
    </p:spTree>
    <p:extLst>
      <p:ext uri="{BB962C8B-B14F-4D97-AF65-F5344CB8AC3E}">
        <p14:creationId xmlns:p14="http://schemas.microsoft.com/office/powerpoint/2010/main" val="17660176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image from Wikipedia.</a:t>
            </a:r>
          </a:p>
          <a:p>
            <a:r>
              <a:rPr lang="en-US" dirty="0" smtClean="0"/>
              <a:t>Right image from</a:t>
            </a:r>
            <a:r>
              <a:rPr lang="en-US" baseline="0" dirty="0" smtClean="0"/>
              <a:t> Nature.com</a:t>
            </a:r>
          </a:p>
          <a:p>
            <a:endParaRPr lang="en-US" dirty="0"/>
          </a:p>
        </p:txBody>
      </p:sp>
      <p:sp>
        <p:nvSpPr>
          <p:cNvPr id="4" name="Slide Number Placeholder 3"/>
          <p:cNvSpPr>
            <a:spLocks noGrp="1"/>
          </p:cNvSpPr>
          <p:nvPr>
            <p:ph type="sldNum" sz="quarter" idx="10"/>
          </p:nvPr>
        </p:nvSpPr>
        <p:spPr/>
        <p:txBody>
          <a:bodyPr/>
          <a:lstStyle/>
          <a:p>
            <a:fld id="{A16DB468-218B-40EE-BD8F-7443DA734384}" type="slidenum">
              <a:rPr lang="en-US" smtClean="0"/>
              <a:t>7</a:t>
            </a:fld>
            <a:endParaRPr lang="en-US"/>
          </a:p>
        </p:txBody>
      </p:sp>
    </p:spTree>
    <p:extLst>
      <p:ext uri="{BB962C8B-B14F-4D97-AF65-F5344CB8AC3E}">
        <p14:creationId xmlns:p14="http://schemas.microsoft.com/office/powerpoint/2010/main" val="242752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Wikipedia</a:t>
            </a:r>
          </a:p>
          <a:p>
            <a:endParaRPr lang="en-US" dirty="0"/>
          </a:p>
        </p:txBody>
      </p:sp>
      <p:sp>
        <p:nvSpPr>
          <p:cNvPr id="4" name="Slide Number Placeholder 3"/>
          <p:cNvSpPr>
            <a:spLocks noGrp="1"/>
          </p:cNvSpPr>
          <p:nvPr>
            <p:ph type="sldNum" sz="quarter" idx="10"/>
          </p:nvPr>
        </p:nvSpPr>
        <p:spPr/>
        <p:txBody>
          <a:bodyPr/>
          <a:lstStyle/>
          <a:p>
            <a:fld id="{A16DB468-218B-40EE-BD8F-7443DA734384}" type="slidenum">
              <a:rPr lang="en-US" smtClean="0"/>
              <a:t>8</a:t>
            </a:fld>
            <a:endParaRPr lang="en-US"/>
          </a:p>
        </p:txBody>
      </p:sp>
    </p:spTree>
    <p:extLst>
      <p:ext uri="{BB962C8B-B14F-4D97-AF65-F5344CB8AC3E}">
        <p14:creationId xmlns:p14="http://schemas.microsoft.com/office/powerpoint/2010/main" val="2981076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image from Opte.org</a:t>
            </a:r>
          </a:p>
          <a:p>
            <a:r>
              <a:rPr lang="en-US" dirty="0" smtClean="0"/>
              <a:t>Right</a:t>
            </a:r>
            <a:r>
              <a:rPr lang="en-US" baseline="0" dirty="0" smtClean="0"/>
              <a:t> image from facebook.com</a:t>
            </a:r>
          </a:p>
          <a:p>
            <a:endParaRPr lang="en-US" dirty="0"/>
          </a:p>
        </p:txBody>
      </p:sp>
      <p:sp>
        <p:nvSpPr>
          <p:cNvPr id="4" name="Slide Number Placeholder 3"/>
          <p:cNvSpPr>
            <a:spLocks noGrp="1"/>
          </p:cNvSpPr>
          <p:nvPr>
            <p:ph type="sldNum" sz="quarter" idx="10"/>
          </p:nvPr>
        </p:nvSpPr>
        <p:spPr/>
        <p:txBody>
          <a:bodyPr/>
          <a:lstStyle/>
          <a:p>
            <a:fld id="{A16DB468-218B-40EE-BD8F-7443DA734384}" type="slidenum">
              <a:rPr lang="en-US" smtClean="0"/>
              <a:t>9</a:t>
            </a:fld>
            <a:endParaRPr lang="en-US"/>
          </a:p>
        </p:txBody>
      </p:sp>
    </p:spTree>
    <p:extLst>
      <p:ext uri="{BB962C8B-B14F-4D97-AF65-F5344CB8AC3E}">
        <p14:creationId xmlns:p14="http://schemas.microsoft.com/office/powerpoint/2010/main" val="28594907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Dryad is optimized for: throughput,</a:t>
            </a:r>
            <a:r>
              <a:rPr lang="en-US" baseline="0" dirty="0" smtClean="0"/>
              <a:t> data-parallel computation, in a private data-center.</a:t>
            </a:r>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13</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same way as the Unix shell does not understand the pipeline running on top, but manages its execution (i.e., killing processes when one</a:t>
            </a:r>
            <a:r>
              <a:rPr lang="en-US" baseline="0" dirty="0" smtClean="0"/>
              <a:t> exits), Dryad does not understand the job running on top.</a:t>
            </a:r>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43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Dryad is a generalization of the Unix piping mechanism: instead of </a:t>
            </a:r>
            <a:r>
              <a:rPr lang="en-US" dirty="0" err="1" smtClean="0"/>
              <a:t>uni</a:t>
            </a:r>
            <a:r>
              <a:rPr lang="en-US" dirty="0" smtClean="0"/>
              <a:t>-dimensional (chain) pipelines, it provides two-dimensional pipelines.</a:t>
            </a:r>
            <a:r>
              <a:rPr lang="en-US" baseline="0" dirty="0" smtClean="0"/>
              <a:t> The unit is still a process connected by a point-to-point channel, but the processes are replicated.</a:t>
            </a:r>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a possible schedule of a Dryad job using 2 machines.</a:t>
            </a:r>
            <a:endParaRPr lang="en-US" dirty="0"/>
          </a:p>
        </p:txBody>
      </p:sp>
      <p:sp>
        <p:nvSpPr>
          <p:cNvPr id="4" name="Slide Number Placeholder 3"/>
          <p:cNvSpPr>
            <a:spLocks noGrp="1"/>
          </p:cNvSpPr>
          <p:nvPr>
            <p:ph type="sldNum" sz="quarter" idx="10"/>
          </p:nvPr>
        </p:nvSpPr>
        <p:spPr/>
        <p:txBody>
          <a:bodyPr/>
          <a:lstStyle/>
          <a:p>
            <a:fld id="{B8B7E840-D46B-47CF-ABE3-E28492389B99}" type="slidenum">
              <a:rPr lang="en-US" smtClean="0"/>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7EAEE52-D5DF-4D7D-ACB0-2E145CC45F27}" type="datetime1">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73C01C4-4CB9-48FA-B251-BFFA2FECBFEA}" type="datetime1">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ACA1ED-4D11-4138-A47F-7EA44E96657A}" type="datetime1">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AC26BA1-D93D-4992-B038-EF13399F017E}" type="datetime1">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CAA5AC1-8F67-4226-989F-39E93B5E6C99}" type="datetime1">
              <a:rPr lang="en-US" smtClean="0"/>
              <a:pPr/>
              <a:t>4/14/2014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500283-1D15-403A-B621-CC9BA4FE4C75}" type="datetime1">
              <a:rPr lang="en-US" smtClean="0"/>
              <a:pPr/>
              <a:t>4/14/2014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2C9C644-DA60-4DB6-B43C-F28BD7CDD468}" type="datetime1">
              <a:rPr lang="en-US" smtClean="0"/>
              <a:pPr/>
              <a:t>4/14/2014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6149EF8-2834-445F-8112-2AD12360656C}" type="datetime1">
              <a:rPr lang="en-US" smtClean="0"/>
              <a:pPr/>
              <a:t>4/14/2014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AB7AC4-FD1C-4FC7-A2FA-BEC7F1106084}" type="datetime1">
              <a:rPr lang="en-US" smtClean="0"/>
              <a:pPr/>
              <a:t>4/14/2014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C6B0D6-91B5-481F-9D87-CC98E7E45FB7}" type="datetime1">
              <a:rPr lang="en-US" smtClean="0"/>
              <a:pPr/>
              <a:t>4/14/2014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9A173FC-6CEF-497B-8E5C-E715994E9949}" type="datetime1">
              <a:rPr lang="en-US" smtClean="0"/>
              <a:pPr/>
              <a:t>4/14/2014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C7F914F-062F-453F-B34B-BB004E9935E0}" type="slidenum">
              <a:rPr lang="en-US" smtClean="0"/>
              <a:pPr/>
              <a:t>‹#›</a:t>
            </a:fld>
            <a:endParaRPr 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23C35E-93D5-477E-87AF-0445F37D865A}" type="datetime1">
              <a:rPr lang="en-US" smtClean="0"/>
              <a:pPr/>
              <a:t>4/14/2014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7F914F-062F-453F-B34B-BB004E9935E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wmf"/><Relationship Id="rId3" Type="http://schemas.openxmlformats.org/officeDocument/2006/relationships/image" Target="../media/image4.jpeg"/><Relationship Id="rId7" Type="http://schemas.openxmlformats.org/officeDocument/2006/relationships/image" Target="../media/image17.wmf"/><Relationship Id="rId2" Type="http://schemas.openxmlformats.org/officeDocument/2006/relationships/image" Target="../media/image15.wmf"/><Relationship Id="rId1" Type="http://schemas.openxmlformats.org/officeDocument/2006/relationships/slideLayout" Target="../slideLayouts/slideLayout2.xml"/><Relationship Id="rId6" Type="http://schemas.openxmlformats.org/officeDocument/2006/relationships/image" Target="../media/image16.wmf"/><Relationship Id="rId11" Type="http://schemas.openxmlformats.org/officeDocument/2006/relationships/image" Target="../media/image21.wmf"/><Relationship Id="rId5" Type="http://schemas.microsoft.com/office/2007/relationships/hdphoto" Target="../media/hdphoto2.wdp"/><Relationship Id="rId10" Type="http://schemas.openxmlformats.org/officeDocument/2006/relationships/image" Target="../media/image20.wmf"/><Relationship Id="rId4" Type="http://schemas.openxmlformats.org/officeDocument/2006/relationships/image" Target="../media/image5.png"/><Relationship Id="rId9"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jpeg"/><Relationship Id="rId18" Type="http://schemas.openxmlformats.org/officeDocument/2006/relationships/image" Target="../media/image113.jpeg"/><Relationship Id="rId26" Type="http://schemas.openxmlformats.org/officeDocument/2006/relationships/image" Target="../media/image120.jpeg"/><Relationship Id="rId3" Type="http://schemas.openxmlformats.org/officeDocument/2006/relationships/image" Target="../media/image98.png"/><Relationship Id="rId21" Type="http://schemas.openxmlformats.org/officeDocument/2006/relationships/image" Target="../media/image115.jpeg"/><Relationship Id="rId7" Type="http://schemas.openxmlformats.org/officeDocument/2006/relationships/image" Target="../media/image102.jpeg"/><Relationship Id="rId12" Type="http://schemas.openxmlformats.org/officeDocument/2006/relationships/image" Target="../media/image107.jpeg"/><Relationship Id="rId17" Type="http://schemas.openxmlformats.org/officeDocument/2006/relationships/image" Target="../media/image112.jpeg"/><Relationship Id="rId25" Type="http://schemas.openxmlformats.org/officeDocument/2006/relationships/image" Target="../media/image119.jpeg"/><Relationship Id="rId2" Type="http://schemas.openxmlformats.org/officeDocument/2006/relationships/image" Target="../media/image97.jpeg"/><Relationship Id="rId16" Type="http://schemas.openxmlformats.org/officeDocument/2006/relationships/image" Target="../media/image111.jpeg"/><Relationship Id="rId20" Type="http://schemas.microsoft.com/office/2007/relationships/hdphoto" Target="../media/hdphoto4.wdp"/><Relationship Id="rId1" Type="http://schemas.openxmlformats.org/officeDocument/2006/relationships/slideLayout" Target="../slideLayouts/slideLayout2.xml"/><Relationship Id="rId6" Type="http://schemas.openxmlformats.org/officeDocument/2006/relationships/image" Target="../media/image101.jpeg"/><Relationship Id="rId11" Type="http://schemas.openxmlformats.org/officeDocument/2006/relationships/image" Target="../media/image106.jpeg"/><Relationship Id="rId24" Type="http://schemas.openxmlformats.org/officeDocument/2006/relationships/image" Target="../media/image118.jpeg"/><Relationship Id="rId5" Type="http://schemas.openxmlformats.org/officeDocument/2006/relationships/image" Target="../media/image100.jpeg"/><Relationship Id="rId15" Type="http://schemas.openxmlformats.org/officeDocument/2006/relationships/image" Target="../media/image110.jpeg"/><Relationship Id="rId23" Type="http://schemas.openxmlformats.org/officeDocument/2006/relationships/image" Target="../media/image117.jpeg"/><Relationship Id="rId10" Type="http://schemas.openxmlformats.org/officeDocument/2006/relationships/image" Target="../media/image105.jpeg"/><Relationship Id="rId19" Type="http://schemas.openxmlformats.org/officeDocument/2006/relationships/image" Target="../media/image114.png"/><Relationship Id="rId4" Type="http://schemas.openxmlformats.org/officeDocument/2006/relationships/image" Target="../media/image99.jpeg"/><Relationship Id="rId9" Type="http://schemas.openxmlformats.org/officeDocument/2006/relationships/image" Target="../media/image104.jpeg"/><Relationship Id="rId14" Type="http://schemas.openxmlformats.org/officeDocument/2006/relationships/image" Target="../media/image109.jpeg"/><Relationship Id="rId22" Type="http://schemas.openxmlformats.org/officeDocument/2006/relationships/image" Target="../media/image116.jpeg"/><Relationship Id="rId27" Type="http://schemas.openxmlformats.org/officeDocument/2006/relationships/image" Target="../media/image121.jpeg"/></Relationships>
</file>

<file path=ppt/slides/_rels/slide10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25.jpeg"/><Relationship Id="rId4" Type="http://schemas.openxmlformats.org/officeDocument/2006/relationships/image" Target="../media/image124.jpeg"/></Relationships>
</file>

<file path=ppt/slides/_rels/slide104.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3" Type="http://schemas.openxmlformats.org/officeDocument/2006/relationships/image" Target="../media/image130.png"/><Relationship Id="rId7" Type="http://schemas.microsoft.com/office/2007/relationships/hdphoto" Target="../media/hdphoto5.wdp"/><Relationship Id="rId2" Type="http://schemas.openxmlformats.org/officeDocument/2006/relationships/image" Target="../media/image123.png"/><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0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3.png"/><Relationship Id="rId1" Type="http://schemas.openxmlformats.org/officeDocument/2006/relationships/slideLayout" Target="../slideLayouts/slideLayout6.xml"/><Relationship Id="rId4" Type="http://schemas.openxmlformats.org/officeDocument/2006/relationships/chart" Target="../charts/char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24.jpeg"/></Relationships>
</file>

<file path=ppt/slides/_rels/slide111.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image" Target="../media/image139.jpeg"/><Relationship Id="rId7" Type="http://schemas.openxmlformats.org/officeDocument/2006/relationships/image" Target="../media/image142.jpeg"/><Relationship Id="rId12" Type="http://schemas.openxmlformats.org/officeDocument/2006/relationships/image" Target="../media/image147.jpeg"/><Relationship Id="rId17" Type="http://schemas.openxmlformats.org/officeDocument/2006/relationships/image" Target="../media/image152.jpeg"/><Relationship Id="rId2" Type="http://schemas.openxmlformats.org/officeDocument/2006/relationships/image" Target="../media/image138.jpeg"/><Relationship Id="rId16" Type="http://schemas.openxmlformats.org/officeDocument/2006/relationships/image" Target="../media/image151.jpeg"/><Relationship Id="rId1" Type="http://schemas.openxmlformats.org/officeDocument/2006/relationships/slideLayout" Target="../slideLayouts/slideLayout2.xml"/><Relationship Id="rId6" Type="http://schemas.openxmlformats.org/officeDocument/2006/relationships/image" Target="../media/image141.jpeg"/><Relationship Id="rId11" Type="http://schemas.openxmlformats.org/officeDocument/2006/relationships/image" Target="../media/image146.jpeg"/><Relationship Id="rId5" Type="http://schemas.openxmlformats.org/officeDocument/2006/relationships/image" Target="../media/image140.jpeg"/><Relationship Id="rId15" Type="http://schemas.openxmlformats.org/officeDocument/2006/relationships/image" Target="../media/image150.jpeg"/><Relationship Id="rId10" Type="http://schemas.openxmlformats.org/officeDocument/2006/relationships/image" Target="../media/image145.jpeg"/><Relationship Id="rId4" Type="http://schemas.openxmlformats.org/officeDocument/2006/relationships/hyperlink" Target="http://en.wikipedia.org/wiki/Image:Gagarin_space_suite.jpg" TargetMode="External"/><Relationship Id="rId9" Type="http://schemas.openxmlformats.org/officeDocument/2006/relationships/image" Target="../media/image144.jpeg"/><Relationship Id="rId14" Type="http://schemas.openxmlformats.org/officeDocument/2006/relationships/image" Target="../media/image149.jpeg"/></Relationships>
</file>

<file path=ppt/slides/_rels/slide114.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jpeg"/><Relationship Id="rId3" Type="http://schemas.openxmlformats.org/officeDocument/2006/relationships/image" Target="../media/image154.jpeg"/><Relationship Id="rId7" Type="http://schemas.openxmlformats.org/officeDocument/2006/relationships/image" Target="../media/image158.jpeg"/><Relationship Id="rId12" Type="http://schemas.openxmlformats.org/officeDocument/2006/relationships/image" Target="../media/image163.jpeg"/><Relationship Id="rId2" Type="http://schemas.openxmlformats.org/officeDocument/2006/relationships/image" Target="../media/image153.jpeg"/><Relationship Id="rId1" Type="http://schemas.openxmlformats.org/officeDocument/2006/relationships/slideLayout" Target="../slideLayouts/slideLayout2.xml"/><Relationship Id="rId6" Type="http://schemas.openxmlformats.org/officeDocument/2006/relationships/image" Target="../media/image157.jpeg"/><Relationship Id="rId11" Type="http://schemas.openxmlformats.org/officeDocument/2006/relationships/image" Target="../media/image162.jpeg"/><Relationship Id="rId5" Type="http://schemas.openxmlformats.org/officeDocument/2006/relationships/image" Target="../media/image156.jpeg"/><Relationship Id="rId15" Type="http://schemas.openxmlformats.org/officeDocument/2006/relationships/image" Target="../media/image166.jpeg"/><Relationship Id="rId10" Type="http://schemas.openxmlformats.org/officeDocument/2006/relationships/image" Target="../media/image161.png"/><Relationship Id="rId4" Type="http://schemas.openxmlformats.org/officeDocument/2006/relationships/image" Target="../media/image155.jpeg"/><Relationship Id="rId9" Type="http://schemas.openxmlformats.org/officeDocument/2006/relationships/image" Target="../media/image160.jpeg"/><Relationship Id="rId14" Type="http://schemas.openxmlformats.org/officeDocument/2006/relationships/image" Target="../media/image165.png"/></Relationships>
</file>

<file path=ppt/slides/_rels/slide115.xml.rels><?xml version="1.0" encoding="UTF-8" standalone="yes"?>
<Relationships xmlns="http://schemas.openxmlformats.org/package/2006/relationships"><Relationship Id="rId3" Type="http://schemas.openxmlformats.org/officeDocument/2006/relationships/image" Target="../media/image168.wmf"/><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8" Type="http://schemas.openxmlformats.org/officeDocument/2006/relationships/image" Target="../media/image177.gif"/><Relationship Id="rId3" Type="http://schemas.openxmlformats.org/officeDocument/2006/relationships/image" Target="../media/image172.gif"/><Relationship Id="rId7" Type="http://schemas.openxmlformats.org/officeDocument/2006/relationships/image" Target="../media/image176.jpeg"/><Relationship Id="rId2" Type="http://schemas.openxmlformats.org/officeDocument/2006/relationships/image" Target="../media/image171.jpeg"/><Relationship Id="rId1" Type="http://schemas.openxmlformats.org/officeDocument/2006/relationships/slideLayout" Target="../slideLayouts/slideLayout2.xml"/><Relationship Id="rId6" Type="http://schemas.openxmlformats.org/officeDocument/2006/relationships/image" Target="../media/image175.jpeg"/><Relationship Id="rId11" Type="http://schemas.openxmlformats.org/officeDocument/2006/relationships/image" Target="../media/image179.png"/><Relationship Id="rId5" Type="http://schemas.openxmlformats.org/officeDocument/2006/relationships/image" Target="../media/image174.jpeg"/><Relationship Id="rId10" Type="http://schemas.openxmlformats.org/officeDocument/2006/relationships/image" Target="../media/image178.gif"/><Relationship Id="rId4" Type="http://schemas.openxmlformats.org/officeDocument/2006/relationships/image" Target="../media/image173.jpeg"/><Relationship Id="rId9" Type="http://schemas.openxmlformats.org/officeDocument/2006/relationships/hyperlink" Target="http://rackable.com/default.aspx" TargetMode="External"/></Relationships>
</file>

<file path=ppt/slides/_rels/slide118.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7.png"/><Relationship Id="rId1" Type="http://schemas.openxmlformats.org/officeDocument/2006/relationships/slideLayout" Target="../slideLayouts/slideLayout2.xml"/><Relationship Id="rId5" Type="http://schemas.openxmlformats.org/officeDocument/2006/relationships/image" Target="../media/image180.png"/><Relationship Id="rId4" Type="http://schemas.openxmlformats.org/officeDocument/2006/relationships/image" Target="../media/image170.png"/></Relationships>
</file>

<file path=ppt/slides/_rels/slide119.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hyperlink" Target="http://research.microsoft.com/users/mbudiu/DryadLINQ.pdf" TargetMode="External"/><Relationship Id="rId7" Type="http://schemas.openxmlformats.org/officeDocument/2006/relationships/hyperlink" Target="http://research.microsoft.com/apps/pubs/default.aspx?id=81516" TargetMode="External"/><Relationship Id="rId2" Type="http://schemas.openxmlformats.org/officeDocument/2006/relationships/hyperlink" Target="http://research.microsoft.com/users/mbudiu/eurosys07.pdf" TargetMode="External"/><Relationship Id="rId1" Type="http://schemas.openxmlformats.org/officeDocument/2006/relationships/slideLayout" Target="../slideLayouts/slideLayout2.xml"/><Relationship Id="rId6" Type="http://schemas.openxmlformats.org/officeDocument/2006/relationships/hyperlink" Target="http://research.microsoft.com/apps/pubs/default.aspx?id=102138" TargetMode="External"/><Relationship Id="rId5" Type="http://schemas.openxmlformats.org/officeDocument/2006/relationships/hyperlink" Target="http://budiu.info/work/hotcloud09.pdf" TargetMode="External"/><Relationship Id="rId4" Type="http://schemas.openxmlformats.org/officeDocument/2006/relationships/hyperlink" Target="http://budiu.info/work/wasl08.pdf" TargetMode="External"/></Relationships>
</file>

<file path=ppt/slides/_rels/slide121.xml.rels><?xml version="1.0" encoding="UTF-8" standalone="yes"?>
<Relationships xmlns="http://schemas.openxmlformats.org/package/2006/relationships"><Relationship Id="rId8" Type="http://schemas.openxmlformats.org/officeDocument/2006/relationships/hyperlink" Target="http://research.microsoft.com/apps/pubs/default.aspx?id=185714" TargetMode="External"/><Relationship Id="rId3" Type="http://schemas.openxmlformats.org/officeDocument/2006/relationships/hyperlink" Target="http://research.microsoft.com/apps/pubs/default.aspx?id=102137" TargetMode="External"/><Relationship Id="rId7" Type="http://schemas.openxmlformats.org/officeDocument/2006/relationships/hyperlink" Target="http://research.microsoft.com/apps/pubs/default.aspx?id=138691" TargetMode="External"/><Relationship Id="rId2" Type="http://schemas.openxmlformats.org/officeDocument/2006/relationships/hyperlink" Target="http://research.microsoft.com/apps/pubs/default.aspx?id=64604" TargetMode="External"/><Relationship Id="rId1" Type="http://schemas.openxmlformats.org/officeDocument/2006/relationships/slideLayout" Target="../slideLayouts/slideLayout2.xml"/><Relationship Id="rId6" Type="http://schemas.openxmlformats.org/officeDocument/2006/relationships/hyperlink" Target="http://research.microsoft.com/en-us/um/people/jrzhou/pub/PGS.pdf" TargetMode="External"/><Relationship Id="rId5" Type="http://schemas.openxmlformats.org/officeDocument/2006/relationships/hyperlink" Target="http://research.microsoft.com/users/mbudiu/DryadLINQ.pdf" TargetMode="External"/><Relationship Id="rId4" Type="http://schemas.openxmlformats.org/officeDocument/2006/relationships/hyperlink" Target="/apps/pubs/default.aspx?id=102137" TargetMode="Externa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now.cs.berkeley.edu/" TargetMode="External"/><Relationship Id="rId1" Type="http://schemas.openxmlformats.org/officeDocument/2006/relationships/slideLayout" Target="../slideLayouts/slideLayout2.xml"/><Relationship Id="rId4" Type="http://schemas.openxmlformats.org/officeDocument/2006/relationships/image" Target="../media/image26.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wmf"/></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roc.cs.berkeley.edu/"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upload.wikimedia.org/wikipedia/commons/5/50/Leslie_Lamport.jp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39.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1.png"/><Relationship Id="rId4" Type="http://schemas.openxmlformats.org/officeDocument/2006/relationships/image" Target="../media/image37.wmf"/></Relationships>
</file>

<file path=ppt/slides/_rels/slide3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42.jpe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7.wmf"/></Relationships>
</file>

<file path=ppt/slides/_rels/slide38.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2.wdp"/></Relationships>
</file>

<file path=ppt/slides/_rels/slide4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5.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wmf"/></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wmf"/><Relationship Id="rId1" Type="http://schemas.openxmlformats.org/officeDocument/2006/relationships/slideLayout" Target="../slideLayouts/slideLayout6.xml"/><Relationship Id="rId4" Type="http://schemas.openxmlformats.org/officeDocument/2006/relationships/image" Target="../media/image57.jpeg"/></Relationships>
</file>

<file path=ppt/slides/_rels/slide6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w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wmf"/><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png"/><Relationship Id="rId4" Type="http://schemas.openxmlformats.org/officeDocument/2006/relationships/image" Target="../media/image64.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slide" Target="slide76.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76.png"/><Relationship Id="rId4" Type="http://schemas.openxmlformats.org/officeDocument/2006/relationships/image" Target="../media/image75.png"/></Relationships>
</file>

<file path=ppt/slides/_rels/slide8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microsoft.com/office/2007/relationships/hdphoto" Target="../media/hdphoto3.wdp"/><Relationship Id="rId5" Type="http://schemas.openxmlformats.org/officeDocument/2006/relationships/diagramQuickStyle" Target="../diagrams/quickStyle1.xml"/><Relationship Id="rId10" Type="http://schemas.openxmlformats.org/officeDocument/2006/relationships/image" Target="../media/image83.jpeg"/><Relationship Id="rId4" Type="http://schemas.openxmlformats.org/officeDocument/2006/relationships/diagramLayout" Target="../diagrams/layout1.xml"/><Relationship Id="rId9" Type="http://schemas.openxmlformats.org/officeDocument/2006/relationships/image" Target="../media/image82.png"/></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88.gi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jpe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9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0"/>
            <a:ext cx="7772400" cy="1470025"/>
          </a:xfrm>
        </p:spPr>
        <p:txBody>
          <a:bodyPr/>
          <a:lstStyle/>
          <a:p>
            <a:r>
              <a:rPr lang="en-US" dirty="0" smtClean="0"/>
              <a:t>Data-Intensive </a:t>
            </a:r>
            <a:br>
              <a:rPr lang="en-US" dirty="0" smtClean="0"/>
            </a:br>
            <a:r>
              <a:rPr lang="en-US" dirty="0" smtClean="0"/>
              <a:t>Cluster Computing</a:t>
            </a:r>
            <a:endParaRPr lang="en-US" dirty="0"/>
          </a:p>
        </p:txBody>
      </p:sp>
      <p:sp>
        <p:nvSpPr>
          <p:cNvPr id="3" name="Subtitle 2"/>
          <p:cNvSpPr>
            <a:spLocks noGrp="1"/>
          </p:cNvSpPr>
          <p:nvPr>
            <p:ph type="subTitle" idx="1"/>
          </p:nvPr>
        </p:nvSpPr>
        <p:spPr>
          <a:xfrm>
            <a:off x="304800" y="2133600"/>
            <a:ext cx="8534400" cy="2133600"/>
          </a:xfrm>
        </p:spPr>
        <p:txBody>
          <a:bodyPr>
            <a:normAutofit fontScale="85000" lnSpcReduction="20000"/>
          </a:bodyPr>
          <a:lstStyle/>
          <a:p>
            <a:r>
              <a:rPr lang="en-US" dirty="0" smtClean="0">
                <a:solidFill>
                  <a:schemeClr val="tx1"/>
                </a:solidFill>
              </a:rPr>
              <a:t>Mihai Budiu</a:t>
            </a:r>
          </a:p>
          <a:p>
            <a:r>
              <a:rPr lang="en-US" dirty="0" smtClean="0">
                <a:solidFill>
                  <a:schemeClr val="tx1"/>
                </a:solidFill>
              </a:rPr>
              <a:t> Microsoft  Research, Silicon Valley</a:t>
            </a:r>
          </a:p>
          <a:p>
            <a:endParaRPr lang="en-US" dirty="0" smtClean="0"/>
          </a:p>
          <a:p>
            <a:r>
              <a:rPr lang="en-US" b="1" dirty="0" smtClean="0"/>
              <a:t>SJSU Cloud Computing Course</a:t>
            </a:r>
            <a:br>
              <a:rPr lang="en-US" b="1" dirty="0" smtClean="0"/>
            </a:br>
            <a:r>
              <a:rPr lang="en-US" b="1" dirty="0" smtClean="0"/>
              <a:t> April </a:t>
            </a:r>
            <a:r>
              <a:rPr lang="en-US" b="1" dirty="0" smtClean="0"/>
              <a:t>15, 2014</a:t>
            </a:r>
            <a:endParaRPr lang="en-US" dirty="0" smtClean="0"/>
          </a:p>
        </p:txBody>
      </p:sp>
      <p:pic>
        <p:nvPicPr>
          <p:cNvPr id="2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1219200" y="4343401"/>
            <a:ext cx="799643" cy="2514600"/>
          </a:xfrm>
          <a:prstGeom prst="rect">
            <a:avLst/>
          </a:prstGeom>
          <a:noFill/>
        </p:spPr>
      </p:pic>
      <p:pic>
        <p:nvPicPr>
          <p:cNvPr id="2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2057400" y="4343400"/>
            <a:ext cx="799643" cy="2514600"/>
          </a:xfrm>
          <a:prstGeom prst="rect">
            <a:avLst/>
          </a:prstGeom>
          <a:noFill/>
        </p:spPr>
      </p:pic>
      <p:pic>
        <p:nvPicPr>
          <p:cNvPr id="2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2895600" y="4343400"/>
            <a:ext cx="799643" cy="2514600"/>
          </a:xfrm>
          <a:prstGeom prst="rect">
            <a:avLst/>
          </a:prstGeom>
          <a:noFill/>
        </p:spPr>
      </p:pic>
      <p:pic>
        <p:nvPicPr>
          <p:cNvPr id="25"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3733800" y="4343400"/>
            <a:ext cx="799643" cy="2514600"/>
          </a:xfrm>
          <a:prstGeom prst="rect">
            <a:avLst/>
          </a:prstGeom>
          <a:noFill/>
        </p:spPr>
      </p:pic>
      <p:pic>
        <p:nvPicPr>
          <p:cNvPr id="2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4572000" y="4343400"/>
            <a:ext cx="799643" cy="2514600"/>
          </a:xfrm>
          <a:prstGeom prst="rect">
            <a:avLst/>
          </a:prstGeom>
          <a:noFill/>
        </p:spPr>
      </p:pic>
      <p:pic>
        <p:nvPicPr>
          <p:cNvPr id="2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5410200" y="4343400"/>
            <a:ext cx="799643" cy="2514600"/>
          </a:xfrm>
          <a:prstGeom prst="rect">
            <a:avLst/>
          </a:prstGeom>
          <a:noFill/>
        </p:spPr>
      </p:pic>
      <p:pic>
        <p:nvPicPr>
          <p:cNvPr id="2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6248400" y="4343400"/>
            <a:ext cx="799643" cy="2514600"/>
          </a:xfrm>
          <a:prstGeom prst="rect">
            <a:avLst/>
          </a:prstGeom>
          <a:noFill/>
        </p:spPr>
      </p:pic>
      <p:pic>
        <p:nvPicPr>
          <p:cNvPr id="2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7086600" y="4343400"/>
            <a:ext cx="799643" cy="2514600"/>
          </a:xfrm>
          <a:prstGeom prst="rect">
            <a:avLst/>
          </a:prstGeom>
          <a:noFill/>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3" name="Picture 27" descr="C:\Users\mbudiu\AppData\Local\Microsoft\Windows\Temporary Internet Files\Content.IE5\4RTJG1K4\MC900239011[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77448" y="5257800"/>
            <a:ext cx="771152" cy="63391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Big Data</a:t>
            </a:r>
            <a:endParaRPr lang="en-US" dirty="0"/>
          </a:p>
        </p:txBody>
      </p:sp>
      <p:pic>
        <p:nvPicPr>
          <p:cNvPr id="4098" name="Picture 2" descr="C:\Users\mbudiu\AppData\Local\Microsoft\Windows\Temporary Internet Files\Content.IE5\2GJ666VQ\MP90041169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676400"/>
            <a:ext cx="6513583" cy="4345781"/>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mbudiu\AppData\Local\Microsoft\Windows\Temporary Internet Files\Content.IE5\E9CM70IO\MP900430526[1].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20800" b="100000" l="9836" r="93443">
                        <a14:foregroundMark x1="62842" y1="96400" x2="62842" y2="96400"/>
                        <a14:foregroundMark x1="76503" y1="97200" x2="76503" y2="97200"/>
                      </a14:backgroundRemoval>
                    </a14:imgEffect>
                  </a14:imgLayer>
                </a14:imgProps>
              </a:ext>
              <a:ext uri="{28A0092B-C50C-407E-A947-70E740481C1C}">
                <a14:useLocalDpi xmlns:a14="http://schemas.microsoft.com/office/drawing/2010/main" val="0"/>
              </a:ext>
            </a:extLst>
          </a:blip>
          <a:srcRect/>
          <a:stretch>
            <a:fillRect/>
          </a:stretch>
        </p:blipFill>
        <p:spPr bwMode="auto">
          <a:xfrm>
            <a:off x="7772400" y="4977437"/>
            <a:ext cx="762000" cy="1038998"/>
          </a:xfrm>
          <a:prstGeom prst="rect">
            <a:avLst/>
          </a:prstGeom>
          <a:noFill/>
          <a:extLst>
            <a:ext uri="{909E8E84-426E-40DD-AFC4-6F175D3DCCD1}">
              <a14:hiddenFill xmlns:a14="http://schemas.microsoft.com/office/drawing/2010/main">
                <a:solidFill>
                  <a:srgbClr val="FFFFFF"/>
                </a:solidFill>
              </a14:hiddenFill>
            </a:ext>
          </a:extLst>
        </p:spPr>
      </p:pic>
      <p:pic>
        <p:nvPicPr>
          <p:cNvPr id="4107" name="Picture 11" descr="C:\Users\mbudiu\AppData\Local\Microsoft\Windows\Temporary Internet Files\Content.IE5\2TXM5NTJ\MC900318280[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97205" y="2146244"/>
            <a:ext cx="1831543" cy="1022299"/>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C:\Users\mbudiu\AppData\Local\Microsoft\Windows\Temporary Internet Files\Content.IE5\2GJ666VQ\MC900318258[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1905000"/>
            <a:ext cx="2092106" cy="1062533"/>
          </a:xfrm>
          <a:prstGeom prst="rect">
            <a:avLst/>
          </a:prstGeom>
          <a:noFill/>
          <a:extLst>
            <a:ext uri="{909E8E84-426E-40DD-AFC4-6F175D3DCCD1}">
              <a14:hiddenFill xmlns:a14="http://schemas.microsoft.com/office/drawing/2010/main">
                <a:solidFill>
                  <a:srgbClr val="FFFFFF"/>
                </a:solidFill>
              </a14:hiddenFill>
            </a:ext>
          </a:extLst>
        </p:spPr>
      </p:pic>
      <p:pic>
        <p:nvPicPr>
          <p:cNvPr id="4109" name="Picture 13" descr="C:\Users\mbudiu\AppData\Local\Microsoft\Windows\Temporary Internet Files\Content.IE5\002IN0QG\MC900412506[1].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43000" y="4778613"/>
            <a:ext cx="1286948" cy="912214"/>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C:\Users\mbudiu\AppData\Local\Microsoft\Windows\Temporary Internet Files\Content.IE5\E9CM70IO\MP900390176[1].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257800" y="4904016"/>
            <a:ext cx="1046053" cy="746185"/>
          </a:xfrm>
          <a:prstGeom prst="rect">
            <a:avLst/>
          </a:prstGeom>
          <a:noFill/>
          <a:extLst>
            <a:ext uri="{909E8E84-426E-40DD-AFC4-6F175D3DCCD1}">
              <a14:hiddenFill xmlns:a14="http://schemas.microsoft.com/office/drawing/2010/main">
                <a:solidFill>
                  <a:srgbClr val="FFFFFF"/>
                </a:solidFill>
              </a14:hiddenFill>
            </a:ext>
          </a:extLst>
        </p:spPr>
      </p:pic>
      <p:pic>
        <p:nvPicPr>
          <p:cNvPr id="4119" name="Picture 23" descr="C:\Users\mbudiu\AppData\Local\Microsoft\Windows\Temporary Internet Files\Content.IE5\E9CM70IO\MC900090243[1].wmf"/>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76600" y="3614154"/>
            <a:ext cx="1136965" cy="1164459"/>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C:\Users\mbudiu\AppData\Local\Microsoft\Windows\Temporary Internet Files\Content.IE5\2GJ666VQ\MC900320168[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34196" y="2967533"/>
            <a:ext cx="1293314" cy="107106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DFD6D15-E93D-49F7-A232-24DC301FD65E}" type="slidenum">
              <a:rPr lang="en-US" smtClean="0"/>
              <a:t>10</a:t>
            </a:fld>
            <a:endParaRPr lang="en-US"/>
          </a:p>
        </p:txBody>
      </p:sp>
    </p:spTree>
    <p:extLst>
      <p:ext uri="{BB962C8B-B14F-4D97-AF65-F5344CB8AC3E}">
        <p14:creationId xmlns:p14="http://schemas.microsoft.com/office/powerpoint/2010/main" val="29341357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8"/>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afterEffect">
                                  <p:stCondLst>
                                    <p:cond delay="500"/>
                                  </p:stCondLst>
                                  <p:childTnLst>
                                    <p:set>
                                      <p:cBhvr>
                                        <p:cTn id="13" dur="1" fill="hold">
                                          <p:stCondLst>
                                            <p:cond delay="0"/>
                                          </p:stCondLst>
                                        </p:cTn>
                                        <p:tgtEl>
                                          <p:spTgt spid="4119"/>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nodeType="afterEffect">
                                  <p:stCondLst>
                                    <p:cond delay="500"/>
                                  </p:stCondLst>
                                  <p:childTnLst>
                                    <p:set>
                                      <p:cBhvr>
                                        <p:cTn id="16" dur="1" fill="hold">
                                          <p:stCondLst>
                                            <p:cond delay="0"/>
                                          </p:stCondLst>
                                        </p:cTn>
                                        <p:tgtEl>
                                          <p:spTgt spid="4107"/>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nodeType="afterEffect">
                                  <p:stCondLst>
                                    <p:cond delay="500"/>
                                  </p:stCondLst>
                                  <p:childTnLst>
                                    <p:set>
                                      <p:cBhvr>
                                        <p:cTn id="19" dur="1" fill="hold">
                                          <p:stCondLst>
                                            <p:cond delay="0"/>
                                          </p:stCondLst>
                                        </p:cTn>
                                        <p:tgtEl>
                                          <p:spTgt spid="4109"/>
                                        </p:tgtEl>
                                        <p:attrNameLst>
                                          <p:attrName>style.visibility</p:attrName>
                                        </p:attrNameLst>
                                      </p:cBhvr>
                                      <p:to>
                                        <p:strVal val="visible"/>
                                      </p:to>
                                    </p:set>
                                  </p:childTnLst>
                                </p:cTn>
                              </p:par>
                            </p:childTnLst>
                          </p:cTn>
                        </p:par>
                        <p:par>
                          <p:cTn id="20" fill="hold">
                            <p:stCondLst>
                              <p:cond delay="1500"/>
                            </p:stCondLst>
                            <p:childTnLst>
                              <p:par>
                                <p:cTn id="21" presetID="1" presetClass="entr" presetSubtype="0" fill="hold" nodeType="afterEffect">
                                  <p:stCondLst>
                                    <p:cond delay="500"/>
                                  </p:stCondLst>
                                  <p:childTnLst>
                                    <p:set>
                                      <p:cBhvr>
                                        <p:cTn id="22" dur="1" fill="hold">
                                          <p:stCondLst>
                                            <p:cond delay="0"/>
                                          </p:stCondLst>
                                        </p:cTn>
                                        <p:tgtEl>
                                          <p:spTgt spid="4118"/>
                                        </p:tgtEl>
                                        <p:attrNameLst>
                                          <p:attrName>style.visibility</p:attrName>
                                        </p:attrNameLst>
                                      </p:cBhvr>
                                      <p:to>
                                        <p:strVal val="visible"/>
                                      </p:to>
                                    </p:set>
                                  </p:childTnLst>
                                </p:cTn>
                              </p:par>
                            </p:childTnLst>
                          </p:cTn>
                        </p:par>
                        <p:par>
                          <p:cTn id="23" fill="hold">
                            <p:stCondLst>
                              <p:cond delay="2000"/>
                            </p:stCondLst>
                            <p:childTnLst>
                              <p:par>
                                <p:cTn id="24" presetID="1" presetClass="entr" presetSubtype="0" fill="hold" nodeType="afterEffect">
                                  <p:stCondLst>
                                    <p:cond delay="500"/>
                                  </p:stCondLst>
                                  <p:childTnLst>
                                    <p:set>
                                      <p:cBhvr>
                                        <p:cTn id="25" dur="1" fill="hold">
                                          <p:stCondLst>
                                            <p:cond delay="0"/>
                                          </p:stCondLst>
                                        </p:cTn>
                                        <p:tgtEl>
                                          <p:spTgt spid="412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4123"/>
                                        </p:tgtEl>
                                        <p:attrNameLst>
                                          <p:attrName>style.visibility</p:attrName>
                                        </p:attrNameLst>
                                      </p:cBhvr>
                                      <p:to>
                                        <p:strVal val="visible"/>
                                      </p:to>
                                    </p:set>
                                    <p:anim calcmode="lin" valueType="num">
                                      <p:cBhvr>
                                        <p:cTn id="30" dur="500" fill="hold"/>
                                        <p:tgtEl>
                                          <p:spTgt spid="4123"/>
                                        </p:tgtEl>
                                        <p:attrNameLst>
                                          <p:attrName>ppt_w</p:attrName>
                                        </p:attrNameLst>
                                      </p:cBhvr>
                                      <p:tavLst>
                                        <p:tav tm="0">
                                          <p:val>
                                            <p:fltVal val="0"/>
                                          </p:val>
                                        </p:tav>
                                        <p:tav tm="100000">
                                          <p:val>
                                            <p:strVal val="#ppt_w"/>
                                          </p:val>
                                        </p:tav>
                                      </p:tavLst>
                                    </p:anim>
                                    <p:anim calcmode="lin" valueType="num">
                                      <p:cBhvr>
                                        <p:cTn id="31" dur="500" fill="hold"/>
                                        <p:tgtEl>
                                          <p:spTgt spid="4123"/>
                                        </p:tgtEl>
                                        <p:attrNameLst>
                                          <p:attrName>ppt_h</p:attrName>
                                        </p:attrNameLst>
                                      </p:cBhvr>
                                      <p:tavLst>
                                        <p:tav tm="0">
                                          <p:val>
                                            <p:fltVal val="0"/>
                                          </p:val>
                                        </p:tav>
                                        <p:tav tm="100000">
                                          <p:val>
                                            <p:strVal val="#ppt_h"/>
                                          </p:val>
                                        </p:tav>
                                      </p:tavLst>
                                    </p:anim>
                                    <p:animEffect transition="in" filter="fade">
                                      <p:cBhvr>
                                        <p:cTn id="32" dur="500"/>
                                        <p:tgtEl>
                                          <p:spTgt spid="4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From Depth Map to Body Parts</a:t>
            </a:r>
            <a:endParaRPr lang="en-US" dirty="0"/>
          </a:p>
        </p:txBody>
      </p:sp>
      <p:sp>
        <p:nvSpPr>
          <p:cNvPr id="3" name="Slide Number Placeholder 2"/>
          <p:cNvSpPr>
            <a:spLocks noGrp="1"/>
          </p:cNvSpPr>
          <p:nvPr>
            <p:ph type="sldNum" sz="quarter" idx="12"/>
          </p:nvPr>
        </p:nvSpPr>
        <p:spPr/>
        <p:txBody>
          <a:bodyPr/>
          <a:lstStyle/>
          <a:p>
            <a:fld id="{4926CAD5-FC1A-4314-98C1-C0B7035AD44B}" type="slidenum">
              <a:rPr lang="en-US" smtClean="0"/>
              <a:t>100</a:t>
            </a:fld>
            <a:endParaRPr lang="en-US"/>
          </a:p>
        </p:txBody>
      </p:sp>
      <p:pic>
        <p:nvPicPr>
          <p:cNvPr id="4" name="Picture 5"/>
          <p:cNvPicPr>
            <a:picLocks noChangeAspect="1" noChangeArrowheads="1"/>
          </p:cNvPicPr>
          <p:nvPr/>
        </p:nvPicPr>
        <p:blipFill>
          <a:blip r:embed="rId2" cstate="print"/>
          <a:srcRect l="43148" t="49089" r="43277" b="23567"/>
          <a:stretch>
            <a:fillRect/>
          </a:stretch>
        </p:blipFill>
        <p:spPr bwMode="auto">
          <a:xfrm>
            <a:off x="6074384" y="2199823"/>
            <a:ext cx="3009127" cy="3009103"/>
          </a:xfrm>
          <a:prstGeom prst="rect">
            <a:avLst/>
          </a:prstGeom>
          <a:noFill/>
          <a:ln w="9525">
            <a:noFill/>
            <a:miter lim="800000"/>
            <a:headEnd/>
            <a:tailEnd/>
          </a:ln>
        </p:spPr>
      </p:pic>
      <p:pic>
        <p:nvPicPr>
          <p:cNvPr id="5" name="Picture 5"/>
          <p:cNvPicPr>
            <a:picLocks noChangeAspect="1" noChangeArrowheads="1"/>
          </p:cNvPicPr>
          <p:nvPr/>
        </p:nvPicPr>
        <p:blipFill>
          <a:blip r:embed="rId2" cstate="print"/>
          <a:srcRect l="42879" t="15755" r="43546" b="56901"/>
          <a:stretch>
            <a:fillRect/>
          </a:stretch>
        </p:blipFill>
        <p:spPr bwMode="auto">
          <a:xfrm>
            <a:off x="0" y="2132426"/>
            <a:ext cx="3009125" cy="3009125"/>
          </a:xfrm>
          <a:prstGeom prst="rect">
            <a:avLst/>
          </a:prstGeom>
          <a:noFill/>
          <a:ln w="9525">
            <a:noFill/>
            <a:miter lim="800000"/>
            <a:headEnd/>
            <a:tailEnd/>
          </a:ln>
        </p:spPr>
      </p:pic>
      <p:sp>
        <p:nvSpPr>
          <p:cNvPr id="7" name="TextBox 6"/>
          <p:cNvSpPr txBox="1"/>
          <p:nvPr/>
        </p:nvSpPr>
        <p:spPr>
          <a:xfrm>
            <a:off x="658549" y="5181600"/>
            <a:ext cx="1864614" cy="523220"/>
          </a:xfrm>
          <a:prstGeom prst="rect">
            <a:avLst/>
          </a:prstGeom>
          <a:noFill/>
        </p:spPr>
        <p:txBody>
          <a:bodyPr wrap="none" rtlCol="0">
            <a:spAutoFit/>
          </a:bodyPr>
          <a:lstStyle/>
          <a:p>
            <a:pPr algn="ctr"/>
            <a:r>
              <a:rPr lang="en-US" sz="2800" dirty="0" smtClean="0"/>
              <a:t>Depth map</a:t>
            </a:r>
            <a:endParaRPr lang="en-US" sz="2800" dirty="0"/>
          </a:p>
        </p:txBody>
      </p:sp>
      <p:sp>
        <p:nvSpPr>
          <p:cNvPr id="8" name="TextBox 7"/>
          <p:cNvSpPr txBox="1"/>
          <p:nvPr/>
        </p:nvSpPr>
        <p:spPr>
          <a:xfrm>
            <a:off x="6648986" y="5181601"/>
            <a:ext cx="1809214" cy="523220"/>
          </a:xfrm>
          <a:prstGeom prst="rect">
            <a:avLst/>
          </a:prstGeom>
          <a:noFill/>
        </p:spPr>
        <p:txBody>
          <a:bodyPr wrap="none" rtlCol="0">
            <a:spAutoFit/>
          </a:bodyPr>
          <a:lstStyle/>
          <a:p>
            <a:pPr algn="ctr"/>
            <a:r>
              <a:rPr lang="en-US" sz="2800" dirty="0" smtClean="0"/>
              <a:t>Body parts</a:t>
            </a:r>
            <a:endParaRPr lang="en-US" sz="2800" dirty="0"/>
          </a:p>
        </p:txBody>
      </p:sp>
      <p:sp>
        <p:nvSpPr>
          <p:cNvPr id="10" name="Rounded Rectangle 9"/>
          <p:cNvSpPr/>
          <p:nvPr/>
        </p:nvSpPr>
        <p:spPr>
          <a:xfrm>
            <a:off x="3581400" y="3048000"/>
            <a:ext cx="1828800" cy="1219200"/>
          </a:xfrm>
          <a:prstGeom prst="roundRect">
            <a:avLst/>
          </a:prstGeom>
          <a:solidFill>
            <a:schemeClr val="accent6">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Britannic Bold" pitchFamily="34" charset="0"/>
              </a:rPr>
              <a:t>Classifier</a:t>
            </a:r>
            <a:endParaRPr lang="en-US" sz="2800" dirty="0">
              <a:solidFill>
                <a:schemeClr val="tx1"/>
              </a:solidFill>
              <a:latin typeface="Britannic Bold" pitchFamily="34" charset="0"/>
            </a:endParaRPr>
          </a:p>
        </p:txBody>
      </p:sp>
      <p:sp>
        <p:nvSpPr>
          <p:cNvPr id="12" name="Right Arrow 11"/>
          <p:cNvSpPr/>
          <p:nvPr/>
        </p:nvSpPr>
        <p:spPr>
          <a:xfrm>
            <a:off x="3105346" y="3418695"/>
            <a:ext cx="4572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3" name="Right Arrow 12"/>
          <p:cNvSpPr/>
          <p:nvPr/>
        </p:nvSpPr>
        <p:spPr>
          <a:xfrm>
            <a:off x="5486400" y="3418695"/>
            <a:ext cx="4572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11" name="TextBox 10"/>
          <p:cNvSpPr txBox="1"/>
          <p:nvPr/>
        </p:nvSpPr>
        <p:spPr>
          <a:xfrm>
            <a:off x="3717134" y="5181600"/>
            <a:ext cx="1673920" cy="523220"/>
          </a:xfrm>
          <a:prstGeom prst="rect">
            <a:avLst/>
          </a:prstGeom>
          <a:noFill/>
        </p:spPr>
        <p:txBody>
          <a:bodyPr wrap="none" rtlCol="0">
            <a:spAutoFit/>
          </a:bodyPr>
          <a:lstStyle/>
          <a:p>
            <a:pPr algn="ctr"/>
            <a:r>
              <a:rPr lang="en-US" sz="2800" dirty="0" smtClean="0"/>
              <a:t>Xbox GPU</a:t>
            </a:r>
            <a:endParaRPr lang="en-US" sz="2800" dirty="0"/>
          </a:p>
        </p:txBody>
      </p:sp>
    </p:spTree>
    <p:extLst>
      <p:ext uri="{BB962C8B-B14F-4D97-AF65-F5344CB8AC3E}">
        <p14:creationId xmlns:p14="http://schemas.microsoft.com/office/powerpoint/2010/main" val="34588597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the Shape of a Human?</a:t>
            </a:r>
            <a:endParaRPr lang="en-GB" dirty="0"/>
          </a:p>
        </p:txBody>
      </p:sp>
      <p:grpSp>
        <p:nvGrpSpPr>
          <p:cNvPr id="8" name="Group 7"/>
          <p:cNvGrpSpPr/>
          <p:nvPr/>
        </p:nvGrpSpPr>
        <p:grpSpPr>
          <a:xfrm>
            <a:off x="1181100" y="1408532"/>
            <a:ext cx="1193800" cy="2781436"/>
            <a:chOff x="1181100" y="1408532"/>
            <a:chExt cx="1193800" cy="2781436"/>
          </a:xfrm>
        </p:grpSpPr>
        <p:cxnSp>
          <p:nvCxnSpPr>
            <p:cNvPr id="9" name="Straight Arrow Connector 8"/>
            <p:cNvCxnSpPr/>
            <p:nvPr/>
          </p:nvCxnSpPr>
          <p:spPr>
            <a:xfrm flipH="1" flipV="1">
              <a:off x="1752600" y="1764268"/>
              <a:ext cx="393700" cy="24257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181100" y="1408532"/>
              <a:ext cx="1193800" cy="369332"/>
            </a:xfrm>
            <a:prstGeom prst="rect">
              <a:avLst/>
            </a:prstGeom>
            <a:noFill/>
            <a:ln>
              <a:noFill/>
            </a:ln>
          </p:spPr>
          <p:txBody>
            <a:bodyPr wrap="square" rtlCol="0">
              <a:spAutoFit/>
            </a:bodyPr>
            <a:lstStyle/>
            <a:p>
              <a:pPr algn="ctr"/>
              <a:r>
                <a:rPr lang="en-US" dirty="0"/>
                <a:t>b</a:t>
              </a:r>
              <a:r>
                <a:rPr lang="en-US" dirty="0" smtClean="0"/>
                <a:t>ody size</a:t>
              </a:r>
              <a:endParaRPr lang="en-US" dirty="0"/>
            </a:p>
          </p:txBody>
        </p:sp>
      </p:grpSp>
      <p:grpSp>
        <p:nvGrpSpPr>
          <p:cNvPr id="11" name="Group 10"/>
          <p:cNvGrpSpPr/>
          <p:nvPr/>
        </p:nvGrpSpPr>
        <p:grpSpPr>
          <a:xfrm>
            <a:off x="1892300" y="2290970"/>
            <a:ext cx="965200" cy="1898998"/>
            <a:chOff x="1892300" y="2290970"/>
            <a:chExt cx="965200" cy="1898998"/>
          </a:xfrm>
        </p:grpSpPr>
        <p:cxnSp>
          <p:nvCxnSpPr>
            <p:cNvPr id="12" name="Straight Arrow Connector 11"/>
            <p:cNvCxnSpPr/>
            <p:nvPr/>
          </p:nvCxnSpPr>
          <p:spPr>
            <a:xfrm flipV="1">
              <a:off x="2146300" y="2589768"/>
              <a:ext cx="228600" cy="1600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892300" y="2290970"/>
              <a:ext cx="965200" cy="369332"/>
            </a:xfrm>
            <a:prstGeom prst="rect">
              <a:avLst/>
            </a:prstGeom>
            <a:noFill/>
            <a:ln>
              <a:noFill/>
            </a:ln>
          </p:spPr>
          <p:txBody>
            <a:bodyPr wrap="square" rtlCol="0">
              <a:spAutoFit/>
            </a:bodyPr>
            <a:lstStyle/>
            <a:p>
              <a:pPr algn="ctr"/>
              <a:r>
                <a:rPr lang="en-US" dirty="0" smtClean="0"/>
                <a:t>hair</a:t>
              </a:r>
              <a:endParaRPr lang="en-US" dirty="0"/>
            </a:p>
          </p:txBody>
        </p:sp>
      </p:grpSp>
      <p:grpSp>
        <p:nvGrpSpPr>
          <p:cNvPr id="14" name="Group 13"/>
          <p:cNvGrpSpPr/>
          <p:nvPr/>
        </p:nvGrpSpPr>
        <p:grpSpPr>
          <a:xfrm>
            <a:off x="457200" y="2909669"/>
            <a:ext cx="1689100" cy="1280299"/>
            <a:chOff x="457200" y="2909669"/>
            <a:chExt cx="1689100" cy="1280299"/>
          </a:xfrm>
        </p:grpSpPr>
        <p:cxnSp>
          <p:nvCxnSpPr>
            <p:cNvPr id="15" name="Straight Arrow Connector 14"/>
            <p:cNvCxnSpPr/>
            <p:nvPr/>
          </p:nvCxnSpPr>
          <p:spPr>
            <a:xfrm flipH="1" flipV="1">
              <a:off x="1206500" y="3186668"/>
              <a:ext cx="939800" cy="10033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57200" y="2909669"/>
              <a:ext cx="1473200" cy="369332"/>
            </a:xfrm>
            <a:prstGeom prst="rect">
              <a:avLst/>
            </a:prstGeom>
            <a:noFill/>
            <a:ln>
              <a:noFill/>
            </a:ln>
          </p:spPr>
          <p:txBody>
            <a:bodyPr wrap="square" rtlCol="0">
              <a:spAutoFit/>
            </a:bodyPr>
            <a:lstStyle/>
            <a:p>
              <a:pPr algn="ctr"/>
              <a:r>
                <a:rPr lang="en-US" dirty="0"/>
                <a:t>b</a:t>
              </a:r>
              <a:r>
                <a:rPr lang="en-US" dirty="0" smtClean="0"/>
                <a:t>ody type</a:t>
              </a:r>
            </a:p>
          </p:txBody>
        </p:sp>
      </p:grpSp>
      <p:grpSp>
        <p:nvGrpSpPr>
          <p:cNvPr id="17" name="Group 16"/>
          <p:cNvGrpSpPr/>
          <p:nvPr/>
        </p:nvGrpSpPr>
        <p:grpSpPr>
          <a:xfrm>
            <a:off x="457200" y="4189968"/>
            <a:ext cx="1689100" cy="465782"/>
            <a:chOff x="457200" y="4189968"/>
            <a:chExt cx="1689100" cy="465782"/>
          </a:xfrm>
        </p:grpSpPr>
        <p:cxnSp>
          <p:nvCxnSpPr>
            <p:cNvPr id="18" name="Straight Arrow Connector 17"/>
            <p:cNvCxnSpPr/>
            <p:nvPr/>
          </p:nvCxnSpPr>
          <p:spPr>
            <a:xfrm flipH="1">
              <a:off x="1333500" y="4189968"/>
              <a:ext cx="812800" cy="23495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57200" y="4286418"/>
              <a:ext cx="965200" cy="369332"/>
            </a:xfrm>
            <a:prstGeom prst="rect">
              <a:avLst/>
            </a:prstGeom>
            <a:noFill/>
            <a:ln>
              <a:noFill/>
            </a:ln>
          </p:spPr>
          <p:txBody>
            <a:bodyPr wrap="square" rtlCol="0">
              <a:spAutoFit/>
            </a:bodyPr>
            <a:lstStyle/>
            <a:p>
              <a:pPr algn="ctr"/>
              <a:r>
                <a:rPr lang="en-US" dirty="0" smtClean="0"/>
                <a:t>clothes</a:t>
              </a:r>
            </a:p>
          </p:txBody>
        </p:sp>
      </p:grpSp>
      <p:grpSp>
        <p:nvGrpSpPr>
          <p:cNvPr id="20" name="Group 19"/>
          <p:cNvGrpSpPr/>
          <p:nvPr/>
        </p:nvGrpSpPr>
        <p:grpSpPr>
          <a:xfrm>
            <a:off x="1003300" y="4189968"/>
            <a:ext cx="1143000" cy="2058432"/>
            <a:chOff x="1003300" y="4189968"/>
            <a:chExt cx="1143000" cy="2058432"/>
          </a:xfrm>
        </p:grpSpPr>
        <p:cxnSp>
          <p:nvCxnSpPr>
            <p:cNvPr id="21" name="Straight Arrow Connector 20"/>
            <p:cNvCxnSpPr/>
            <p:nvPr/>
          </p:nvCxnSpPr>
          <p:spPr>
            <a:xfrm flipH="1">
              <a:off x="1663700" y="4189968"/>
              <a:ext cx="482600" cy="16891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03300" y="5879068"/>
              <a:ext cx="1143000" cy="369332"/>
            </a:xfrm>
            <a:prstGeom prst="rect">
              <a:avLst/>
            </a:prstGeom>
            <a:noFill/>
            <a:ln>
              <a:noFill/>
            </a:ln>
          </p:spPr>
          <p:txBody>
            <a:bodyPr wrap="square" rtlCol="0">
              <a:spAutoFit/>
            </a:bodyPr>
            <a:lstStyle/>
            <a:p>
              <a:pPr algn="ctr"/>
              <a:r>
                <a:rPr lang="en-US" dirty="0" smtClean="0"/>
                <a:t>furniture</a:t>
              </a:r>
            </a:p>
          </p:txBody>
        </p:sp>
      </p:grpSp>
      <p:grpSp>
        <p:nvGrpSpPr>
          <p:cNvPr id="23" name="Group 22"/>
          <p:cNvGrpSpPr/>
          <p:nvPr/>
        </p:nvGrpSpPr>
        <p:grpSpPr>
          <a:xfrm>
            <a:off x="2146300" y="4189968"/>
            <a:ext cx="1162050" cy="1625431"/>
            <a:chOff x="2146300" y="4189968"/>
            <a:chExt cx="1162050" cy="1625431"/>
          </a:xfrm>
        </p:grpSpPr>
        <p:cxnSp>
          <p:nvCxnSpPr>
            <p:cNvPr id="24" name="Straight Arrow Connector 23"/>
            <p:cNvCxnSpPr/>
            <p:nvPr/>
          </p:nvCxnSpPr>
          <p:spPr>
            <a:xfrm>
              <a:off x="2146300" y="4189968"/>
              <a:ext cx="571500" cy="12192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43150" y="5446067"/>
              <a:ext cx="965200" cy="369332"/>
            </a:xfrm>
            <a:prstGeom prst="rect">
              <a:avLst/>
            </a:prstGeom>
            <a:noFill/>
            <a:ln>
              <a:noFill/>
            </a:ln>
          </p:spPr>
          <p:txBody>
            <a:bodyPr wrap="square" rtlCol="0">
              <a:spAutoFit/>
            </a:bodyPr>
            <a:lstStyle/>
            <a:p>
              <a:pPr algn="ctr"/>
              <a:r>
                <a:rPr lang="en-US" dirty="0" smtClean="0"/>
                <a:t>pets</a:t>
              </a:r>
            </a:p>
          </p:txBody>
        </p:sp>
      </p:grpSp>
      <p:grpSp>
        <p:nvGrpSpPr>
          <p:cNvPr id="26" name="Group 25"/>
          <p:cNvGrpSpPr/>
          <p:nvPr/>
        </p:nvGrpSpPr>
        <p:grpSpPr>
          <a:xfrm>
            <a:off x="2146300" y="2541369"/>
            <a:ext cx="1943100" cy="1648599"/>
            <a:chOff x="2146300" y="2541369"/>
            <a:chExt cx="1943100" cy="1648599"/>
          </a:xfrm>
        </p:grpSpPr>
        <p:cxnSp>
          <p:nvCxnSpPr>
            <p:cNvPr id="27" name="Straight Arrow Connector 26"/>
            <p:cNvCxnSpPr/>
            <p:nvPr/>
          </p:nvCxnSpPr>
          <p:spPr>
            <a:xfrm flipV="1">
              <a:off x="2146300" y="2818368"/>
              <a:ext cx="1460500" cy="13716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124200" y="2541369"/>
              <a:ext cx="965200" cy="369332"/>
            </a:xfrm>
            <a:prstGeom prst="rect">
              <a:avLst/>
            </a:prstGeom>
            <a:noFill/>
            <a:ln>
              <a:noFill/>
            </a:ln>
          </p:spPr>
          <p:txBody>
            <a:bodyPr wrap="square" rtlCol="0">
              <a:spAutoFit/>
            </a:bodyPr>
            <a:lstStyle/>
            <a:p>
              <a:pPr algn="ctr"/>
              <a:r>
                <a:rPr lang="en-US" dirty="0" smtClean="0"/>
                <a:t>FOV</a:t>
              </a:r>
            </a:p>
          </p:txBody>
        </p:sp>
      </p:grpSp>
      <p:grpSp>
        <p:nvGrpSpPr>
          <p:cNvPr id="29" name="Group 28"/>
          <p:cNvGrpSpPr/>
          <p:nvPr/>
        </p:nvGrpSpPr>
        <p:grpSpPr>
          <a:xfrm>
            <a:off x="2146300" y="4189968"/>
            <a:ext cx="2349500" cy="864632"/>
            <a:chOff x="2146300" y="4189968"/>
            <a:chExt cx="2349500" cy="864632"/>
          </a:xfrm>
        </p:grpSpPr>
        <p:cxnSp>
          <p:nvCxnSpPr>
            <p:cNvPr id="30" name="Straight Arrow Connector 29"/>
            <p:cNvCxnSpPr/>
            <p:nvPr/>
          </p:nvCxnSpPr>
          <p:spPr>
            <a:xfrm>
              <a:off x="2146300" y="4189968"/>
              <a:ext cx="1930400" cy="4699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3530600" y="4685268"/>
              <a:ext cx="965200" cy="369332"/>
            </a:xfrm>
            <a:prstGeom prst="rect">
              <a:avLst/>
            </a:prstGeom>
            <a:noFill/>
            <a:ln>
              <a:noFill/>
            </a:ln>
          </p:spPr>
          <p:txBody>
            <a:bodyPr wrap="square" rtlCol="0">
              <a:spAutoFit/>
            </a:bodyPr>
            <a:lstStyle/>
            <a:p>
              <a:pPr algn="ctr"/>
              <a:r>
                <a:rPr lang="en-US" dirty="0" smtClean="0"/>
                <a:t>angle</a:t>
              </a:r>
            </a:p>
          </p:txBody>
        </p:sp>
      </p:grpSp>
      <p:pic>
        <p:nvPicPr>
          <p:cNvPr id="32" name="Picture 2" descr="http://centerstage2.com/images/girl_dres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5200" y="2994003"/>
            <a:ext cx="1248340" cy="138863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1395785"/>
            <a:ext cx="1576360" cy="1392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 name="Picture 4" descr="http://www.freewebs.com/nbagiants/s_bradley_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1371565"/>
            <a:ext cx="1439757" cy="233960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6" descr="http://t2.gstatic.com/images?q=tbn:ANd9GcQWe-2VdTPLlnpaCl08CsHI24F3WC7gZAvMxGV41q1aY-zPh0s_8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3194" y="4112930"/>
            <a:ext cx="1170968" cy="130290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http://t0.gstatic.com/images?q=tbn:ANd9GcT-0LLypskJwqegylIM1prxzZNSpJqafW0V8udinCo4jfCWytu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2224" y="4495726"/>
            <a:ext cx="1492251" cy="111774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http://t3.gstatic.com/images?q=tbn:ANd9GcRaTBoJMRtofC5xBuXn0qlrCemqPwY01jypo8Sj4lu0z8AaKw-OJ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48014" y="1569756"/>
            <a:ext cx="955971" cy="128848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http://t0.gstatic.com/images?q=tbn:ANd9GcSQKNMuiuytot2Fy45F70xL6NK3E_Qhc1Pm4GrEr5N1bJTBgBCz"/>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31108" y="3931956"/>
            <a:ext cx="1006043" cy="151181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http://t3.gstatic.com/images?q=tbn:ANd9GcTdvEmAGK6dXgGd3Z3nEbCTENWxAHXPBrnXY7iyqreqq3Ay4mZ_mA"/>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33591" y="3057009"/>
            <a:ext cx="1810418" cy="1356066"/>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http://t2.gstatic.com/images?q=tbn:ANd9GcTbJKLxjr_qiJWDZgvHEcGKdq8dvlVrAeRJG5g_8Te1kG9JTYWVQQ"/>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13622" y="2121550"/>
            <a:ext cx="1020976" cy="135606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http://t3.gstatic.com/images?q=tbn:ANd9GcTcWR5GFn_n1jAjfbxvzRIKsx7dKV-rJ408bBPMnjcxrFJU0umK"/>
          <p:cNvPicPr>
            <a:picLocks noChangeAspect="1" noChangeArrowheads="1"/>
          </p:cNvPicPr>
          <p:nvPr/>
        </p:nvPicPr>
        <p:blipFill rotWithShape="1">
          <a:blip r:embed="rId11">
            <a:extLst>
              <a:ext uri="{28A0092B-C50C-407E-A947-70E740481C1C}">
                <a14:useLocalDpi xmlns:a14="http://schemas.microsoft.com/office/drawing/2010/main" val="0"/>
              </a:ext>
            </a:extLst>
          </a:blip>
          <a:srcRect l="24559" r="23464"/>
          <a:stretch/>
        </p:blipFill>
        <p:spPr bwMode="auto">
          <a:xfrm>
            <a:off x="5715000" y="5091043"/>
            <a:ext cx="768246" cy="124786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http://t3.gstatic.com/images?q=tbn:ANd9GcQbiNSeJHlS8MnD-L-8qhfwIGeol2qVsEWXOIlLC8o5-OH-RoIvK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57958" y="4849267"/>
            <a:ext cx="756292" cy="1411130"/>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http://www.womansday.com/var/ezflow_site/storage/images/wd2/content/family-lifestyle/relationships/10-habits-of-happy-couples/218573-3-eng-US/10-Habits-of-Happy-Couples_full_article_vertical.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65367" y="1301231"/>
            <a:ext cx="968224" cy="1147525"/>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 descr="http://us.123rf.com/400wm/400/400/andresr/andresr0909/andresr090900476/5519648-happy-group-of-people-sitting-on-a-couch-isolated.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45766" y="5547680"/>
            <a:ext cx="1299860" cy="102689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6" descr="http://t1.gstatic.com/images?q=tbn:ANd9GcRwm_4wdNEi9Y3g-3K7F8LbRKM-fdg_94PIlPossOvTH7tu9p2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840521" y="3344003"/>
            <a:ext cx="892121" cy="1191028"/>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ttp://t2.gstatic.com/images?q=tbn:ANd9GcT4JM52WXqQSS-NXB7JCcUwGk7XfMRIy_iaftwR-N0tteKUK5bK"/>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076700" y="5258446"/>
            <a:ext cx="1673901" cy="1113906"/>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0" descr="http://t1.gstatic.com/images?q=tbn:ANd9GcTOWb1OJ4K3BJVl0bjFvciTrVn53ZBf95qF94f60Bvap2PkQOSJD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023690" y="2647050"/>
            <a:ext cx="639419" cy="1167133"/>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2" descr="http://t0.gstatic.com/images?q=tbn:ANd9GcTZ0eJNEGJQRNddFb_wbmLA1xvqZOvA9JHEJxQDJbCXDxLRGASRoQ"/>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349643" y="1292768"/>
            <a:ext cx="1414926" cy="921229"/>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16" descr="http://t1.gstatic.com/images?q=tbn:ANd9GcQRhtLLjTzugoxYVgK5Q-UB6N3-AGcs3LgA6s6afnNBhq51iqtS"/>
          <p:cNvPicPr>
            <a:picLocks noChangeAspect="1" noChangeArrowheads="1"/>
          </p:cNvPicPr>
          <p:nvPr/>
        </p:nvPicPr>
        <p:blipFill>
          <a:blip r:embed="rId19">
            <a:extLst>
              <a:ext uri="{BEBA8EAE-BF5A-486C-A8C5-ECC9F3942E4B}">
                <a14:imgProps xmlns:a14="http://schemas.microsoft.com/office/drawing/2010/main">
                  <a14:imgLayer r:embed="rId2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094390" y="1613369"/>
            <a:ext cx="1297332" cy="1297332"/>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8" descr="http://t0.gstatic.com/images?q=tbn:ANd9GcSiQioa1uJ0OSembUNPaB7E9FnGJZP6oCg6JIh97g3qVoymvNXC"/>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426026" y="3735042"/>
            <a:ext cx="1204139" cy="685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0" descr="http://t3.gstatic.com/images?q=tbn:ANd9GcRf6EJHBFdNKijUDjfQ__8pyM0aw-_sHV3mVcfKMvYOror-oE8Puw"/>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348014" y="4745616"/>
            <a:ext cx="1510671" cy="110705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2" descr="http://t2.gstatic.com/images?q=tbn:ANd9GcSHollQkbnn__yq9ap8OLW6Ya6ZY12x9BcO4xpdDeAgnmoWAGYHGA"/>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59489" y="4726565"/>
            <a:ext cx="1493373" cy="111858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t1.gstatic.com/images?q=tbn:ANd9GcT3sU4bB67DJzP1e4Lb4jou6kOwQQy02nuJ66k4eQQf0S_XcK1t"/>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067745" y="3828492"/>
            <a:ext cx="1524631" cy="125921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 descr="http://lovesgumbo.com/wordpress/wp-content/uploads/2010/06/cluttered-bedroom.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915728" y="2017445"/>
            <a:ext cx="1678947" cy="125921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http://t0.gstatic.com/images?q=tbn:ANd9GcS23qf3Dkd1qy5630RQQHSmuAO2RPkLSHiR215El92SmcG-p5MwZQ"/>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6345766" y="2846430"/>
            <a:ext cx="1524631" cy="101457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8" descr="http://t0.gstatic.com/images?q=tbn:ANd9GcSPx-bJOO7LJCTX_IpKrAMOlpaL3ZbbCKLcW6NmJI4l3qepBPhMjA"/>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185895" y="4986183"/>
            <a:ext cx="1028355" cy="104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065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10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2000"/>
                            </p:stCondLst>
                            <p:childTnLst>
                              <p:par>
                                <p:cTn id="13" presetID="10" presetClass="entr" presetSubtype="0" fill="hold" nodeType="afterEffect">
                                  <p:stCondLst>
                                    <p:cond delay="50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3000"/>
                            </p:stCondLst>
                            <p:childTnLst>
                              <p:par>
                                <p:cTn id="17" presetID="10" presetClass="entr" presetSubtype="0" fill="hold" nodeType="afterEffect">
                                  <p:stCondLst>
                                    <p:cond delay="50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500"/>
                                        <p:tgtEl>
                                          <p:spTgt spid="32"/>
                                        </p:tgtEl>
                                      </p:cBhvr>
                                    </p:animEffect>
                                  </p:childTnLst>
                                </p:cTn>
                              </p:par>
                            </p:childTnLst>
                          </p:cTn>
                        </p:par>
                        <p:par>
                          <p:cTn id="20" fill="hold">
                            <p:stCondLst>
                              <p:cond delay="4000"/>
                            </p:stCondLst>
                            <p:childTnLst>
                              <p:par>
                                <p:cTn id="21" presetID="10" presetClass="entr" presetSubtype="0" fill="hold" nodeType="afterEffect">
                                  <p:stCondLst>
                                    <p:cond delay="50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5000"/>
                            </p:stCondLst>
                            <p:childTnLst>
                              <p:par>
                                <p:cTn id="25" presetID="10" presetClass="entr" presetSubtype="0" fill="hold" nodeType="afterEffect">
                                  <p:stCondLst>
                                    <p:cond delay="50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par>
                          <p:cTn id="28" fill="hold">
                            <p:stCondLst>
                              <p:cond delay="6000"/>
                            </p:stCondLst>
                            <p:childTnLst>
                              <p:par>
                                <p:cTn id="29" presetID="10" presetClass="entr" presetSubtype="0" fill="hold" nodeType="afterEffect">
                                  <p:stCondLst>
                                    <p:cond delay="50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7000"/>
                            </p:stCondLst>
                            <p:childTnLst>
                              <p:par>
                                <p:cTn id="33" presetID="10" presetClass="entr" presetSubtype="0" fill="hold" nodeType="afterEffect">
                                  <p:stCondLst>
                                    <p:cond delay="500"/>
                                  </p:stCondLst>
                                  <p:childTnLst>
                                    <p:set>
                                      <p:cBhvr>
                                        <p:cTn id="34" dur="1" fill="hold">
                                          <p:stCondLst>
                                            <p:cond delay="0"/>
                                          </p:stCondLst>
                                        </p:cTn>
                                        <p:tgtEl>
                                          <p:spTgt spid="36"/>
                                        </p:tgtEl>
                                        <p:attrNameLst>
                                          <p:attrName>style.visibility</p:attrName>
                                        </p:attrNameLst>
                                      </p:cBhvr>
                                      <p:to>
                                        <p:strVal val="visible"/>
                                      </p:to>
                                    </p:set>
                                    <p:animEffect transition="in" filter="fade">
                                      <p:cBhvr>
                                        <p:cTn id="35" dur="500"/>
                                        <p:tgtEl>
                                          <p:spTgt spid="36"/>
                                        </p:tgtEl>
                                      </p:cBhvr>
                                    </p:animEffect>
                                  </p:childTnLst>
                                </p:cTn>
                              </p:par>
                            </p:childTnLst>
                          </p:cTn>
                        </p:par>
                        <p:par>
                          <p:cTn id="36" fill="hold">
                            <p:stCondLst>
                              <p:cond delay="8000"/>
                            </p:stCondLst>
                            <p:childTnLst>
                              <p:par>
                                <p:cTn id="37" presetID="10" presetClass="entr" presetSubtype="0" fill="hold" nodeType="afterEffect">
                                  <p:stCondLst>
                                    <p:cond delay="500"/>
                                  </p:stCondLst>
                                  <p:childTnLst>
                                    <p:set>
                                      <p:cBhvr>
                                        <p:cTn id="38" dur="1" fill="hold">
                                          <p:stCondLst>
                                            <p:cond delay="0"/>
                                          </p:stCondLst>
                                        </p:cTn>
                                        <p:tgtEl>
                                          <p:spTgt spid="37"/>
                                        </p:tgtEl>
                                        <p:attrNameLst>
                                          <p:attrName>style.visibility</p:attrName>
                                        </p:attrNameLst>
                                      </p:cBhvr>
                                      <p:to>
                                        <p:strVal val="visible"/>
                                      </p:to>
                                    </p:set>
                                    <p:animEffect transition="in" filter="fade">
                                      <p:cBhvr>
                                        <p:cTn id="39" dur="500"/>
                                        <p:tgtEl>
                                          <p:spTgt spid="37"/>
                                        </p:tgtEl>
                                      </p:cBhvr>
                                    </p:animEffect>
                                  </p:childTnLst>
                                </p:cTn>
                              </p:par>
                            </p:childTnLst>
                          </p:cTn>
                        </p:par>
                        <p:par>
                          <p:cTn id="40" fill="hold">
                            <p:stCondLst>
                              <p:cond delay="9000"/>
                            </p:stCondLst>
                            <p:childTnLst>
                              <p:par>
                                <p:cTn id="41" presetID="10" presetClass="entr" presetSubtype="0" fill="hold" nodeType="afterEffect">
                                  <p:stCondLst>
                                    <p:cond delay="50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par>
                          <p:cTn id="44" fill="hold">
                            <p:stCondLst>
                              <p:cond delay="10000"/>
                            </p:stCondLst>
                            <p:childTnLst>
                              <p:par>
                                <p:cTn id="45" presetID="10" presetClass="entr" presetSubtype="0" fill="hold" nodeType="afterEffect">
                                  <p:stCondLst>
                                    <p:cond delay="50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par>
                          <p:cTn id="48" fill="hold">
                            <p:stCondLst>
                              <p:cond delay="11000"/>
                            </p:stCondLst>
                            <p:childTnLst>
                              <p:par>
                                <p:cTn id="49" presetID="10" presetClass="entr" presetSubtype="0" fill="hold" nodeType="afterEffect">
                                  <p:stCondLst>
                                    <p:cond delay="50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12000"/>
                            </p:stCondLst>
                            <p:childTnLst>
                              <p:par>
                                <p:cTn id="53" presetID="10" presetClass="entr" presetSubtype="0" fill="hold" nodeType="afterEffect">
                                  <p:stCondLst>
                                    <p:cond delay="50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500"/>
                                        <p:tgtEl>
                                          <p:spTgt spid="40"/>
                                        </p:tgtEl>
                                      </p:cBhvr>
                                    </p:animEffect>
                                  </p:childTnLst>
                                </p:cTn>
                              </p:par>
                            </p:childTnLst>
                          </p:cTn>
                        </p:par>
                        <p:par>
                          <p:cTn id="56" fill="hold">
                            <p:stCondLst>
                              <p:cond delay="13000"/>
                            </p:stCondLst>
                            <p:childTnLst>
                              <p:par>
                                <p:cTn id="57" presetID="10" presetClass="entr" presetSubtype="0" fill="hold" nodeType="afterEffect">
                                  <p:stCondLst>
                                    <p:cond delay="500"/>
                                  </p:stCondLst>
                                  <p:childTnLst>
                                    <p:set>
                                      <p:cBhvr>
                                        <p:cTn id="58" dur="1" fill="hold">
                                          <p:stCondLst>
                                            <p:cond delay="0"/>
                                          </p:stCondLst>
                                        </p:cTn>
                                        <p:tgtEl>
                                          <p:spTgt spid="41"/>
                                        </p:tgtEl>
                                        <p:attrNameLst>
                                          <p:attrName>style.visibility</p:attrName>
                                        </p:attrNameLst>
                                      </p:cBhvr>
                                      <p:to>
                                        <p:strVal val="visible"/>
                                      </p:to>
                                    </p:set>
                                    <p:animEffect transition="in" filter="fade">
                                      <p:cBhvr>
                                        <p:cTn id="59" dur="500"/>
                                        <p:tgtEl>
                                          <p:spTgt spid="41"/>
                                        </p:tgtEl>
                                      </p:cBhvr>
                                    </p:animEffect>
                                  </p:childTnLst>
                                </p:cTn>
                              </p:par>
                            </p:childTnLst>
                          </p:cTn>
                        </p:par>
                        <p:par>
                          <p:cTn id="60" fill="hold">
                            <p:stCondLst>
                              <p:cond delay="14000"/>
                            </p:stCondLst>
                            <p:childTnLst>
                              <p:par>
                                <p:cTn id="61" presetID="10" presetClass="entr" presetSubtype="0" fill="hold" nodeType="afterEffect">
                                  <p:stCondLst>
                                    <p:cond delay="500"/>
                                  </p:stCondLst>
                                  <p:childTnLst>
                                    <p:set>
                                      <p:cBhvr>
                                        <p:cTn id="62" dur="1" fill="hold">
                                          <p:stCondLst>
                                            <p:cond delay="0"/>
                                          </p:stCondLst>
                                        </p:cTn>
                                        <p:tgtEl>
                                          <p:spTgt spid="42"/>
                                        </p:tgtEl>
                                        <p:attrNameLst>
                                          <p:attrName>style.visibility</p:attrName>
                                        </p:attrNameLst>
                                      </p:cBhvr>
                                      <p:to>
                                        <p:strVal val="visible"/>
                                      </p:to>
                                    </p:set>
                                    <p:animEffect transition="in" filter="fade">
                                      <p:cBhvr>
                                        <p:cTn id="63" dur="500"/>
                                        <p:tgtEl>
                                          <p:spTgt spid="42"/>
                                        </p:tgtEl>
                                      </p:cBhvr>
                                    </p:animEffect>
                                  </p:childTnLst>
                                </p:cTn>
                              </p:par>
                            </p:childTnLst>
                          </p:cTn>
                        </p:par>
                        <p:par>
                          <p:cTn id="64" fill="hold">
                            <p:stCondLst>
                              <p:cond delay="15000"/>
                            </p:stCondLst>
                            <p:childTnLst>
                              <p:par>
                                <p:cTn id="65" presetID="10" presetClass="entr" presetSubtype="0" fill="hold" nodeType="afterEffect">
                                  <p:stCondLst>
                                    <p:cond delay="50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500"/>
                                        <p:tgtEl>
                                          <p:spTgt spid="43"/>
                                        </p:tgtEl>
                                      </p:cBhvr>
                                    </p:animEffect>
                                  </p:childTnLst>
                                </p:cTn>
                              </p:par>
                            </p:childTnLst>
                          </p:cTn>
                        </p:par>
                        <p:par>
                          <p:cTn id="68" fill="hold">
                            <p:stCondLst>
                              <p:cond delay="16000"/>
                            </p:stCondLst>
                            <p:childTnLst>
                              <p:par>
                                <p:cTn id="69" presetID="10" presetClass="entr" presetSubtype="0" fill="hold" nodeType="afterEffect">
                                  <p:stCondLst>
                                    <p:cond delay="500"/>
                                  </p:stCondLst>
                                  <p:childTnLst>
                                    <p:set>
                                      <p:cBhvr>
                                        <p:cTn id="70" dur="1" fill="hold">
                                          <p:stCondLst>
                                            <p:cond delay="0"/>
                                          </p:stCondLst>
                                        </p:cTn>
                                        <p:tgtEl>
                                          <p:spTgt spid="29"/>
                                        </p:tgtEl>
                                        <p:attrNameLst>
                                          <p:attrName>style.visibility</p:attrName>
                                        </p:attrNameLst>
                                      </p:cBhvr>
                                      <p:to>
                                        <p:strVal val="visible"/>
                                      </p:to>
                                    </p:set>
                                    <p:animEffect transition="in" filter="fade">
                                      <p:cBhvr>
                                        <p:cTn id="71" dur="500"/>
                                        <p:tgtEl>
                                          <p:spTgt spid="29"/>
                                        </p:tgtEl>
                                      </p:cBhvr>
                                    </p:animEffect>
                                  </p:childTnLst>
                                </p:cTn>
                              </p:par>
                            </p:childTnLst>
                          </p:cTn>
                        </p:par>
                        <p:par>
                          <p:cTn id="72" fill="hold">
                            <p:stCondLst>
                              <p:cond delay="17000"/>
                            </p:stCondLst>
                            <p:childTnLst>
                              <p:par>
                                <p:cTn id="73" presetID="10" presetClass="entr" presetSubtype="0" fill="hold" nodeType="afterEffect">
                                  <p:stCondLst>
                                    <p:cond delay="500"/>
                                  </p:stCondLst>
                                  <p:childTnLst>
                                    <p:set>
                                      <p:cBhvr>
                                        <p:cTn id="74" dur="1" fill="hold">
                                          <p:stCondLst>
                                            <p:cond delay="0"/>
                                          </p:stCondLst>
                                        </p:cTn>
                                        <p:tgtEl>
                                          <p:spTgt spid="44"/>
                                        </p:tgtEl>
                                        <p:attrNameLst>
                                          <p:attrName>style.visibility</p:attrName>
                                        </p:attrNameLst>
                                      </p:cBhvr>
                                      <p:to>
                                        <p:strVal val="visible"/>
                                      </p:to>
                                    </p:set>
                                    <p:animEffect transition="in" filter="fade">
                                      <p:cBhvr>
                                        <p:cTn id="75" dur="500"/>
                                        <p:tgtEl>
                                          <p:spTgt spid="44"/>
                                        </p:tgtEl>
                                      </p:cBhvr>
                                    </p:animEffect>
                                  </p:childTnLst>
                                </p:cTn>
                              </p:par>
                            </p:childTnLst>
                          </p:cTn>
                        </p:par>
                        <p:par>
                          <p:cTn id="76" fill="hold">
                            <p:stCondLst>
                              <p:cond delay="18000"/>
                            </p:stCondLst>
                            <p:childTnLst>
                              <p:par>
                                <p:cTn id="77" presetID="10" presetClass="entr" presetSubtype="0" fill="hold" nodeType="afterEffect">
                                  <p:stCondLst>
                                    <p:cond delay="500"/>
                                  </p:stCondLst>
                                  <p:childTnLst>
                                    <p:set>
                                      <p:cBhvr>
                                        <p:cTn id="78" dur="1" fill="hold">
                                          <p:stCondLst>
                                            <p:cond delay="0"/>
                                          </p:stCondLst>
                                        </p:cTn>
                                        <p:tgtEl>
                                          <p:spTgt spid="45"/>
                                        </p:tgtEl>
                                        <p:attrNameLst>
                                          <p:attrName>style.visibility</p:attrName>
                                        </p:attrNameLst>
                                      </p:cBhvr>
                                      <p:to>
                                        <p:strVal val="visible"/>
                                      </p:to>
                                    </p:set>
                                    <p:animEffect transition="in" filter="fade">
                                      <p:cBhvr>
                                        <p:cTn id="79" dur="500"/>
                                        <p:tgtEl>
                                          <p:spTgt spid="45"/>
                                        </p:tgtEl>
                                      </p:cBhvr>
                                    </p:animEffect>
                                  </p:childTnLst>
                                </p:cTn>
                              </p:par>
                            </p:childTnLst>
                          </p:cTn>
                        </p:par>
                        <p:par>
                          <p:cTn id="80" fill="hold">
                            <p:stCondLst>
                              <p:cond delay="19000"/>
                            </p:stCondLst>
                            <p:childTnLst>
                              <p:par>
                                <p:cTn id="81" presetID="10" presetClass="entr" presetSubtype="0" fill="hold" nodeType="afterEffect">
                                  <p:stCondLst>
                                    <p:cond delay="500"/>
                                  </p:stCondLst>
                                  <p:childTnLst>
                                    <p:set>
                                      <p:cBhvr>
                                        <p:cTn id="82" dur="1" fill="hold">
                                          <p:stCondLst>
                                            <p:cond delay="0"/>
                                          </p:stCondLst>
                                        </p:cTn>
                                        <p:tgtEl>
                                          <p:spTgt spid="46"/>
                                        </p:tgtEl>
                                        <p:attrNameLst>
                                          <p:attrName>style.visibility</p:attrName>
                                        </p:attrNameLst>
                                      </p:cBhvr>
                                      <p:to>
                                        <p:strVal val="visible"/>
                                      </p:to>
                                    </p:set>
                                    <p:animEffect transition="in" filter="fade">
                                      <p:cBhvr>
                                        <p:cTn id="83" dur="500"/>
                                        <p:tgtEl>
                                          <p:spTgt spid="46"/>
                                        </p:tgtEl>
                                      </p:cBhvr>
                                    </p:animEffect>
                                  </p:childTnLst>
                                </p:cTn>
                              </p:par>
                            </p:childTnLst>
                          </p:cTn>
                        </p:par>
                        <p:par>
                          <p:cTn id="84" fill="hold">
                            <p:stCondLst>
                              <p:cond delay="20000"/>
                            </p:stCondLst>
                            <p:childTnLst>
                              <p:par>
                                <p:cTn id="85" presetID="10" presetClass="entr" presetSubtype="0" fill="hold" nodeType="afterEffect">
                                  <p:stCondLst>
                                    <p:cond delay="500"/>
                                  </p:stCondLst>
                                  <p:childTnLst>
                                    <p:set>
                                      <p:cBhvr>
                                        <p:cTn id="86" dur="1" fill="hold">
                                          <p:stCondLst>
                                            <p:cond delay="0"/>
                                          </p:stCondLst>
                                        </p:cTn>
                                        <p:tgtEl>
                                          <p:spTgt spid="47"/>
                                        </p:tgtEl>
                                        <p:attrNameLst>
                                          <p:attrName>style.visibility</p:attrName>
                                        </p:attrNameLst>
                                      </p:cBhvr>
                                      <p:to>
                                        <p:strVal val="visible"/>
                                      </p:to>
                                    </p:set>
                                    <p:animEffect transition="in" filter="fade">
                                      <p:cBhvr>
                                        <p:cTn id="87" dur="500"/>
                                        <p:tgtEl>
                                          <p:spTgt spid="47"/>
                                        </p:tgtEl>
                                      </p:cBhvr>
                                    </p:animEffect>
                                  </p:childTnLst>
                                </p:cTn>
                              </p:par>
                            </p:childTnLst>
                          </p:cTn>
                        </p:par>
                        <p:par>
                          <p:cTn id="88" fill="hold">
                            <p:stCondLst>
                              <p:cond delay="21000"/>
                            </p:stCondLst>
                            <p:childTnLst>
                              <p:par>
                                <p:cTn id="89" presetID="10" presetClass="entr" presetSubtype="0" fill="hold" nodeType="afterEffect">
                                  <p:stCondLst>
                                    <p:cond delay="500"/>
                                  </p:stCondLst>
                                  <p:childTnLst>
                                    <p:set>
                                      <p:cBhvr>
                                        <p:cTn id="90" dur="1" fill="hold">
                                          <p:stCondLst>
                                            <p:cond delay="0"/>
                                          </p:stCondLst>
                                        </p:cTn>
                                        <p:tgtEl>
                                          <p:spTgt spid="23"/>
                                        </p:tgtEl>
                                        <p:attrNameLst>
                                          <p:attrName>style.visibility</p:attrName>
                                        </p:attrNameLst>
                                      </p:cBhvr>
                                      <p:to>
                                        <p:strVal val="visible"/>
                                      </p:to>
                                    </p:set>
                                    <p:animEffect transition="in" filter="fade">
                                      <p:cBhvr>
                                        <p:cTn id="91" dur="500"/>
                                        <p:tgtEl>
                                          <p:spTgt spid="23"/>
                                        </p:tgtEl>
                                      </p:cBhvr>
                                    </p:animEffect>
                                  </p:childTnLst>
                                </p:cTn>
                              </p:par>
                            </p:childTnLst>
                          </p:cTn>
                        </p:par>
                        <p:par>
                          <p:cTn id="92" fill="hold">
                            <p:stCondLst>
                              <p:cond delay="22000"/>
                            </p:stCondLst>
                            <p:childTnLst>
                              <p:par>
                                <p:cTn id="93" presetID="10" presetClass="entr" presetSubtype="0" fill="hold" nodeType="afterEffect">
                                  <p:stCondLst>
                                    <p:cond delay="500"/>
                                  </p:stCondLst>
                                  <p:childTnLst>
                                    <p:set>
                                      <p:cBhvr>
                                        <p:cTn id="94" dur="1" fill="hold">
                                          <p:stCondLst>
                                            <p:cond delay="0"/>
                                          </p:stCondLst>
                                        </p:cTn>
                                        <p:tgtEl>
                                          <p:spTgt spid="48"/>
                                        </p:tgtEl>
                                        <p:attrNameLst>
                                          <p:attrName>style.visibility</p:attrName>
                                        </p:attrNameLst>
                                      </p:cBhvr>
                                      <p:to>
                                        <p:strVal val="visible"/>
                                      </p:to>
                                    </p:set>
                                    <p:animEffect transition="in" filter="fade">
                                      <p:cBhvr>
                                        <p:cTn id="95" dur="500"/>
                                        <p:tgtEl>
                                          <p:spTgt spid="48"/>
                                        </p:tgtEl>
                                      </p:cBhvr>
                                    </p:animEffect>
                                  </p:childTnLst>
                                </p:cTn>
                              </p:par>
                            </p:childTnLst>
                          </p:cTn>
                        </p:par>
                        <p:par>
                          <p:cTn id="96" fill="hold">
                            <p:stCondLst>
                              <p:cond delay="23000"/>
                            </p:stCondLst>
                            <p:childTnLst>
                              <p:par>
                                <p:cTn id="97" presetID="10" presetClass="entr" presetSubtype="0" fill="hold" nodeType="afterEffect">
                                  <p:stCondLst>
                                    <p:cond delay="0"/>
                                  </p:stCondLst>
                                  <p:childTnLst>
                                    <p:set>
                                      <p:cBhvr>
                                        <p:cTn id="98" dur="1" fill="hold">
                                          <p:stCondLst>
                                            <p:cond delay="0"/>
                                          </p:stCondLst>
                                        </p:cTn>
                                        <p:tgtEl>
                                          <p:spTgt spid="20"/>
                                        </p:tgtEl>
                                        <p:attrNameLst>
                                          <p:attrName>style.visibility</p:attrName>
                                        </p:attrNameLst>
                                      </p:cBhvr>
                                      <p:to>
                                        <p:strVal val="visible"/>
                                      </p:to>
                                    </p:set>
                                    <p:animEffect transition="in" filter="fade">
                                      <p:cBhvr>
                                        <p:cTn id="99" dur="500"/>
                                        <p:tgtEl>
                                          <p:spTgt spid="20"/>
                                        </p:tgtEl>
                                      </p:cBhvr>
                                    </p:animEffect>
                                  </p:childTnLst>
                                </p:cTn>
                              </p:par>
                            </p:childTnLst>
                          </p:cTn>
                        </p:par>
                        <p:par>
                          <p:cTn id="100" fill="hold">
                            <p:stCondLst>
                              <p:cond delay="23500"/>
                            </p:stCondLst>
                            <p:childTnLst>
                              <p:par>
                                <p:cTn id="101" presetID="10" presetClass="entr" presetSubtype="0" fill="hold" nodeType="afterEffect">
                                  <p:stCondLst>
                                    <p:cond delay="500"/>
                                  </p:stCondLst>
                                  <p:childTnLst>
                                    <p:set>
                                      <p:cBhvr>
                                        <p:cTn id="102" dur="1" fill="hold">
                                          <p:stCondLst>
                                            <p:cond delay="0"/>
                                          </p:stCondLst>
                                        </p:cTn>
                                        <p:tgtEl>
                                          <p:spTgt spid="50"/>
                                        </p:tgtEl>
                                        <p:attrNameLst>
                                          <p:attrName>style.visibility</p:attrName>
                                        </p:attrNameLst>
                                      </p:cBhvr>
                                      <p:to>
                                        <p:strVal val="visible"/>
                                      </p:to>
                                    </p:set>
                                    <p:animEffect transition="in" filter="fade">
                                      <p:cBhvr>
                                        <p:cTn id="103" dur="500"/>
                                        <p:tgtEl>
                                          <p:spTgt spid="50"/>
                                        </p:tgtEl>
                                      </p:cBhvr>
                                    </p:animEffect>
                                  </p:childTnLst>
                                </p:cTn>
                              </p:par>
                            </p:childTnLst>
                          </p:cTn>
                        </p:par>
                        <p:par>
                          <p:cTn id="104" fill="hold">
                            <p:stCondLst>
                              <p:cond delay="24500"/>
                            </p:stCondLst>
                            <p:childTnLst>
                              <p:par>
                                <p:cTn id="105" presetID="10" presetClass="entr" presetSubtype="0" fill="hold" nodeType="afterEffect">
                                  <p:stCondLst>
                                    <p:cond delay="500"/>
                                  </p:stCondLst>
                                  <p:childTnLst>
                                    <p:set>
                                      <p:cBhvr>
                                        <p:cTn id="106" dur="1" fill="hold">
                                          <p:stCondLst>
                                            <p:cond delay="0"/>
                                          </p:stCondLst>
                                        </p:cTn>
                                        <p:tgtEl>
                                          <p:spTgt spid="51"/>
                                        </p:tgtEl>
                                        <p:attrNameLst>
                                          <p:attrName>style.visibility</p:attrName>
                                        </p:attrNameLst>
                                      </p:cBhvr>
                                      <p:to>
                                        <p:strVal val="visible"/>
                                      </p:to>
                                    </p:set>
                                    <p:animEffect transition="in" filter="fade">
                                      <p:cBhvr>
                                        <p:cTn id="107" dur="500"/>
                                        <p:tgtEl>
                                          <p:spTgt spid="51"/>
                                        </p:tgtEl>
                                      </p:cBhvr>
                                    </p:animEffect>
                                  </p:childTnLst>
                                </p:cTn>
                              </p:par>
                            </p:childTnLst>
                          </p:cTn>
                        </p:par>
                        <p:par>
                          <p:cTn id="108" fill="hold">
                            <p:stCondLst>
                              <p:cond delay="25500"/>
                            </p:stCondLst>
                            <p:childTnLst>
                              <p:par>
                                <p:cTn id="109" presetID="10" presetClass="entr" presetSubtype="0" fill="hold" nodeType="afterEffect">
                                  <p:stCondLst>
                                    <p:cond delay="500"/>
                                  </p:stCondLst>
                                  <p:childTnLst>
                                    <p:set>
                                      <p:cBhvr>
                                        <p:cTn id="110" dur="1" fill="hold">
                                          <p:stCondLst>
                                            <p:cond delay="0"/>
                                          </p:stCondLst>
                                        </p:cTn>
                                        <p:tgtEl>
                                          <p:spTgt spid="52"/>
                                        </p:tgtEl>
                                        <p:attrNameLst>
                                          <p:attrName>style.visibility</p:attrName>
                                        </p:attrNameLst>
                                      </p:cBhvr>
                                      <p:to>
                                        <p:strVal val="visible"/>
                                      </p:to>
                                    </p:set>
                                    <p:animEffect transition="in" filter="fade">
                                      <p:cBhvr>
                                        <p:cTn id="111" dur="500"/>
                                        <p:tgtEl>
                                          <p:spTgt spid="52"/>
                                        </p:tgtEl>
                                      </p:cBhvr>
                                    </p:animEffect>
                                  </p:childTnLst>
                                </p:cTn>
                              </p:par>
                            </p:childTnLst>
                          </p:cTn>
                        </p:par>
                        <p:par>
                          <p:cTn id="112" fill="hold">
                            <p:stCondLst>
                              <p:cond delay="26500"/>
                            </p:stCondLst>
                            <p:childTnLst>
                              <p:par>
                                <p:cTn id="113" presetID="10" presetClass="entr" presetSubtype="0" fill="hold" nodeType="afterEffect">
                                  <p:stCondLst>
                                    <p:cond delay="500"/>
                                  </p:stCondLst>
                                  <p:childTnLst>
                                    <p:set>
                                      <p:cBhvr>
                                        <p:cTn id="114" dur="1" fill="hold">
                                          <p:stCondLst>
                                            <p:cond delay="0"/>
                                          </p:stCondLst>
                                        </p:cTn>
                                        <p:tgtEl>
                                          <p:spTgt spid="53"/>
                                        </p:tgtEl>
                                        <p:attrNameLst>
                                          <p:attrName>style.visibility</p:attrName>
                                        </p:attrNameLst>
                                      </p:cBhvr>
                                      <p:to>
                                        <p:strVal val="visible"/>
                                      </p:to>
                                    </p:set>
                                    <p:animEffect transition="in" filter="fade">
                                      <p:cBhvr>
                                        <p:cTn id="115" dur="500"/>
                                        <p:tgtEl>
                                          <p:spTgt spid="53"/>
                                        </p:tgtEl>
                                      </p:cBhvr>
                                    </p:animEffect>
                                  </p:childTnLst>
                                </p:cTn>
                              </p:par>
                            </p:childTnLst>
                          </p:cTn>
                        </p:par>
                        <p:par>
                          <p:cTn id="116" fill="hold">
                            <p:stCondLst>
                              <p:cond delay="27500"/>
                            </p:stCondLst>
                            <p:childTnLst>
                              <p:par>
                                <p:cTn id="117" presetID="10" presetClass="entr" presetSubtype="0" fill="hold" nodeType="afterEffect">
                                  <p:stCondLst>
                                    <p:cond delay="500"/>
                                  </p:stCondLst>
                                  <p:childTnLst>
                                    <p:set>
                                      <p:cBhvr>
                                        <p:cTn id="118" dur="1" fill="hold">
                                          <p:stCondLst>
                                            <p:cond delay="0"/>
                                          </p:stCondLst>
                                        </p:cTn>
                                        <p:tgtEl>
                                          <p:spTgt spid="26"/>
                                        </p:tgtEl>
                                        <p:attrNameLst>
                                          <p:attrName>style.visibility</p:attrName>
                                        </p:attrNameLst>
                                      </p:cBhvr>
                                      <p:to>
                                        <p:strVal val="visible"/>
                                      </p:to>
                                    </p:set>
                                    <p:animEffect transition="in" filter="fade">
                                      <p:cBhvr>
                                        <p:cTn id="119" dur="500"/>
                                        <p:tgtEl>
                                          <p:spTgt spid="26"/>
                                        </p:tgtEl>
                                      </p:cBhvr>
                                    </p:animEffect>
                                  </p:childTnLst>
                                </p:cTn>
                              </p:par>
                            </p:childTnLst>
                          </p:cTn>
                        </p:par>
                        <p:par>
                          <p:cTn id="120" fill="hold">
                            <p:stCondLst>
                              <p:cond delay="28500"/>
                            </p:stCondLst>
                            <p:childTnLst>
                              <p:par>
                                <p:cTn id="121" presetID="10" presetClass="entr" presetSubtype="0" fill="hold" nodeType="afterEffect">
                                  <p:stCondLst>
                                    <p:cond delay="500"/>
                                  </p:stCondLst>
                                  <p:childTnLst>
                                    <p:set>
                                      <p:cBhvr>
                                        <p:cTn id="122" dur="1" fill="hold">
                                          <p:stCondLst>
                                            <p:cond delay="0"/>
                                          </p:stCondLst>
                                        </p:cTn>
                                        <p:tgtEl>
                                          <p:spTgt spid="54"/>
                                        </p:tgtEl>
                                        <p:attrNameLst>
                                          <p:attrName>style.visibility</p:attrName>
                                        </p:attrNameLst>
                                      </p:cBhvr>
                                      <p:to>
                                        <p:strVal val="visible"/>
                                      </p:to>
                                    </p:set>
                                    <p:animEffect transition="in" filter="fade">
                                      <p:cBhvr>
                                        <p:cTn id="123" dur="500"/>
                                        <p:tgtEl>
                                          <p:spTgt spid="54"/>
                                        </p:tgtEl>
                                      </p:cBhvr>
                                    </p:animEffect>
                                  </p:childTnLst>
                                </p:cTn>
                              </p:par>
                            </p:childTnLst>
                          </p:cTn>
                        </p:par>
                        <p:par>
                          <p:cTn id="124" fill="hold">
                            <p:stCondLst>
                              <p:cond delay="29500"/>
                            </p:stCondLst>
                            <p:childTnLst>
                              <p:par>
                                <p:cTn id="125" presetID="10" presetClass="entr" presetSubtype="0" fill="hold" nodeType="afterEffect">
                                  <p:stCondLst>
                                    <p:cond delay="500"/>
                                  </p:stCondLst>
                                  <p:childTnLst>
                                    <p:set>
                                      <p:cBhvr>
                                        <p:cTn id="126" dur="1" fill="hold">
                                          <p:stCondLst>
                                            <p:cond delay="0"/>
                                          </p:stCondLst>
                                        </p:cTn>
                                        <p:tgtEl>
                                          <p:spTgt spid="55"/>
                                        </p:tgtEl>
                                        <p:attrNameLst>
                                          <p:attrName>style.visibility</p:attrName>
                                        </p:attrNameLst>
                                      </p:cBhvr>
                                      <p:to>
                                        <p:strVal val="visible"/>
                                      </p:to>
                                    </p:set>
                                    <p:animEffect transition="in" filter="fade">
                                      <p:cBhvr>
                                        <p:cTn id="127" dur="500"/>
                                        <p:tgtEl>
                                          <p:spTgt spid="55"/>
                                        </p:tgtEl>
                                      </p:cBhvr>
                                    </p:animEffect>
                                  </p:childTnLst>
                                </p:cTn>
                              </p:par>
                            </p:childTnLst>
                          </p:cTn>
                        </p:par>
                        <p:par>
                          <p:cTn id="128" fill="hold">
                            <p:stCondLst>
                              <p:cond delay="30500"/>
                            </p:stCondLst>
                            <p:childTnLst>
                              <p:par>
                                <p:cTn id="129" presetID="10" presetClass="entr" presetSubtype="0" fill="hold" nodeType="afterEffect">
                                  <p:stCondLst>
                                    <p:cond delay="500"/>
                                  </p:stCondLst>
                                  <p:childTnLst>
                                    <p:set>
                                      <p:cBhvr>
                                        <p:cTn id="130" dur="1" fill="hold">
                                          <p:stCondLst>
                                            <p:cond delay="0"/>
                                          </p:stCondLst>
                                        </p:cTn>
                                        <p:tgtEl>
                                          <p:spTgt spid="56"/>
                                        </p:tgtEl>
                                        <p:attrNameLst>
                                          <p:attrName>style.visibility</p:attrName>
                                        </p:attrNameLst>
                                      </p:cBhvr>
                                      <p:to>
                                        <p:strVal val="visible"/>
                                      </p:to>
                                    </p:set>
                                    <p:animEffect transition="in" filter="fade">
                                      <p:cBhvr>
                                        <p:cTn id="131" dur="500"/>
                                        <p:tgtEl>
                                          <p:spTgt spid="56"/>
                                        </p:tgtEl>
                                      </p:cBhvr>
                                    </p:animEffect>
                                  </p:childTnLst>
                                </p:cTn>
                              </p:par>
                            </p:childTnLst>
                          </p:cTn>
                        </p:par>
                        <p:par>
                          <p:cTn id="132" fill="hold">
                            <p:stCondLst>
                              <p:cond delay="31500"/>
                            </p:stCondLst>
                            <p:childTnLst>
                              <p:par>
                                <p:cTn id="133" presetID="10" presetClass="entr" presetSubtype="0" fill="hold" nodeType="afterEffect">
                                  <p:stCondLst>
                                    <p:cond delay="500"/>
                                  </p:stCondLst>
                                  <p:childTnLst>
                                    <p:set>
                                      <p:cBhvr>
                                        <p:cTn id="134" dur="1" fill="hold">
                                          <p:stCondLst>
                                            <p:cond delay="0"/>
                                          </p:stCondLst>
                                        </p:cTn>
                                        <p:tgtEl>
                                          <p:spTgt spid="57"/>
                                        </p:tgtEl>
                                        <p:attrNameLst>
                                          <p:attrName>style.visibility</p:attrName>
                                        </p:attrNameLst>
                                      </p:cBhvr>
                                      <p:to>
                                        <p:strVal val="visible"/>
                                      </p:to>
                                    </p:set>
                                    <p:animEffect transition="in" filter="fade">
                                      <p:cBhvr>
                                        <p:cTn id="135"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Users\mbudiu\AppData\Local\Microsoft\Windows\Temporary Internet Files\Content.IE5\D5HS8DXT\MP90044442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758" y="938122"/>
            <a:ext cx="8895536" cy="591987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0"/>
            <a:ext cx="8229600" cy="1143000"/>
          </a:xfrm>
        </p:spPr>
        <p:txBody>
          <a:bodyPr/>
          <a:lstStyle/>
          <a:p>
            <a:r>
              <a:rPr lang="en-US" dirty="0" smtClean="0"/>
              <a:t>How do </a:t>
            </a:r>
            <a:r>
              <a:rPr lang="en-US" i="1" dirty="0" smtClean="0"/>
              <a:t>You</a:t>
            </a:r>
            <a:r>
              <a:rPr lang="en-US" dirty="0" smtClean="0"/>
              <a:t> Recognize a Human?</a:t>
            </a:r>
            <a:endParaRPr lang="en-US" i="1"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102</a:t>
            </a:fld>
            <a:endParaRPr lang="en-US"/>
          </a:p>
        </p:txBody>
      </p:sp>
      <p:cxnSp>
        <p:nvCxnSpPr>
          <p:cNvPr id="7" name="Straight Arrow Connector 6"/>
          <p:cNvCxnSpPr/>
          <p:nvPr/>
        </p:nvCxnSpPr>
        <p:spPr>
          <a:xfrm flipH="1" flipV="1">
            <a:off x="6096002" y="4553304"/>
            <a:ext cx="1676398" cy="1149283"/>
          </a:xfrm>
          <a:prstGeom prst="straightConnector1">
            <a:avLst/>
          </a:prstGeom>
          <a:ln w="57150">
            <a:solidFill>
              <a:srgbClr val="11FF17"/>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7604391" y="5410200"/>
            <a:ext cx="1354858" cy="584775"/>
          </a:xfrm>
          <a:prstGeom prst="rect">
            <a:avLst/>
          </a:prstGeom>
          <a:solidFill>
            <a:srgbClr val="FFFFFF">
              <a:alpha val="83137"/>
            </a:srgbClr>
          </a:solidFill>
        </p:spPr>
        <p:txBody>
          <a:bodyPr wrap="none" rtlCol="0">
            <a:spAutoFit/>
          </a:bodyPr>
          <a:lstStyle/>
          <a:p>
            <a:r>
              <a:rPr lang="en-US" sz="3200" dirty="0" smtClean="0"/>
              <a:t>“nose”</a:t>
            </a:r>
            <a:endParaRPr lang="en-US" sz="3200" dirty="0"/>
          </a:p>
        </p:txBody>
      </p:sp>
    </p:spTree>
    <p:extLst>
      <p:ext uri="{BB962C8B-B14F-4D97-AF65-F5344CB8AC3E}">
        <p14:creationId xmlns:p14="http://schemas.microsoft.com/office/powerpoint/2010/main" val="3553177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21" y="70721"/>
            <a:ext cx="8229600" cy="1143000"/>
          </a:xfrm>
        </p:spPr>
        <p:txBody>
          <a:bodyPr/>
          <a:lstStyle/>
          <a:p>
            <a:r>
              <a:rPr lang="en-US" dirty="0" smtClean="0"/>
              <a:t>Learn from Examples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103</a:t>
            </a:fld>
            <a:endParaRPr lang="en-US"/>
          </a:p>
        </p:txBody>
      </p:sp>
      <p:pic>
        <p:nvPicPr>
          <p:cNvPr id="174" name="Picture 3"/>
          <p:cNvPicPr>
            <a:picLocks noChangeAspect="1" noChangeArrowheads="1"/>
          </p:cNvPicPr>
          <p:nvPr/>
        </p:nvPicPr>
        <p:blipFill>
          <a:blip r:embed="rId3" cstate="print"/>
          <a:srcRect l="9141" t="23491" r="82265" b="54527"/>
          <a:stretch>
            <a:fillRect/>
          </a:stretch>
        </p:blipFill>
        <p:spPr bwMode="auto">
          <a:xfrm>
            <a:off x="304801" y="1074856"/>
            <a:ext cx="1674822" cy="2413300"/>
          </a:xfrm>
          <a:prstGeom prst="rect">
            <a:avLst/>
          </a:prstGeom>
          <a:noFill/>
          <a:ln w="19050">
            <a:solidFill>
              <a:schemeClr val="tx1"/>
            </a:solidFill>
            <a:miter lim="800000"/>
            <a:headEnd/>
            <a:tailEnd/>
          </a:ln>
        </p:spPr>
      </p:pic>
      <p:pic>
        <p:nvPicPr>
          <p:cNvPr id="175" name="Picture 3"/>
          <p:cNvPicPr>
            <a:picLocks noChangeAspect="1" noChangeArrowheads="1"/>
          </p:cNvPicPr>
          <p:nvPr/>
        </p:nvPicPr>
        <p:blipFill>
          <a:blip r:embed="rId3" cstate="print"/>
          <a:srcRect l="42761" t="23491" r="48645" b="54527"/>
          <a:stretch>
            <a:fillRect/>
          </a:stretch>
        </p:blipFill>
        <p:spPr bwMode="auto">
          <a:xfrm>
            <a:off x="304801" y="3658056"/>
            <a:ext cx="1674822" cy="2413300"/>
          </a:xfrm>
          <a:prstGeom prst="rect">
            <a:avLst/>
          </a:prstGeom>
          <a:noFill/>
          <a:ln w="19050">
            <a:solidFill>
              <a:schemeClr val="tx1"/>
            </a:solidFill>
            <a:miter lim="800000"/>
            <a:headEnd/>
            <a:tailEnd/>
          </a:ln>
        </p:spPr>
      </p:pic>
      <p:pic>
        <p:nvPicPr>
          <p:cNvPr id="38" name="Picture 3"/>
          <p:cNvPicPr>
            <a:picLocks noChangeAspect="1" noChangeArrowheads="1"/>
          </p:cNvPicPr>
          <p:nvPr/>
        </p:nvPicPr>
        <p:blipFill>
          <a:blip r:embed="rId3" cstate="print"/>
          <a:srcRect l="9141" t="23491" r="82265" b="54527"/>
          <a:stretch>
            <a:fillRect/>
          </a:stretch>
        </p:blipFill>
        <p:spPr bwMode="auto">
          <a:xfrm>
            <a:off x="451154" y="1213721"/>
            <a:ext cx="1674822" cy="2413300"/>
          </a:xfrm>
          <a:prstGeom prst="rect">
            <a:avLst/>
          </a:prstGeom>
          <a:noFill/>
          <a:ln w="19050">
            <a:solidFill>
              <a:schemeClr val="tx1"/>
            </a:solidFill>
            <a:miter lim="800000"/>
            <a:headEnd/>
            <a:tailEnd/>
          </a:ln>
        </p:spPr>
      </p:pic>
      <p:pic>
        <p:nvPicPr>
          <p:cNvPr id="39" name="Picture 3"/>
          <p:cNvPicPr>
            <a:picLocks noChangeAspect="1" noChangeArrowheads="1"/>
          </p:cNvPicPr>
          <p:nvPr/>
        </p:nvPicPr>
        <p:blipFill>
          <a:blip r:embed="rId3" cstate="print"/>
          <a:srcRect l="42761" t="23491" r="48645" b="54527"/>
          <a:stretch>
            <a:fillRect/>
          </a:stretch>
        </p:blipFill>
        <p:spPr bwMode="auto">
          <a:xfrm>
            <a:off x="451154" y="3796921"/>
            <a:ext cx="1674822" cy="2413300"/>
          </a:xfrm>
          <a:prstGeom prst="rect">
            <a:avLst/>
          </a:prstGeom>
          <a:noFill/>
          <a:ln w="19050">
            <a:solidFill>
              <a:schemeClr val="tx1"/>
            </a:solidFill>
            <a:miter lim="800000"/>
            <a:headEnd/>
            <a:tailEnd/>
          </a:ln>
        </p:spPr>
      </p:pic>
      <p:pic>
        <p:nvPicPr>
          <p:cNvPr id="40" name="Picture 3"/>
          <p:cNvPicPr>
            <a:picLocks noChangeAspect="1" noChangeArrowheads="1"/>
          </p:cNvPicPr>
          <p:nvPr/>
        </p:nvPicPr>
        <p:blipFill>
          <a:blip r:embed="rId3" cstate="print"/>
          <a:srcRect l="9141" t="23491" r="82265" b="54527"/>
          <a:stretch>
            <a:fillRect/>
          </a:stretch>
        </p:blipFill>
        <p:spPr bwMode="auto">
          <a:xfrm>
            <a:off x="736917" y="1289921"/>
            <a:ext cx="1674822" cy="2413300"/>
          </a:xfrm>
          <a:prstGeom prst="rect">
            <a:avLst/>
          </a:prstGeom>
          <a:noFill/>
          <a:ln w="19050">
            <a:solidFill>
              <a:schemeClr val="tx1"/>
            </a:solidFill>
            <a:miter lim="800000"/>
            <a:headEnd/>
            <a:tailEnd/>
          </a:ln>
        </p:spPr>
      </p:pic>
      <p:pic>
        <p:nvPicPr>
          <p:cNvPr id="41" name="Picture 3"/>
          <p:cNvPicPr>
            <a:picLocks noChangeAspect="1" noChangeArrowheads="1"/>
          </p:cNvPicPr>
          <p:nvPr/>
        </p:nvPicPr>
        <p:blipFill>
          <a:blip r:embed="rId3" cstate="print"/>
          <a:srcRect l="42761" t="23491" r="48645" b="54527"/>
          <a:stretch>
            <a:fillRect/>
          </a:stretch>
        </p:blipFill>
        <p:spPr bwMode="auto">
          <a:xfrm>
            <a:off x="736917" y="3873121"/>
            <a:ext cx="1674822" cy="2413300"/>
          </a:xfrm>
          <a:prstGeom prst="rect">
            <a:avLst/>
          </a:prstGeom>
          <a:noFill/>
          <a:ln w="19050">
            <a:solidFill>
              <a:schemeClr val="tx1"/>
            </a:solidFill>
            <a:miter lim="800000"/>
            <a:headEnd/>
            <a:tailEnd/>
          </a:ln>
        </p:spPr>
      </p:pic>
      <p:pic>
        <p:nvPicPr>
          <p:cNvPr id="42" name="Picture 3"/>
          <p:cNvPicPr>
            <a:picLocks noChangeAspect="1" noChangeArrowheads="1"/>
          </p:cNvPicPr>
          <p:nvPr/>
        </p:nvPicPr>
        <p:blipFill>
          <a:blip r:embed="rId3" cstate="print"/>
          <a:srcRect l="9141" t="23491" r="82265" b="54527"/>
          <a:stretch>
            <a:fillRect/>
          </a:stretch>
        </p:blipFill>
        <p:spPr bwMode="auto">
          <a:xfrm>
            <a:off x="574593" y="1436318"/>
            <a:ext cx="1674822" cy="2413300"/>
          </a:xfrm>
          <a:prstGeom prst="rect">
            <a:avLst/>
          </a:prstGeom>
          <a:noFill/>
          <a:ln w="19050">
            <a:solidFill>
              <a:schemeClr val="tx1"/>
            </a:solidFill>
            <a:miter lim="800000"/>
            <a:headEnd/>
            <a:tailEnd/>
          </a:ln>
        </p:spPr>
      </p:pic>
      <p:pic>
        <p:nvPicPr>
          <p:cNvPr id="43" name="Picture 3"/>
          <p:cNvPicPr>
            <a:picLocks noChangeAspect="1" noChangeArrowheads="1"/>
          </p:cNvPicPr>
          <p:nvPr/>
        </p:nvPicPr>
        <p:blipFill>
          <a:blip r:embed="rId3" cstate="print"/>
          <a:srcRect l="42761" t="23491" r="48645" b="54527"/>
          <a:stretch>
            <a:fillRect/>
          </a:stretch>
        </p:blipFill>
        <p:spPr bwMode="auto">
          <a:xfrm>
            <a:off x="574593" y="4019518"/>
            <a:ext cx="1674822" cy="2413300"/>
          </a:xfrm>
          <a:prstGeom prst="rect">
            <a:avLst/>
          </a:prstGeom>
          <a:noFill/>
          <a:ln w="19050">
            <a:solidFill>
              <a:schemeClr val="tx1"/>
            </a:solidFill>
            <a:miter lim="800000"/>
            <a:headEnd/>
            <a:tailEnd/>
          </a:ln>
        </p:spPr>
      </p:pic>
      <p:pic>
        <p:nvPicPr>
          <p:cNvPr id="46" name="Picture 3"/>
          <p:cNvPicPr>
            <a:picLocks noChangeAspect="1" noChangeArrowheads="1"/>
          </p:cNvPicPr>
          <p:nvPr/>
        </p:nvPicPr>
        <p:blipFill>
          <a:blip r:embed="rId3" cstate="print"/>
          <a:srcRect l="9141" t="23491" r="82265" b="54527"/>
          <a:stretch>
            <a:fillRect/>
          </a:stretch>
        </p:blipFill>
        <p:spPr bwMode="auto">
          <a:xfrm>
            <a:off x="739414" y="1510848"/>
            <a:ext cx="1674822" cy="2413300"/>
          </a:xfrm>
          <a:prstGeom prst="rect">
            <a:avLst/>
          </a:prstGeom>
          <a:noFill/>
          <a:ln w="19050">
            <a:solidFill>
              <a:schemeClr val="tx1"/>
            </a:solidFill>
            <a:miter lim="800000"/>
            <a:headEnd/>
            <a:tailEnd/>
          </a:ln>
        </p:spPr>
      </p:pic>
      <p:pic>
        <p:nvPicPr>
          <p:cNvPr id="47" name="Picture 3"/>
          <p:cNvPicPr>
            <a:picLocks noChangeAspect="1" noChangeArrowheads="1"/>
          </p:cNvPicPr>
          <p:nvPr/>
        </p:nvPicPr>
        <p:blipFill>
          <a:blip r:embed="rId3" cstate="print"/>
          <a:srcRect l="42761" t="23491" r="48645" b="54527"/>
          <a:stretch>
            <a:fillRect/>
          </a:stretch>
        </p:blipFill>
        <p:spPr bwMode="auto">
          <a:xfrm>
            <a:off x="739414" y="4094048"/>
            <a:ext cx="1674822" cy="2413300"/>
          </a:xfrm>
          <a:prstGeom prst="rect">
            <a:avLst/>
          </a:prstGeom>
          <a:noFill/>
          <a:ln w="19050">
            <a:solidFill>
              <a:schemeClr val="tx1"/>
            </a:solidFill>
            <a:miter lim="800000"/>
            <a:headEnd/>
            <a:tailEnd/>
          </a:ln>
        </p:spPr>
      </p:pic>
      <p:pic>
        <p:nvPicPr>
          <p:cNvPr id="48" name="Picture 3"/>
          <p:cNvPicPr>
            <a:picLocks noChangeAspect="1" noChangeArrowheads="1"/>
          </p:cNvPicPr>
          <p:nvPr/>
        </p:nvPicPr>
        <p:blipFill>
          <a:blip r:embed="rId3" cstate="print"/>
          <a:srcRect l="9141" t="23491" r="82265" b="54527"/>
          <a:stretch>
            <a:fillRect/>
          </a:stretch>
        </p:blipFill>
        <p:spPr bwMode="auto">
          <a:xfrm>
            <a:off x="986575" y="1534294"/>
            <a:ext cx="1674822" cy="2413300"/>
          </a:xfrm>
          <a:prstGeom prst="rect">
            <a:avLst/>
          </a:prstGeom>
          <a:noFill/>
          <a:ln w="19050">
            <a:solidFill>
              <a:schemeClr val="tx1"/>
            </a:solidFill>
            <a:miter lim="800000"/>
            <a:headEnd/>
            <a:tailEnd/>
          </a:ln>
        </p:spPr>
      </p:pic>
      <p:pic>
        <p:nvPicPr>
          <p:cNvPr id="49" name="Picture 3"/>
          <p:cNvPicPr>
            <a:picLocks noChangeAspect="1" noChangeArrowheads="1"/>
          </p:cNvPicPr>
          <p:nvPr/>
        </p:nvPicPr>
        <p:blipFill>
          <a:blip r:embed="rId3" cstate="print"/>
          <a:srcRect l="42761" t="23491" r="48645" b="54527"/>
          <a:stretch>
            <a:fillRect/>
          </a:stretch>
        </p:blipFill>
        <p:spPr bwMode="auto">
          <a:xfrm>
            <a:off x="986575" y="4117494"/>
            <a:ext cx="1674822" cy="2413300"/>
          </a:xfrm>
          <a:prstGeom prst="rect">
            <a:avLst/>
          </a:prstGeom>
          <a:noFill/>
          <a:ln w="19050">
            <a:solidFill>
              <a:schemeClr val="tx1"/>
            </a:solidFill>
            <a:miter lim="800000"/>
            <a:headEnd/>
            <a:tailEnd/>
          </a:ln>
        </p:spPr>
      </p:pic>
      <p:pic>
        <p:nvPicPr>
          <p:cNvPr id="50" name="Picture 3"/>
          <p:cNvPicPr>
            <a:picLocks noChangeAspect="1" noChangeArrowheads="1"/>
          </p:cNvPicPr>
          <p:nvPr/>
        </p:nvPicPr>
        <p:blipFill>
          <a:blip r:embed="rId3" cstate="print"/>
          <a:srcRect l="9141" t="23491" r="82265" b="54527"/>
          <a:stretch>
            <a:fillRect/>
          </a:stretch>
        </p:blipFill>
        <p:spPr bwMode="auto">
          <a:xfrm>
            <a:off x="564524" y="1393334"/>
            <a:ext cx="1674822" cy="2413300"/>
          </a:xfrm>
          <a:prstGeom prst="rect">
            <a:avLst/>
          </a:prstGeom>
          <a:noFill/>
          <a:ln w="19050">
            <a:solidFill>
              <a:schemeClr val="tx1"/>
            </a:solidFill>
            <a:miter lim="800000"/>
            <a:headEnd/>
            <a:tailEnd/>
          </a:ln>
        </p:spPr>
      </p:pic>
      <p:pic>
        <p:nvPicPr>
          <p:cNvPr id="51" name="Picture 3"/>
          <p:cNvPicPr>
            <a:picLocks noChangeAspect="1" noChangeArrowheads="1"/>
          </p:cNvPicPr>
          <p:nvPr/>
        </p:nvPicPr>
        <p:blipFill>
          <a:blip r:embed="rId3" cstate="print"/>
          <a:srcRect l="9141" t="23491" r="82265" b="54527"/>
          <a:stretch>
            <a:fillRect/>
          </a:stretch>
        </p:blipFill>
        <p:spPr bwMode="auto">
          <a:xfrm>
            <a:off x="772044" y="1393333"/>
            <a:ext cx="1674822" cy="2413300"/>
          </a:xfrm>
          <a:prstGeom prst="rect">
            <a:avLst/>
          </a:prstGeom>
          <a:noFill/>
          <a:ln w="19050">
            <a:solidFill>
              <a:schemeClr val="tx1"/>
            </a:solidFill>
            <a:miter lim="800000"/>
            <a:headEnd/>
            <a:tailEnd/>
          </a:ln>
        </p:spPr>
      </p:pic>
      <p:pic>
        <p:nvPicPr>
          <p:cNvPr id="52" name="Picture 3"/>
          <p:cNvPicPr>
            <a:picLocks noChangeAspect="1" noChangeArrowheads="1"/>
          </p:cNvPicPr>
          <p:nvPr/>
        </p:nvPicPr>
        <p:blipFill>
          <a:blip r:embed="rId3" cstate="print"/>
          <a:srcRect l="42761" t="23491" r="48645" b="54527"/>
          <a:stretch>
            <a:fillRect/>
          </a:stretch>
        </p:blipFill>
        <p:spPr bwMode="auto">
          <a:xfrm>
            <a:off x="772044" y="3976533"/>
            <a:ext cx="1674822" cy="2413300"/>
          </a:xfrm>
          <a:prstGeom prst="rect">
            <a:avLst/>
          </a:prstGeom>
          <a:noFill/>
          <a:ln w="19050">
            <a:solidFill>
              <a:schemeClr val="tx1"/>
            </a:solidFill>
            <a:miter lim="800000"/>
            <a:headEnd/>
            <a:tailEnd/>
          </a:ln>
        </p:spPr>
      </p:pic>
      <p:pic>
        <p:nvPicPr>
          <p:cNvPr id="6161" name="Picture 17" descr="C:\Users\mbudiu\AppData\Local\Microsoft\Windows\Temporary Internet Files\Content.IE5\9Y4XRVEM\MP900448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2604463"/>
            <a:ext cx="1466737" cy="2197513"/>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162800" y="4446924"/>
            <a:ext cx="1828800" cy="1219200"/>
          </a:xfrm>
          <a:prstGeom prst="roundRect">
            <a:avLst/>
          </a:prstGeom>
          <a:solidFill>
            <a:schemeClr val="accent6">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Britannic Bold" pitchFamily="34" charset="0"/>
              </a:rPr>
              <a:t>Classifier</a:t>
            </a:r>
            <a:endParaRPr lang="en-US" sz="2800" dirty="0">
              <a:solidFill>
                <a:schemeClr val="tx1"/>
              </a:solidFill>
              <a:latin typeface="Britannic Bold" pitchFamily="34" charset="0"/>
            </a:endParaRPr>
          </a:p>
        </p:txBody>
      </p:sp>
      <p:pic>
        <p:nvPicPr>
          <p:cNvPr id="6162" name="Picture 18" descr="C:\Users\mbudiu\AppData\Local\Microsoft\Windows\Temporary Internet Files\Content.IE5\CDSFTT08\MP900401872[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8267" y="1730073"/>
            <a:ext cx="2895600" cy="4341281"/>
          </a:xfrm>
          <a:prstGeom prst="rect">
            <a:avLst/>
          </a:prstGeom>
          <a:noFill/>
          <a:extLst>
            <a:ext uri="{909E8E84-426E-40DD-AFC4-6F175D3DCCD1}">
              <a14:hiddenFill xmlns:a14="http://schemas.microsoft.com/office/drawing/2010/main">
                <a:solidFill>
                  <a:srgbClr val="FFFFFF"/>
                </a:solidFill>
              </a14:hiddenFill>
            </a:ext>
          </a:extLst>
        </p:spPr>
      </p:pic>
      <p:sp>
        <p:nvSpPr>
          <p:cNvPr id="55" name="Right Arrow 54"/>
          <p:cNvSpPr/>
          <p:nvPr/>
        </p:nvSpPr>
        <p:spPr>
          <a:xfrm>
            <a:off x="2876746" y="2811858"/>
            <a:ext cx="4572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6" name="Right Arrow 55"/>
          <p:cNvSpPr/>
          <p:nvPr/>
        </p:nvSpPr>
        <p:spPr>
          <a:xfrm>
            <a:off x="2876746" y="4765180"/>
            <a:ext cx="4572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 name="TextBox 2"/>
          <p:cNvSpPr txBox="1"/>
          <p:nvPr/>
        </p:nvSpPr>
        <p:spPr>
          <a:xfrm>
            <a:off x="3810000" y="6071355"/>
            <a:ext cx="2464008" cy="461665"/>
          </a:xfrm>
          <a:prstGeom prst="rect">
            <a:avLst/>
          </a:prstGeom>
          <a:noFill/>
        </p:spPr>
        <p:txBody>
          <a:bodyPr wrap="none" rtlCol="0">
            <a:spAutoFit/>
          </a:bodyPr>
          <a:lstStyle/>
          <a:p>
            <a:r>
              <a:rPr lang="en-US" sz="2400" dirty="0" smtClean="0"/>
              <a:t>Machine learning</a:t>
            </a:r>
            <a:endParaRPr lang="en-US" sz="2400" dirty="0"/>
          </a:p>
        </p:txBody>
      </p:sp>
    </p:spTree>
    <p:extLst>
      <p:ext uri="{BB962C8B-B14F-4D97-AF65-F5344CB8AC3E}">
        <p14:creationId xmlns:p14="http://schemas.microsoft.com/office/powerpoint/2010/main" val="23823856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16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16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55" grpId="0" animBg="1"/>
      <p:bldP spid="56" grpId="0" animBg="1"/>
      <p:bldP spid="3"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13934"/>
          </a:xfrm>
        </p:spPr>
        <p:txBody>
          <a:bodyPr/>
          <a:lstStyle/>
          <a:p>
            <a:r>
              <a:rPr lang="en-US" dirty="0" smtClean="0"/>
              <a:t>Examples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104</a:t>
            </a:fld>
            <a:endParaRPr lang="en-US"/>
          </a:p>
        </p:txBody>
      </p:sp>
      <p:pic>
        <p:nvPicPr>
          <p:cNvPr id="5122" name="Picture 2" descr="http://images2.fanpop.com/image/photos/11000000/-Jake-Neytiri-avatar-11075731-1600-12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866775"/>
            <a:ext cx="7480300" cy="561022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5652898" y="6488668"/>
            <a:ext cx="2665602" cy="369332"/>
          </a:xfrm>
          <a:prstGeom prst="rect">
            <a:avLst/>
          </a:prstGeom>
        </p:spPr>
        <p:txBody>
          <a:bodyPr wrap="none">
            <a:spAutoFit/>
          </a:bodyPr>
          <a:lstStyle/>
          <a:p>
            <a:r>
              <a:rPr lang="en-US" dirty="0" smtClean="0"/>
              <a:t>source: www.fanpop.com</a:t>
            </a:r>
            <a:endParaRPr lang="en-US" dirty="0"/>
          </a:p>
        </p:txBody>
      </p:sp>
    </p:spTree>
    <p:extLst>
      <p:ext uri="{BB962C8B-B14F-4D97-AF65-F5344CB8AC3E}">
        <p14:creationId xmlns:p14="http://schemas.microsoft.com/office/powerpoint/2010/main" val="2880280407"/>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descr="http://t1.gstatic.com/images?q=tbn:ANd9GcQtd4ntJDyYF1J6UdBtUOoK-sJaUOQ9SRGhYQG3yi5-ALZZnvZ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1723" y="922811"/>
            <a:ext cx="2553677" cy="5405836"/>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57200" y="274638"/>
            <a:ext cx="8229600" cy="846477"/>
          </a:xfrm>
        </p:spPr>
        <p:txBody>
          <a:bodyPr/>
          <a:lstStyle/>
          <a:p>
            <a:r>
              <a:rPr lang="en-US" dirty="0" smtClean="0"/>
              <a:t>Motion Capture (</a:t>
            </a:r>
            <a:r>
              <a:rPr lang="en-US" dirty="0" err="1" smtClean="0"/>
              <a:t>Mocap</a:t>
            </a:r>
            <a:r>
              <a:rPr lang="en-US" dirty="0" smtClean="0"/>
              <a:t>)</a:t>
            </a:r>
            <a:endParaRPr lang="en-US" dirty="0"/>
          </a:p>
        </p:txBody>
      </p:sp>
      <p:sp>
        <p:nvSpPr>
          <p:cNvPr id="2" name="Slide Number Placeholder 1"/>
          <p:cNvSpPr>
            <a:spLocks noGrp="1"/>
          </p:cNvSpPr>
          <p:nvPr>
            <p:ph type="sldNum" sz="quarter" idx="12"/>
          </p:nvPr>
        </p:nvSpPr>
        <p:spPr/>
        <p:txBody>
          <a:bodyPr/>
          <a:lstStyle/>
          <a:p>
            <a:fld id="{4926CAD5-FC1A-4314-98C1-C0B7035AD44B}" type="slidenum">
              <a:rPr lang="en-US" smtClean="0"/>
              <a:t>105</a:t>
            </a:fld>
            <a:endParaRPr lang="en-US" dirty="0"/>
          </a:p>
        </p:txBody>
      </p:sp>
      <p:pic>
        <p:nvPicPr>
          <p:cNvPr id="12" name="Picture 2"/>
          <p:cNvPicPr>
            <a:picLocks noChangeAspect="1" noChangeArrowheads="1"/>
          </p:cNvPicPr>
          <p:nvPr/>
        </p:nvPicPr>
        <p:blipFill rotWithShape="1">
          <a:blip r:embed="rId3" cstate="print"/>
          <a:srcRect l="3312" r="3133"/>
          <a:stretch/>
        </p:blipFill>
        <p:spPr bwMode="auto">
          <a:xfrm>
            <a:off x="34975" y="1544603"/>
            <a:ext cx="6061026" cy="4049130"/>
          </a:xfrm>
          <a:prstGeom prst="rect">
            <a:avLst/>
          </a:prstGeom>
          <a:noFill/>
          <a:ln w="9525">
            <a:noFill/>
            <a:miter lim="800000"/>
            <a:headEnd/>
            <a:tailEnd/>
          </a:ln>
        </p:spPr>
      </p:pic>
    </p:spTree>
    <p:extLst>
      <p:ext uri="{BB962C8B-B14F-4D97-AF65-F5344CB8AC3E}">
        <p14:creationId xmlns:p14="http://schemas.microsoft.com/office/powerpoint/2010/main" val="30941587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Rendered Avatar Models</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106</a:t>
            </a:fld>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81758"/>
            <a:ext cx="9144000" cy="31589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401593"/>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963" y="2357"/>
            <a:ext cx="8229600" cy="1143000"/>
          </a:xfrm>
        </p:spPr>
        <p:txBody>
          <a:bodyPr/>
          <a:lstStyle/>
          <a:p>
            <a:r>
              <a:rPr lang="en-US" dirty="0" smtClean="0"/>
              <a:t>Ground Truth Data</a:t>
            </a:r>
            <a:endParaRPr lang="en-US" dirty="0"/>
          </a:p>
        </p:txBody>
      </p:sp>
      <p:sp>
        <p:nvSpPr>
          <p:cNvPr id="3" name="Slide Number Placeholder 2"/>
          <p:cNvSpPr>
            <a:spLocks noGrp="1"/>
          </p:cNvSpPr>
          <p:nvPr>
            <p:ph type="sldNum" sz="quarter" idx="12"/>
          </p:nvPr>
        </p:nvSpPr>
        <p:spPr/>
        <p:txBody>
          <a:bodyPr/>
          <a:lstStyle/>
          <a:p>
            <a:fld id="{4926CAD5-FC1A-4314-98C1-C0B7035AD44B}" type="slidenum">
              <a:rPr lang="en-US" smtClean="0"/>
              <a:t>107</a:t>
            </a:fld>
            <a:endParaRPr lang="en-US"/>
          </a:p>
        </p:txBody>
      </p:sp>
      <p:grpSp>
        <p:nvGrpSpPr>
          <p:cNvPr id="4" name="Group 17"/>
          <p:cNvGrpSpPr/>
          <p:nvPr/>
        </p:nvGrpSpPr>
        <p:grpSpPr>
          <a:xfrm>
            <a:off x="-10284" y="1168924"/>
            <a:ext cx="9090189" cy="2564876"/>
            <a:chOff x="470648" y="1285860"/>
            <a:chExt cx="8101880" cy="2286016"/>
          </a:xfrm>
        </p:grpSpPr>
        <p:grpSp>
          <p:nvGrpSpPr>
            <p:cNvPr id="5" name="Group 9"/>
            <p:cNvGrpSpPr/>
            <p:nvPr/>
          </p:nvGrpSpPr>
          <p:grpSpPr>
            <a:xfrm>
              <a:off x="470648" y="1285860"/>
              <a:ext cx="2958344" cy="2286016"/>
              <a:chOff x="-11001484" y="-4143428"/>
              <a:chExt cx="3143272" cy="2428916"/>
            </a:xfrm>
          </p:grpSpPr>
          <p:pic>
            <p:nvPicPr>
              <p:cNvPr id="12" name="Picture 3"/>
              <p:cNvPicPr>
                <a:picLocks noChangeAspect="1" noChangeArrowheads="1"/>
              </p:cNvPicPr>
              <p:nvPr/>
            </p:nvPicPr>
            <p:blipFill>
              <a:blip r:embed="rId2" cstate="print"/>
              <a:srcRect l="9141" t="23491" r="82265" b="54527"/>
              <a:stretch>
                <a:fillRect/>
              </a:stretch>
            </p:blipFill>
            <p:spPr bwMode="auto">
              <a:xfrm>
                <a:off x="-11001484" y="-4143428"/>
                <a:ext cx="1571636" cy="2428916"/>
              </a:xfrm>
              <a:prstGeom prst="rect">
                <a:avLst/>
              </a:prstGeom>
              <a:noFill/>
              <a:ln w="9525">
                <a:noFill/>
                <a:miter lim="800000"/>
                <a:headEnd/>
                <a:tailEnd/>
              </a:ln>
            </p:spPr>
          </p:pic>
          <p:pic>
            <p:nvPicPr>
              <p:cNvPr id="13" name="Picture 3"/>
              <p:cNvPicPr>
                <a:picLocks noChangeAspect="1" noChangeArrowheads="1"/>
              </p:cNvPicPr>
              <p:nvPr/>
            </p:nvPicPr>
            <p:blipFill>
              <a:blip r:embed="rId2" cstate="print"/>
              <a:srcRect l="42761" t="23491" r="48645" b="54527"/>
              <a:stretch>
                <a:fillRect/>
              </a:stretch>
            </p:blipFill>
            <p:spPr bwMode="auto">
              <a:xfrm>
                <a:off x="-9429848" y="-4143428"/>
                <a:ext cx="1571636" cy="2428916"/>
              </a:xfrm>
              <a:prstGeom prst="rect">
                <a:avLst/>
              </a:prstGeom>
              <a:noFill/>
              <a:ln w="9525">
                <a:noFill/>
                <a:miter lim="800000"/>
                <a:headEnd/>
                <a:tailEnd/>
              </a:ln>
            </p:spPr>
          </p:pic>
        </p:grpSp>
        <p:grpSp>
          <p:nvGrpSpPr>
            <p:cNvPr id="6" name="Group 16"/>
            <p:cNvGrpSpPr/>
            <p:nvPr/>
          </p:nvGrpSpPr>
          <p:grpSpPr>
            <a:xfrm>
              <a:off x="3571868" y="1285860"/>
              <a:ext cx="2571768" cy="2286016"/>
              <a:chOff x="-8286840" y="15644898"/>
              <a:chExt cx="2571768" cy="2286016"/>
            </a:xfrm>
          </p:grpSpPr>
          <p:pic>
            <p:nvPicPr>
              <p:cNvPr id="10" name="Picture 4"/>
              <p:cNvPicPr>
                <a:picLocks noChangeAspect="1" noChangeArrowheads="1"/>
              </p:cNvPicPr>
              <p:nvPr/>
            </p:nvPicPr>
            <p:blipFill>
              <a:blip r:embed="rId3" cstate="print"/>
              <a:srcRect l="16601" t="33073" r="74695" b="35676"/>
              <a:stretch>
                <a:fillRect/>
              </a:stretch>
            </p:blipFill>
            <p:spPr bwMode="auto">
              <a:xfrm>
                <a:off x="-8286840" y="15644898"/>
                <a:ext cx="1285884" cy="2286016"/>
              </a:xfrm>
              <a:prstGeom prst="rect">
                <a:avLst/>
              </a:prstGeom>
              <a:noFill/>
              <a:ln w="9525">
                <a:noFill/>
                <a:miter lim="800000"/>
                <a:headEnd/>
                <a:tailEnd/>
              </a:ln>
            </p:spPr>
          </p:pic>
          <p:pic>
            <p:nvPicPr>
              <p:cNvPr id="11" name="Picture 4"/>
              <p:cNvPicPr>
                <a:picLocks noChangeAspect="1" noChangeArrowheads="1"/>
              </p:cNvPicPr>
              <p:nvPr/>
            </p:nvPicPr>
            <p:blipFill>
              <a:blip r:embed="rId3" cstate="print"/>
              <a:srcRect l="58382" t="33073" r="32914" b="35676"/>
              <a:stretch>
                <a:fillRect/>
              </a:stretch>
            </p:blipFill>
            <p:spPr bwMode="auto">
              <a:xfrm>
                <a:off x="-7000956" y="15644898"/>
                <a:ext cx="1285884" cy="2286016"/>
              </a:xfrm>
              <a:prstGeom prst="rect">
                <a:avLst/>
              </a:prstGeom>
              <a:noFill/>
              <a:ln w="9525">
                <a:noFill/>
                <a:miter lim="800000"/>
                <a:headEnd/>
                <a:tailEnd/>
              </a:ln>
            </p:spPr>
          </p:pic>
        </p:grpSp>
        <p:grpSp>
          <p:nvGrpSpPr>
            <p:cNvPr id="7" name="Group 11"/>
            <p:cNvGrpSpPr/>
            <p:nvPr/>
          </p:nvGrpSpPr>
          <p:grpSpPr>
            <a:xfrm>
              <a:off x="6286512" y="1285860"/>
              <a:ext cx="2286016" cy="2286016"/>
              <a:chOff x="-9501286" y="1428736"/>
              <a:chExt cx="2714644" cy="2714644"/>
            </a:xfrm>
          </p:grpSpPr>
          <p:pic>
            <p:nvPicPr>
              <p:cNvPr id="8" name="Picture 2"/>
              <p:cNvPicPr>
                <a:picLocks noChangeAspect="1" noChangeArrowheads="1"/>
              </p:cNvPicPr>
              <p:nvPr/>
            </p:nvPicPr>
            <p:blipFill>
              <a:blip r:embed="rId4" cstate="print"/>
              <a:srcRect l="9661" t="59051" r="82917" b="16379"/>
              <a:stretch>
                <a:fillRect/>
              </a:stretch>
            </p:blipFill>
            <p:spPr bwMode="auto">
              <a:xfrm>
                <a:off x="-9501286" y="1428736"/>
                <a:ext cx="1357322" cy="2714644"/>
              </a:xfrm>
              <a:prstGeom prst="rect">
                <a:avLst/>
              </a:prstGeom>
              <a:noFill/>
              <a:ln w="9525">
                <a:noFill/>
                <a:miter lim="800000"/>
                <a:headEnd/>
                <a:tailEnd/>
              </a:ln>
            </p:spPr>
          </p:pic>
          <p:pic>
            <p:nvPicPr>
              <p:cNvPr id="9" name="Picture 2"/>
              <p:cNvPicPr>
                <a:picLocks noChangeAspect="1" noChangeArrowheads="1"/>
              </p:cNvPicPr>
              <p:nvPr/>
            </p:nvPicPr>
            <p:blipFill>
              <a:blip r:embed="rId4" cstate="print"/>
              <a:srcRect l="43255" t="59051" r="49323" b="16379"/>
              <a:stretch>
                <a:fillRect/>
              </a:stretch>
            </p:blipFill>
            <p:spPr bwMode="auto">
              <a:xfrm>
                <a:off x="-8143964" y="1428736"/>
                <a:ext cx="1357322" cy="2714644"/>
              </a:xfrm>
              <a:prstGeom prst="rect">
                <a:avLst/>
              </a:prstGeom>
              <a:noFill/>
              <a:ln w="9525">
                <a:noFill/>
                <a:miter lim="800000"/>
                <a:headEnd/>
                <a:tailEnd/>
              </a:ln>
            </p:spPr>
          </p:pic>
        </p:grpSp>
      </p:grpSp>
      <p:pic>
        <p:nvPicPr>
          <p:cNvPr id="15" name="Picture 3"/>
          <p:cNvPicPr>
            <a:picLocks noChangeAspect="1" noChangeArrowheads="1"/>
          </p:cNvPicPr>
          <p:nvPr/>
        </p:nvPicPr>
        <p:blipFill>
          <a:blip r:embed="rId5" cstate="print"/>
          <a:srcRect l="37549" t="37875" r="52197" b="41211"/>
          <a:stretch>
            <a:fillRect/>
          </a:stretch>
        </p:blipFill>
        <p:spPr bwMode="auto">
          <a:xfrm>
            <a:off x="4779417" y="3810001"/>
            <a:ext cx="1964295" cy="3004903"/>
          </a:xfrm>
          <a:prstGeom prst="rect">
            <a:avLst/>
          </a:prstGeom>
          <a:noFill/>
          <a:ln w="9525">
            <a:noFill/>
            <a:miter lim="800000"/>
            <a:headEnd/>
            <a:tailEnd/>
          </a:ln>
        </p:spPr>
      </p:pic>
      <p:pic>
        <p:nvPicPr>
          <p:cNvPr id="16" name="Picture 4"/>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34896" b="73047" l="22852" r="39648"/>
                    </a14:imgEffect>
                  </a14:imgLayer>
                </a14:imgProps>
              </a:ext>
            </a:extLst>
          </a:blip>
          <a:srcRect l="22168" t="32584" r="57324" b="25586"/>
          <a:stretch>
            <a:fillRect/>
          </a:stretch>
        </p:blipFill>
        <p:spPr bwMode="auto">
          <a:xfrm>
            <a:off x="2362200" y="3810000"/>
            <a:ext cx="1964295" cy="3004885"/>
          </a:xfrm>
          <a:prstGeom prst="rect">
            <a:avLst/>
          </a:prstGeom>
          <a:noFill/>
          <a:ln w="9525">
            <a:noFill/>
            <a:miter lim="800000"/>
            <a:headEnd/>
            <a:tailEnd/>
          </a:ln>
        </p:spPr>
      </p:pic>
      <p:sp>
        <p:nvSpPr>
          <p:cNvPr id="19" name="Right Arrow 18"/>
          <p:cNvSpPr/>
          <p:nvPr/>
        </p:nvSpPr>
        <p:spPr>
          <a:xfrm>
            <a:off x="4219069" y="4953000"/>
            <a:ext cx="713656"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20" name="TextBox 19"/>
          <p:cNvSpPr txBox="1"/>
          <p:nvPr/>
        </p:nvSpPr>
        <p:spPr>
          <a:xfrm>
            <a:off x="4191000" y="5035034"/>
            <a:ext cx="713657" cy="369332"/>
          </a:xfrm>
          <a:prstGeom prst="rect">
            <a:avLst/>
          </a:prstGeom>
          <a:noFill/>
        </p:spPr>
        <p:txBody>
          <a:bodyPr wrap="none" rtlCol="0">
            <a:spAutoFit/>
          </a:bodyPr>
          <a:lstStyle/>
          <a:p>
            <a:r>
              <a:rPr lang="en-US" dirty="0" smtClean="0"/>
              <a:t>noise</a:t>
            </a:r>
            <a:endParaRPr lang="en-US" dirty="0"/>
          </a:p>
        </p:txBody>
      </p:sp>
    </p:spTree>
    <p:extLst>
      <p:ext uri="{BB962C8B-B14F-4D97-AF65-F5344CB8AC3E}">
        <p14:creationId xmlns:p14="http://schemas.microsoft.com/office/powerpoint/2010/main" val="19289310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Decision Trees</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108</a:t>
            </a:fld>
            <a:endParaRPr lang="en-US"/>
          </a:p>
        </p:txBody>
      </p:sp>
      <p:grpSp>
        <p:nvGrpSpPr>
          <p:cNvPr id="11" name="Group 10"/>
          <p:cNvGrpSpPr/>
          <p:nvPr/>
        </p:nvGrpSpPr>
        <p:grpSpPr>
          <a:xfrm>
            <a:off x="158349" y="1981200"/>
            <a:ext cx="1964295" cy="3004885"/>
            <a:chOff x="838200" y="1600200"/>
            <a:chExt cx="1964295" cy="3004885"/>
          </a:xfrm>
        </p:grpSpPr>
        <p:pic>
          <p:nvPicPr>
            <p:cNvPr id="4" name="Picture 4"/>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34896" b="73047" l="22852" r="39648"/>
                      </a14:imgEffect>
                    </a14:imgLayer>
                  </a14:imgProps>
                </a:ext>
              </a:extLst>
            </a:blip>
            <a:srcRect l="22168" t="32584" r="57324" b="25586"/>
            <a:stretch>
              <a:fillRect/>
            </a:stretch>
          </p:blipFill>
          <p:spPr bwMode="auto">
            <a:xfrm>
              <a:off x="838200" y="1600200"/>
              <a:ext cx="1964295" cy="3004885"/>
            </a:xfrm>
            <a:prstGeom prst="rect">
              <a:avLst/>
            </a:prstGeom>
            <a:noFill/>
            <a:ln w="9525">
              <a:noFill/>
              <a:miter lim="800000"/>
              <a:headEnd/>
              <a:tailEnd/>
            </a:ln>
          </p:spPr>
        </p:pic>
        <p:sp>
          <p:nvSpPr>
            <p:cNvPr id="5" name="Rectangle 4"/>
            <p:cNvSpPr/>
            <p:nvPr/>
          </p:nvSpPr>
          <p:spPr>
            <a:xfrm>
              <a:off x="1820347" y="2645442"/>
              <a:ext cx="76200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a:off x="2125147" y="2797842"/>
              <a:ext cx="1524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125147" y="2797842"/>
              <a:ext cx="15240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3" name="Picture 4"/>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34896" b="73047" l="22852" r="39648"/>
                    </a14:imgEffect>
                  </a14:imgLayer>
                </a14:imgProps>
              </a:ext>
            </a:extLst>
          </a:blip>
          <a:srcRect l="32422" t="47135" r="59622" b="46501"/>
          <a:stretch/>
        </p:blipFill>
        <p:spPr bwMode="auto">
          <a:xfrm>
            <a:off x="2863446" y="2522354"/>
            <a:ext cx="2394353" cy="1436613"/>
          </a:xfrm>
          <a:prstGeom prst="rect">
            <a:avLst/>
          </a:prstGeom>
          <a:noFill/>
          <a:ln w="9525">
            <a:noFill/>
            <a:miter lim="800000"/>
            <a:headEnd/>
            <a:tailEnd/>
          </a:ln>
        </p:spPr>
      </p:pic>
      <p:sp>
        <p:nvSpPr>
          <p:cNvPr id="14" name="Rectangle 13"/>
          <p:cNvSpPr/>
          <p:nvPr/>
        </p:nvSpPr>
        <p:spPr>
          <a:xfrm>
            <a:off x="2863447" y="2522355"/>
            <a:ext cx="2394353" cy="14366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p:cNvCxnSpPr/>
          <p:nvPr/>
        </p:nvCxnSpPr>
        <p:spPr>
          <a:xfrm>
            <a:off x="3821189" y="3001226"/>
            <a:ext cx="478871" cy="4788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3821189" y="3001226"/>
            <a:ext cx="478871" cy="47887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1902496" y="2522355"/>
            <a:ext cx="960951" cy="5040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02496" y="3480097"/>
            <a:ext cx="960950" cy="478870"/>
          </a:xfrm>
          <a:prstGeom prst="line">
            <a:avLst/>
          </a:prstGeom>
        </p:spPr>
        <p:style>
          <a:lnRef idx="1">
            <a:schemeClr val="accent1"/>
          </a:lnRef>
          <a:fillRef idx="0">
            <a:schemeClr val="accent1"/>
          </a:fillRef>
          <a:effectRef idx="0">
            <a:schemeClr val="accent1"/>
          </a:effectRef>
          <a:fontRef idx="minor">
            <a:schemeClr val="tx1"/>
          </a:fontRef>
        </p:style>
      </p:cxnSp>
      <p:sp>
        <p:nvSpPr>
          <p:cNvPr id="27" name="Oval 26"/>
          <p:cNvSpPr/>
          <p:nvPr/>
        </p:nvSpPr>
        <p:spPr>
          <a:xfrm>
            <a:off x="6934200" y="1295400"/>
            <a:ext cx="457200" cy="457200"/>
          </a:xfrm>
          <a:prstGeom prst="ellipse">
            <a:avLst/>
          </a:prstGeom>
          <a:solidFill>
            <a:srgbClr val="11FF17"/>
          </a:solidFill>
          <a:ln>
            <a:solidFill>
              <a:srgbClr val="11FF17"/>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29" name="Straight Arrow Connector 28"/>
          <p:cNvCxnSpPr>
            <a:stCxn id="36" idx="3"/>
            <a:endCxn id="30" idx="7"/>
          </p:cNvCxnSpPr>
          <p:nvPr/>
        </p:nvCxnSpPr>
        <p:spPr>
          <a:xfrm flipH="1">
            <a:off x="7324445" y="2555043"/>
            <a:ext cx="420745" cy="292004"/>
          </a:xfrm>
          <a:prstGeom prst="straightConnector1">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sp>
        <p:nvSpPr>
          <p:cNvPr id="30" name="Oval 29"/>
          <p:cNvSpPr/>
          <p:nvPr/>
        </p:nvSpPr>
        <p:spPr>
          <a:xfrm>
            <a:off x="6934200" y="2780092"/>
            <a:ext cx="457200" cy="457200"/>
          </a:xfrm>
          <a:prstGeom prst="ellipse">
            <a:avLst/>
          </a:prstGeom>
          <a:solidFill>
            <a:schemeClr val="accent6">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sp>
        <p:nvSpPr>
          <p:cNvPr id="36" name="Oval 35"/>
          <p:cNvSpPr/>
          <p:nvPr/>
        </p:nvSpPr>
        <p:spPr>
          <a:xfrm>
            <a:off x="7678235" y="2164798"/>
            <a:ext cx="457200" cy="457200"/>
          </a:xfrm>
          <a:prstGeom prst="ellipse">
            <a:avLst/>
          </a:prstGeom>
          <a:solidFill>
            <a:srgbClr val="FFFF00"/>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41" name="Straight Arrow Connector 40"/>
          <p:cNvCxnSpPr>
            <a:stCxn id="27" idx="5"/>
            <a:endCxn id="36" idx="1"/>
          </p:cNvCxnSpPr>
          <p:nvPr/>
        </p:nvCxnSpPr>
        <p:spPr>
          <a:xfrm>
            <a:off x="7324445" y="1685645"/>
            <a:ext cx="420745" cy="546108"/>
          </a:xfrm>
          <a:prstGeom prst="straightConnector1">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sp>
        <p:nvSpPr>
          <p:cNvPr id="48" name="Oval 47"/>
          <p:cNvSpPr/>
          <p:nvPr/>
        </p:nvSpPr>
        <p:spPr>
          <a:xfrm>
            <a:off x="7678235" y="3657600"/>
            <a:ext cx="457200" cy="457200"/>
          </a:xfrm>
          <a:prstGeom prst="ellipse">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52" name="Straight Arrow Connector 51"/>
          <p:cNvCxnSpPr>
            <a:stCxn id="30" idx="5"/>
            <a:endCxn id="48" idx="1"/>
          </p:cNvCxnSpPr>
          <p:nvPr/>
        </p:nvCxnSpPr>
        <p:spPr>
          <a:xfrm>
            <a:off x="7324445" y="3170337"/>
            <a:ext cx="420745" cy="554218"/>
          </a:xfrm>
          <a:prstGeom prst="straightConnector1">
            <a:avLst/>
          </a:prstGeom>
          <a:ln>
            <a:solidFill>
              <a:schemeClr val="bg1">
                <a:lumMod val="50000"/>
              </a:schemeClr>
            </a:solidFill>
            <a:prstDash val="sysDash"/>
            <a:tailEnd type="arrow"/>
          </a:ln>
        </p:spPr>
        <p:style>
          <a:lnRef idx="3">
            <a:schemeClr val="accent1"/>
          </a:lnRef>
          <a:fillRef idx="0">
            <a:schemeClr val="accent1"/>
          </a:fillRef>
          <a:effectRef idx="2">
            <a:schemeClr val="accent1"/>
          </a:effectRef>
          <a:fontRef idx="minor">
            <a:schemeClr val="tx1"/>
          </a:fontRef>
        </p:style>
      </p:cxnSp>
      <p:graphicFrame>
        <p:nvGraphicFramePr>
          <p:cNvPr id="56" name="Chart 55"/>
          <p:cNvGraphicFramePr/>
          <p:nvPr>
            <p:extLst>
              <p:ext uri="{D42A27DB-BD31-4B8C-83A1-F6EECF244321}">
                <p14:modId xmlns:p14="http://schemas.microsoft.com/office/powerpoint/2010/main" val="1907582561"/>
              </p:ext>
            </p:extLst>
          </p:nvPr>
        </p:nvGraphicFramePr>
        <p:xfrm>
          <a:off x="6098914" y="3962400"/>
          <a:ext cx="2971800" cy="2282545"/>
        </p:xfrm>
        <a:graphic>
          <a:graphicData uri="http://schemas.openxmlformats.org/drawingml/2006/chart">
            <c:chart xmlns:c="http://schemas.openxmlformats.org/drawingml/2006/chart" xmlns:r="http://schemas.openxmlformats.org/officeDocument/2006/relationships" r:id="rId4"/>
          </a:graphicData>
        </a:graphic>
      </p:graphicFrame>
      <p:cxnSp>
        <p:nvCxnSpPr>
          <p:cNvPr id="60" name="Straight Arrow Connector 59"/>
          <p:cNvCxnSpPr/>
          <p:nvPr/>
        </p:nvCxnSpPr>
        <p:spPr>
          <a:xfrm flipV="1">
            <a:off x="4068862" y="3076988"/>
            <a:ext cx="795352" cy="174898"/>
          </a:xfrm>
          <a:prstGeom prst="straightConnector1">
            <a:avLst/>
          </a:prstGeom>
          <a:ln w="38100">
            <a:solidFill>
              <a:srgbClr val="11FF17"/>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p:nvPr/>
        </p:nvCxnSpPr>
        <p:spPr>
          <a:xfrm>
            <a:off x="3271448" y="2844247"/>
            <a:ext cx="365328" cy="806996"/>
          </a:xfrm>
          <a:prstGeom prst="straightConnector1">
            <a:avLst/>
          </a:prstGeom>
          <a:ln w="38100">
            <a:solidFill>
              <a:srgbClr val="FFFF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81" name="Oval 80"/>
          <p:cNvSpPr/>
          <p:nvPr/>
        </p:nvSpPr>
        <p:spPr>
          <a:xfrm>
            <a:off x="6172200" y="2073002"/>
            <a:ext cx="457200" cy="457200"/>
          </a:xfrm>
          <a:prstGeom prst="ellipse">
            <a:avLst/>
          </a:prstGeom>
          <a:solidFill>
            <a:srgbClr val="7F7F7F">
              <a:alpha val="43137"/>
            </a:srgb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a:p>
        </p:txBody>
      </p:sp>
      <p:cxnSp>
        <p:nvCxnSpPr>
          <p:cNvPr id="83" name="Straight Arrow Connector 82"/>
          <p:cNvCxnSpPr>
            <a:stCxn id="27" idx="3"/>
            <a:endCxn id="81" idx="7"/>
          </p:cNvCxnSpPr>
          <p:nvPr/>
        </p:nvCxnSpPr>
        <p:spPr>
          <a:xfrm flipH="1">
            <a:off x="6562445" y="1685645"/>
            <a:ext cx="438710" cy="454312"/>
          </a:xfrm>
          <a:prstGeom prst="straightConnector1">
            <a:avLst/>
          </a:prstGeom>
          <a:ln>
            <a:solidFill>
              <a:schemeClr val="bg1">
                <a:lumMod val="50000"/>
              </a:schemeClr>
            </a:solidFill>
            <a:tailEnd type="arrow"/>
          </a:ln>
        </p:spPr>
        <p:style>
          <a:lnRef idx="3">
            <a:schemeClr val="accent1"/>
          </a:lnRef>
          <a:fillRef idx="0">
            <a:schemeClr val="accent1"/>
          </a:fillRef>
          <a:effectRef idx="2">
            <a:schemeClr val="accent1"/>
          </a:effectRef>
          <a:fontRef idx="minor">
            <a:schemeClr val="tx1"/>
          </a:fontRef>
        </p:style>
      </p:cxnSp>
      <p:cxnSp>
        <p:nvCxnSpPr>
          <p:cNvPr id="86" name="Straight Arrow Connector 85"/>
          <p:cNvCxnSpPr/>
          <p:nvPr/>
        </p:nvCxnSpPr>
        <p:spPr>
          <a:xfrm flipV="1">
            <a:off x="3821189" y="3480097"/>
            <a:ext cx="478871" cy="171146"/>
          </a:xfrm>
          <a:prstGeom prst="straightConnector1">
            <a:avLst/>
          </a:prstGeom>
          <a:ln w="38100">
            <a:solidFill>
              <a:schemeClr val="accent6">
                <a:lumMod val="60000"/>
                <a:lumOff val="40000"/>
              </a:schemeClr>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91" name="TextBox 90"/>
          <p:cNvSpPr txBox="1"/>
          <p:nvPr/>
        </p:nvSpPr>
        <p:spPr>
          <a:xfrm>
            <a:off x="6518189" y="1600200"/>
            <a:ext cx="319318" cy="369332"/>
          </a:xfrm>
          <a:prstGeom prst="rect">
            <a:avLst/>
          </a:prstGeom>
          <a:noFill/>
        </p:spPr>
        <p:txBody>
          <a:bodyPr wrap="none" rtlCol="0">
            <a:spAutoFit/>
          </a:bodyPr>
          <a:lstStyle/>
          <a:p>
            <a:r>
              <a:rPr lang="en-US" dirty="0" smtClean="0"/>
              <a:t>&lt;</a:t>
            </a:r>
            <a:endParaRPr lang="en-US" dirty="0"/>
          </a:p>
        </p:txBody>
      </p:sp>
      <p:sp>
        <p:nvSpPr>
          <p:cNvPr id="92" name="TextBox 91"/>
          <p:cNvSpPr txBox="1"/>
          <p:nvPr/>
        </p:nvSpPr>
        <p:spPr>
          <a:xfrm>
            <a:off x="7467600" y="1634774"/>
            <a:ext cx="319318" cy="369332"/>
          </a:xfrm>
          <a:prstGeom prst="rect">
            <a:avLst/>
          </a:prstGeom>
          <a:noFill/>
        </p:spPr>
        <p:txBody>
          <a:bodyPr wrap="none" rtlCol="0">
            <a:spAutoFit/>
          </a:bodyPr>
          <a:lstStyle/>
          <a:p>
            <a:r>
              <a:rPr lang="en-US" dirty="0" smtClean="0"/>
              <a:t>&gt;</a:t>
            </a:r>
            <a:endParaRPr lang="en-US" dirty="0"/>
          </a:p>
        </p:txBody>
      </p:sp>
      <p:sp>
        <p:nvSpPr>
          <p:cNvPr id="93" name="TextBox 92"/>
          <p:cNvSpPr txBox="1"/>
          <p:nvPr/>
        </p:nvSpPr>
        <p:spPr>
          <a:xfrm>
            <a:off x="7265496" y="2370377"/>
            <a:ext cx="319318" cy="369332"/>
          </a:xfrm>
          <a:prstGeom prst="rect">
            <a:avLst/>
          </a:prstGeom>
          <a:noFill/>
        </p:spPr>
        <p:txBody>
          <a:bodyPr wrap="none" rtlCol="0">
            <a:spAutoFit/>
          </a:bodyPr>
          <a:lstStyle/>
          <a:p>
            <a:r>
              <a:rPr lang="en-US" dirty="0" smtClean="0"/>
              <a:t>&lt;</a:t>
            </a:r>
            <a:endParaRPr lang="en-US" dirty="0"/>
          </a:p>
        </p:txBody>
      </p:sp>
      <p:sp>
        <p:nvSpPr>
          <p:cNvPr id="94" name="TextBox 93"/>
          <p:cNvSpPr txBox="1"/>
          <p:nvPr/>
        </p:nvSpPr>
        <p:spPr>
          <a:xfrm>
            <a:off x="3112093" y="4909885"/>
            <a:ext cx="2418739" cy="461665"/>
          </a:xfrm>
          <a:prstGeom prst="rect">
            <a:avLst/>
          </a:prstGeom>
          <a:noFill/>
        </p:spPr>
        <p:txBody>
          <a:bodyPr wrap="none" rtlCol="0">
            <a:spAutoFit/>
          </a:bodyPr>
          <a:lstStyle/>
          <a:p>
            <a:r>
              <a:rPr lang="en-US" sz="2400" i="1" dirty="0" smtClean="0"/>
              <a:t>Features to learn</a:t>
            </a:r>
            <a:endParaRPr lang="en-US" sz="2400" i="1" dirty="0"/>
          </a:p>
        </p:txBody>
      </p:sp>
      <p:cxnSp>
        <p:nvCxnSpPr>
          <p:cNvPr id="96" name="Straight Arrow Connector 95"/>
          <p:cNvCxnSpPr>
            <a:stCxn id="94" idx="0"/>
          </p:cNvCxnSpPr>
          <p:nvPr/>
        </p:nvCxnSpPr>
        <p:spPr>
          <a:xfrm flipV="1">
            <a:off x="4321463" y="3178843"/>
            <a:ext cx="250537" cy="173104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94" idx="0"/>
          </p:cNvCxnSpPr>
          <p:nvPr/>
        </p:nvCxnSpPr>
        <p:spPr>
          <a:xfrm flipH="1" flipV="1">
            <a:off x="4068863" y="3565671"/>
            <a:ext cx="252600" cy="134421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ight Arrow 33"/>
          <p:cNvSpPr/>
          <p:nvPr/>
        </p:nvSpPr>
        <p:spPr>
          <a:xfrm>
            <a:off x="5486400" y="3086752"/>
            <a:ext cx="533400" cy="585107"/>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959268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0"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animEffect transition="in" filter="fade">
                                      <p:cBhvr>
                                        <p:cTn id="25" dur="500"/>
                                        <p:tgtEl>
                                          <p:spTgt spid="34"/>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9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8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1"/>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9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81"/>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67"/>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93"/>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8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5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56"/>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96"/>
                                        </p:tgtEl>
                                        <p:attrNameLst>
                                          <p:attrName>style.visibility</p:attrName>
                                        </p:attrNameLst>
                                      </p:cBhvr>
                                      <p:to>
                                        <p:strVal val="visible"/>
                                      </p:to>
                                    </p:set>
                                  </p:childTnLst>
                                </p:cTn>
                              </p:par>
                              <p:par>
                                <p:cTn id="68" presetID="1" presetClass="entr" presetSubtype="0" fill="hold" nodeType="withEffect">
                                  <p:stCondLst>
                                    <p:cond delay="0"/>
                                  </p:stCondLst>
                                  <p:childTnLst>
                                    <p:set>
                                      <p:cBhvr>
                                        <p:cTn id="69" dur="1" fill="hold">
                                          <p:stCondLst>
                                            <p:cond delay="0"/>
                                          </p:stCondLst>
                                        </p:cTn>
                                        <p:tgtEl>
                                          <p:spTgt spid="98"/>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animBg="1"/>
      <p:bldP spid="30" grpId="0" animBg="1"/>
      <p:bldP spid="36" grpId="0" animBg="1"/>
      <p:bldP spid="48" grpId="0" animBg="1"/>
      <p:bldGraphic spid="56" grpId="0">
        <p:bldAsOne/>
      </p:bldGraphic>
      <p:bldP spid="81" grpId="0" animBg="1"/>
      <p:bldP spid="91" grpId="0"/>
      <p:bldP spid="92" grpId="0"/>
      <p:bldP spid="93" grpId="0"/>
      <p:bldP spid="94" grpId="0"/>
      <p:bldP spid="34"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Users\mbudiu\Desktop\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990601"/>
            <a:ext cx="4053137" cy="532052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mbudiu\Desktop\Captur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71651"/>
            <a:ext cx="4454131" cy="48481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FC7F914F-062F-453F-B34B-BB004E9935E0}" type="slidenum">
              <a:rPr lang="en-US" smtClean="0"/>
              <a:pPr/>
              <a:t>109</a:t>
            </a:fld>
            <a:endParaRPr lang="en-US"/>
          </a:p>
        </p:txBody>
      </p:sp>
      <p:sp>
        <p:nvSpPr>
          <p:cNvPr id="4" name="Oval 3"/>
          <p:cNvSpPr/>
          <p:nvPr/>
        </p:nvSpPr>
        <p:spPr>
          <a:xfrm>
            <a:off x="2747572" y="1981200"/>
            <a:ext cx="5334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6332210"/>
            <a:ext cx="4109715" cy="523220"/>
          </a:xfrm>
          <a:prstGeom prst="rect">
            <a:avLst/>
          </a:prstGeom>
          <a:noFill/>
        </p:spPr>
        <p:txBody>
          <a:bodyPr wrap="none" rtlCol="0">
            <a:spAutoFit/>
          </a:bodyPr>
          <a:lstStyle/>
          <a:p>
            <a:r>
              <a:rPr lang="en-US" sz="2800" dirty="0" smtClean="0">
                <a:solidFill>
                  <a:srgbClr val="FF0000"/>
                </a:solidFill>
              </a:rPr>
              <a:t>24 hours/8 core machine</a:t>
            </a:r>
            <a:endParaRPr lang="en-US" sz="2800" dirty="0">
              <a:solidFill>
                <a:srgbClr val="FF0000"/>
              </a:solidFill>
            </a:endParaRPr>
          </a:p>
        </p:txBody>
      </p:sp>
      <p:cxnSp>
        <p:nvCxnSpPr>
          <p:cNvPr id="7" name="Straight Connector 6"/>
          <p:cNvCxnSpPr>
            <a:stCxn id="4" idx="5"/>
            <a:endCxn id="5" idx="0"/>
          </p:cNvCxnSpPr>
          <p:nvPr/>
        </p:nvCxnSpPr>
        <p:spPr>
          <a:xfrm>
            <a:off x="3202857" y="2631608"/>
            <a:ext cx="1671401" cy="37006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28600" y="17489"/>
            <a:ext cx="9067800" cy="1143000"/>
          </a:xfrm>
        </p:spPr>
        <p:txBody>
          <a:bodyPr>
            <a:normAutofit/>
          </a:bodyPr>
          <a:lstStyle/>
          <a:p>
            <a:r>
              <a:rPr lang="en-US" sz="5400" dirty="0" smtClean="0"/>
              <a:t>Accuracy</a:t>
            </a:r>
            <a:endParaRPr lang="en-US" sz="5400" dirty="0"/>
          </a:p>
        </p:txBody>
      </p:sp>
      <p:sp>
        <p:nvSpPr>
          <p:cNvPr id="19" name="Oval 18"/>
          <p:cNvSpPr/>
          <p:nvPr/>
        </p:nvSpPr>
        <p:spPr>
          <a:xfrm>
            <a:off x="7848600" y="1778833"/>
            <a:ext cx="533400" cy="7620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a:stCxn id="19" idx="3"/>
            <a:endCxn id="5" idx="0"/>
          </p:cNvCxnSpPr>
          <p:nvPr/>
        </p:nvCxnSpPr>
        <p:spPr>
          <a:xfrm flipH="1">
            <a:off x="4874258" y="2429241"/>
            <a:ext cx="3052457" cy="39029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48676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microsoft.com/presspass/images/features/2010/07-14Datacenter_lg.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1250610"/>
            <a:ext cx="7315200" cy="5225144"/>
          </a:xfrm>
          <a:prstGeom prst="rect">
            <a:avLst/>
          </a:prstGeom>
          <a:noFill/>
          <a:extLst>
            <a:ext uri="{909E8E84-426E-40DD-AFC4-6F175D3DCCD1}">
              <a14:hiddenFill xmlns:a14="http://schemas.microsoft.com/office/drawing/2010/main">
                <a:solidFill>
                  <a:srgbClr val="FFFFFF"/>
                </a:solidFill>
              </a14:hiddenFill>
            </a:ext>
          </a:extLst>
        </p:spPr>
      </p:pic>
      <p:cxnSp>
        <p:nvCxnSpPr>
          <p:cNvPr id="42" name="Straight Arrow Connector 41"/>
          <p:cNvCxnSpPr/>
          <p:nvPr/>
        </p:nvCxnSpPr>
        <p:spPr>
          <a:xfrm flipH="1" flipV="1">
            <a:off x="2743200" y="4044462"/>
            <a:ext cx="2057402" cy="1604332"/>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flipH="1" flipV="1">
            <a:off x="1808668" y="4225606"/>
            <a:ext cx="2991932" cy="1423186"/>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3428534" y="3991708"/>
            <a:ext cx="1372066" cy="1657082"/>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flipV="1">
            <a:off x="3657600" y="3956703"/>
            <a:ext cx="1143000" cy="1692090"/>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flipH="1" flipV="1">
            <a:off x="3777241" y="3956703"/>
            <a:ext cx="1023360" cy="1692088"/>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flipV="1">
            <a:off x="4016523" y="3922520"/>
            <a:ext cx="784078" cy="1726272"/>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896882" y="3922520"/>
            <a:ext cx="903718" cy="1726272"/>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flipH="1" flipV="1">
            <a:off x="3161944" y="4033615"/>
            <a:ext cx="1638656" cy="1615176"/>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Big Computers</a:t>
            </a:r>
            <a:endParaRPr lang="en-US" dirty="0"/>
          </a:p>
        </p:txBody>
      </p:sp>
      <p:cxnSp>
        <p:nvCxnSpPr>
          <p:cNvPr id="5" name="Straight Arrow Connector 4"/>
          <p:cNvCxnSpPr/>
          <p:nvPr/>
        </p:nvCxnSpPr>
        <p:spPr>
          <a:xfrm flipV="1">
            <a:off x="5006411" y="4191000"/>
            <a:ext cx="1371600" cy="1493162"/>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5006411" y="4374239"/>
            <a:ext cx="2209800" cy="1309922"/>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5006411" y="4114800"/>
            <a:ext cx="1013389" cy="1569360"/>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006411" y="4044462"/>
            <a:ext cx="708589" cy="1639699"/>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5006411" y="4026877"/>
            <a:ext cx="497574" cy="1657284"/>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006411" y="4000500"/>
            <a:ext cx="268974" cy="1683661"/>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5006411" y="3991708"/>
            <a:ext cx="356897" cy="1692453"/>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006411" y="4018085"/>
            <a:ext cx="189843" cy="1666076"/>
          </a:xfrm>
          <a:prstGeom prst="straightConnector1">
            <a:avLst/>
          </a:prstGeom>
          <a:ln w="57150">
            <a:solidFill>
              <a:srgbClr val="FFC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 name="Picture 16" descr="C:\Users\mbudiu\AppData\Local\Microsoft\Windows\Temporary Internet Files\Content.IE5\0W1FB6JX\MMj01781240000[1].gif"/>
          <p:cNvPicPr>
            <a:picLocks noChangeAspect="1" noChangeArrowheads="1" noCrop="1"/>
          </p:cNvPicPr>
          <p:nvPr/>
        </p:nvPicPr>
        <p:blipFill>
          <a:blip r:embed="rId3" cstate="print"/>
          <a:srcRect/>
          <a:stretch>
            <a:fillRect/>
          </a:stretch>
        </p:blipFill>
        <p:spPr bwMode="auto">
          <a:xfrm>
            <a:off x="3673267" y="4648200"/>
            <a:ext cx="1735016" cy="1763458"/>
          </a:xfrm>
          <a:prstGeom prst="rect">
            <a:avLst/>
          </a:prstGeom>
          <a:noFill/>
        </p:spPr>
      </p:pic>
      <p:sp>
        <p:nvSpPr>
          <p:cNvPr id="3" name="Slide Number Placeholder 2"/>
          <p:cNvSpPr>
            <a:spLocks noGrp="1"/>
          </p:cNvSpPr>
          <p:nvPr>
            <p:ph type="sldNum" sz="quarter" idx="12"/>
          </p:nvPr>
        </p:nvSpPr>
        <p:spPr/>
        <p:txBody>
          <a:bodyPr/>
          <a:lstStyle/>
          <a:p>
            <a:fld id="{7DFD6D15-E93D-49F7-A232-24DC301FD65E}" type="slidenum">
              <a:rPr lang="en-US" smtClean="0"/>
              <a:t>11</a:t>
            </a:fld>
            <a:endParaRPr lang="en-US"/>
          </a:p>
        </p:txBody>
      </p:sp>
    </p:spTree>
    <p:extLst>
      <p:ext uri="{BB962C8B-B14F-4D97-AF65-F5344CB8AC3E}">
        <p14:creationId xmlns:p14="http://schemas.microsoft.com/office/powerpoint/2010/main" val="3229425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9621" y="70721"/>
            <a:ext cx="8229600" cy="1143000"/>
          </a:xfrm>
        </p:spPr>
        <p:txBody>
          <a:bodyPr/>
          <a:lstStyle/>
          <a:p>
            <a:r>
              <a:rPr lang="en-US" dirty="0" smtClean="0"/>
              <a:t>Learn from Many Examples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110</a:t>
            </a:fld>
            <a:endParaRPr lang="en-US"/>
          </a:p>
        </p:txBody>
      </p:sp>
      <p:pic>
        <p:nvPicPr>
          <p:cNvPr id="174" name="Picture 3"/>
          <p:cNvPicPr>
            <a:picLocks noChangeAspect="1" noChangeArrowheads="1"/>
          </p:cNvPicPr>
          <p:nvPr/>
        </p:nvPicPr>
        <p:blipFill>
          <a:blip r:embed="rId3" cstate="print"/>
          <a:srcRect l="9141" t="23491" r="82265" b="54527"/>
          <a:stretch>
            <a:fillRect/>
          </a:stretch>
        </p:blipFill>
        <p:spPr bwMode="auto">
          <a:xfrm>
            <a:off x="304801" y="1074856"/>
            <a:ext cx="1674822" cy="2413300"/>
          </a:xfrm>
          <a:prstGeom prst="rect">
            <a:avLst/>
          </a:prstGeom>
          <a:noFill/>
          <a:ln w="19050">
            <a:solidFill>
              <a:schemeClr val="tx1"/>
            </a:solidFill>
            <a:miter lim="800000"/>
            <a:headEnd/>
            <a:tailEnd/>
          </a:ln>
        </p:spPr>
      </p:pic>
      <p:pic>
        <p:nvPicPr>
          <p:cNvPr id="175" name="Picture 3"/>
          <p:cNvPicPr>
            <a:picLocks noChangeAspect="1" noChangeArrowheads="1"/>
          </p:cNvPicPr>
          <p:nvPr/>
        </p:nvPicPr>
        <p:blipFill>
          <a:blip r:embed="rId3" cstate="print"/>
          <a:srcRect l="42761" t="23491" r="48645" b="54527"/>
          <a:stretch>
            <a:fillRect/>
          </a:stretch>
        </p:blipFill>
        <p:spPr bwMode="auto">
          <a:xfrm>
            <a:off x="304801" y="3658056"/>
            <a:ext cx="1674822" cy="2413300"/>
          </a:xfrm>
          <a:prstGeom prst="rect">
            <a:avLst/>
          </a:prstGeom>
          <a:noFill/>
          <a:ln w="19050">
            <a:solidFill>
              <a:schemeClr val="tx1"/>
            </a:solidFill>
            <a:miter lim="800000"/>
            <a:headEnd/>
            <a:tailEnd/>
          </a:ln>
        </p:spPr>
      </p:pic>
      <p:pic>
        <p:nvPicPr>
          <p:cNvPr id="38" name="Picture 3"/>
          <p:cNvPicPr>
            <a:picLocks noChangeAspect="1" noChangeArrowheads="1"/>
          </p:cNvPicPr>
          <p:nvPr/>
        </p:nvPicPr>
        <p:blipFill>
          <a:blip r:embed="rId3" cstate="print"/>
          <a:srcRect l="9141" t="23491" r="82265" b="54527"/>
          <a:stretch>
            <a:fillRect/>
          </a:stretch>
        </p:blipFill>
        <p:spPr bwMode="auto">
          <a:xfrm>
            <a:off x="451154" y="1213721"/>
            <a:ext cx="1674822" cy="2413300"/>
          </a:xfrm>
          <a:prstGeom prst="rect">
            <a:avLst/>
          </a:prstGeom>
          <a:noFill/>
          <a:ln w="19050">
            <a:solidFill>
              <a:schemeClr val="tx1"/>
            </a:solidFill>
            <a:miter lim="800000"/>
            <a:headEnd/>
            <a:tailEnd/>
          </a:ln>
        </p:spPr>
      </p:pic>
      <p:pic>
        <p:nvPicPr>
          <p:cNvPr id="39" name="Picture 3"/>
          <p:cNvPicPr>
            <a:picLocks noChangeAspect="1" noChangeArrowheads="1"/>
          </p:cNvPicPr>
          <p:nvPr/>
        </p:nvPicPr>
        <p:blipFill>
          <a:blip r:embed="rId3" cstate="print"/>
          <a:srcRect l="42761" t="23491" r="48645" b="54527"/>
          <a:stretch>
            <a:fillRect/>
          </a:stretch>
        </p:blipFill>
        <p:spPr bwMode="auto">
          <a:xfrm>
            <a:off x="451154" y="3796921"/>
            <a:ext cx="1674822" cy="2413300"/>
          </a:xfrm>
          <a:prstGeom prst="rect">
            <a:avLst/>
          </a:prstGeom>
          <a:noFill/>
          <a:ln w="19050">
            <a:solidFill>
              <a:schemeClr val="tx1"/>
            </a:solidFill>
            <a:miter lim="800000"/>
            <a:headEnd/>
            <a:tailEnd/>
          </a:ln>
        </p:spPr>
      </p:pic>
      <p:pic>
        <p:nvPicPr>
          <p:cNvPr id="40" name="Picture 3"/>
          <p:cNvPicPr>
            <a:picLocks noChangeAspect="1" noChangeArrowheads="1"/>
          </p:cNvPicPr>
          <p:nvPr/>
        </p:nvPicPr>
        <p:blipFill>
          <a:blip r:embed="rId3" cstate="print"/>
          <a:srcRect l="9141" t="23491" r="82265" b="54527"/>
          <a:stretch>
            <a:fillRect/>
          </a:stretch>
        </p:blipFill>
        <p:spPr bwMode="auto">
          <a:xfrm>
            <a:off x="736917" y="1289921"/>
            <a:ext cx="1674822" cy="2413300"/>
          </a:xfrm>
          <a:prstGeom prst="rect">
            <a:avLst/>
          </a:prstGeom>
          <a:noFill/>
          <a:ln w="19050">
            <a:solidFill>
              <a:schemeClr val="tx1"/>
            </a:solidFill>
            <a:miter lim="800000"/>
            <a:headEnd/>
            <a:tailEnd/>
          </a:ln>
        </p:spPr>
      </p:pic>
      <p:pic>
        <p:nvPicPr>
          <p:cNvPr id="41" name="Picture 3"/>
          <p:cNvPicPr>
            <a:picLocks noChangeAspect="1" noChangeArrowheads="1"/>
          </p:cNvPicPr>
          <p:nvPr/>
        </p:nvPicPr>
        <p:blipFill>
          <a:blip r:embed="rId3" cstate="print"/>
          <a:srcRect l="42761" t="23491" r="48645" b="54527"/>
          <a:stretch>
            <a:fillRect/>
          </a:stretch>
        </p:blipFill>
        <p:spPr bwMode="auto">
          <a:xfrm>
            <a:off x="736917" y="3873121"/>
            <a:ext cx="1674822" cy="2413300"/>
          </a:xfrm>
          <a:prstGeom prst="rect">
            <a:avLst/>
          </a:prstGeom>
          <a:noFill/>
          <a:ln w="19050">
            <a:solidFill>
              <a:schemeClr val="tx1"/>
            </a:solidFill>
            <a:miter lim="800000"/>
            <a:headEnd/>
            <a:tailEnd/>
          </a:ln>
        </p:spPr>
      </p:pic>
      <p:pic>
        <p:nvPicPr>
          <p:cNvPr id="42" name="Picture 3"/>
          <p:cNvPicPr>
            <a:picLocks noChangeAspect="1" noChangeArrowheads="1"/>
          </p:cNvPicPr>
          <p:nvPr/>
        </p:nvPicPr>
        <p:blipFill>
          <a:blip r:embed="rId3" cstate="print"/>
          <a:srcRect l="9141" t="23491" r="82265" b="54527"/>
          <a:stretch>
            <a:fillRect/>
          </a:stretch>
        </p:blipFill>
        <p:spPr bwMode="auto">
          <a:xfrm>
            <a:off x="574593" y="1436318"/>
            <a:ext cx="1674822" cy="2413300"/>
          </a:xfrm>
          <a:prstGeom prst="rect">
            <a:avLst/>
          </a:prstGeom>
          <a:noFill/>
          <a:ln w="19050">
            <a:solidFill>
              <a:schemeClr val="tx1"/>
            </a:solidFill>
            <a:miter lim="800000"/>
            <a:headEnd/>
            <a:tailEnd/>
          </a:ln>
        </p:spPr>
      </p:pic>
      <p:pic>
        <p:nvPicPr>
          <p:cNvPr id="43" name="Picture 3"/>
          <p:cNvPicPr>
            <a:picLocks noChangeAspect="1" noChangeArrowheads="1"/>
          </p:cNvPicPr>
          <p:nvPr/>
        </p:nvPicPr>
        <p:blipFill>
          <a:blip r:embed="rId3" cstate="print"/>
          <a:srcRect l="42761" t="23491" r="48645" b="54527"/>
          <a:stretch>
            <a:fillRect/>
          </a:stretch>
        </p:blipFill>
        <p:spPr bwMode="auto">
          <a:xfrm>
            <a:off x="574593" y="4019518"/>
            <a:ext cx="1674822" cy="2413300"/>
          </a:xfrm>
          <a:prstGeom prst="rect">
            <a:avLst/>
          </a:prstGeom>
          <a:noFill/>
          <a:ln w="19050">
            <a:solidFill>
              <a:schemeClr val="tx1"/>
            </a:solidFill>
            <a:miter lim="800000"/>
            <a:headEnd/>
            <a:tailEnd/>
          </a:ln>
        </p:spPr>
      </p:pic>
      <p:pic>
        <p:nvPicPr>
          <p:cNvPr id="46" name="Picture 3"/>
          <p:cNvPicPr>
            <a:picLocks noChangeAspect="1" noChangeArrowheads="1"/>
          </p:cNvPicPr>
          <p:nvPr/>
        </p:nvPicPr>
        <p:blipFill>
          <a:blip r:embed="rId3" cstate="print"/>
          <a:srcRect l="9141" t="23491" r="82265" b="54527"/>
          <a:stretch>
            <a:fillRect/>
          </a:stretch>
        </p:blipFill>
        <p:spPr bwMode="auto">
          <a:xfrm>
            <a:off x="739414" y="1510848"/>
            <a:ext cx="1674822" cy="2413300"/>
          </a:xfrm>
          <a:prstGeom prst="rect">
            <a:avLst/>
          </a:prstGeom>
          <a:noFill/>
          <a:ln w="19050">
            <a:solidFill>
              <a:schemeClr val="tx1"/>
            </a:solidFill>
            <a:miter lim="800000"/>
            <a:headEnd/>
            <a:tailEnd/>
          </a:ln>
        </p:spPr>
      </p:pic>
      <p:pic>
        <p:nvPicPr>
          <p:cNvPr id="47" name="Picture 3"/>
          <p:cNvPicPr>
            <a:picLocks noChangeAspect="1" noChangeArrowheads="1"/>
          </p:cNvPicPr>
          <p:nvPr/>
        </p:nvPicPr>
        <p:blipFill>
          <a:blip r:embed="rId3" cstate="print"/>
          <a:srcRect l="42761" t="23491" r="48645" b="54527"/>
          <a:stretch>
            <a:fillRect/>
          </a:stretch>
        </p:blipFill>
        <p:spPr bwMode="auto">
          <a:xfrm>
            <a:off x="739414" y="4094048"/>
            <a:ext cx="1674822" cy="2413300"/>
          </a:xfrm>
          <a:prstGeom prst="rect">
            <a:avLst/>
          </a:prstGeom>
          <a:noFill/>
          <a:ln w="19050">
            <a:solidFill>
              <a:schemeClr val="tx1"/>
            </a:solidFill>
            <a:miter lim="800000"/>
            <a:headEnd/>
            <a:tailEnd/>
          </a:ln>
        </p:spPr>
      </p:pic>
      <p:pic>
        <p:nvPicPr>
          <p:cNvPr id="48" name="Picture 3"/>
          <p:cNvPicPr>
            <a:picLocks noChangeAspect="1" noChangeArrowheads="1"/>
          </p:cNvPicPr>
          <p:nvPr/>
        </p:nvPicPr>
        <p:blipFill>
          <a:blip r:embed="rId3" cstate="print"/>
          <a:srcRect l="9141" t="23491" r="82265" b="54527"/>
          <a:stretch>
            <a:fillRect/>
          </a:stretch>
        </p:blipFill>
        <p:spPr bwMode="auto">
          <a:xfrm>
            <a:off x="986575" y="1534294"/>
            <a:ext cx="1674822" cy="2413300"/>
          </a:xfrm>
          <a:prstGeom prst="rect">
            <a:avLst/>
          </a:prstGeom>
          <a:noFill/>
          <a:ln w="19050">
            <a:solidFill>
              <a:schemeClr val="tx1"/>
            </a:solidFill>
            <a:miter lim="800000"/>
            <a:headEnd/>
            <a:tailEnd/>
          </a:ln>
        </p:spPr>
      </p:pic>
      <p:pic>
        <p:nvPicPr>
          <p:cNvPr id="49" name="Picture 3"/>
          <p:cNvPicPr>
            <a:picLocks noChangeAspect="1" noChangeArrowheads="1"/>
          </p:cNvPicPr>
          <p:nvPr/>
        </p:nvPicPr>
        <p:blipFill>
          <a:blip r:embed="rId3" cstate="print"/>
          <a:srcRect l="42761" t="23491" r="48645" b="54527"/>
          <a:stretch>
            <a:fillRect/>
          </a:stretch>
        </p:blipFill>
        <p:spPr bwMode="auto">
          <a:xfrm>
            <a:off x="986575" y="4117494"/>
            <a:ext cx="1674822" cy="2413300"/>
          </a:xfrm>
          <a:prstGeom prst="rect">
            <a:avLst/>
          </a:prstGeom>
          <a:noFill/>
          <a:ln w="19050">
            <a:solidFill>
              <a:schemeClr val="tx1"/>
            </a:solidFill>
            <a:miter lim="800000"/>
            <a:headEnd/>
            <a:tailEnd/>
          </a:ln>
        </p:spPr>
      </p:pic>
      <p:pic>
        <p:nvPicPr>
          <p:cNvPr id="50" name="Picture 3"/>
          <p:cNvPicPr>
            <a:picLocks noChangeAspect="1" noChangeArrowheads="1"/>
          </p:cNvPicPr>
          <p:nvPr/>
        </p:nvPicPr>
        <p:blipFill>
          <a:blip r:embed="rId3" cstate="print"/>
          <a:srcRect l="9141" t="23491" r="82265" b="54527"/>
          <a:stretch>
            <a:fillRect/>
          </a:stretch>
        </p:blipFill>
        <p:spPr bwMode="auto">
          <a:xfrm>
            <a:off x="564524" y="1393334"/>
            <a:ext cx="1674822" cy="2413300"/>
          </a:xfrm>
          <a:prstGeom prst="rect">
            <a:avLst/>
          </a:prstGeom>
          <a:noFill/>
          <a:ln w="19050">
            <a:solidFill>
              <a:schemeClr val="tx1"/>
            </a:solidFill>
            <a:miter lim="800000"/>
            <a:headEnd/>
            <a:tailEnd/>
          </a:ln>
        </p:spPr>
      </p:pic>
      <p:pic>
        <p:nvPicPr>
          <p:cNvPr id="51" name="Picture 3"/>
          <p:cNvPicPr>
            <a:picLocks noChangeAspect="1" noChangeArrowheads="1"/>
          </p:cNvPicPr>
          <p:nvPr/>
        </p:nvPicPr>
        <p:blipFill>
          <a:blip r:embed="rId3" cstate="print"/>
          <a:srcRect l="9141" t="23491" r="82265" b="54527"/>
          <a:stretch>
            <a:fillRect/>
          </a:stretch>
        </p:blipFill>
        <p:spPr bwMode="auto">
          <a:xfrm>
            <a:off x="772044" y="1393333"/>
            <a:ext cx="1674822" cy="2413300"/>
          </a:xfrm>
          <a:prstGeom prst="rect">
            <a:avLst/>
          </a:prstGeom>
          <a:noFill/>
          <a:ln w="19050">
            <a:solidFill>
              <a:schemeClr val="tx1"/>
            </a:solidFill>
            <a:miter lim="800000"/>
            <a:headEnd/>
            <a:tailEnd/>
          </a:ln>
        </p:spPr>
      </p:pic>
      <p:pic>
        <p:nvPicPr>
          <p:cNvPr id="52" name="Picture 3"/>
          <p:cNvPicPr>
            <a:picLocks noChangeAspect="1" noChangeArrowheads="1"/>
          </p:cNvPicPr>
          <p:nvPr/>
        </p:nvPicPr>
        <p:blipFill>
          <a:blip r:embed="rId3" cstate="print"/>
          <a:srcRect l="42761" t="23491" r="48645" b="54527"/>
          <a:stretch>
            <a:fillRect/>
          </a:stretch>
        </p:blipFill>
        <p:spPr bwMode="auto">
          <a:xfrm>
            <a:off x="772044" y="3976533"/>
            <a:ext cx="1674822" cy="2413300"/>
          </a:xfrm>
          <a:prstGeom prst="rect">
            <a:avLst/>
          </a:prstGeom>
          <a:noFill/>
          <a:ln w="19050">
            <a:solidFill>
              <a:schemeClr val="tx1"/>
            </a:solidFill>
            <a:miter lim="800000"/>
            <a:headEnd/>
            <a:tailEnd/>
          </a:ln>
        </p:spPr>
      </p:pic>
      <p:pic>
        <p:nvPicPr>
          <p:cNvPr id="6161" name="Picture 17" descr="C:\Users\mbudiu\AppData\Local\Microsoft\Windows\Temporary Internet Files\Content.IE5\9Y4XRVEM\MP90044862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2604463"/>
            <a:ext cx="1466737" cy="2197513"/>
          </a:xfrm>
          <a:prstGeom prst="rect">
            <a:avLst/>
          </a:prstGeom>
          <a:noFill/>
          <a:extLst>
            <a:ext uri="{909E8E84-426E-40DD-AFC4-6F175D3DCCD1}">
              <a14:hiddenFill xmlns:a14="http://schemas.microsoft.com/office/drawing/2010/main">
                <a:solidFill>
                  <a:srgbClr val="FFFFFF"/>
                </a:solidFill>
              </a14:hiddenFill>
            </a:ext>
          </a:extLst>
        </p:spPr>
      </p:pic>
      <p:sp>
        <p:nvSpPr>
          <p:cNvPr id="28" name="Rounded Rectangle 27"/>
          <p:cNvSpPr/>
          <p:nvPr/>
        </p:nvSpPr>
        <p:spPr>
          <a:xfrm>
            <a:off x="7162800" y="4446924"/>
            <a:ext cx="1828800" cy="1219200"/>
          </a:xfrm>
          <a:prstGeom prst="roundRect">
            <a:avLst/>
          </a:prstGeom>
          <a:solidFill>
            <a:schemeClr val="accent6">
              <a:lumMod val="40000"/>
              <a:lumOff val="6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Britannic Bold" pitchFamily="34" charset="0"/>
              </a:rPr>
              <a:t>Decision</a:t>
            </a:r>
            <a:br>
              <a:rPr lang="en-US" sz="2800" dirty="0" smtClean="0">
                <a:solidFill>
                  <a:schemeClr val="tx1"/>
                </a:solidFill>
                <a:latin typeface="Britannic Bold" pitchFamily="34" charset="0"/>
              </a:rPr>
            </a:br>
            <a:r>
              <a:rPr lang="en-US" sz="2800" dirty="0" smtClean="0">
                <a:solidFill>
                  <a:schemeClr val="tx1"/>
                </a:solidFill>
                <a:latin typeface="Britannic Bold" pitchFamily="34" charset="0"/>
              </a:rPr>
              <a:t>Tree</a:t>
            </a:r>
            <a:br>
              <a:rPr lang="en-US" sz="2800" dirty="0" smtClean="0">
                <a:solidFill>
                  <a:schemeClr val="tx1"/>
                </a:solidFill>
                <a:latin typeface="Britannic Bold" pitchFamily="34" charset="0"/>
              </a:rPr>
            </a:br>
            <a:r>
              <a:rPr lang="en-US" sz="2800" dirty="0" smtClean="0">
                <a:solidFill>
                  <a:schemeClr val="tx1"/>
                </a:solidFill>
                <a:latin typeface="Britannic Bold" pitchFamily="34" charset="0"/>
              </a:rPr>
              <a:t>Classifier</a:t>
            </a:r>
            <a:endParaRPr lang="en-US" sz="2800" dirty="0">
              <a:solidFill>
                <a:schemeClr val="tx1"/>
              </a:solidFill>
              <a:latin typeface="Britannic Bold" pitchFamily="34" charset="0"/>
            </a:endParaRPr>
          </a:p>
        </p:txBody>
      </p:sp>
      <p:sp>
        <p:nvSpPr>
          <p:cNvPr id="55" name="Right Arrow 54"/>
          <p:cNvSpPr/>
          <p:nvPr/>
        </p:nvSpPr>
        <p:spPr>
          <a:xfrm>
            <a:off x="2876746" y="2811858"/>
            <a:ext cx="4572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6" name="Right Arrow 55"/>
          <p:cNvSpPr/>
          <p:nvPr/>
        </p:nvSpPr>
        <p:spPr>
          <a:xfrm>
            <a:off x="2876746" y="4765180"/>
            <a:ext cx="4572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3" name="TextBox 2"/>
          <p:cNvSpPr txBox="1"/>
          <p:nvPr/>
        </p:nvSpPr>
        <p:spPr>
          <a:xfrm>
            <a:off x="3543220" y="6087331"/>
            <a:ext cx="2837765" cy="523220"/>
          </a:xfrm>
          <a:prstGeom prst="rect">
            <a:avLst/>
          </a:prstGeom>
          <a:noFill/>
        </p:spPr>
        <p:txBody>
          <a:bodyPr wrap="none" rtlCol="0">
            <a:spAutoFit/>
          </a:bodyPr>
          <a:lstStyle/>
          <a:p>
            <a:r>
              <a:rPr lang="en-US" sz="2800" dirty="0" smtClean="0"/>
              <a:t>Machine learning</a:t>
            </a:r>
            <a:endParaRPr lang="en-US" sz="2800" dirty="0"/>
          </a:p>
        </p:txBody>
      </p:sp>
      <p:grpSp>
        <p:nvGrpSpPr>
          <p:cNvPr id="5" name="Group 4"/>
          <p:cNvGrpSpPr/>
          <p:nvPr/>
        </p:nvGrpSpPr>
        <p:grpSpPr>
          <a:xfrm>
            <a:off x="3830077" y="1847128"/>
            <a:ext cx="2238015" cy="1929459"/>
            <a:chOff x="7296094" y="1162352"/>
            <a:chExt cx="1325788" cy="1143001"/>
          </a:xfrm>
        </p:grpSpPr>
        <p:pic>
          <p:nvPicPr>
            <p:cNvPr id="3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7296094" y="1162352"/>
              <a:ext cx="319879" cy="1143001"/>
            </a:xfrm>
            <a:prstGeom prst="rect">
              <a:avLst/>
            </a:prstGeom>
            <a:noFill/>
          </p:spPr>
        </p:pic>
        <p:pic>
          <p:nvPicPr>
            <p:cNvPr id="3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7631397" y="1162352"/>
              <a:ext cx="319879" cy="1143001"/>
            </a:xfrm>
            <a:prstGeom prst="rect">
              <a:avLst/>
            </a:prstGeom>
            <a:noFill/>
          </p:spPr>
        </p:pic>
        <p:pic>
          <p:nvPicPr>
            <p:cNvPr id="3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7966700" y="1162352"/>
              <a:ext cx="319879" cy="1143001"/>
            </a:xfrm>
            <a:prstGeom prst="rect">
              <a:avLst/>
            </a:prstGeom>
            <a:noFill/>
          </p:spPr>
        </p:pic>
        <p:pic>
          <p:nvPicPr>
            <p:cNvPr id="3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8302003" y="1162352"/>
              <a:ext cx="319879" cy="1143001"/>
            </a:xfrm>
            <a:prstGeom prst="rect">
              <a:avLst/>
            </a:prstGeom>
            <a:noFill/>
          </p:spPr>
        </p:pic>
      </p:grpSp>
      <p:grpSp>
        <p:nvGrpSpPr>
          <p:cNvPr id="35" name="Group 34"/>
          <p:cNvGrpSpPr/>
          <p:nvPr/>
        </p:nvGrpSpPr>
        <p:grpSpPr>
          <a:xfrm>
            <a:off x="3830077" y="3947594"/>
            <a:ext cx="2238015" cy="1929459"/>
            <a:chOff x="7296094" y="1162352"/>
            <a:chExt cx="1325788" cy="1143001"/>
          </a:xfrm>
        </p:grpSpPr>
        <p:pic>
          <p:nvPicPr>
            <p:cNvPr id="3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7296094" y="1162352"/>
              <a:ext cx="319879" cy="1143001"/>
            </a:xfrm>
            <a:prstGeom prst="rect">
              <a:avLst/>
            </a:prstGeom>
            <a:noFill/>
          </p:spPr>
        </p:pic>
        <p:pic>
          <p:nvPicPr>
            <p:cNvPr id="3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7631397" y="1162352"/>
              <a:ext cx="319879" cy="1143001"/>
            </a:xfrm>
            <a:prstGeom prst="rect">
              <a:avLst/>
            </a:prstGeom>
            <a:noFill/>
          </p:spPr>
        </p:pic>
        <p:pic>
          <p:nvPicPr>
            <p:cNvPr id="4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7966700" y="1162352"/>
              <a:ext cx="319879" cy="1143001"/>
            </a:xfrm>
            <a:prstGeom prst="rect">
              <a:avLst/>
            </a:prstGeom>
            <a:noFill/>
          </p:spPr>
        </p:pic>
        <p:pic>
          <p:nvPicPr>
            <p:cNvPr id="45"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8302003" y="1162352"/>
              <a:ext cx="319879" cy="1143001"/>
            </a:xfrm>
            <a:prstGeom prst="rect">
              <a:avLst/>
            </a:prstGeom>
            <a:noFill/>
          </p:spPr>
        </p:pic>
      </p:grpSp>
    </p:spTree>
    <p:extLst>
      <p:ext uri="{BB962C8B-B14F-4D97-AF65-F5344CB8AC3E}">
        <p14:creationId xmlns:p14="http://schemas.microsoft.com/office/powerpoint/2010/main" val="4241277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5"/>
                                        </p:tgtEl>
                                      </p:cBhvr>
                                      <p:by x="253000" y="253000"/>
                                    </p:animScale>
                                  </p:childTnLst>
                                </p:cTn>
                              </p:par>
                              <p:par>
                                <p:cTn id="7" presetID="42" presetClass="path" presetSubtype="0" accel="50000" decel="50000" fill="hold" nodeType="withEffect">
                                  <p:stCondLst>
                                    <p:cond delay="0"/>
                                  </p:stCondLst>
                                  <p:childTnLst>
                                    <p:animMotion origin="layout" path="M 4.16667E-6 3.31483E-6 L -0.01823 -0.12723 " pathEditMode="relative" rAng="0" ptsTypes="AA">
                                      <p:cBhvr>
                                        <p:cTn id="8" dur="2000" fill="hold"/>
                                        <p:tgtEl>
                                          <p:spTgt spid="35"/>
                                        </p:tgtEl>
                                        <p:attrNameLst>
                                          <p:attrName>ppt_x</p:attrName>
                                          <p:attrName>ppt_y</p:attrName>
                                        </p:attrNameLst>
                                      </p:cBhvr>
                                      <p:rCtr x="-920" y="-6361"/>
                                    </p:animMotion>
                                  </p:childTnLst>
                                </p:cTn>
                              </p:par>
                              <p:par>
                                <p:cTn id="9" presetID="10" presetClass="exit" presetSubtype="0" fill="hold" grpId="0"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par>
                                <p:cTn id="12" presetID="10" presetClass="exit" presetSubtype="0" fill="hold" nodeType="withEffect">
                                  <p:stCondLst>
                                    <p:cond delay="0"/>
                                  </p:stCondLst>
                                  <p:childTnLst>
                                    <p:animEffect transition="out" filter="fade">
                                      <p:cBhvr>
                                        <p:cTn id="13" dur="500"/>
                                        <p:tgtEl>
                                          <p:spTgt spid="174"/>
                                        </p:tgtEl>
                                      </p:cBhvr>
                                    </p:animEffect>
                                    <p:set>
                                      <p:cBhvr>
                                        <p:cTn id="14" dur="1" fill="hold">
                                          <p:stCondLst>
                                            <p:cond delay="499"/>
                                          </p:stCondLst>
                                        </p:cTn>
                                        <p:tgtEl>
                                          <p:spTgt spid="174"/>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75"/>
                                        </p:tgtEl>
                                      </p:cBhvr>
                                    </p:animEffect>
                                    <p:set>
                                      <p:cBhvr>
                                        <p:cTn id="17" dur="1" fill="hold">
                                          <p:stCondLst>
                                            <p:cond delay="499"/>
                                          </p:stCondLst>
                                        </p:cTn>
                                        <p:tgtEl>
                                          <p:spTgt spid="175"/>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8"/>
                                        </p:tgtEl>
                                      </p:cBhvr>
                                    </p:animEffect>
                                    <p:set>
                                      <p:cBhvr>
                                        <p:cTn id="20" dur="1" fill="hold">
                                          <p:stCondLst>
                                            <p:cond delay="499"/>
                                          </p:stCondLst>
                                        </p:cTn>
                                        <p:tgtEl>
                                          <p:spTgt spid="38"/>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39"/>
                                        </p:tgtEl>
                                      </p:cBhvr>
                                    </p:animEffect>
                                    <p:set>
                                      <p:cBhvr>
                                        <p:cTn id="23" dur="1" fill="hold">
                                          <p:stCondLst>
                                            <p:cond delay="499"/>
                                          </p:stCondLst>
                                        </p:cTn>
                                        <p:tgtEl>
                                          <p:spTgt spid="39"/>
                                        </p:tgtEl>
                                        <p:attrNameLst>
                                          <p:attrName>style.visibility</p:attrName>
                                        </p:attrNameLst>
                                      </p:cBhvr>
                                      <p:to>
                                        <p:strVal val="hidden"/>
                                      </p:to>
                                    </p:set>
                                  </p:childTnLst>
                                </p:cTn>
                              </p:par>
                              <p:par>
                                <p:cTn id="24" presetID="10" presetClass="exit" presetSubtype="0" fill="hold" nodeType="withEffect">
                                  <p:stCondLst>
                                    <p:cond delay="0"/>
                                  </p:stCondLst>
                                  <p:childTnLst>
                                    <p:animEffect transition="out" filter="fade">
                                      <p:cBhvr>
                                        <p:cTn id="25" dur="500"/>
                                        <p:tgtEl>
                                          <p:spTgt spid="40"/>
                                        </p:tgtEl>
                                      </p:cBhvr>
                                    </p:animEffect>
                                    <p:set>
                                      <p:cBhvr>
                                        <p:cTn id="26" dur="1" fill="hold">
                                          <p:stCondLst>
                                            <p:cond delay="499"/>
                                          </p:stCondLst>
                                        </p:cTn>
                                        <p:tgtEl>
                                          <p:spTgt spid="40"/>
                                        </p:tgtEl>
                                        <p:attrNameLst>
                                          <p:attrName>style.visibility</p:attrName>
                                        </p:attrNameLst>
                                      </p:cBhvr>
                                      <p:to>
                                        <p:strVal val="hidden"/>
                                      </p:to>
                                    </p:set>
                                  </p:childTnLst>
                                </p:cTn>
                              </p:par>
                              <p:par>
                                <p:cTn id="27" presetID="10" presetClass="exit" presetSubtype="0" fill="hold" nodeType="withEffect">
                                  <p:stCondLst>
                                    <p:cond delay="0"/>
                                  </p:stCondLst>
                                  <p:childTnLst>
                                    <p:animEffect transition="out" filter="fade">
                                      <p:cBhvr>
                                        <p:cTn id="28" dur="500"/>
                                        <p:tgtEl>
                                          <p:spTgt spid="41"/>
                                        </p:tgtEl>
                                      </p:cBhvr>
                                    </p:animEffect>
                                    <p:set>
                                      <p:cBhvr>
                                        <p:cTn id="29" dur="1" fill="hold">
                                          <p:stCondLst>
                                            <p:cond delay="499"/>
                                          </p:stCondLst>
                                        </p:cTn>
                                        <p:tgtEl>
                                          <p:spTgt spid="41"/>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42"/>
                                        </p:tgtEl>
                                      </p:cBhvr>
                                    </p:animEffect>
                                    <p:set>
                                      <p:cBhvr>
                                        <p:cTn id="32" dur="1" fill="hold">
                                          <p:stCondLst>
                                            <p:cond delay="499"/>
                                          </p:stCondLst>
                                        </p:cTn>
                                        <p:tgtEl>
                                          <p:spTgt spid="42"/>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43"/>
                                        </p:tgtEl>
                                      </p:cBhvr>
                                    </p:animEffect>
                                    <p:set>
                                      <p:cBhvr>
                                        <p:cTn id="35" dur="1" fill="hold">
                                          <p:stCondLst>
                                            <p:cond delay="499"/>
                                          </p:stCondLst>
                                        </p:cTn>
                                        <p:tgtEl>
                                          <p:spTgt spid="43"/>
                                        </p:tgtEl>
                                        <p:attrNameLst>
                                          <p:attrName>style.visibility</p:attrName>
                                        </p:attrNameLst>
                                      </p:cBhvr>
                                      <p:to>
                                        <p:strVal val="hidden"/>
                                      </p:to>
                                    </p:set>
                                  </p:childTnLst>
                                </p:cTn>
                              </p:par>
                              <p:par>
                                <p:cTn id="36" presetID="10" presetClass="exit" presetSubtype="0" fill="hold" nodeType="withEffect">
                                  <p:stCondLst>
                                    <p:cond delay="0"/>
                                  </p:stCondLst>
                                  <p:childTnLst>
                                    <p:animEffect transition="out" filter="fade">
                                      <p:cBhvr>
                                        <p:cTn id="37" dur="500"/>
                                        <p:tgtEl>
                                          <p:spTgt spid="46"/>
                                        </p:tgtEl>
                                      </p:cBhvr>
                                    </p:animEffect>
                                    <p:set>
                                      <p:cBhvr>
                                        <p:cTn id="38" dur="1" fill="hold">
                                          <p:stCondLst>
                                            <p:cond delay="499"/>
                                          </p:stCondLst>
                                        </p:cTn>
                                        <p:tgtEl>
                                          <p:spTgt spid="46"/>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47"/>
                                        </p:tgtEl>
                                      </p:cBhvr>
                                    </p:animEffect>
                                    <p:set>
                                      <p:cBhvr>
                                        <p:cTn id="41" dur="1" fill="hold">
                                          <p:stCondLst>
                                            <p:cond delay="499"/>
                                          </p:stCondLst>
                                        </p:cTn>
                                        <p:tgtEl>
                                          <p:spTgt spid="47"/>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8"/>
                                        </p:tgtEl>
                                      </p:cBhvr>
                                    </p:animEffect>
                                    <p:set>
                                      <p:cBhvr>
                                        <p:cTn id="44" dur="1" fill="hold">
                                          <p:stCondLst>
                                            <p:cond delay="499"/>
                                          </p:stCondLst>
                                        </p:cTn>
                                        <p:tgtEl>
                                          <p:spTgt spid="4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49"/>
                                        </p:tgtEl>
                                      </p:cBhvr>
                                    </p:animEffect>
                                    <p:set>
                                      <p:cBhvr>
                                        <p:cTn id="47" dur="1" fill="hold">
                                          <p:stCondLst>
                                            <p:cond delay="499"/>
                                          </p:stCondLst>
                                        </p:cTn>
                                        <p:tgtEl>
                                          <p:spTgt spid="49"/>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50"/>
                                        </p:tgtEl>
                                      </p:cBhvr>
                                    </p:animEffect>
                                    <p:set>
                                      <p:cBhvr>
                                        <p:cTn id="50" dur="1" fill="hold">
                                          <p:stCondLst>
                                            <p:cond delay="499"/>
                                          </p:stCondLst>
                                        </p:cTn>
                                        <p:tgtEl>
                                          <p:spTgt spid="5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51"/>
                                        </p:tgtEl>
                                      </p:cBhvr>
                                    </p:animEffect>
                                    <p:set>
                                      <p:cBhvr>
                                        <p:cTn id="53" dur="1" fill="hold">
                                          <p:stCondLst>
                                            <p:cond delay="499"/>
                                          </p:stCondLst>
                                        </p:cTn>
                                        <p:tgtEl>
                                          <p:spTgt spid="51"/>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500"/>
                                        <p:tgtEl>
                                          <p:spTgt spid="52"/>
                                        </p:tgtEl>
                                      </p:cBhvr>
                                    </p:animEffect>
                                    <p:set>
                                      <p:cBhvr>
                                        <p:cTn id="56" dur="1" fill="hold">
                                          <p:stCondLst>
                                            <p:cond delay="499"/>
                                          </p:stCondLst>
                                        </p:cTn>
                                        <p:tgtEl>
                                          <p:spTgt spid="5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500"/>
                                        <p:tgtEl>
                                          <p:spTgt spid="6161"/>
                                        </p:tgtEl>
                                      </p:cBhvr>
                                    </p:animEffect>
                                    <p:set>
                                      <p:cBhvr>
                                        <p:cTn id="59" dur="1" fill="hold">
                                          <p:stCondLst>
                                            <p:cond delay="499"/>
                                          </p:stCondLst>
                                        </p:cTn>
                                        <p:tgtEl>
                                          <p:spTgt spid="6161"/>
                                        </p:tgtEl>
                                        <p:attrNameLst>
                                          <p:attrName>style.visibility</p:attrName>
                                        </p:attrNameLst>
                                      </p:cBhvr>
                                      <p:to>
                                        <p:strVal val="hidden"/>
                                      </p:to>
                                    </p:set>
                                  </p:childTnLst>
                                </p:cTn>
                              </p:par>
                              <p:par>
                                <p:cTn id="60" presetID="10" presetClass="exit" presetSubtype="0" fill="hold" grpId="0" nodeType="withEffect">
                                  <p:stCondLst>
                                    <p:cond delay="0"/>
                                  </p:stCondLst>
                                  <p:childTnLst>
                                    <p:animEffect transition="out" filter="fade">
                                      <p:cBhvr>
                                        <p:cTn id="61" dur="500"/>
                                        <p:tgtEl>
                                          <p:spTgt spid="28"/>
                                        </p:tgtEl>
                                      </p:cBhvr>
                                    </p:animEffect>
                                    <p:set>
                                      <p:cBhvr>
                                        <p:cTn id="62" dur="1" fill="hold">
                                          <p:stCondLst>
                                            <p:cond delay="499"/>
                                          </p:stCondLst>
                                        </p:cTn>
                                        <p:tgtEl>
                                          <p:spTgt spid="28"/>
                                        </p:tgtEl>
                                        <p:attrNameLst>
                                          <p:attrName>style.visibility</p:attrName>
                                        </p:attrNameLst>
                                      </p:cBhvr>
                                      <p:to>
                                        <p:strVal val="hidden"/>
                                      </p:to>
                                    </p:set>
                                  </p:childTnLst>
                                </p:cTn>
                              </p:par>
                              <p:par>
                                <p:cTn id="63" presetID="10" presetClass="exit" presetSubtype="0" fill="hold" grpId="0" nodeType="withEffect">
                                  <p:stCondLst>
                                    <p:cond delay="0"/>
                                  </p:stCondLst>
                                  <p:childTnLst>
                                    <p:animEffect transition="out" filter="fade">
                                      <p:cBhvr>
                                        <p:cTn id="64" dur="500"/>
                                        <p:tgtEl>
                                          <p:spTgt spid="55"/>
                                        </p:tgtEl>
                                      </p:cBhvr>
                                    </p:animEffect>
                                    <p:set>
                                      <p:cBhvr>
                                        <p:cTn id="65" dur="1" fill="hold">
                                          <p:stCondLst>
                                            <p:cond delay="499"/>
                                          </p:stCondLst>
                                        </p:cTn>
                                        <p:tgtEl>
                                          <p:spTgt spid="55"/>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500"/>
                                        <p:tgtEl>
                                          <p:spTgt spid="56"/>
                                        </p:tgtEl>
                                      </p:cBhvr>
                                    </p:animEffect>
                                    <p:set>
                                      <p:cBhvr>
                                        <p:cTn id="68" dur="1" fill="hold">
                                          <p:stCondLst>
                                            <p:cond delay="499"/>
                                          </p:stCondLst>
                                        </p:cTn>
                                        <p:tgtEl>
                                          <p:spTgt spid="56"/>
                                        </p:tgtEl>
                                        <p:attrNameLst>
                                          <p:attrName>style.visibility</p:attrName>
                                        </p:attrNameLst>
                                      </p:cBhvr>
                                      <p:to>
                                        <p:strVal val="hidden"/>
                                      </p:to>
                                    </p:set>
                                  </p:childTnLst>
                                </p:cTn>
                              </p:par>
                              <p:par>
                                <p:cTn id="69" presetID="10" presetClass="exit" presetSubtype="0" fill="hold" grpId="0" nodeType="withEffect">
                                  <p:stCondLst>
                                    <p:cond delay="0"/>
                                  </p:stCondLst>
                                  <p:childTnLst>
                                    <p:animEffect transition="out" filter="fade">
                                      <p:cBhvr>
                                        <p:cTn id="70" dur="500"/>
                                        <p:tgtEl>
                                          <p:spTgt spid="3"/>
                                        </p:tgtEl>
                                      </p:cBhvr>
                                    </p:animEffect>
                                    <p:set>
                                      <p:cBhvr>
                                        <p:cTn id="71" dur="1" fill="hold">
                                          <p:stCondLst>
                                            <p:cond delay="499"/>
                                          </p:stCondLst>
                                        </p:cTn>
                                        <p:tgtEl>
                                          <p:spTgt spid="3"/>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5"/>
                                        </p:tgtEl>
                                      </p:cBhvr>
                                    </p:animEffect>
                                    <p:set>
                                      <p:cBhvr>
                                        <p:cTn id="7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8" grpId="0" animBg="1"/>
      <p:bldP spid="55" grpId="0" animBg="1"/>
      <p:bldP spid="56" grpId="0" animBg="1"/>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Highly efficient </a:t>
            </a:r>
            <a:r>
              <a:rPr lang="en-US" dirty="0" err="1" smtClean="0"/>
              <a:t>parallellization</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111</a:t>
            </a:fld>
            <a:endParaRPr lang="en-US"/>
          </a:p>
        </p:txBody>
      </p:sp>
      <p:pic>
        <p:nvPicPr>
          <p:cNvPr id="5" name="Picture 1" descr="image001"/>
          <p:cNvPicPr>
            <a:picLocks noGrp="1" noChangeAspect="1" noChangeArrowheads="1"/>
          </p:cNvPicPr>
          <p:nvPr>
            <p:ph idx="1"/>
          </p:nvPr>
        </p:nvPicPr>
        <p:blipFill>
          <a:blip r:embed="rId2" cstate="print"/>
          <a:srcRect/>
          <a:stretch>
            <a:fillRect/>
          </a:stretch>
        </p:blipFill>
        <p:spPr bwMode="auto">
          <a:xfrm>
            <a:off x="1308303" y="1600200"/>
            <a:ext cx="6527394" cy="4525963"/>
          </a:xfrm>
          <a:prstGeom prst="rect">
            <a:avLst/>
          </a:prstGeom>
          <a:noFill/>
          <a:ln w="9525">
            <a:noFill/>
            <a:miter lim="800000"/>
            <a:headEnd/>
            <a:tailEnd/>
          </a:ln>
        </p:spPr>
      </p:pic>
      <p:sp>
        <p:nvSpPr>
          <p:cNvPr id="6" name="TextBox 5"/>
          <p:cNvSpPr txBox="1"/>
          <p:nvPr/>
        </p:nvSpPr>
        <p:spPr>
          <a:xfrm>
            <a:off x="4191000" y="5638800"/>
            <a:ext cx="851515" cy="523220"/>
          </a:xfrm>
          <a:prstGeom prst="rect">
            <a:avLst/>
          </a:prstGeom>
          <a:noFill/>
        </p:spPr>
        <p:txBody>
          <a:bodyPr wrap="none" rtlCol="0">
            <a:spAutoFit/>
          </a:bodyPr>
          <a:lstStyle/>
          <a:p>
            <a:r>
              <a:rPr lang="en-US" sz="2800" dirty="0" smtClean="0"/>
              <a:t>time</a:t>
            </a:r>
            <a:endParaRPr lang="en-US" sz="2800" dirty="0"/>
          </a:p>
        </p:txBody>
      </p:sp>
      <p:sp>
        <p:nvSpPr>
          <p:cNvPr id="7" name="TextBox 6"/>
          <p:cNvSpPr txBox="1"/>
          <p:nvPr/>
        </p:nvSpPr>
        <p:spPr>
          <a:xfrm rot="16200000">
            <a:off x="382364" y="3509678"/>
            <a:ext cx="1433406" cy="523220"/>
          </a:xfrm>
          <a:prstGeom prst="rect">
            <a:avLst/>
          </a:prstGeom>
          <a:noFill/>
        </p:spPr>
        <p:txBody>
          <a:bodyPr wrap="none" rtlCol="0">
            <a:spAutoFit/>
          </a:bodyPr>
          <a:lstStyle/>
          <a:p>
            <a:r>
              <a:rPr lang="en-US" sz="2800" dirty="0" smtClean="0"/>
              <a:t>machine</a:t>
            </a:r>
            <a:endParaRPr lang="en-US" sz="2000" dirty="0"/>
          </a:p>
        </p:txBody>
      </p:sp>
    </p:spTree>
    <p:extLst>
      <p:ext uri="{BB962C8B-B14F-4D97-AF65-F5344CB8AC3E}">
        <p14:creationId xmlns:p14="http://schemas.microsoft.com/office/powerpoint/2010/main" val="12685888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The End</a:t>
            </a:r>
            <a:endParaRPr lang="en-US" dirty="0"/>
          </a:p>
        </p:txBody>
      </p:sp>
      <p:sp>
        <p:nvSpPr>
          <p:cNvPr id="6" name="Text Placeholder 5"/>
          <p:cNvSpPr>
            <a:spLocks noGrp="1"/>
          </p:cNvSpPr>
          <p:nvPr>
            <p:ph type="body" idx="1"/>
          </p:nvPr>
        </p:nvSpPr>
        <p:spPr/>
        <p:txBody>
          <a:bodyPr/>
          <a:lstStyle/>
          <a:p>
            <a:endParaRPr lang="en-US"/>
          </a:p>
        </p:txBody>
      </p:sp>
      <p:sp>
        <p:nvSpPr>
          <p:cNvPr id="4" name="Slide Number Placeholder 3"/>
          <p:cNvSpPr>
            <a:spLocks noGrp="1"/>
          </p:cNvSpPr>
          <p:nvPr>
            <p:ph type="sldNum" sz="quarter" idx="12"/>
          </p:nvPr>
        </p:nvSpPr>
        <p:spPr/>
        <p:txBody>
          <a:bodyPr/>
          <a:lstStyle/>
          <a:p>
            <a:fld id="{FC7F914F-062F-453F-B34B-BB004E9935E0}" type="slidenum">
              <a:rPr lang="en-US" smtClean="0"/>
              <a:pPr/>
              <a:t>112</a:t>
            </a:fld>
            <a:endParaRPr lang="en-US"/>
          </a:p>
        </p:txBody>
      </p:sp>
    </p:spTree>
    <p:extLst>
      <p:ext uri="{BB962C8B-B14F-4D97-AF65-F5344CB8AC3E}">
        <p14:creationId xmlns:p14="http://schemas.microsoft.com/office/powerpoint/2010/main" val="2572626648"/>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2" name="Picture 32" descr="http://upload.wikimedia.org/wikipedia/commons/thumb/8/84/Martin_Luther_King_Jr_NYWTS.jpg/250px-Martin_Luther_King_Jr_NYWTS.jpg"/>
          <p:cNvPicPr>
            <a:picLocks noChangeAspect="1" noChangeArrowheads="1"/>
          </p:cNvPicPr>
          <p:nvPr/>
        </p:nvPicPr>
        <p:blipFill>
          <a:blip r:embed="rId2"/>
          <a:srcRect/>
          <a:stretch>
            <a:fillRect/>
          </a:stretch>
        </p:blipFill>
        <p:spPr bwMode="auto">
          <a:xfrm>
            <a:off x="2133600" y="2743200"/>
            <a:ext cx="1447800" cy="1754734"/>
          </a:xfrm>
          <a:prstGeom prst="rect">
            <a:avLst/>
          </a:prstGeom>
          <a:noFill/>
        </p:spPr>
      </p:pic>
      <p:pic>
        <p:nvPicPr>
          <p:cNvPr id="102430" name="Picture 30" descr="http://upload.wikimedia.org/wikipedia/commons/thumb/b/be/Carl_Sagan_Planetary_Society.JPG/225px-Carl_Sagan_Planetary_Society.JPG"/>
          <p:cNvPicPr>
            <a:picLocks noChangeAspect="1" noChangeArrowheads="1"/>
          </p:cNvPicPr>
          <p:nvPr/>
        </p:nvPicPr>
        <p:blipFill>
          <a:blip r:embed="rId3"/>
          <a:srcRect/>
          <a:stretch>
            <a:fillRect/>
          </a:stretch>
        </p:blipFill>
        <p:spPr bwMode="auto">
          <a:xfrm>
            <a:off x="7391400" y="609600"/>
            <a:ext cx="1305422" cy="1781176"/>
          </a:xfrm>
          <a:prstGeom prst="rect">
            <a:avLst/>
          </a:prstGeom>
          <a:noFill/>
        </p:spPr>
      </p:pic>
      <p:pic>
        <p:nvPicPr>
          <p:cNvPr id="102420" name="Picture 20" descr="Gagarin in his space suit">
            <a:hlinkClick r:id="rId4" tooltip="Gagarin in his space suit"/>
          </p:cNvPr>
          <p:cNvPicPr>
            <a:picLocks noChangeAspect="1" noChangeArrowheads="1"/>
          </p:cNvPicPr>
          <p:nvPr/>
        </p:nvPicPr>
        <p:blipFill>
          <a:blip r:embed="rId5"/>
          <a:srcRect/>
          <a:stretch>
            <a:fillRect/>
          </a:stretch>
        </p:blipFill>
        <p:spPr bwMode="auto">
          <a:xfrm>
            <a:off x="6096000" y="2438400"/>
            <a:ext cx="1714500" cy="2295526"/>
          </a:xfrm>
          <a:prstGeom prst="rect">
            <a:avLst/>
          </a:prstGeom>
          <a:noFill/>
        </p:spPr>
      </p:pic>
      <p:pic>
        <p:nvPicPr>
          <p:cNvPr id="102428" name="Picture 28" descr="http://www.matthewlangley.com/blog/uploaded_images/Koudelka---Russian-Tank-in-Prague-765826.jpg"/>
          <p:cNvPicPr>
            <a:picLocks noChangeAspect="1" noChangeArrowheads="1"/>
          </p:cNvPicPr>
          <p:nvPr/>
        </p:nvPicPr>
        <p:blipFill>
          <a:blip r:embed="rId6"/>
          <a:srcRect/>
          <a:stretch>
            <a:fillRect/>
          </a:stretch>
        </p:blipFill>
        <p:spPr bwMode="auto">
          <a:xfrm>
            <a:off x="3733800" y="3429000"/>
            <a:ext cx="2133600" cy="1360171"/>
          </a:xfrm>
          <a:prstGeom prst="rect">
            <a:avLst/>
          </a:prstGeom>
          <a:noFill/>
        </p:spPr>
      </p:pic>
      <p:pic>
        <p:nvPicPr>
          <p:cNvPr id="102424" name="Picture 24" descr="http://upload.wikimedia.org/wikipedia/en/b/b3/Truffaut.jpg"/>
          <p:cNvPicPr>
            <a:picLocks noChangeAspect="1" noChangeArrowheads="1"/>
          </p:cNvPicPr>
          <p:nvPr/>
        </p:nvPicPr>
        <p:blipFill>
          <a:blip r:embed="rId7"/>
          <a:srcRect/>
          <a:stretch>
            <a:fillRect/>
          </a:stretch>
        </p:blipFill>
        <p:spPr bwMode="auto">
          <a:xfrm>
            <a:off x="1066800" y="2895600"/>
            <a:ext cx="1249551" cy="2047876"/>
          </a:xfrm>
          <a:prstGeom prst="rect">
            <a:avLst/>
          </a:prstGeom>
          <a:noFill/>
        </p:spPr>
      </p:pic>
      <p:pic>
        <p:nvPicPr>
          <p:cNvPr id="102422" name="Picture 22" descr="http://upload.wikimedia.org/wikipedia/commons/thumb/1/1d/Pilule_contraceptive.jpg/200px-Pilule_contraceptive.jpg"/>
          <p:cNvPicPr>
            <a:picLocks noChangeAspect="1" noChangeArrowheads="1"/>
          </p:cNvPicPr>
          <p:nvPr/>
        </p:nvPicPr>
        <p:blipFill>
          <a:blip r:embed="rId8"/>
          <a:srcRect/>
          <a:stretch>
            <a:fillRect/>
          </a:stretch>
        </p:blipFill>
        <p:spPr bwMode="auto">
          <a:xfrm>
            <a:off x="1981200" y="1143000"/>
            <a:ext cx="1905000" cy="1171575"/>
          </a:xfrm>
          <a:prstGeom prst="rect">
            <a:avLst/>
          </a:prstGeom>
          <a:noFill/>
        </p:spPr>
      </p:pic>
      <p:sp>
        <p:nvSpPr>
          <p:cNvPr id="2" name="Title 1"/>
          <p:cNvSpPr>
            <a:spLocks noGrp="1"/>
          </p:cNvSpPr>
          <p:nvPr>
            <p:ph type="title"/>
          </p:nvPr>
        </p:nvSpPr>
        <p:spPr>
          <a:xfrm>
            <a:off x="457200" y="274638"/>
            <a:ext cx="8229600" cy="792162"/>
          </a:xfrm>
        </p:spPr>
        <p:txBody>
          <a:bodyPr/>
          <a:lstStyle/>
          <a:p>
            <a:r>
              <a:rPr lang="en-US" dirty="0" smtClean="0"/>
              <a:t>The Roaring ‘60s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113</a:t>
            </a:fld>
            <a:endParaRPr lang="en-US" dirty="0"/>
          </a:p>
        </p:txBody>
      </p:sp>
      <p:pic>
        <p:nvPicPr>
          <p:cNvPr id="102402" name="Picture 2" descr="The Beatles Tin Sign"/>
          <p:cNvPicPr>
            <a:picLocks noChangeAspect="1" noChangeArrowheads="1"/>
          </p:cNvPicPr>
          <p:nvPr/>
        </p:nvPicPr>
        <p:blipFill>
          <a:blip r:embed="rId9"/>
          <a:srcRect/>
          <a:stretch>
            <a:fillRect/>
          </a:stretch>
        </p:blipFill>
        <p:spPr bwMode="auto">
          <a:xfrm>
            <a:off x="304800" y="1219200"/>
            <a:ext cx="2286000" cy="2291715"/>
          </a:xfrm>
          <a:prstGeom prst="rect">
            <a:avLst/>
          </a:prstGeom>
          <a:noFill/>
        </p:spPr>
      </p:pic>
      <p:pic>
        <p:nvPicPr>
          <p:cNvPr id="102404" name="Picture 4" descr="The Vietnam War memorial"/>
          <p:cNvPicPr>
            <a:picLocks noChangeAspect="1" noChangeArrowheads="1"/>
          </p:cNvPicPr>
          <p:nvPr/>
        </p:nvPicPr>
        <p:blipFill>
          <a:blip r:embed="rId10"/>
          <a:srcRect/>
          <a:stretch>
            <a:fillRect/>
          </a:stretch>
        </p:blipFill>
        <p:spPr bwMode="auto">
          <a:xfrm>
            <a:off x="6934200" y="1371600"/>
            <a:ext cx="1428750" cy="1714500"/>
          </a:xfrm>
          <a:prstGeom prst="rect">
            <a:avLst/>
          </a:prstGeom>
          <a:noFill/>
        </p:spPr>
      </p:pic>
      <p:pic>
        <p:nvPicPr>
          <p:cNvPr id="102406" name="Picture 6" descr="A bus covered with Hippie slogans and flowers"/>
          <p:cNvPicPr>
            <a:picLocks noChangeAspect="1" noChangeArrowheads="1"/>
          </p:cNvPicPr>
          <p:nvPr/>
        </p:nvPicPr>
        <p:blipFill>
          <a:blip r:embed="rId11"/>
          <a:srcRect/>
          <a:stretch>
            <a:fillRect/>
          </a:stretch>
        </p:blipFill>
        <p:spPr bwMode="auto">
          <a:xfrm>
            <a:off x="7010400" y="3657600"/>
            <a:ext cx="1714500" cy="1924051"/>
          </a:xfrm>
          <a:prstGeom prst="rect">
            <a:avLst/>
          </a:prstGeom>
          <a:noFill/>
        </p:spPr>
      </p:pic>
      <p:pic>
        <p:nvPicPr>
          <p:cNvPr id="102408" name="Picture 8" descr="Jimi Hendrix"/>
          <p:cNvPicPr>
            <a:picLocks noChangeAspect="1" noChangeArrowheads="1"/>
          </p:cNvPicPr>
          <p:nvPr/>
        </p:nvPicPr>
        <p:blipFill>
          <a:blip r:embed="rId12"/>
          <a:srcRect/>
          <a:stretch>
            <a:fillRect/>
          </a:stretch>
        </p:blipFill>
        <p:spPr bwMode="auto">
          <a:xfrm>
            <a:off x="4953000" y="4495800"/>
            <a:ext cx="1629294" cy="2038351"/>
          </a:xfrm>
          <a:prstGeom prst="rect">
            <a:avLst/>
          </a:prstGeom>
          <a:noFill/>
        </p:spPr>
      </p:pic>
      <p:pic>
        <p:nvPicPr>
          <p:cNvPr id="102410" name="Picture 10" descr="OnTheRoad"/>
          <p:cNvPicPr>
            <a:picLocks noChangeAspect="1" noChangeArrowheads="1"/>
          </p:cNvPicPr>
          <p:nvPr/>
        </p:nvPicPr>
        <p:blipFill>
          <a:blip r:embed="rId13"/>
          <a:srcRect/>
          <a:stretch>
            <a:fillRect/>
          </a:stretch>
        </p:blipFill>
        <p:spPr bwMode="auto">
          <a:xfrm>
            <a:off x="5181600" y="990600"/>
            <a:ext cx="1726883" cy="2819400"/>
          </a:xfrm>
          <a:prstGeom prst="rect">
            <a:avLst/>
          </a:prstGeom>
          <a:noFill/>
        </p:spPr>
      </p:pic>
      <p:pic>
        <p:nvPicPr>
          <p:cNvPr id="102412" name="Picture 12" descr="Moon landing hoax - No stars?"/>
          <p:cNvPicPr>
            <a:picLocks noChangeAspect="1" noChangeArrowheads="1"/>
          </p:cNvPicPr>
          <p:nvPr/>
        </p:nvPicPr>
        <p:blipFill>
          <a:blip r:embed="rId14"/>
          <a:srcRect/>
          <a:stretch>
            <a:fillRect/>
          </a:stretch>
        </p:blipFill>
        <p:spPr bwMode="auto">
          <a:xfrm>
            <a:off x="457200" y="4191000"/>
            <a:ext cx="2322316" cy="2314576"/>
          </a:xfrm>
          <a:prstGeom prst="rect">
            <a:avLst/>
          </a:prstGeom>
          <a:noFill/>
        </p:spPr>
      </p:pic>
      <p:pic>
        <p:nvPicPr>
          <p:cNvPr id="102414" name="Picture 14" descr="http://www.peterrdevries.nl/images/kennedy.jpg"/>
          <p:cNvPicPr>
            <a:picLocks noChangeAspect="1" noChangeArrowheads="1"/>
          </p:cNvPicPr>
          <p:nvPr/>
        </p:nvPicPr>
        <p:blipFill>
          <a:blip r:embed="rId15"/>
          <a:srcRect/>
          <a:stretch>
            <a:fillRect/>
          </a:stretch>
        </p:blipFill>
        <p:spPr bwMode="auto">
          <a:xfrm>
            <a:off x="3276600" y="1219200"/>
            <a:ext cx="1600200" cy="2022653"/>
          </a:xfrm>
          <a:prstGeom prst="rect">
            <a:avLst/>
          </a:prstGeom>
          <a:noFill/>
        </p:spPr>
      </p:pic>
      <p:pic>
        <p:nvPicPr>
          <p:cNvPr id="102418" name="Picture 18" descr="Janis Joplin Magnet"/>
          <p:cNvPicPr>
            <a:picLocks noChangeAspect="1" noChangeArrowheads="1"/>
          </p:cNvPicPr>
          <p:nvPr/>
        </p:nvPicPr>
        <p:blipFill>
          <a:blip r:embed="rId16"/>
          <a:srcRect/>
          <a:stretch>
            <a:fillRect/>
          </a:stretch>
        </p:blipFill>
        <p:spPr bwMode="auto">
          <a:xfrm>
            <a:off x="2895600" y="4114800"/>
            <a:ext cx="1490853" cy="2228850"/>
          </a:xfrm>
          <a:prstGeom prst="rect">
            <a:avLst/>
          </a:prstGeom>
          <a:noFill/>
        </p:spPr>
      </p:pic>
      <p:pic>
        <p:nvPicPr>
          <p:cNvPr id="102426" name="Picture 26" descr="http://upload.wikimedia.org/wikipedia/commons/thumb/8/89/Muhammad_Ali_NYWTS.jpg/220px-Muhammad_Ali_NYWTS.jpg"/>
          <p:cNvPicPr>
            <a:picLocks noChangeAspect="1" noChangeArrowheads="1"/>
          </p:cNvPicPr>
          <p:nvPr/>
        </p:nvPicPr>
        <p:blipFill>
          <a:blip r:embed="rId17"/>
          <a:srcRect/>
          <a:stretch>
            <a:fillRect/>
          </a:stretch>
        </p:blipFill>
        <p:spPr bwMode="auto">
          <a:xfrm>
            <a:off x="7010400" y="5281353"/>
            <a:ext cx="1104900" cy="1386148"/>
          </a:xfrm>
          <a:prstGeom prst="rect">
            <a:avLst/>
          </a:prstGeom>
          <a:noFill/>
        </p:spPr>
      </p:pic>
    </p:spTree>
    <p:extLst>
      <p:ext uri="{BB962C8B-B14F-4D97-AF65-F5344CB8AC3E}">
        <p14:creationId xmlns:p14="http://schemas.microsoft.com/office/powerpoint/2010/main" val="36497810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02432"/>
                                        </p:tgtEl>
                                        <p:attrNameLst>
                                          <p:attrName>style.visibility</p:attrName>
                                        </p:attrNameLst>
                                      </p:cBhvr>
                                      <p:to>
                                        <p:strVal val="visible"/>
                                      </p:to>
                                    </p:set>
                                    <p:animEffect transition="in" filter="slide(fromBottom)">
                                      <p:cBhvr>
                                        <p:cTn id="7" dur="500"/>
                                        <p:tgtEl>
                                          <p:spTgt spid="10243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02430"/>
                                        </p:tgtEl>
                                        <p:attrNameLst>
                                          <p:attrName>style.visibility</p:attrName>
                                        </p:attrNameLst>
                                      </p:cBhvr>
                                      <p:to>
                                        <p:strVal val="visible"/>
                                      </p:to>
                                    </p:set>
                                    <p:animEffect transition="in" filter="slide(fromBottom)">
                                      <p:cBhvr>
                                        <p:cTn id="11" dur="500"/>
                                        <p:tgtEl>
                                          <p:spTgt spid="102430"/>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102420"/>
                                        </p:tgtEl>
                                        <p:attrNameLst>
                                          <p:attrName>style.visibility</p:attrName>
                                        </p:attrNameLst>
                                      </p:cBhvr>
                                      <p:to>
                                        <p:strVal val="visible"/>
                                      </p:to>
                                    </p:set>
                                    <p:animEffect transition="in" filter="slide(fromBottom)">
                                      <p:cBhvr>
                                        <p:cTn id="15" dur="500"/>
                                        <p:tgtEl>
                                          <p:spTgt spid="102420"/>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102428"/>
                                        </p:tgtEl>
                                        <p:attrNameLst>
                                          <p:attrName>style.visibility</p:attrName>
                                        </p:attrNameLst>
                                      </p:cBhvr>
                                      <p:to>
                                        <p:strVal val="visible"/>
                                      </p:to>
                                    </p:set>
                                    <p:animEffect transition="in" filter="slide(fromBottom)">
                                      <p:cBhvr>
                                        <p:cTn id="19" dur="500"/>
                                        <p:tgtEl>
                                          <p:spTgt spid="102428"/>
                                        </p:tgtEl>
                                      </p:cBhvr>
                                    </p:animEffect>
                                  </p:childTnLst>
                                </p:cTn>
                              </p:par>
                            </p:childTnLst>
                          </p:cTn>
                        </p:par>
                        <p:par>
                          <p:cTn id="20" fill="hold">
                            <p:stCondLst>
                              <p:cond delay="2000"/>
                            </p:stCondLst>
                            <p:childTnLst>
                              <p:par>
                                <p:cTn id="21" presetID="12" presetClass="entr" presetSubtype="4" fill="hold" nodeType="afterEffect">
                                  <p:stCondLst>
                                    <p:cond delay="0"/>
                                  </p:stCondLst>
                                  <p:childTnLst>
                                    <p:set>
                                      <p:cBhvr>
                                        <p:cTn id="22" dur="1" fill="hold">
                                          <p:stCondLst>
                                            <p:cond delay="0"/>
                                          </p:stCondLst>
                                        </p:cTn>
                                        <p:tgtEl>
                                          <p:spTgt spid="102424"/>
                                        </p:tgtEl>
                                        <p:attrNameLst>
                                          <p:attrName>style.visibility</p:attrName>
                                        </p:attrNameLst>
                                      </p:cBhvr>
                                      <p:to>
                                        <p:strVal val="visible"/>
                                      </p:to>
                                    </p:set>
                                    <p:animEffect transition="in" filter="slide(fromBottom)">
                                      <p:cBhvr>
                                        <p:cTn id="23" dur="500"/>
                                        <p:tgtEl>
                                          <p:spTgt spid="102424"/>
                                        </p:tgtEl>
                                      </p:cBhvr>
                                    </p:animEffect>
                                  </p:childTnLst>
                                </p:cTn>
                              </p:par>
                            </p:childTnLst>
                          </p:cTn>
                        </p:par>
                        <p:par>
                          <p:cTn id="24" fill="hold">
                            <p:stCondLst>
                              <p:cond delay="2500"/>
                            </p:stCondLst>
                            <p:childTnLst>
                              <p:par>
                                <p:cTn id="25" presetID="12" presetClass="entr" presetSubtype="4" fill="hold" nodeType="afterEffect">
                                  <p:stCondLst>
                                    <p:cond delay="0"/>
                                  </p:stCondLst>
                                  <p:childTnLst>
                                    <p:set>
                                      <p:cBhvr>
                                        <p:cTn id="26" dur="1" fill="hold">
                                          <p:stCondLst>
                                            <p:cond delay="0"/>
                                          </p:stCondLst>
                                        </p:cTn>
                                        <p:tgtEl>
                                          <p:spTgt spid="102422"/>
                                        </p:tgtEl>
                                        <p:attrNameLst>
                                          <p:attrName>style.visibility</p:attrName>
                                        </p:attrNameLst>
                                      </p:cBhvr>
                                      <p:to>
                                        <p:strVal val="visible"/>
                                      </p:to>
                                    </p:set>
                                    <p:animEffect transition="in" filter="slide(fromBottom)">
                                      <p:cBhvr>
                                        <p:cTn id="27" dur="500"/>
                                        <p:tgtEl>
                                          <p:spTgt spid="102422"/>
                                        </p:tgtEl>
                                      </p:cBhvr>
                                    </p:animEffect>
                                  </p:childTnLst>
                                </p:cTn>
                              </p:par>
                            </p:childTnLst>
                          </p:cTn>
                        </p:par>
                        <p:par>
                          <p:cTn id="28" fill="hold">
                            <p:stCondLst>
                              <p:cond delay="3000"/>
                            </p:stCondLst>
                            <p:childTnLst>
                              <p:par>
                                <p:cTn id="29" presetID="12" presetClass="entr" presetSubtype="4" fill="hold" nodeType="afterEffect">
                                  <p:stCondLst>
                                    <p:cond delay="0"/>
                                  </p:stCondLst>
                                  <p:childTnLst>
                                    <p:set>
                                      <p:cBhvr>
                                        <p:cTn id="30" dur="1" fill="hold">
                                          <p:stCondLst>
                                            <p:cond delay="0"/>
                                          </p:stCondLst>
                                        </p:cTn>
                                        <p:tgtEl>
                                          <p:spTgt spid="102402"/>
                                        </p:tgtEl>
                                        <p:attrNameLst>
                                          <p:attrName>style.visibility</p:attrName>
                                        </p:attrNameLst>
                                      </p:cBhvr>
                                      <p:to>
                                        <p:strVal val="visible"/>
                                      </p:to>
                                    </p:set>
                                    <p:animEffect transition="in" filter="slide(fromBottom)">
                                      <p:cBhvr>
                                        <p:cTn id="31" dur="500"/>
                                        <p:tgtEl>
                                          <p:spTgt spid="102402"/>
                                        </p:tgtEl>
                                      </p:cBhvr>
                                    </p:animEffect>
                                  </p:childTnLst>
                                </p:cTn>
                              </p:par>
                            </p:childTnLst>
                          </p:cTn>
                        </p:par>
                        <p:par>
                          <p:cTn id="32" fill="hold">
                            <p:stCondLst>
                              <p:cond delay="3500"/>
                            </p:stCondLst>
                            <p:childTnLst>
                              <p:par>
                                <p:cTn id="33" presetID="12" presetClass="entr" presetSubtype="4" fill="hold" nodeType="afterEffect">
                                  <p:stCondLst>
                                    <p:cond delay="0"/>
                                  </p:stCondLst>
                                  <p:childTnLst>
                                    <p:set>
                                      <p:cBhvr>
                                        <p:cTn id="34" dur="1" fill="hold">
                                          <p:stCondLst>
                                            <p:cond delay="0"/>
                                          </p:stCondLst>
                                        </p:cTn>
                                        <p:tgtEl>
                                          <p:spTgt spid="102404"/>
                                        </p:tgtEl>
                                        <p:attrNameLst>
                                          <p:attrName>style.visibility</p:attrName>
                                        </p:attrNameLst>
                                      </p:cBhvr>
                                      <p:to>
                                        <p:strVal val="visible"/>
                                      </p:to>
                                    </p:set>
                                    <p:animEffect transition="in" filter="slide(fromBottom)">
                                      <p:cBhvr>
                                        <p:cTn id="35" dur="500"/>
                                        <p:tgtEl>
                                          <p:spTgt spid="102404"/>
                                        </p:tgtEl>
                                      </p:cBhvr>
                                    </p:animEffect>
                                  </p:childTnLst>
                                </p:cTn>
                              </p:par>
                            </p:childTnLst>
                          </p:cTn>
                        </p:par>
                        <p:par>
                          <p:cTn id="36" fill="hold">
                            <p:stCondLst>
                              <p:cond delay="4000"/>
                            </p:stCondLst>
                            <p:childTnLst>
                              <p:par>
                                <p:cTn id="37" presetID="12" presetClass="entr" presetSubtype="4" fill="hold" nodeType="afterEffect">
                                  <p:stCondLst>
                                    <p:cond delay="0"/>
                                  </p:stCondLst>
                                  <p:childTnLst>
                                    <p:set>
                                      <p:cBhvr>
                                        <p:cTn id="38" dur="1" fill="hold">
                                          <p:stCondLst>
                                            <p:cond delay="0"/>
                                          </p:stCondLst>
                                        </p:cTn>
                                        <p:tgtEl>
                                          <p:spTgt spid="102406"/>
                                        </p:tgtEl>
                                        <p:attrNameLst>
                                          <p:attrName>style.visibility</p:attrName>
                                        </p:attrNameLst>
                                      </p:cBhvr>
                                      <p:to>
                                        <p:strVal val="visible"/>
                                      </p:to>
                                    </p:set>
                                    <p:animEffect transition="in" filter="slide(fromBottom)">
                                      <p:cBhvr>
                                        <p:cTn id="39" dur="500"/>
                                        <p:tgtEl>
                                          <p:spTgt spid="102406"/>
                                        </p:tgtEl>
                                      </p:cBhvr>
                                    </p:animEffect>
                                  </p:childTnLst>
                                </p:cTn>
                              </p:par>
                            </p:childTnLst>
                          </p:cTn>
                        </p:par>
                        <p:par>
                          <p:cTn id="40" fill="hold">
                            <p:stCondLst>
                              <p:cond delay="4500"/>
                            </p:stCondLst>
                            <p:childTnLst>
                              <p:par>
                                <p:cTn id="41" presetID="12" presetClass="entr" presetSubtype="4" fill="hold" nodeType="afterEffect">
                                  <p:stCondLst>
                                    <p:cond delay="0"/>
                                  </p:stCondLst>
                                  <p:childTnLst>
                                    <p:set>
                                      <p:cBhvr>
                                        <p:cTn id="42" dur="1" fill="hold">
                                          <p:stCondLst>
                                            <p:cond delay="0"/>
                                          </p:stCondLst>
                                        </p:cTn>
                                        <p:tgtEl>
                                          <p:spTgt spid="102408"/>
                                        </p:tgtEl>
                                        <p:attrNameLst>
                                          <p:attrName>style.visibility</p:attrName>
                                        </p:attrNameLst>
                                      </p:cBhvr>
                                      <p:to>
                                        <p:strVal val="visible"/>
                                      </p:to>
                                    </p:set>
                                    <p:animEffect transition="in" filter="slide(fromBottom)">
                                      <p:cBhvr>
                                        <p:cTn id="43" dur="500"/>
                                        <p:tgtEl>
                                          <p:spTgt spid="102408"/>
                                        </p:tgtEl>
                                      </p:cBhvr>
                                    </p:animEffect>
                                  </p:childTnLst>
                                </p:cTn>
                              </p:par>
                            </p:childTnLst>
                          </p:cTn>
                        </p:par>
                        <p:par>
                          <p:cTn id="44" fill="hold">
                            <p:stCondLst>
                              <p:cond delay="5000"/>
                            </p:stCondLst>
                            <p:childTnLst>
                              <p:par>
                                <p:cTn id="45" presetID="12" presetClass="entr" presetSubtype="4" fill="hold" nodeType="afterEffect">
                                  <p:stCondLst>
                                    <p:cond delay="0"/>
                                  </p:stCondLst>
                                  <p:childTnLst>
                                    <p:set>
                                      <p:cBhvr>
                                        <p:cTn id="46" dur="1" fill="hold">
                                          <p:stCondLst>
                                            <p:cond delay="0"/>
                                          </p:stCondLst>
                                        </p:cTn>
                                        <p:tgtEl>
                                          <p:spTgt spid="102410"/>
                                        </p:tgtEl>
                                        <p:attrNameLst>
                                          <p:attrName>style.visibility</p:attrName>
                                        </p:attrNameLst>
                                      </p:cBhvr>
                                      <p:to>
                                        <p:strVal val="visible"/>
                                      </p:to>
                                    </p:set>
                                    <p:animEffect transition="in" filter="slide(fromBottom)">
                                      <p:cBhvr>
                                        <p:cTn id="47" dur="500"/>
                                        <p:tgtEl>
                                          <p:spTgt spid="102410"/>
                                        </p:tgtEl>
                                      </p:cBhvr>
                                    </p:animEffect>
                                  </p:childTnLst>
                                </p:cTn>
                              </p:par>
                            </p:childTnLst>
                          </p:cTn>
                        </p:par>
                        <p:par>
                          <p:cTn id="48" fill="hold">
                            <p:stCondLst>
                              <p:cond delay="5500"/>
                            </p:stCondLst>
                            <p:childTnLst>
                              <p:par>
                                <p:cTn id="49" presetID="12" presetClass="entr" presetSubtype="4" fill="hold" nodeType="afterEffect">
                                  <p:stCondLst>
                                    <p:cond delay="0"/>
                                  </p:stCondLst>
                                  <p:childTnLst>
                                    <p:set>
                                      <p:cBhvr>
                                        <p:cTn id="50" dur="1" fill="hold">
                                          <p:stCondLst>
                                            <p:cond delay="0"/>
                                          </p:stCondLst>
                                        </p:cTn>
                                        <p:tgtEl>
                                          <p:spTgt spid="102412"/>
                                        </p:tgtEl>
                                        <p:attrNameLst>
                                          <p:attrName>style.visibility</p:attrName>
                                        </p:attrNameLst>
                                      </p:cBhvr>
                                      <p:to>
                                        <p:strVal val="visible"/>
                                      </p:to>
                                    </p:set>
                                    <p:animEffect transition="in" filter="slide(fromBottom)">
                                      <p:cBhvr>
                                        <p:cTn id="51" dur="500"/>
                                        <p:tgtEl>
                                          <p:spTgt spid="102412"/>
                                        </p:tgtEl>
                                      </p:cBhvr>
                                    </p:animEffect>
                                  </p:childTnLst>
                                </p:cTn>
                              </p:par>
                            </p:childTnLst>
                          </p:cTn>
                        </p:par>
                        <p:par>
                          <p:cTn id="52" fill="hold">
                            <p:stCondLst>
                              <p:cond delay="6000"/>
                            </p:stCondLst>
                            <p:childTnLst>
                              <p:par>
                                <p:cTn id="53" presetID="12" presetClass="entr" presetSubtype="4" fill="hold" nodeType="afterEffect">
                                  <p:stCondLst>
                                    <p:cond delay="0"/>
                                  </p:stCondLst>
                                  <p:childTnLst>
                                    <p:set>
                                      <p:cBhvr>
                                        <p:cTn id="54" dur="1" fill="hold">
                                          <p:stCondLst>
                                            <p:cond delay="0"/>
                                          </p:stCondLst>
                                        </p:cTn>
                                        <p:tgtEl>
                                          <p:spTgt spid="102414"/>
                                        </p:tgtEl>
                                        <p:attrNameLst>
                                          <p:attrName>style.visibility</p:attrName>
                                        </p:attrNameLst>
                                      </p:cBhvr>
                                      <p:to>
                                        <p:strVal val="visible"/>
                                      </p:to>
                                    </p:set>
                                    <p:animEffect transition="in" filter="slide(fromBottom)">
                                      <p:cBhvr>
                                        <p:cTn id="55" dur="500"/>
                                        <p:tgtEl>
                                          <p:spTgt spid="102414"/>
                                        </p:tgtEl>
                                      </p:cBhvr>
                                    </p:animEffect>
                                  </p:childTnLst>
                                </p:cTn>
                              </p:par>
                            </p:childTnLst>
                          </p:cTn>
                        </p:par>
                        <p:par>
                          <p:cTn id="56" fill="hold">
                            <p:stCondLst>
                              <p:cond delay="6500"/>
                            </p:stCondLst>
                            <p:childTnLst>
                              <p:par>
                                <p:cTn id="57" presetID="12" presetClass="entr" presetSubtype="4" fill="hold" nodeType="afterEffect">
                                  <p:stCondLst>
                                    <p:cond delay="0"/>
                                  </p:stCondLst>
                                  <p:childTnLst>
                                    <p:set>
                                      <p:cBhvr>
                                        <p:cTn id="58" dur="1" fill="hold">
                                          <p:stCondLst>
                                            <p:cond delay="0"/>
                                          </p:stCondLst>
                                        </p:cTn>
                                        <p:tgtEl>
                                          <p:spTgt spid="102418"/>
                                        </p:tgtEl>
                                        <p:attrNameLst>
                                          <p:attrName>style.visibility</p:attrName>
                                        </p:attrNameLst>
                                      </p:cBhvr>
                                      <p:to>
                                        <p:strVal val="visible"/>
                                      </p:to>
                                    </p:set>
                                    <p:animEffect transition="in" filter="slide(fromBottom)">
                                      <p:cBhvr>
                                        <p:cTn id="59" dur="500"/>
                                        <p:tgtEl>
                                          <p:spTgt spid="102418"/>
                                        </p:tgtEl>
                                      </p:cBhvr>
                                    </p:animEffect>
                                  </p:childTnLst>
                                </p:cTn>
                              </p:par>
                            </p:childTnLst>
                          </p:cTn>
                        </p:par>
                        <p:par>
                          <p:cTn id="60" fill="hold">
                            <p:stCondLst>
                              <p:cond delay="7000"/>
                            </p:stCondLst>
                            <p:childTnLst>
                              <p:par>
                                <p:cTn id="61" presetID="12" presetClass="entr" presetSubtype="4" fill="hold" nodeType="afterEffect">
                                  <p:stCondLst>
                                    <p:cond delay="0"/>
                                  </p:stCondLst>
                                  <p:childTnLst>
                                    <p:set>
                                      <p:cBhvr>
                                        <p:cTn id="62" dur="1" fill="hold">
                                          <p:stCondLst>
                                            <p:cond delay="0"/>
                                          </p:stCondLst>
                                        </p:cTn>
                                        <p:tgtEl>
                                          <p:spTgt spid="102426"/>
                                        </p:tgtEl>
                                        <p:attrNameLst>
                                          <p:attrName>style.visibility</p:attrName>
                                        </p:attrNameLst>
                                      </p:cBhvr>
                                      <p:to>
                                        <p:strVal val="visible"/>
                                      </p:to>
                                    </p:set>
                                    <p:animEffect transition="in" filter="slide(fromBottom)">
                                      <p:cBhvr>
                                        <p:cTn id="63" dur="500"/>
                                        <p:tgtEl>
                                          <p:spTgt spid="102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44" name="Picture 36" descr="RS-232C延長ケーブル（3m）　KR-9EN3 - サンワサプライ"/>
          <p:cNvPicPr>
            <a:picLocks noChangeAspect="1" noChangeArrowheads="1"/>
          </p:cNvPicPr>
          <p:nvPr/>
        </p:nvPicPr>
        <p:blipFill>
          <a:blip r:embed="rId2" cstate="print"/>
          <a:srcRect/>
          <a:stretch>
            <a:fillRect/>
          </a:stretch>
        </p:blipFill>
        <p:spPr bwMode="auto">
          <a:xfrm>
            <a:off x="5791200" y="2209800"/>
            <a:ext cx="1143000" cy="1143000"/>
          </a:xfrm>
          <a:prstGeom prst="rect">
            <a:avLst/>
          </a:prstGeom>
          <a:noFill/>
        </p:spPr>
      </p:pic>
      <p:pic>
        <p:nvPicPr>
          <p:cNvPr id="145442" name="Picture 34" descr="http://www.computerhistory.org/timeline/images/1964_basic.jpg"/>
          <p:cNvPicPr>
            <a:picLocks noChangeAspect="1" noChangeArrowheads="1"/>
          </p:cNvPicPr>
          <p:nvPr/>
        </p:nvPicPr>
        <p:blipFill>
          <a:blip r:embed="rId3"/>
          <a:srcRect/>
          <a:stretch>
            <a:fillRect/>
          </a:stretch>
        </p:blipFill>
        <p:spPr bwMode="auto">
          <a:xfrm>
            <a:off x="1752600" y="0"/>
            <a:ext cx="1905000" cy="2905125"/>
          </a:xfrm>
          <a:prstGeom prst="rect">
            <a:avLst/>
          </a:prstGeom>
          <a:noFill/>
        </p:spPr>
      </p:pic>
      <p:pic>
        <p:nvPicPr>
          <p:cNvPr id="145438" name="Picture 30" descr="http://www.computerhistory.org/timeline/images/1960_lisp.jpg"/>
          <p:cNvPicPr>
            <a:picLocks noChangeAspect="1" noChangeArrowheads="1"/>
          </p:cNvPicPr>
          <p:nvPr/>
        </p:nvPicPr>
        <p:blipFill>
          <a:blip r:embed="rId4"/>
          <a:srcRect/>
          <a:stretch>
            <a:fillRect/>
          </a:stretch>
        </p:blipFill>
        <p:spPr bwMode="auto">
          <a:xfrm>
            <a:off x="0" y="4019550"/>
            <a:ext cx="1905000" cy="2838450"/>
          </a:xfrm>
          <a:prstGeom prst="rect">
            <a:avLst/>
          </a:prstGeom>
          <a:noFill/>
        </p:spPr>
      </p:pic>
      <p:pic>
        <p:nvPicPr>
          <p:cNvPr id="145436" name="Picture 28" descr="http://www.computerhistory.org/timeline/images/1961_rtl.jpg"/>
          <p:cNvPicPr>
            <a:picLocks noChangeAspect="1" noChangeArrowheads="1"/>
          </p:cNvPicPr>
          <p:nvPr/>
        </p:nvPicPr>
        <p:blipFill>
          <a:blip r:embed="rId5"/>
          <a:srcRect/>
          <a:stretch>
            <a:fillRect/>
          </a:stretch>
        </p:blipFill>
        <p:spPr bwMode="auto">
          <a:xfrm>
            <a:off x="6705600" y="1676400"/>
            <a:ext cx="1905000" cy="1924051"/>
          </a:xfrm>
          <a:prstGeom prst="rect">
            <a:avLst/>
          </a:prstGeom>
          <a:noFill/>
        </p:spPr>
      </p:pic>
      <p:pic>
        <p:nvPicPr>
          <p:cNvPr id="145422" name="Picture 14" descr="http://archive.computerhistory.org/resources/still-image/UNIX/unix.license_plate.102623933.lg.jpg"/>
          <p:cNvPicPr>
            <a:picLocks noChangeAspect="1" noChangeArrowheads="1"/>
          </p:cNvPicPr>
          <p:nvPr/>
        </p:nvPicPr>
        <p:blipFill>
          <a:blip r:embed="rId6"/>
          <a:srcRect/>
          <a:stretch>
            <a:fillRect/>
          </a:stretch>
        </p:blipFill>
        <p:spPr bwMode="auto">
          <a:xfrm>
            <a:off x="6334125" y="4706112"/>
            <a:ext cx="2438400" cy="1999488"/>
          </a:xfrm>
          <a:prstGeom prst="rect">
            <a:avLst/>
          </a:prstGeom>
          <a:noFill/>
        </p:spPr>
      </p:pic>
      <p:sp>
        <p:nvSpPr>
          <p:cNvPr id="2" name="Title 1"/>
          <p:cNvSpPr>
            <a:spLocks noGrp="1"/>
          </p:cNvSpPr>
          <p:nvPr>
            <p:ph type="title"/>
          </p:nvPr>
        </p:nvSpPr>
        <p:spPr>
          <a:xfrm>
            <a:off x="1981200" y="0"/>
            <a:ext cx="5486400" cy="1066800"/>
          </a:xfrm>
        </p:spPr>
        <p:txBody>
          <a:bodyPr/>
          <a:lstStyle/>
          <a:p>
            <a:r>
              <a:rPr lang="en-US" dirty="0" smtClean="0"/>
              <a:t>The other ‘60s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114</a:t>
            </a:fld>
            <a:endParaRPr lang="en-US"/>
          </a:p>
        </p:txBody>
      </p:sp>
      <p:pic>
        <p:nvPicPr>
          <p:cNvPr id="145410" name="Picture 2" descr="http://upload.wikimedia.org/wikipedia/commons/thumb/2/23/Spacewar%21-PDP-1-20070512.jpg/256px-Spacewar%21-PDP-1-20070512.jpg"/>
          <p:cNvPicPr>
            <a:picLocks noChangeAspect="1" noChangeArrowheads="1"/>
          </p:cNvPicPr>
          <p:nvPr/>
        </p:nvPicPr>
        <p:blipFill>
          <a:blip r:embed="rId7"/>
          <a:srcRect/>
          <a:stretch>
            <a:fillRect/>
          </a:stretch>
        </p:blipFill>
        <p:spPr bwMode="auto">
          <a:xfrm>
            <a:off x="6324600" y="685800"/>
            <a:ext cx="2438400" cy="1638300"/>
          </a:xfrm>
          <a:prstGeom prst="rect">
            <a:avLst/>
          </a:prstGeom>
          <a:noFill/>
        </p:spPr>
      </p:pic>
      <p:pic>
        <p:nvPicPr>
          <p:cNvPr id="145412" name="Picture 4" descr="PDP 8/L from September 1969 Braunschweig Staatsbank more in german Wikipedia"/>
          <p:cNvPicPr>
            <a:picLocks noChangeAspect="1" noChangeArrowheads="1"/>
          </p:cNvPicPr>
          <p:nvPr/>
        </p:nvPicPr>
        <p:blipFill>
          <a:blip r:embed="rId8"/>
          <a:srcRect/>
          <a:stretch>
            <a:fillRect/>
          </a:stretch>
        </p:blipFill>
        <p:spPr bwMode="auto">
          <a:xfrm>
            <a:off x="0" y="0"/>
            <a:ext cx="1905000" cy="2543175"/>
          </a:xfrm>
          <a:prstGeom prst="rect">
            <a:avLst/>
          </a:prstGeom>
          <a:noFill/>
        </p:spPr>
      </p:pic>
      <p:pic>
        <p:nvPicPr>
          <p:cNvPr id="145416" name="Picture 8" descr="Image:Firstmouseunderside.jpg"/>
          <p:cNvPicPr>
            <a:picLocks noChangeAspect="1" noChangeArrowheads="1"/>
          </p:cNvPicPr>
          <p:nvPr/>
        </p:nvPicPr>
        <p:blipFill>
          <a:blip r:embed="rId9"/>
          <a:srcRect/>
          <a:stretch>
            <a:fillRect/>
          </a:stretch>
        </p:blipFill>
        <p:spPr bwMode="auto">
          <a:xfrm>
            <a:off x="3048000" y="1295400"/>
            <a:ext cx="2857500" cy="1905000"/>
          </a:xfrm>
          <a:prstGeom prst="rect">
            <a:avLst/>
          </a:prstGeom>
          <a:noFill/>
        </p:spPr>
      </p:pic>
      <p:pic>
        <p:nvPicPr>
          <p:cNvPr id="145418" name="Picture 10" descr="ARPANET logical map, March 1977."/>
          <p:cNvPicPr>
            <a:picLocks noChangeAspect="1" noChangeArrowheads="1"/>
          </p:cNvPicPr>
          <p:nvPr/>
        </p:nvPicPr>
        <p:blipFill>
          <a:blip r:embed="rId10"/>
          <a:srcRect/>
          <a:stretch>
            <a:fillRect/>
          </a:stretch>
        </p:blipFill>
        <p:spPr bwMode="auto">
          <a:xfrm>
            <a:off x="533400" y="2971800"/>
            <a:ext cx="2554188" cy="1828800"/>
          </a:xfrm>
          <a:prstGeom prst="rect">
            <a:avLst/>
          </a:prstGeom>
          <a:noFill/>
        </p:spPr>
      </p:pic>
      <p:pic>
        <p:nvPicPr>
          <p:cNvPr id="145420" name="Picture 12" descr="Image:Ken n dennis.jpg"/>
          <p:cNvPicPr>
            <a:picLocks noChangeAspect="1" noChangeArrowheads="1"/>
          </p:cNvPicPr>
          <p:nvPr/>
        </p:nvPicPr>
        <p:blipFill>
          <a:blip r:embed="rId11"/>
          <a:srcRect/>
          <a:stretch>
            <a:fillRect/>
          </a:stretch>
        </p:blipFill>
        <p:spPr bwMode="auto">
          <a:xfrm>
            <a:off x="5953125" y="3258312"/>
            <a:ext cx="2962275" cy="1924051"/>
          </a:xfrm>
          <a:prstGeom prst="rect">
            <a:avLst/>
          </a:prstGeom>
          <a:noFill/>
        </p:spPr>
      </p:pic>
      <p:pic>
        <p:nvPicPr>
          <p:cNvPr id="145424" name="Picture 16" descr="http://www.cs.utexas.edu/users/chris/think/ARPANET/FTP/pdp10.jpg"/>
          <p:cNvPicPr>
            <a:picLocks noChangeAspect="1" noChangeArrowheads="1"/>
          </p:cNvPicPr>
          <p:nvPr/>
        </p:nvPicPr>
        <p:blipFill>
          <a:blip r:embed="rId12" cstate="print"/>
          <a:srcRect/>
          <a:stretch>
            <a:fillRect/>
          </a:stretch>
        </p:blipFill>
        <p:spPr bwMode="auto">
          <a:xfrm>
            <a:off x="3200400" y="3505200"/>
            <a:ext cx="1551214" cy="1809750"/>
          </a:xfrm>
          <a:prstGeom prst="rect">
            <a:avLst/>
          </a:prstGeom>
          <a:noFill/>
        </p:spPr>
      </p:pic>
      <p:pic>
        <p:nvPicPr>
          <p:cNvPr id="145426" name="Picture 18" descr="http://images.ctv.ca/gallery/photo/OS_history_20070126/image0.jpg"/>
          <p:cNvPicPr>
            <a:picLocks noChangeAspect="1" noChangeArrowheads="1"/>
          </p:cNvPicPr>
          <p:nvPr/>
        </p:nvPicPr>
        <p:blipFill>
          <a:blip r:embed="rId13"/>
          <a:srcRect/>
          <a:stretch>
            <a:fillRect/>
          </a:stretch>
        </p:blipFill>
        <p:spPr bwMode="auto">
          <a:xfrm>
            <a:off x="2209800" y="5314950"/>
            <a:ext cx="2057400" cy="1543050"/>
          </a:xfrm>
          <a:prstGeom prst="rect">
            <a:avLst/>
          </a:prstGeom>
          <a:noFill/>
        </p:spPr>
      </p:pic>
      <p:sp>
        <p:nvSpPr>
          <p:cNvPr id="14" name="TextBox 13"/>
          <p:cNvSpPr txBox="1"/>
          <p:nvPr/>
        </p:nvSpPr>
        <p:spPr>
          <a:xfrm>
            <a:off x="3124200" y="6400800"/>
            <a:ext cx="883575" cy="369332"/>
          </a:xfrm>
          <a:prstGeom prst="rect">
            <a:avLst/>
          </a:prstGeom>
          <a:noFill/>
        </p:spPr>
        <p:txBody>
          <a:bodyPr wrap="none" rtlCol="0">
            <a:spAutoFit/>
          </a:bodyPr>
          <a:lstStyle/>
          <a:p>
            <a:r>
              <a:rPr lang="en-US" dirty="0" smtClean="0"/>
              <a:t>OS/360</a:t>
            </a:r>
            <a:endParaRPr lang="en-US" dirty="0"/>
          </a:p>
        </p:txBody>
      </p:sp>
      <p:sp>
        <p:nvSpPr>
          <p:cNvPr id="15" name="TextBox 14"/>
          <p:cNvSpPr txBox="1"/>
          <p:nvPr/>
        </p:nvSpPr>
        <p:spPr>
          <a:xfrm>
            <a:off x="4038600" y="4648200"/>
            <a:ext cx="873957" cy="369332"/>
          </a:xfrm>
          <a:prstGeom prst="rect">
            <a:avLst/>
          </a:prstGeom>
          <a:noFill/>
        </p:spPr>
        <p:txBody>
          <a:bodyPr wrap="none" rtlCol="0">
            <a:spAutoFit/>
          </a:bodyPr>
          <a:lstStyle/>
          <a:p>
            <a:r>
              <a:rPr lang="en-US" dirty="0" err="1" smtClean="0"/>
              <a:t>Multics</a:t>
            </a:r>
            <a:endParaRPr lang="en-US" dirty="0"/>
          </a:p>
        </p:txBody>
      </p:sp>
      <p:sp>
        <p:nvSpPr>
          <p:cNvPr id="18" name="TextBox 17"/>
          <p:cNvSpPr txBox="1"/>
          <p:nvPr/>
        </p:nvSpPr>
        <p:spPr>
          <a:xfrm>
            <a:off x="609600" y="2895600"/>
            <a:ext cx="1050929" cy="369332"/>
          </a:xfrm>
          <a:prstGeom prst="rect">
            <a:avLst/>
          </a:prstGeom>
          <a:noFill/>
        </p:spPr>
        <p:txBody>
          <a:bodyPr wrap="none" rtlCol="0">
            <a:spAutoFit/>
          </a:bodyPr>
          <a:lstStyle/>
          <a:p>
            <a:r>
              <a:rPr lang="en-US" dirty="0" smtClean="0"/>
              <a:t>ARPANET</a:t>
            </a:r>
            <a:endParaRPr lang="en-US" dirty="0"/>
          </a:p>
        </p:txBody>
      </p:sp>
      <p:sp>
        <p:nvSpPr>
          <p:cNvPr id="19" name="TextBox 18"/>
          <p:cNvSpPr txBox="1"/>
          <p:nvPr/>
        </p:nvSpPr>
        <p:spPr>
          <a:xfrm>
            <a:off x="0" y="2438400"/>
            <a:ext cx="759182" cy="369332"/>
          </a:xfrm>
          <a:prstGeom prst="rect">
            <a:avLst/>
          </a:prstGeom>
          <a:noFill/>
        </p:spPr>
        <p:txBody>
          <a:bodyPr wrap="none" rtlCol="0">
            <a:spAutoFit/>
          </a:bodyPr>
          <a:lstStyle/>
          <a:p>
            <a:r>
              <a:rPr lang="en-US" dirty="0" smtClean="0"/>
              <a:t>PDP/8</a:t>
            </a:r>
            <a:endParaRPr lang="en-US" dirty="0"/>
          </a:p>
        </p:txBody>
      </p:sp>
      <p:sp>
        <p:nvSpPr>
          <p:cNvPr id="20" name="TextBox 19"/>
          <p:cNvSpPr txBox="1"/>
          <p:nvPr/>
        </p:nvSpPr>
        <p:spPr>
          <a:xfrm>
            <a:off x="7010400" y="381000"/>
            <a:ext cx="1174039" cy="369332"/>
          </a:xfrm>
          <a:prstGeom prst="rect">
            <a:avLst/>
          </a:prstGeom>
          <a:noFill/>
        </p:spPr>
        <p:txBody>
          <a:bodyPr wrap="none" rtlCol="0">
            <a:spAutoFit/>
          </a:bodyPr>
          <a:lstStyle/>
          <a:p>
            <a:r>
              <a:rPr lang="en-US" dirty="0" err="1" smtClean="0"/>
              <a:t>Spacewars</a:t>
            </a:r>
            <a:endParaRPr lang="en-US" dirty="0"/>
          </a:p>
        </p:txBody>
      </p:sp>
      <p:pic>
        <p:nvPicPr>
          <p:cNvPr id="145428" name="Picture 20" descr="The program thinks it has a large range of contiguous addresses; but in reality the parts it is currently using are scattered around RAM, and the inactive parts are saved in a disk file."/>
          <p:cNvPicPr>
            <a:picLocks noChangeAspect="1" noChangeArrowheads="1"/>
          </p:cNvPicPr>
          <p:nvPr/>
        </p:nvPicPr>
        <p:blipFill>
          <a:blip r:embed="rId14"/>
          <a:srcRect/>
          <a:stretch>
            <a:fillRect/>
          </a:stretch>
        </p:blipFill>
        <p:spPr bwMode="auto">
          <a:xfrm>
            <a:off x="4572000" y="5334000"/>
            <a:ext cx="1524000" cy="1524000"/>
          </a:xfrm>
          <a:prstGeom prst="rect">
            <a:avLst/>
          </a:prstGeom>
          <a:noFill/>
        </p:spPr>
      </p:pic>
      <p:sp>
        <p:nvSpPr>
          <p:cNvPr id="22" name="TextBox 21"/>
          <p:cNvSpPr txBox="1"/>
          <p:nvPr/>
        </p:nvSpPr>
        <p:spPr>
          <a:xfrm>
            <a:off x="4572000" y="5943600"/>
            <a:ext cx="1655774" cy="369332"/>
          </a:xfrm>
          <a:prstGeom prst="rect">
            <a:avLst/>
          </a:prstGeom>
          <a:noFill/>
        </p:spPr>
        <p:txBody>
          <a:bodyPr wrap="none" rtlCol="0">
            <a:spAutoFit/>
          </a:bodyPr>
          <a:lstStyle/>
          <a:p>
            <a:r>
              <a:rPr lang="en-US" dirty="0" smtClean="0"/>
              <a:t>Virtual memory</a:t>
            </a:r>
            <a:endParaRPr lang="en-US" dirty="0"/>
          </a:p>
        </p:txBody>
      </p:sp>
      <p:sp>
        <p:nvSpPr>
          <p:cNvPr id="23" name="TextBox 22"/>
          <p:cNvSpPr txBox="1"/>
          <p:nvPr/>
        </p:nvSpPr>
        <p:spPr>
          <a:xfrm>
            <a:off x="3733800" y="4953000"/>
            <a:ext cx="1406154" cy="369332"/>
          </a:xfrm>
          <a:prstGeom prst="rect">
            <a:avLst/>
          </a:prstGeom>
          <a:noFill/>
        </p:spPr>
        <p:txBody>
          <a:bodyPr wrap="none" rtlCol="0">
            <a:spAutoFit/>
          </a:bodyPr>
          <a:lstStyle/>
          <a:p>
            <a:r>
              <a:rPr lang="en-US" dirty="0" smtClean="0"/>
              <a:t>Time-sharing</a:t>
            </a:r>
            <a:endParaRPr lang="en-US" dirty="0"/>
          </a:p>
        </p:txBody>
      </p:sp>
      <p:sp>
        <p:nvSpPr>
          <p:cNvPr id="25" name="Rectangle 24"/>
          <p:cNvSpPr/>
          <p:nvPr/>
        </p:nvSpPr>
        <p:spPr>
          <a:xfrm>
            <a:off x="0" y="5638800"/>
            <a:ext cx="2819400" cy="923330"/>
          </a:xfrm>
          <a:prstGeom prst="rect">
            <a:avLst/>
          </a:prstGeom>
        </p:spPr>
        <p:txBody>
          <a:bodyPr wrap="square">
            <a:spAutoFit/>
          </a:bodyPr>
          <a:lstStyle/>
          <a:p>
            <a:r>
              <a:rPr lang="pt-BR" dirty="0" smtClean="0"/>
              <a:t>(defun factorial (n) </a:t>
            </a:r>
          </a:p>
          <a:p>
            <a:r>
              <a:rPr lang="pt-BR" dirty="0" smtClean="0"/>
              <a:t>  (if (&lt;= n 1) 1 </a:t>
            </a:r>
          </a:p>
          <a:p>
            <a:r>
              <a:rPr lang="pt-BR" dirty="0" smtClean="0"/>
              <a:t>       (* n (factorial (- n 1))))) </a:t>
            </a:r>
            <a:endParaRPr lang="en-US" dirty="0"/>
          </a:p>
        </p:txBody>
      </p:sp>
      <p:pic>
        <p:nvPicPr>
          <p:cNvPr id="145440" name="Picture 32" descr="http://www.computerhistory.org/timeline/images/1963_ascii.jpg"/>
          <p:cNvPicPr>
            <a:picLocks noChangeAspect="1" noChangeArrowheads="1"/>
          </p:cNvPicPr>
          <p:nvPr/>
        </p:nvPicPr>
        <p:blipFill>
          <a:blip r:embed="rId15"/>
          <a:srcRect/>
          <a:stretch>
            <a:fillRect/>
          </a:stretch>
        </p:blipFill>
        <p:spPr bwMode="auto">
          <a:xfrm>
            <a:off x="4876800" y="3276600"/>
            <a:ext cx="981364" cy="1781176"/>
          </a:xfrm>
          <a:prstGeom prst="rect">
            <a:avLst/>
          </a:prstGeom>
          <a:noFill/>
        </p:spPr>
      </p:pic>
    </p:spTree>
    <p:extLst>
      <p:ext uri="{BB962C8B-B14F-4D97-AF65-F5344CB8AC3E}">
        <p14:creationId xmlns:p14="http://schemas.microsoft.com/office/powerpoint/2010/main" val="370058271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afterEffect">
                                  <p:stCondLst>
                                    <p:cond delay="0"/>
                                  </p:stCondLst>
                                  <p:childTnLst>
                                    <p:set>
                                      <p:cBhvr>
                                        <p:cTn id="6" dur="1" fill="hold">
                                          <p:stCondLst>
                                            <p:cond delay="0"/>
                                          </p:stCondLst>
                                        </p:cTn>
                                        <p:tgtEl>
                                          <p:spTgt spid="145444"/>
                                        </p:tgtEl>
                                        <p:attrNameLst>
                                          <p:attrName>style.visibility</p:attrName>
                                        </p:attrNameLst>
                                      </p:cBhvr>
                                      <p:to>
                                        <p:strVal val="visible"/>
                                      </p:to>
                                    </p:set>
                                    <p:animEffect transition="in" filter="slide(fromBottom)">
                                      <p:cBhvr>
                                        <p:cTn id="7" dur="500"/>
                                        <p:tgtEl>
                                          <p:spTgt spid="145444"/>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45442"/>
                                        </p:tgtEl>
                                        <p:attrNameLst>
                                          <p:attrName>style.visibility</p:attrName>
                                        </p:attrNameLst>
                                      </p:cBhvr>
                                      <p:to>
                                        <p:strVal val="visible"/>
                                      </p:to>
                                    </p:set>
                                    <p:animEffect transition="in" filter="slide(fromBottom)">
                                      <p:cBhvr>
                                        <p:cTn id="11" dur="500"/>
                                        <p:tgtEl>
                                          <p:spTgt spid="145442"/>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145438"/>
                                        </p:tgtEl>
                                        <p:attrNameLst>
                                          <p:attrName>style.visibility</p:attrName>
                                        </p:attrNameLst>
                                      </p:cBhvr>
                                      <p:to>
                                        <p:strVal val="visible"/>
                                      </p:to>
                                    </p:set>
                                    <p:animEffect transition="in" filter="slide(fromBottom)">
                                      <p:cBhvr>
                                        <p:cTn id="15" dur="500"/>
                                        <p:tgtEl>
                                          <p:spTgt spid="14543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slide(fromBottom)">
                                      <p:cBhvr>
                                        <p:cTn id="18" dur="500"/>
                                        <p:tgtEl>
                                          <p:spTgt spid="25"/>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45436"/>
                                        </p:tgtEl>
                                        <p:attrNameLst>
                                          <p:attrName>style.visibility</p:attrName>
                                        </p:attrNameLst>
                                      </p:cBhvr>
                                      <p:to>
                                        <p:strVal val="visible"/>
                                      </p:to>
                                    </p:set>
                                    <p:animEffect transition="in" filter="slide(fromBottom)">
                                      <p:cBhvr>
                                        <p:cTn id="22" dur="500"/>
                                        <p:tgtEl>
                                          <p:spTgt spid="145436"/>
                                        </p:tgtEl>
                                      </p:cBhvr>
                                    </p:animEffect>
                                  </p:childTnLst>
                                </p:cTn>
                              </p:par>
                            </p:childTnLst>
                          </p:cTn>
                        </p:par>
                        <p:par>
                          <p:cTn id="23" fill="hold">
                            <p:stCondLst>
                              <p:cond delay="2000"/>
                            </p:stCondLst>
                            <p:childTnLst>
                              <p:par>
                                <p:cTn id="24" presetID="12" presetClass="entr" presetSubtype="4" fill="hold" nodeType="afterEffect">
                                  <p:stCondLst>
                                    <p:cond delay="0"/>
                                  </p:stCondLst>
                                  <p:childTnLst>
                                    <p:set>
                                      <p:cBhvr>
                                        <p:cTn id="25" dur="1" fill="hold">
                                          <p:stCondLst>
                                            <p:cond delay="0"/>
                                          </p:stCondLst>
                                        </p:cTn>
                                        <p:tgtEl>
                                          <p:spTgt spid="145422"/>
                                        </p:tgtEl>
                                        <p:attrNameLst>
                                          <p:attrName>style.visibility</p:attrName>
                                        </p:attrNameLst>
                                      </p:cBhvr>
                                      <p:to>
                                        <p:strVal val="visible"/>
                                      </p:to>
                                    </p:set>
                                    <p:animEffect transition="in" filter="slide(fromBottom)">
                                      <p:cBhvr>
                                        <p:cTn id="26" dur="500"/>
                                        <p:tgtEl>
                                          <p:spTgt spid="145422"/>
                                        </p:tgtEl>
                                      </p:cBhvr>
                                    </p:animEffect>
                                  </p:childTnLst>
                                </p:cTn>
                              </p:par>
                            </p:childTnLst>
                          </p:cTn>
                        </p:par>
                        <p:par>
                          <p:cTn id="27" fill="hold">
                            <p:stCondLst>
                              <p:cond delay="2500"/>
                            </p:stCondLst>
                            <p:childTnLst>
                              <p:par>
                                <p:cTn id="28" presetID="12" presetClass="entr" presetSubtype="4" fill="hold" nodeType="afterEffect">
                                  <p:stCondLst>
                                    <p:cond delay="0"/>
                                  </p:stCondLst>
                                  <p:childTnLst>
                                    <p:set>
                                      <p:cBhvr>
                                        <p:cTn id="29" dur="1" fill="hold">
                                          <p:stCondLst>
                                            <p:cond delay="0"/>
                                          </p:stCondLst>
                                        </p:cTn>
                                        <p:tgtEl>
                                          <p:spTgt spid="145410"/>
                                        </p:tgtEl>
                                        <p:attrNameLst>
                                          <p:attrName>style.visibility</p:attrName>
                                        </p:attrNameLst>
                                      </p:cBhvr>
                                      <p:to>
                                        <p:strVal val="visible"/>
                                      </p:to>
                                    </p:set>
                                    <p:animEffect transition="in" filter="slide(fromBottom)">
                                      <p:cBhvr>
                                        <p:cTn id="30" dur="500"/>
                                        <p:tgtEl>
                                          <p:spTgt spid="145410"/>
                                        </p:tgtEl>
                                      </p:cBhvr>
                                    </p:animEffect>
                                  </p:childTnLst>
                                </p:cTn>
                              </p:par>
                              <p:par>
                                <p:cTn id="31" presetID="1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slide(fromBottom)">
                                      <p:cBhvr>
                                        <p:cTn id="33" dur="500"/>
                                        <p:tgtEl>
                                          <p:spTgt spid="20"/>
                                        </p:tgtEl>
                                      </p:cBhvr>
                                    </p:animEffect>
                                  </p:childTnLst>
                                </p:cTn>
                              </p:par>
                            </p:childTnLst>
                          </p:cTn>
                        </p:par>
                        <p:par>
                          <p:cTn id="34" fill="hold">
                            <p:stCondLst>
                              <p:cond delay="3000"/>
                            </p:stCondLst>
                            <p:childTnLst>
                              <p:par>
                                <p:cTn id="35" presetID="12" presetClass="entr" presetSubtype="4" fill="hold" nodeType="afterEffect">
                                  <p:stCondLst>
                                    <p:cond delay="0"/>
                                  </p:stCondLst>
                                  <p:childTnLst>
                                    <p:set>
                                      <p:cBhvr>
                                        <p:cTn id="36" dur="1" fill="hold">
                                          <p:stCondLst>
                                            <p:cond delay="0"/>
                                          </p:stCondLst>
                                        </p:cTn>
                                        <p:tgtEl>
                                          <p:spTgt spid="145412"/>
                                        </p:tgtEl>
                                        <p:attrNameLst>
                                          <p:attrName>style.visibility</p:attrName>
                                        </p:attrNameLst>
                                      </p:cBhvr>
                                      <p:to>
                                        <p:strVal val="visible"/>
                                      </p:to>
                                    </p:set>
                                    <p:animEffect transition="in" filter="slide(fromBottom)">
                                      <p:cBhvr>
                                        <p:cTn id="37" dur="500"/>
                                        <p:tgtEl>
                                          <p:spTgt spid="145412"/>
                                        </p:tgtEl>
                                      </p:cBhvr>
                                    </p:animEffect>
                                  </p:childTnLst>
                                </p:cTn>
                              </p:par>
                            </p:childTnLst>
                          </p:cTn>
                        </p:par>
                        <p:par>
                          <p:cTn id="38" fill="hold">
                            <p:stCondLst>
                              <p:cond delay="3500"/>
                            </p:stCondLst>
                            <p:childTnLst>
                              <p:par>
                                <p:cTn id="39" presetID="12" presetClass="entr" presetSubtype="4"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slide(fromBottom)">
                                      <p:cBhvr>
                                        <p:cTn id="41" dur="500"/>
                                        <p:tgtEl>
                                          <p:spTgt spid="19"/>
                                        </p:tgtEl>
                                      </p:cBhvr>
                                    </p:animEffect>
                                  </p:childTnLst>
                                </p:cTn>
                              </p:par>
                            </p:childTnLst>
                          </p:cTn>
                        </p:par>
                        <p:par>
                          <p:cTn id="42" fill="hold">
                            <p:stCondLst>
                              <p:cond delay="4000"/>
                            </p:stCondLst>
                            <p:childTnLst>
                              <p:par>
                                <p:cTn id="43" presetID="12" presetClass="entr" presetSubtype="4" fill="hold" nodeType="afterEffect">
                                  <p:stCondLst>
                                    <p:cond delay="0"/>
                                  </p:stCondLst>
                                  <p:childTnLst>
                                    <p:set>
                                      <p:cBhvr>
                                        <p:cTn id="44" dur="1" fill="hold">
                                          <p:stCondLst>
                                            <p:cond delay="0"/>
                                          </p:stCondLst>
                                        </p:cTn>
                                        <p:tgtEl>
                                          <p:spTgt spid="145416"/>
                                        </p:tgtEl>
                                        <p:attrNameLst>
                                          <p:attrName>style.visibility</p:attrName>
                                        </p:attrNameLst>
                                      </p:cBhvr>
                                      <p:to>
                                        <p:strVal val="visible"/>
                                      </p:to>
                                    </p:set>
                                    <p:animEffect transition="in" filter="slide(fromBottom)">
                                      <p:cBhvr>
                                        <p:cTn id="45" dur="500"/>
                                        <p:tgtEl>
                                          <p:spTgt spid="145416"/>
                                        </p:tgtEl>
                                      </p:cBhvr>
                                    </p:animEffect>
                                  </p:childTnLst>
                                </p:cTn>
                              </p:par>
                            </p:childTnLst>
                          </p:cTn>
                        </p:par>
                        <p:par>
                          <p:cTn id="46" fill="hold">
                            <p:stCondLst>
                              <p:cond delay="4500"/>
                            </p:stCondLst>
                            <p:childTnLst>
                              <p:par>
                                <p:cTn id="47" presetID="12" presetClass="entr" presetSubtype="4" fill="hold" nodeType="afterEffect">
                                  <p:stCondLst>
                                    <p:cond delay="0"/>
                                  </p:stCondLst>
                                  <p:childTnLst>
                                    <p:set>
                                      <p:cBhvr>
                                        <p:cTn id="48" dur="1" fill="hold">
                                          <p:stCondLst>
                                            <p:cond delay="0"/>
                                          </p:stCondLst>
                                        </p:cTn>
                                        <p:tgtEl>
                                          <p:spTgt spid="145418"/>
                                        </p:tgtEl>
                                        <p:attrNameLst>
                                          <p:attrName>style.visibility</p:attrName>
                                        </p:attrNameLst>
                                      </p:cBhvr>
                                      <p:to>
                                        <p:strVal val="visible"/>
                                      </p:to>
                                    </p:set>
                                    <p:animEffect transition="in" filter="slide(fromBottom)">
                                      <p:cBhvr>
                                        <p:cTn id="49" dur="500"/>
                                        <p:tgtEl>
                                          <p:spTgt spid="145418"/>
                                        </p:tgtEl>
                                      </p:cBhvr>
                                    </p:animEffect>
                                  </p:childTnLst>
                                </p:cTn>
                              </p:par>
                              <p:par>
                                <p:cTn id="50" presetID="12" presetClass="entr" presetSubtype="4"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slide(fromBottom)">
                                      <p:cBhvr>
                                        <p:cTn id="52" dur="500"/>
                                        <p:tgtEl>
                                          <p:spTgt spid="18"/>
                                        </p:tgtEl>
                                      </p:cBhvr>
                                    </p:animEffect>
                                  </p:childTnLst>
                                </p:cTn>
                              </p:par>
                            </p:childTnLst>
                          </p:cTn>
                        </p:par>
                        <p:par>
                          <p:cTn id="53" fill="hold">
                            <p:stCondLst>
                              <p:cond delay="5000"/>
                            </p:stCondLst>
                            <p:childTnLst>
                              <p:par>
                                <p:cTn id="54" presetID="12" presetClass="entr" presetSubtype="4" fill="hold" nodeType="afterEffect">
                                  <p:stCondLst>
                                    <p:cond delay="0"/>
                                  </p:stCondLst>
                                  <p:childTnLst>
                                    <p:set>
                                      <p:cBhvr>
                                        <p:cTn id="55" dur="1" fill="hold">
                                          <p:stCondLst>
                                            <p:cond delay="0"/>
                                          </p:stCondLst>
                                        </p:cTn>
                                        <p:tgtEl>
                                          <p:spTgt spid="145420"/>
                                        </p:tgtEl>
                                        <p:attrNameLst>
                                          <p:attrName>style.visibility</p:attrName>
                                        </p:attrNameLst>
                                      </p:cBhvr>
                                      <p:to>
                                        <p:strVal val="visible"/>
                                      </p:to>
                                    </p:set>
                                    <p:animEffect transition="in" filter="slide(fromBottom)">
                                      <p:cBhvr>
                                        <p:cTn id="56" dur="500"/>
                                        <p:tgtEl>
                                          <p:spTgt spid="145420"/>
                                        </p:tgtEl>
                                      </p:cBhvr>
                                    </p:animEffect>
                                  </p:childTnLst>
                                </p:cTn>
                              </p:par>
                            </p:childTnLst>
                          </p:cTn>
                        </p:par>
                        <p:par>
                          <p:cTn id="57" fill="hold">
                            <p:stCondLst>
                              <p:cond delay="5500"/>
                            </p:stCondLst>
                            <p:childTnLst>
                              <p:par>
                                <p:cTn id="58" presetID="12" presetClass="entr" presetSubtype="4" fill="hold" nodeType="afterEffect">
                                  <p:stCondLst>
                                    <p:cond delay="0"/>
                                  </p:stCondLst>
                                  <p:childTnLst>
                                    <p:set>
                                      <p:cBhvr>
                                        <p:cTn id="59" dur="1" fill="hold">
                                          <p:stCondLst>
                                            <p:cond delay="0"/>
                                          </p:stCondLst>
                                        </p:cTn>
                                        <p:tgtEl>
                                          <p:spTgt spid="145424"/>
                                        </p:tgtEl>
                                        <p:attrNameLst>
                                          <p:attrName>style.visibility</p:attrName>
                                        </p:attrNameLst>
                                      </p:cBhvr>
                                      <p:to>
                                        <p:strVal val="visible"/>
                                      </p:to>
                                    </p:set>
                                    <p:animEffect transition="in" filter="slide(fromBottom)">
                                      <p:cBhvr>
                                        <p:cTn id="60" dur="500"/>
                                        <p:tgtEl>
                                          <p:spTgt spid="145424"/>
                                        </p:tgtEl>
                                      </p:cBhvr>
                                    </p:animEffect>
                                  </p:childTnLst>
                                </p:cTn>
                              </p:par>
                            </p:childTnLst>
                          </p:cTn>
                        </p:par>
                        <p:par>
                          <p:cTn id="61" fill="hold">
                            <p:stCondLst>
                              <p:cond delay="6000"/>
                            </p:stCondLst>
                            <p:childTnLst>
                              <p:par>
                                <p:cTn id="62" presetID="12" presetClass="entr" presetSubtype="4" fill="hold" grpId="0" nodeType="after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slide(fromBottom)">
                                      <p:cBhvr>
                                        <p:cTn id="64" dur="500"/>
                                        <p:tgtEl>
                                          <p:spTgt spid="15"/>
                                        </p:tgtEl>
                                      </p:cBhvr>
                                    </p:animEffect>
                                  </p:childTnLst>
                                </p:cTn>
                              </p:par>
                              <p:par>
                                <p:cTn id="65" presetID="12" presetClass="entr" presetSubtype="4"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slide(fromBottom)">
                                      <p:cBhvr>
                                        <p:cTn id="67" dur="500"/>
                                        <p:tgtEl>
                                          <p:spTgt spid="23"/>
                                        </p:tgtEl>
                                      </p:cBhvr>
                                    </p:animEffect>
                                  </p:childTnLst>
                                </p:cTn>
                              </p:par>
                            </p:childTnLst>
                          </p:cTn>
                        </p:par>
                        <p:par>
                          <p:cTn id="68" fill="hold">
                            <p:stCondLst>
                              <p:cond delay="6500"/>
                            </p:stCondLst>
                            <p:childTnLst>
                              <p:par>
                                <p:cTn id="69" presetID="12" presetClass="entr" presetSubtype="4" fill="hold" nodeType="afterEffect">
                                  <p:stCondLst>
                                    <p:cond delay="0"/>
                                  </p:stCondLst>
                                  <p:childTnLst>
                                    <p:set>
                                      <p:cBhvr>
                                        <p:cTn id="70" dur="1" fill="hold">
                                          <p:stCondLst>
                                            <p:cond delay="0"/>
                                          </p:stCondLst>
                                        </p:cTn>
                                        <p:tgtEl>
                                          <p:spTgt spid="145426"/>
                                        </p:tgtEl>
                                        <p:attrNameLst>
                                          <p:attrName>style.visibility</p:attrName>
                                        </p:attrNameLst>
                                      </p:cBhvr>
                                      <p:to>
                                        <p:strVal val="visible"/>
                                      </p:to>
                                    </p:set>
                                    <p:animEffect transition="in" filter="slide(fromBottom)">
                                      <p:cBhvr>
                                        <p:cTn id="71" dur="500"/>
                                        <p:tgtEl>
                                          <p:spTgt spid="145426"/>
                                        </p:tgtEl>
                                      </p:cBhvr>
                                    </p:animEffect>
                                  </p:childTnLst>
                                </p:cTn>
                              </p:par>
                              <p:par>
                                <p:cTn id="72" presetID="12" presetClass="entr" presetSubtype="4" fill="hold" grpId="0" nodeType="with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slide(fromBottom)">
                                      <p:cBhvr>
                                        <p:cTn id="74" dur="500"/>
                                        <p:tgtEl>
                                          <p:spTgt spid="14"/>
                                        </p:tgtEl>
                                      </p:cBhvr>
                                    </p:animEffect>
                                  </p:childTnLst>
                                </p:cTn>
                              </p:par>
                            </p:childTnLst>
                          </p:cTn>
                        </p:par>
                        <p:par>
                          <p:cTn id="75" fill="hold">
                            <p:stCondLst>
                              <p:cond delay="7000"/>
                            </p:stCondLst>
                            <p:childTnLst>
                              <p:par>
                                <p:cTn id="76" presetID="12" presetClass="entr" presetSubtype="4" fill="hold" nodeType="afterEffect">
                                  <p:stCondLst>
                                    <p:cond delay="0"/>
                                  </p:stCondLst>
                                  <p:childTnLst>
                                    <p:set>
                                      <p:cBhvr>
                                        <p:cTn id="77" dur="1" fill="hold">
                                          <p:stCondLst>
                                            <p:cond delay="0"/>
                                          </p:stCondLst>
                                        </p:cTn>
                                        <p:tgtEl>
                                          <p:spTgt spid="145428"/>
                                        </p:tgtEl>
                                        <p:attrNameLst>
                                          <p:attrName>style.visibility</p:attrName>
                                        </p:attrNameLst>
                                      </p:cBhvr>
                                      <p:to>
                                        <p:strVal val="visible"/>
                                      </p:to>
                                    </p:set>
                                    <p:animEffect transition="in" filter="slide(fromBottom)">
                                      <p:cBhvr>
                                        <p:cTn id="78" dur="500"/>
                                        <p:tgtEl>
                                          <p:spTgt spid="145428"/>
                                        </p:tgtEl>
                                      </p:cBhvr>
                                    </p:animEffect>
                                  </p:childTnLst>
                                </p:cTn>
                              </p:par>
                              <p:par>
                                <p:cTn id="79" presetID="12" presetClass="entr" presetSubtype="4" fill="hold" grpId="0" nodeType="withEffect">
                                  <p:stCondLst>
                                    <p:cond delay="0"/>
                                  </p:stCondLst>
                                  <p:childTnLst>
                                    <p:set>
                                      <p:cBhvr>
                                        <p:cTn id="80" dur="1" fill="hold">
                                          <p:stCondLst>
                                            <p:cond delay="0"/>
                                          </p:stCondLst>
                                        </p:cTn>
                                        <p:tgtEl>
                                          <p:spTgt spid="22"/>
                                        </p:tgtEl>
                                        <p:attrNameLst>
                                          <p:attrName>style.visibility</p:attrName>
                                        </p:attrNameLst>
                                      </p:cBhvr>
                                      <p:to>
                                        <p:strVal val="visible"/>
                                      </p:to>
                                    </p:set>
                                    <p:animEffect transition="in" filter="slide(fromBottom)">
                                      <p:cBhvr>
                                        <p:cTn id="81" dur="500"/>
                                        <p:tgtEl>
                                          <p:spTgt spid="22"/>
                                        </p:tgtEl>
                                      </p:cBhvr>
                                    </p:animEffect>
                                  </p:childTnLst>
                                </p:cTn>
                              </p:par>
                            </p:childTnLst>
                          </p:cTn>
                        </p:par>
                        <p:par>
                          <p:cTn id="82" fill="hold">
                            <p:stCondLst>
                              <p:cond delay="7500"/>
                            </p:stCondLst>
                            <p:childTnLst>
                              <p:par>
                                <p:cTn id="83" presetID="12" presetClass="entr" presetSubtype="4" fill="hold" nodeType="afterEffect">
                                  <p:stCondLst>
                                    <p:cond delay="0"/>
                                  </p:stCondLst>
                                  <p:childTnLst>
                                    <p:set>
                                      <p:cBhvr>
                                        <p:cTn id="84" dur="1" fill="hold">
                                          <p:stCondLst>
                                            <p:cond delay="0"/>
                                          </p:stCondLst>
                                        </p:cTn>
                                        <p:tgtEl>
                                          <p:spTgt spid="145440"/>
                                        </p:tgtEl>
                                        <p:attrNameLst>
                                          <p:attrName>style.visibility</p:attrName>
                                        </p:attrNameLst>
                                      </p:cBhvr>
                                      <p:to>
                                        <p:strVal val="visible"/>
                                      </p:to>
                                    </p:set>
                                    <p:animEffect transition="in" filter="slide(fromBottom)">
                                      <p:cBhvr>
                                        <p:cTn id="85" dur="500"/>
                                        <p:tgtEl>
                                          <p:spTgt spid="145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8" grpId="0"/>
      <p:bldP spid="19" grpId="0"/>
      <p:bldP spid="20" grpId="0"/>
      <p:bldP spid="22" grpId="0"/>
      <p:bldP spid="23" grpId="0"/>
      <p:bldP spid="25"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What about the 2010’s?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115</a:t>
            </a:fld>
            <a:endParaRPr lang="en-US"/>
          </a:p>
        </p:txBody>
      </p:sp>
      <p:pic>
        <p:nvPicPr>
          <p:cNvPr id="146435" name="Picture 3" descr="C:\Users\mbudiu\AppData\Local\Microsoft\Windows\Temporary Internet Files\Content.IE5\CEUDYJIA\MCj04380590000[1].png"/>
          <p:cNvPicPr>
            <a:picLocks noChangeAspect="1" noChangeArrowheads="1"/>
          </p:cNvPicPr>
          <p:nvPr/>
        </p:nvPicPr>
        <p:blipFill>
          <a:blip r:embed="rId2"/>
          <a:srcRect/>
          <a:stretch>
            <a:fillRect/>
          </a:stretch>
        </p:blipFill>
        <p:spPr bwMode="auto">
          <a:xfrm>
            <a:off x="2895600" y="2209800"/>
            <a:ext cx="3505200" cy="3505200"/>
          </a:xfrm>
          <a:prstGeom prst="rect">
            <a:avLst/>
          </a:prstGeom>
          <a:noFill/>
        </p:spPr>
      </p:pic>
      <p:pic>
        <p:nvPicPr>
          <p:cNvPr id="146437" name="Picture 5" descr="C:\Users\mbudiu\AppData\Local\Microsoft\Windows\Temporary Internet Files\Content.IE5\CEUDYJIA\MCj02340090000[1].wmf"/>
          <p:cNvPicPr>
            <a:picLocks noChangeAspect="1" noChangeArrowheads="1"/>
          </p:cNvPicPr>
          <p:nvPr/>
        </p:nvPicPr>
        <p:blipFill>
          <a:blip r:embed="rId3"/>
          <a:srcRect/>
          <a:stretch>
            <a:fillRect/>
          </a:stretch>
        </p:blipFill>
        <p:spPr bwMode="auto">
          <a:xfrm>
            <a:off x="4876800" y="1219200"/>
            <a:ext cx="1717141" cy="2113984"/>
          </a:xfrm>
          <a:prstGeom prst="rect">
            <a:avLst/>
          </a:prstGeom>
          <a:noFill/>
        </p:spPr>
      </p:pic>
      <p:pic>
        <p:nvPicPr>
          <p:cNvPr id="1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572000" y="2133600"/>
            <a:ext cx="218085" cy="685801"/>
          </a:xfrm>
          <a:prstGeom prst="rect">
            <a:avLst/>
          </a:prstGeom>
          <a:noFill/>
        </p:spPr>
      </p:pic>
      <p:pic>
        <p:nvPicPr>
          <p:cNvPr id="1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3733800" y="3200400"/>
            <a:ext cx="218085" cy="685801"/>
          </a:xfrm>
          <a:prstGeom prst="rect">
            <a:avLst/>
          </a:prstGeom>
          <a:noFill/>
        </p:spPr>
      </p:pic>
      <p:pic>
        <p:nvPicPr>
          <p:cNvPr id="1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3962400" y="2590800"/>
            <a:ext cx="218085" cy="685801"/>
          </a:xfrm>
          <a:prstGeom prst="rect">
            <a:avLst/>
          </a:prstGeom>
          <a:noFill/>
        </p:spPr>
      </p:pic>
      <p:pic>
        <p:nvPicPr>
          <p:cNvPr id="1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343400" y="2895600"/>
            <a:ext cx="218085" cy="685801"/>
          </a:xfrm>
          <a:prstGeom prst="rect">
            <a:avLst/>
          </a:prstGeom>
          <a:noFill/>
        </p:spPr>
      </p:pic>
      <p:pic>
        <p:nvPicPr>
          <p:cNvPr id="1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114800" y="3810000"/>
            <a:ext cx="218085" cy="685801"/>
          </a:xfrm>
          <a:prstGeom prst="rect">
            <a:avLst/>
          </a:prstGeom>
          <a:noFill/>
        </p:spPr>
      </p:pic>
      <p:pic>
        <p:nvPicPr>
          <p:cNvPr id="15"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876800" y="2514600"/>
            <a:ext cx="218085" cy="685801"/>
          </a:xfrm>
          <a:prstGeom prst="rect">
            <a:avLst/>
          </a:prstGeom>
          <a:noFill/>
        </p:spPr>
      </p:pic>
      <p:pic>
        <p:nvPicPr>
          <p:cNvPr id="1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648200" y="3810000"/>
            <a:ext cx="218085" cy="685801"/>
          </a:xfrm>
          <a:prstGeom prst="rect">
            <a:avLst/>
          </a:prstGeom>
          <a:noFill/>
        </p:spPr>
      </p:pic>
      <p:pic>
        <p:nvPicPr>
          <p:cNvPr id="1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257800" y="4876800"/>
            <a:ext cx="218085" cy="685801"/>
          </a:xfrm>
          <a:prstGeom prst="rect">
            <a:avLst/>
          </a:prstGeom>
          <a:noFill/>
        </p:spPr>
      </p:pic>
      <p:pic>
        <p:nvPicPr>
          <p:cNvPr id="1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105400" y="1981200"/>
            <a:ext cx="218085" cy="685801"/>
          </a:xfrm>
          <a:prstGeom prst="rect">
            <a:avLst/>
          </a:prstGeom>
          <a:noFill/>
        </p:spPr>
      </p:pic>
      <p:pic>
        <p:nvPicPr>
          <p:cNvPr id="1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791200" y="2819400"/>
            <a:ext cx="218085" cy="685801"/>
          </a:xfrm>
          <a:prstGeom prst="rect">
            <a:avLst/>
          </a:prstGeom>
          <a:noFill/>
        </p:spPr>
      </p:pic>
      <p:pic>
        <p:nvPicPr>
          <p:cNvPr id="2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562600" y="4114800"/>
            <a:ext cx="218085" cy="685801"/>
          </a:xfrm>
          <a:prstGeom prst="rect">
            <a:avLst/>
          </a:prstGeom>
          <a:noFill/>
        </p:spPr>
      </p:pic>
      <p:pic>
        <p:nvPicPr>
          <p:cNvPr id="2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029200" y="4191000"/>
            <a:ext cx="218085" cy="685801"/>
          </a:xfrm>
          <a:prstGeom prst="rect">
            <a:avLst/>
          </a:prstGeom>
          <a:noFill/>
        </p:spPr>
      </p:pic>
      <p:pic>
        <p:nvPicPr>
          <p:cNvPr id="2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267200" y="2209800"/>
            <a:ext cx="218085" cy="685801"/>
          </a:xfrm>
          <a:prstGeom prst="rect">
            <a:avLst/>
          </a:prstGeom>
          <a:noFill/>
        </p:spPr>
      </p:pic>
      <p:pic>
        <p:nvPicPr>
          <p:cNvPr id="2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3429000" y="3276600"/>
            <a:ext cx="218085" cy="685801"/>
          </a:xfrm>
          <a:prstGeom prst="rect">
            <a:avLst/>
          </a:prstGeom>
          <a:noFill/>
        </p:spPr>
      </p:pic>
      <p:pic>
        <p:nvPicPr>
          <p:cNvPr id="2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3657600" y="2667000"/>
            <a:ext cx="218085" cy="685801"/>
          </a:xfrm>
          <a:prstGeom prst="rect">
            <a:avLst/>
          </a:prstGeom>
          <a:noFill/>
        </p:spPr>
      </p:pic>
      <p:pic>
        <p:nvPicPr>
          <p:cNvPr id="25"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038600" y="2971800"/>
            <a:ext cx="218085" cy="685801"/>
          </a:xfrm>
          <a:prstGeom prst="rect">
            <a:avLst/>
          </a:prstGeom>
          <a:noFill/>
        </p:spPr>
      </p:pic>
      <p:pic>
        <p:nvPicPr>
          <p:cNvPr id="2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3810000" y="3886200"/>
            <a:ext cx="218085" cy="685801"/>
          </a:xfrm>
          <a:prstGeom prst="rect">
            <a:avLst/>
          </a:prstGeom>
          <a:noFill/>
        </p:spPr>
      </p:pic>
      <p:pic>
        <p:nvPicPr>
          <p:cNvPr id="2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572000" y="2590800"/>
            <a:ext cx="218085" cy="685801"/>
          </a:xfrm>
          <a:prstGeom prst="rect">
            <a:avLst/>
          </a:prstGeom>
          <a:noFill/>
        </p:spPr>
      </p:pic>
      <p:pic>
        <p:nvPicPr>
          <p:cNvPr id="2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343400" y="3886200"/>
            <a:ext cx="218085" cy="685801"/>
          </a:xfrm>
          <a:prstGeom prst="rect">
            <a:avLst/>
          </a:prstGeom>
          <a:noFill/>
        </p:spPr>
      </p:pic>
      <p:pic>
        <p:nvPicPr>
          <p:cNvPr id="2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867400" y="4495800"/>
            <a:ext cx="218085" cy="685801"/>
          </a:xfrm>
          <a:prstGeom prst="rect">
            <a:avLst/>
          </a:prstGeom>
          <a:noFill/>
        </p:spPr>
      </p:pic>
      <p:pic>
        <p:nvPicPr>
          <p:cNvPr id="3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800600" y="2057400"/>
            <a:ext cx="218085" cy="685801"/>
          </a:xfrm>
          <a:prstGeom prst="rect">
            <a:avLst/>
          </a:prstGeom>
          <a:noFill/>
        </p:spPr>
      </p:pic>
      <p:pic>
        <p:nvPicPr>
          <p:cNvPr id="3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486400" y="2895600"/>
            <a:ext cx="218085" cy="685801"/>
          </a:xfrm>
          <a:prstGeom prst="rect">
            <a:avLst/>
          </a:prstGeom>
          <a:noFill/>
        </p:spPr>
      </p:pic>
      <p:pic>
        <p:nvPicPr>
          <p:cNvPr id="3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257800" y="4191000"/>
            <a:ext cx="218085" cy="685801"/>
          </a:xfrm>
          <a:prstGeom prst="rect">
            <a:avLst/>
          </a:prstGeom>
          <a:noFill/>
        </p:spPr>
      </p:pic>
      <p:pic>
        <p:nvPicPr>
          <p:cNvPr id="3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724400" y="4267200"/>
            <a:ext cx="218085" cy="685801"/>
          </a:xfrm>
          <a:prstGeom prst="rect">
            <a:avLst/>
          </a:prstGeom>
          <a:noFill/>
        </p:spPr>
      </p:pic>
      <p:pic>
        <p:nvPicPr>
          <p:cNvPr id="35"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715000" y="2209800"/>
            <a:ext cx="218085" cy="685801"/>
          </a:xfrm>
          <a:prstGeom prst="rect">
            <a:avLst/>
          </a:prstGeom>
          <a:noFill/>
        </p:spPr>
      </p:pic>
      <p:pic>
        <p:nvPicPr>
          <p:cNvPr id="3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4876800" y="3352800"/>
            <a:ext cx="218085" cy="685801"/>
          </a:xfrm>
          <a:prstGeom prst="rect">
            <a:avLst/>
          </a:prstGeom>
          <a:noFill/>
        </p:spPr>
      </p:pic>
      <p:pic>
        <p:nvPicPr>
          <p:cNvPr id="3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105400" y="2743200"/>
            <a:ext cx="218085" cy="685801"/>
          </a:xfrm>
          <a:prstGeom prst="rect">
            <a:avLst/>
          </a:prstGeom>
          <a:noFill/>
        </p:spPr>
      </p:pic>
      <p:pic>
        <p:nvPicPr>
          <p:cNvPr id="3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486400" y="3048000"/>
            <a:ext cx="218085" cy="685801"/>
          </a:xfrm>
          <a:prstGeom prst="rect">
            <a:avLst/>
          </a:prstGeom>
          <a:noFill/>
        </p:spPr>
      </p:pic>
      <p:pic>
        <p:nvPicPr>
          <p:cNvPr id="3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257800" y="3962400"/>
            <a:ext cx="218085" cy="685801"/>
          </a:xfrm>
          <a:prstGeom prst="rect">
            <a:avLst/>
          </a:prstGeom>
          <a:noFill/>
        </p:spPr>
      </p:pic>
      <p:pic>
        <p:nvPicPr>
          <p:cNvPr id="4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6019800" y="2667000"/>
            <a:ext cx="218085" cy="685801"/>
          </a:xfrm>
          <a:prstGeom prst="rect">
            <a:avLst/>
          </a:prstGeom>
          <a:noFill/>
        </p:spPr>
      </p:pic>
      <p:pic>
        <p:nvPicPr>
          <p:cNvPr id="4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791200" y="3962400"/>
            <a:ext cx="218085" cy="685801"/>
          </a:xfrm>
          <a:prstGeom prst="rect">
            <a:avLst/>
          </a:prstGeom>
          <a:noFill/>
        </p:spPr>
      </p:pic>
      <p:pic>
        <p:nvPicPr>
          <p:cNvPr id="4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4" cstate="print"/>
          <a:srcRect/>
          <a:stretch>
            <a:fillRect/>
          </a:stretch>
        </p:blipFill>
        <p:spPr bwMode="auto">
          <a:xfrm>
            <a:off x="5562600" y="4876800"/>
            <a:ext cx="218085" cy="685801"/>
          </a:xfrm>
          <a:prstGeom prst="rect">
            <a:avLst/>
          </a:prstGeom>
          <a:noFill/>
        </p:spPr>
      </p:pic>
      <p:sp>
        <p:nvSpPr>
          <p:cNvPr id="44" name="32-Point Star 43"/>
          <p:cNvSpPr/>
          <p:nvPr/>
        </p:nvSpPr>
        <p:spPr>
          <a:xfrm>
            <a:off x="3768437" y="2677412"/>
            <a:ext cx="2209800" cy="2057400"/>
          </a:xfrm>
          <a:prstGeom prst="star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32-Point Star 44"/>
          <p:cNvSpPr/>
          <p:nvPr/>
        </p:nvSpPr>
        <p:spPr>
          <a:xfrm rot="21249845">
            <a:off x="4067436" y="2972667"/>
            <a:ext cx="1611801" cy="1466890"/>
          </a:xfrm>
          <a:prstGeom prst="star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32-Point Star 45"/>
          <p:cNvSpPr/>
          <p:nvPr/>
        </p:nvSpPr>
        <p:spPr>
          <a:xfrm>
            <a:off x="4298693" y="3175460"/>
            <a:ext cx="1149285" cy="1040091"/>
          </a:xfrm>
          <a:prstGeom prst="star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32-Point Star 46"/>
          <p:cNvSpPr/>
          <p:nvPr/>
        </p:nvSpPr>
        <p:spPr>
          <a:xfrm rot="21249845">
            <a:off x="4455130" y="3317296"/>
            <a:ext cx="838276" cy="741566"/>
          </a:xfrm>
          <a:prstGeom prst="star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047" name="Picture 7" descr="C:\Users\mbudiu.NORTHAMERICA\AppData\Local\Microsoft\Windows\Temporary Internet Files\Content.IE5\925GOJ4Q\MCj04339410000[1].png"/>
          <p:cNvPicPr>
            <a:picLocks noChangeAspect="1" noChangeArrowheads="1"/>
          </p:cNvPicPr>
          <p:nvPr/>
        </p:nvPicPr>
        <p:blipFill>
          <a:blip r:embed="rId5"/>
          <a:srcRect/>
          <a:stretch>
            <a:fillRect/>
          </a:stretch>
        </p:blipFill>
        <p:spPr bwMode="auto">
          <a:xfrm>
            <a:off x="6477000" y="3505200"/>
            <a:ext cx="876300" cy="876300"/>
          </a:xfrm>
          <a:prstGeom prst="rect">
            <a:avLst/>
          </a:prstGeom>
          <a:noFill/>
        </p:spPr>
      </p:pic>
      <p:cxnSp>
        <p:nvCxnSpPr>
          <p:cNvPr id="50" name="Straight Connector 49"/>
          <p:cNvCxnSpPr>
            <a:stCxn id="44" idx="3"/>
            <a:endCxn id="87047" idx="1"/>
          </p:cNvCxnSpPr>
          <p:nvPr/>
        </p:nvCxnSpPr>
        <p:spPr>
          <a:xfrm>
            <a:off x="5978237" y="3706112"/>
            <a:ext cx="498763" cy="2372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8308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64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64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par>
                          <p:cTn id="15" fill="hold">
                            <p:stCondLst>
                              <p:cond delay="0"/>
                            </p:stCondLst>
                            <p:childTnLst>
                              <p:par>
                                <p:cTn id="16" presetID="1" presetClass="entr" presetSubtype="0" fill="hold" nodeType="afterEffect">
                                  <p:stCondLst>
                                    <p:cond delay="100"/>
                                  </p:stCondLst>
                                  <p:childTnLst>
                                    <p:set>
                                      <p:cBhvr>
                                        <p:cTn id="17" dur="1" fill="hold">
                                          <p:stCondLst>
                                            <p:cond delay="0"/>
                                          </p:stCondLst>
                                        </p:cTn>
                                        <p:tgtEl>
                                          <p:spTgt spid="11"/>
                                        </p:tgtEl>
                                        <p:attrNameLst>
                                          <p:attrName>style.visibility</p:attrName>
                                        </p:attrNameLst>
                                      </p:cBhvr>
                                      <p:to>
                                        <p:strVal val="visible"/>
                                      </p:to>
                                    </p:set>
                                  </p:childTnLst>
                                </p:cTn>
                              </p:par>
                            </p:childTnLst>
                          </p:cTn>
                        </p:par>
                        <p:par>
                          <p:cTn id="18" fill="hold">
                            <p:stCondLst>
                              <p:cond delay="100"/>
                            </p:stCondLst>
                            <p:childTnLst>
                              <p:par>
                                <p:cTn id="19" presetID="1" presetClass="entr" presetSubtype="0" fill="hold" nodeType="afterEffect">
                                  <p:stCondLst>
                                    <p:cond delay="100"/>
                                  </p:stCondLst>
                                  <p:childTnLst>
                                    <p:set>
                                      <p:cBhvr>
                                        <p:cTn id="20" dur="1" fill="hold">
                                          <p:stCondLst>
                                            <p:cond delay="0"/>
                                          </p:stCondLst>
                                        </p:cTn>
                                        <p:tgtEl>
                                          <p:spTgt spid="12"/>
                                        </p:tgtEl>
                                        <p:attrNameLst>
                                          <p:attrName>style.visibility</p:attrName>
                                        </p:attrNameLst>
                                      </p:cBhvr>
                                      <p:to>
                                        <p:strVal val="visible"/>
                                      </p:to>
                                    </p:set>
                                  </p:childTnLst>
                                </p:cTn>
                              </p:par>
                            </p:childTnLst>
                          </p:cTn>
                        </p:par>
                        <p:par>
                          <p:cTn id="21" fill="hold">
                            <p:stCondLst>
                              <p:cond delay="200"/>
                            </p:stCondLst>
                            <p:childTnLst>
                              <p:par>
                                <p:cTn id="22" presetID="1" presetClass="entr" presetSubtype="0" fill="hold" nodeType="afterEffect">
                                  <p:stCondLst>
                                    <p:cond delay="100"/>
                                  </p:stCondLst>
                                  <p:childTnLst>
                                    <p:set>
                                      <p:cBhvr>
                                        <p:cTn id="23" dur="1" fill="hold">
                                          <p:stCondLst>
                                            <p:cond delay="0"/>
                                          </p:stCondLst>
                                        </p:cTn>
                                        <p:tgtEl>
                                          <p:spTgt spid="13"/>
                                        </p:tgtEl>
                                        <p:attrNameLst>
                                          <p:attrName>style.visibility</p:attrName>
                                        </p:attrNameLst>
                                      </p:cBhvr>
                                      <p:to>
                                        <p:strVal val="visible"/>
                                      </p:to>
                                    </p:set>
                                  </p:childTnLst>
                                </p:cTn>
                              </p:par>
                            </p:childTnLst>
                          </p:cTn>
                        </p:par>
                        <p:par>
                          <p:cTn id="24" fill="hold">
                            <p:stCondLst>
                              <p:cond delay="300"/>
                            </p:stCondLst>
                            <p:childTnLst>
                              <p:par>
                                <p:cTn id="25" presetID="1" presetClass="entr" presetSubtype="0" fill="hold" nodeType="afterEffect">
                                  <p:stCondLst>
                                    <p:cond delay="100"/>
                                  </p:stCondLst>
                                  <p:childTnLst>
                                    <p:set>
                                      <p:cBhvr>
                                        <p:cTn id="26" dur="1" fill="hold">
                                          <p:stCondLst>
                                            <p:cond delay="0"/>
                                          </p:stCondLst>
                                        </p:cTn>
                                        <p:tgtEl>
                                          <p:spTgt spid="14"/>
                                        </p:tgtEl>
                                        <p:attrNameLst>
                                          <p:attrName>style.visibility</p:attrName>
                                        </p:attrNameLst>
                                      </p:cBhvr>
                                      <p:to>
                                        <p:strVal val="visible"/>
                                      </p:to>
                                    </p:set>
                                  </p:childTnLst>
                                </p:cTn>
                              </p:par>
                            </p:childTnLst>
                          </p:cTn>
                        </p:par>
                        <p:par>
                          <p:cTn id="27" fill="hold">
                            <p:stCondLst>
                              <p:cond delay="400"/>
                            </p:stCondLst>
                            <p:childTnLst>
                              <p:par>
                                <p:cTn id="28" presetID="1" presetClass="entr" presetSubtype="0" fill="hold" nodeType="afterEffect">
                                  <p:stCondLst>
                                    <p:cond delay="10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nodeType="afterEffect">
                                  <p:stCondLst>
                                    <p:cond delay="100"/>
                                  </p:stCondLst>
                                  <p:childTnLst>
                                    <p:set>
                                      <p:cBhvr>
                                        <p:cTn id="32" dur="1" fill="hold">
                                          <p:stCondLst>
                                            <p:cond delay="0"/>
                                          </p:stCondLst>
                                        </p:cTn>
                                        <p:tgtEl>
                                          <p:spTgt spid="16"/>
                                        </p:tgtEl>
                                        <p:attrNameLst>
                                          <p:attrName>style.visibility</p:attrName>
                                        </p:attrNameLst>
                                      </p:cBhvr>
                                      <p:to>
                                        <p:strVal val="visible"/>
                                      </p:to>
                                    </p:set>
                                  </p:childTnLst>
                                </p:cTn>
                              </p:par>
                            </p:childTnLst>
                          </p:cTn>
                        </p:par>
                        <p:par>
                          <p:cTn id="33" fill="hold">
                            <p:stCondLst>
                              <p:cond delay="600"/>
                            </p:stCondLst>
                            <p:childTnLst>
                              <p:par>
                                <p:cTn id="34" presetID="1" presetClass="entr" presetSubtype="0" fill="hold" nodeType="afterEffect">
                                  <p:stCondLst>
                                    <p:cond delay="100"/>
                                  </p:stCondLst>
                                  <p:childTnLst>
                                    <p:set>
                                      <p:cBhvr>
                                        <p:cTn id="35" dur="1" fill="hold">
                                          <p:stCondLst>
                                            <p:cond delay="0"/>
                                          </p:stCondLst>
                                        </p:cTn>
                                        <p:tgtEl>
                                          <p:spTgt spid="17"/>
                                        </p:tgtEl>
                                        <p:attrNameLst>
                                          <p:attrName>style.visibility</p:attrName>
                                        </p:attrNameLst>
                                      </p:cBhvr>
                                      <p:to>
                                        <p:strVal val="visible"/>
                                      </p:to>
                                    </p:set>
                                  </p:childTnLst>
                                </p:cTn>
                              </p:par>
                            </p:childTnLst>
                          </p:cTn>
                        </p:par>
                        <p:par>
                          <p:cTn id="36" fill="hold">
                            <p:stCondLst>
                              <p:cond delay="700"/>
                            </p:stCondLst>
                            <p:childTnLst>
                              <p:par>
                                <p:cTn id="37" presetID="1" presetClass="entr" presetSubtype="0" fill="hold" nodeType="afterEffect">
                                  <p:stCondLst>
                                    <p:cond delay="100"/>
                                  </p:stCondLst>
                                  <p:childTnLst>
                                    <p:set>
                                      <p:cBhvr>
                                        <p:cTn id="38" dur="1" fill="hold">
                                          <p:stCondLst>
                                            <p:cond delay="0"/>
                                          </p:stCondLst>
                                        </p:cTn>
                                        <p:tgtEl>
                                          <p:spTgt spid="18"/>
                                        </p:tgtEl>
                                        <p:attrNameLst>
                                          <p:attrName>style.visibility</p:attrName>
                                        </p:attrNameLst>
                                      </p:cBhvr>
                                      <p:to>
                                        <p:strVal val="visible"/>
                                      </p:to>
                                    </p:set>
                                  </p:childTnLst>
                                </p:cTn>
                              </p:par>
                            </p:childTnLst>
                          </p:cTn>
                        </p:par>
                        <p:par>
                          <p:cTn id="39" fill="hold">
                            <p:stCondLst>
                              <p:cond delay="800"/>
                            </p:stCondLst>
                            <p:childTnLst>
                              <p:par>
                                <p:cTn id="40" presetID="1" presetClass="entr" presetSubtype="0" fill="hold" nodeType="afterEffect">
                                  <p:stCondLst>
                                    <p:cond delay="100"/>
                                  </p:stCondLst>
                                  <p:childTnLst>
                                    <p:set>
                                      <p:cBhvr>
                                        <p:cTn id="41" dur="1" fill="hold">
                                          <p:stCondLst>
                                            <p:cond delay="0"/>
                                          </p:stCondLst>
                                        </p:cTn>
                                        <p:tgtEl>
                                          <p:spTgt spid="19"/>
                                        </p:tgtEl>
                                        <p:attrNameLst>
                                          <p:attrName>style.visibility</p:attrName>
                                        </p:attrNameLst>
                                      </p:cBhvr>
                                      <p:to>
                                        <p:strVal val="visible"/>
                                      </p:to>
                                    </p:set>
                                  </p:childTnLst>
                                </p:cTn>
                              </p:par>
                            </p:childTnLst>
                          </p:cTn>
                        </p:par>
                        <p:par>
                          <p:cTn id="42" fill="hold">
                            <p:stCondLst>
                              <p:cond delay="900"/>
                            </p:stCondLst>
                            <p:childTnLst>
                              <p:par>
                                <p:cTn id="43" presetID="1" presetClass="entr" presetSubtype="0" fill="hold" nodeType="afterEffect">
                                  <p:stCondLst>
                                    <p:cond delay="100"/>
                                  </p:stCondLst>
                                  <p:childTnLst>
                                    <p:set>
                                      <p:cBhvr>
                                        <p:cTn id="44" dur="1" fill="hold">
                                          <p:stCondLst>
                                            <p:cond delay="0"/>
                                          </p:stCondLst>
                                        </p:cTn>
                                        <p:tgtEl>
                                          <p:spTgt spid="20"/>
                                        </p:tgtEl>
                                        <p:attrNameLst>
                                          <p:attrName>style.visibility</p:attrName>
                                        </p:attrNameLst>
                                      </p:cBhvr>
                                      <p:to>
                                        <p:strVal val="visible"/>
                                      </p:to>
                                    </p:set>
                                  </p:childTnLst>
                                </p:cTn>
                              </p:par>
                            </p:childTnLst>
                          </p:cTn>
                        </p:par>
                        <p:par>
                          <p:cTn id="45" fill="hold">
                            <p:stCondLst>
                              <p:cond delay="1000"/>
                            </p:stCondLst>
                            <p:childTnLst>
                              <p:par>
                                <p:cTn id="46" presetID="1" presetClass="entr" presetSubtype="0" fill="hold" nodeType="afterEffect">
                                  <p:stCondLst>
                                    <p:cond delay="100"/>
                                  </p:stCondLst>
                                  <p:childTnLst>
                                    <p:set>
                                      <p:cBhvr>
                                        <p:cTn id="47" dur="1" fill="hold">
                                          <p:stCondLst>
                                            <p:cond delay="0"/>
                                          </p:stCondLst>
                                        </p:cTn>
                                        <p:tgtEl>
                                          <p:spTgt spid="21"/>
                                        </p:tgtEl>
                                        <p:attrNameLst>
                                          <p:attrName>style.visibility</p:attrName>
                                        </p:attrNameLst>
                                      </p:cBhvr>
                                      <p:to>
                                        <p:strVal val="visible"/>
                                      </p:to>
                                    </p:set>
                                  </p:childTnLst>
                                </p:cTn>
                              </p:par>
                            </p:childTnLst>
                          </p:cTn>
                        </p:par>
                        <p:par>
                          <p:cTn id="48" fill="hold">
                            <p:stCondLst>
                              <p:cond delay="1100"/>
                            </p:stCondLst>
                            <p:childTnLst>
                              <p:par>
                                <p:cTn id="49" presetID="1" presetClass="entr" presetSubtype="0" fill="hold" nodeType="afterEffect">
                                  <p:stCondLst>
                                    <p:cond delay="100"/>
                                  </p:stCondLst>
                                  <p:childTnLst>
                                    <p:set>
                                      <p:cBhvr>
                                        <p:cTn id="50" dur="1" fill="hold">
                                          <p:stCondLst>
                                            <p:cond delay="0"/>
                                          </p:stCondLst>
                                        </p:cTn>
                                        <p:tgtEl>
                                          <p:spTgt spid="22"/>
                                        </p:tgtEl>
                                        <p:attrNameLst>
                                          <p:attrName>style.visibility</p:attrName>
                                        </p:attrNameLst>
                                      </p:cBhvr>
                                      <p:to>
                                        <p:strVal val="visible"/>
                                      </p:to>
                                    </p:set>
                                  </p:childTnLst>
                                </p:cTn>
                              </p:par>
                            </p:childTnLst>
                          </p:cTn>
                        </p:par>
                        <p:par>
                          <p:cTn id="51" fill="hold">
                            <p:stCondLst>
                              <p:cond delay="1200"/>
                            </p:stCondLst>
                            <p:childTnLst>
                              <p:par>
                                <p:cTn id="52" presetID="1" presetClass="entr" presetSubtype="0" fill="hold" nodeType="afterEffect">
                                  <p:stCondLst>
                                    <p:cond delay="100"/>
                                  </p:stCondLst>
                                  <p:childTnLst>
                                    <p:set>
                                      <p:cBhvr>
                                        <p:cTn id="53" dur="1" fill="hold">
                                          <p:stCondLst>
                                            <p:cond delay="0"/>
                                          </p:stCondLst>
                                        </p:cTn>
                                        <p:tgtEl>
                                          <p:spTgt spid="23"/>
                                        </p:tgtEl>
                                        <p:attrNameLst>
                                          <p:attrName>style.visibility</p:attrName>
                                        </p:attrNameLst>
                                      </p:cBhvr>
                                      <p:to>
                                        <p:strVal val="visible"/>
                                      </p:to>
                                    </p:set>
                                  </p:childTnLst>
                                </p:cTn>
                              </p:par>
                            </p:childTnLst>
                          </p:cTn>
                        </p:par>
                        <p:par>
                          <p:cTn id="54" fill="hold">
                            <p:stCondLst>
                              <p:cond delay="1300"/>
                            </p:stCondLst>
                            <p:childTnLst>
                              <p:par>
                                <p:cTn id="55" presetID="1" presetClass="entr" presetSubtype="0" fill="hold" nodeType="afterEffect">
                                  <p:stCondLst>
                                    <p:cond delay="100"/>
                                  </p:stCondLst>
                                  <p:childTnLst>
                                    <p:set>
                                      <p:cBhvr>
                                        <p:cTn id="56" dur="1" fill="hold">
                                          <p:stCondLst>
                                            <p:cond delay="0"/>
                                          </p:stCondLst>
                                        </p:cTn>
                                        <p:tgtEl>
                                          <p:spTgt spid="24"/>
                                        </p:tgtEl>
                                        <p:attrNameLst>
                                          <p:attrName>style.visibility</p:attrName>
                                        </p:attrNameLst>
                                      </p:cBhvr>
                                      <p:to>
                                        <p:strVal val="visible"/>
                                      </p:to>
                                    </p:set>
                                  </p:childTnLst>
                                </p:cTn>
                              </p:par>
                            </p:childTnLst>
                          </p:cTn>
                        </p:par>
                        <p:par>
                          <p:cTn id="57" fill="hold">
                            <p:stCondLst>
                              <p:cond delay="1400"/>
                            </p:stCondLst>
                            <p:childTnLst>
                              <p:par>
                                <p:cTn id="58" presetID="1" presetClass="entr" presetSubtype="0" fill="hold" nodeType="afterEffect">
                                  <p:stCondLst>
                                    <p:cond delay="100"/>
                                  </p:stCondLst>
                                  <p:childTnLst>
                                    <p:set>
                                      <p:cBhvr>
                                        <p:cTn id="59" dur="1" fill="hold">
                                          <p:stCondLst>
                                            <p:cond delay="0"/>
                                          </p:stCondLst>
                                        </p:cTn>
                                        <p:tgtEl>
                                          <p:spTgt spid="25"/>
                                        </p:tgtEl>
                                        <p:attrNameLst>
                                          <p:attrName>style.visibility</p:attrName>
                                        </p:attrNameLst>
                                      </p:cBhvr>
                                      <p:to>
                                        <p:strVal val="visible"/>
                                      </p:to>
                                    </p:set>
                                  </p:childTnLst>
                                </p:cTn>
                              </p:par>
                            </p:childTnLst>
                          </p:cTn>
                        </p:par>
                        <p:par>
                          <p:cTn id="60" fill="hold">
                            <p:stCondLst>
                              <p:cond delay="1500"/>
                            </p:stCondLst>
                            <p:childTnLst>
                              <p:par>
                                <p:cTn id="61" presetID="1" presetClass="entr" presetSubtype="0" fill="hold" nodeType="afterEffect">
                                  <p:stCondLst>
                                    <p:cond delay="100"/>
                                  </p:stCondLst>
                                  <p:childTnLst>
                                    <p:set>
                                      <p:cBhvr>
                                        <p:cTn id="62" dur="1" fill="hold">
                                          <p:stCondLst>
                                            <p:cond delay="0"/>
                                          </p:stCondLst>
                                        </p:cTn>
                                        <p:tgtEl>
                                          <p:spTgt spid="26"/>
                                        </p:tgtEl>
                                        <p:attrNameLst>
                                          <p:attrName>style.visibility</p:attrName>
                                        </p:attrNameLst>
                                      </p:cBhvr>
                                      <p:to>
                                        <p:strVal val="visible"/>
                                      </p:to>
                                    </p:set>
                                  </p:childTnLst>
                                </p:cTn>
                              </p:par>
                            </p:childTnLst>
                          </p:cTn>
                        </p:par>
                        <p:par>
                          <p:cTn id="63" fill="hold">
                            <p:stCondLst>
                              <p:cond delay="1600"/>
                            </p:stCondLst>
                            <p:childTnLst>
                              <p:par>
                                <p:cTn id="64" presetID="1" presetClass="entr" presetSubtype="0" fill="hold" nodeType="afterEffect">
                                  <p:stCondLst>
                                    <p:cond delay="100"/>
                                  </p:stCondLst>
                                  <p:childTnLst>
                                    <p:set>
                                      <p:cBhvr>
                                        <p:cTn id="65" dur="1" fill="hold">
                                          <p:stCondLst>
                                            <p:cond delay="0"/>
                                          </p:stCondLst>
                                        </p:cTn>
                                        <p:tgtEl>
                                          <p:spTgt spid="27"/>
                                        </p:tgtEl>
                                        <p:attrNameLst>
                                          <p:attrName>style.visibility</p:attrName>
                                        </p:attrNameLst>
                                      </p:cBhvr>
                                      <p:to>
                                        <p:strVal val="visible"/>
                                      </p:to>
                                    </p:set>
                                  </p:childTnLst>
                                </p:cTn>
                              </p:par>
                            </p:childTnLst>
                          </p:cTn>
                        </p:par>
                        <p:par>
                          <p:cTn id="66" fill="hold">
                            <p:stCondLst>
                              <p:cond delay="1700"/>
                            </p:stCondLst>
                            <p:childTnLst>
                              <p:par>
                                <p:cTn id="67" presetID="1" presetClass="entr" presetSubtype="0" fill="hold" nodeType="afterEffect">
                                  <p:stCondLst>
                                    <p:cond delay="100"/>
                                  </p:stCondLst>
                                  <p:childTnLst>
                                    <p:set>
                                      <p:cBhvr>
                                        <p:cTn id="68" dur="1" fill="hold">
                                          <p:stCondLst>
                                            <p:cond delay="0"/>
                                          </p:stCondLst>
                                        </p:cTn>
                                        <p:tgtEl>
                                          <p:spTgt spid="28"/>
                                        </p:tgtEl>
                                        <p:attrNameLst>
                                          <p:attrName>style.visibility</p:attrName>
                                        </p:attrNameLst>
                                      </p:cBhvr>
                                      <p:to>
                                        <p:strVal val="visible"/>
                                      </p:to>
                                    </p:set>
                                  </p:childTnLst>
                                </p:cTn>
                              </p:par>
                            </p:childTnLst>
                          </p:cTn>
                        </p:par>
                        <p:par>
                          <p:cTn id="69" fill="hold">
                            <p:stCondLst>
                              <p:cond delay="1800"/>
                            </p:stCondLst>
                            <p:childTnLst>
                              <p:par>
                                <p:cTn id="70" presetID="1" presetClass="entr" presetSubtype="0" fill="hold" nodeType="afterEffect">
                                  <p:stCondLst>
                                    <p:cond delay="100"/>
                                  </p:stCondLst>
                                  <p:childTnLst>
                                    <p:set>
                                      <p:cBhvr>
                                        <p:cTn id="71" dur="1" fill="hold">
                                          <p:stCondLst>
                                            <p:cond delay="0"/>
                                          </p:stCondLst>
                                        </p:cTn>
                                        <p:tgtEl>
                                          <p:spTgt spid="29"/>
                                        </p:tgtEl>
                                        <p:attrNameLst>
                                          <p:attrName>style.visibility</p:attrName>
                                        </p:attrNameLst>
                                      </p:cBhvr>
                                      <p:to>
                                        <p:strVal val="visible"/>
                                      </p:to>
                                    </p:set>
                                  </p:childTnLst>
                                </p:cTn>
                              </p:par>
                            </p:childTnLst>
                          </p:cTn>
                        </p:par>
                        <p:par>
                          <p:cTn id="72" fill="hold">
                            <p:stCondLst>
                              <p:cond delay="1900"/>
                            </p:stCondLst>
                            <p:childTnLst>
                              <p:par>
                                <p:cTn id="73" presetID="1" presetClass="entr" presetSubtype="0" fill="hold" nodeType="afterEffect">
                                  <p:stCondLst>
                                    <p:cond delay="100"/>
                                  </p:stCondLst>
                                  <p:childTnLst>
                                    <p:set>
                                      <p:cBhvr>
                                        <p:cTn id="74" dur="1" fill="hold">
                                          <p:stCondLst>
                                            <p:cond delay="0"/>
                                          </p:stCondLst>
                                        </p:cTn>
                                        <p:tgtEl>
                                          <p:spTgt spid="30"/>
                                        </p:tgtEl>
                                        <p:attrNameLst>
                                          <p:attrName>style.visibility</p:attrName>
                                        </p:attrNameLst>
                                      </p:cBhvr>
                                      <p:to>
                                        <p:strVal val="visible"/>
                                      </p:to>
                                    </p:set>
                                  </p:childTnLst>
                                </p:cTn>
                              </p:par>
                            </p:childTnLst>
                          </p:cTn>
                        </p:par>
                        <p:par>
                          <p:cTn id="75" fill="hold">
                            <p:stCondLst>
                              <p:cond delay="2000"/>
                            </p:stCondLst>
                            <p:childTnLst>
                              <p:par>
                                <p:cTn id="76" presetID="1" presetClass="entr" presetSubtype="0" fill="hold" nodeType="afterEffect">
                                  <p:stCondLst>
                                    <p:cond delay="100"/>
                                  </p:stCondLst>
                                  <p:childTnLst>
                                    <p:set>
                                      <p:cBhvr>
                                        <p:cTn id="77" dur="1" fill="hold">
                                          <p:stCondLst>
                                            <p:cond delay="0"/>
                                          </p:stCondLst>
                                        </p:cTn>
                                        <p:tgtEl>
                                          <p:spTgt spid="31"/>
                                        </p:tgtEl>
                                        <p:attrNameLst>
                                          <p:attrName>style.visibility</p:attrName>
                                        </p:attrNameLst>
                                      </p:cBhvr>
                                      <p:to>
                                        <p:strVal val="visible"/>
                                      </p:to>
                                    </p:set>
                                  </p:childTnLst>
                                </p:cTn>
                              </p:par>
                            </p:childTnLst>
                          </p:cTn>
                        </p:par>
                        <p:par>
                          <p:cTn id="78" fill="hold">
                            <p:stCondLst>
                              <p:cond delay="2100"/>
                            </p:stCondLst>
                            <p:childTnLst>
                              <p:par>
                                <p:cTn id="79" presetID="1" presetClass="entr" presetSubtype="0" fill="hold" nodeType="afterEffect">
                                  <p:stCondLst>
                                    <p:cond delay="100"/>
                                  </p:stCondLst>
                                  <p:childTnLst>
                                    <p:set>
                                      <p:cBhvr>
                                        <p:cTn id="80" dur="1" fill="hold">
                                          <p:stCondLst>
                                            <p:cond delay="0"/>
                                          </p:stCondLst>
                                        </p:cTn>
                                        <p:tgtEl>
                                          <p:spTgt spid="32"/>
                                        </p:tgtEl>
                                        <p:attrNameLst>
                                          <p:attrName>style.visibility</p:attrName>
                                        </p:attrNameLst>
                                      </p:cBhvr>
                                      <p:to>
                                        <p:strVal val="visible"/>
                                      </p:to>
                                    </p:set>
                                  </p:childTnLst>
                                </p:cTn>
                              </p:par>
                            </p:childTnLst>
                          </p:cTn>
                        </p:par>
                        <p:par>
                          <p:cTn id="81" fill="hold">
                            <p:stCondLst>
                              <p:cond delay="2200"/>
                            </p:stCondLst>
                            <p:childTnLst>
                              <p:par>
                                <p:cTn id="82" presetID="1" presetClass="entr" presetSubtype="0" fill="hold" nodeType="afterEffect">
                                  <p:stCondLst>
                                    <p:cond delay="100"/>
                                  </p:stCondLst>
                                  <p:childTnLst>
                                    <p:set>
                                      <p:cBhvr>
                                        <p:cTn id="83" dur="1" fill="hold">
                                          <p:stCondLst>
                                            <p:cond delay="0"/>
                                          </p:stCondLst>
                                        </p:cTn>
                                        <p:tgtEl>
                                          <p:spTgt spid="33"/>
                                        </p:tgtEl>
                                        <p:attrNameLst>
                                          <p:attrName>style.visibility</p:attrName>
                                        </p:attrNameLst>
                                      </p:cBhvr>
                                      <p:to>
                                        <p:strVal val="visible"/>
                                      </p:to>
                                    </p:set>
                                  </p:childTnLst>
                                </p:cTn>
                              </p:par>
                            </p:childTnLst>
                          </p:cTn>
                        </p:par>
                        <p:par>
                          <p:cTn id="84" fill="hold">
                            <p:stCondLst>
                              <p:cond delay="2300"/>
                            </p:stCondLst>
                            <p:childTnLst>
                              <p:par>
                                <p:cTn id="85" presetID="1" presetClass="entr" presetSubtype="0" fill="hold" nodeType="afterEffect">
                                  <p:stCondLst>
                                    <p:cond delay="100"/>
                                  </p:stCondLst>
                                  <p:childTnLst>
                                    <p:set>
                                      <p:cBhvr>
                                        <p:cTn id="86" dur="1" fill="hold">
                                          <p:stCondLst>
                                            <p:cond delay="0"/>
                                          </p:stCondLst>
                                        </p:cTn>
                                        <p:tgtEl>
                                          <p:spTgt spid="35"/>
                                        </p:tgtEl>
                                        <p:attrNameLst>
                                          <p:attrName>style.visibility</p:attrName>
                                        </p:attrNameLst>
                                      </p:cBhvr>
                                      <p:to>
                                        <p:strVal val="visible"/>
                                      </p:to>
                                    </p:set>
                                  </p:childTnLst>
                                </p:cTn>
                              </p:par>
                            </p:childTnLst>
                          </p:cTn>
                        </p:par>
                        <p:par>
                          <p:cTn id="87" fill="hold">
                            <p:stCondLst>
                              <p:cond delay="2400"/>
                            </p:stCondLst>
                            <p:childTnLst>
                              <p:par>
                                <p:cTn id="88" presetID="1" presetClass="entr" presetSubtype="0" fill="hold" nodeType="afterEffect">
                                  <p:stCondLst>
                                    <p:cond delay="100"/>
                                  </p:stCondLst>
                                  <p:childTnLst>
                                    <p:set>
                                      <p:cBhvr>
                                        <p:cTn id="89" dur="1" fill="hold">
                                          <p:stCondLst>
                                            <p:cond delay="0"/>
                                          </p:stCondLst>
                                        </p:cTn>
                                        <p:tgtEl>
                                          <p:spTgt spid="36"/>
                                        </p:tgtEl>
                                        <p:attrNameLst>
                                          <p:attrName>style.visibility</p:attrName>
                                        </p:attrNameLst>
                                      </p:cBhvr>
                                      <p:to>
                                        <p:strVal val="visible"/>
                                      </p:to>
                                    </p:set>
                                  </p:childTnLst>
                                </p:cTn>
                              </p:par>
                            </p:childTnLst>
                          </p:cTn>
                        </p:par>
                        <p:par>
                          <p:cTn id="90" fill="hold">
                            <p:stCondLst>
                              <p:cond delay="2500"/>
                            </p:stCondLst>
                            <p:childTnLst>
                              <p:par>
                                <p:cTn id="91" presetID="1" presetClass="entr" presetSubtype="0" fill="hold" nodeType="afterEffect">
                                  <p:stCondLst>
                                    <p:cond delay="100"/>
                                  </p:stCondLst>
                                  <p:childTnLst>
                                    <p:set>
                                      <p:cBhvr>
                                        <p:cTn id="92" dur="1" fill="hold">
                                          <p:stCondLst>
                                            <p:cond delay="0"/>
                                          </p:stCondLst>
                                        </p:cTn>
                                        <p:tgtEl>
                                          <p:spTgt spid="37"/>
                                        </p:tgtEl>
                                        <p:attrNameLst>
                                          <p:attrName>style.visibility</p:attrName>
                                        </p:attrNameLst>
                                      </p:cBhvr>
                                      <p:to>
                                        <p:strVal val="visible"/>
                                      </p:to>
                                    </p:set>
                                  </p:childTnLst>
                                </p:cTn>
                              </p:par>
                            </p:childTnLst>
                          </p:cTn>
                        </p:par>
                        <p:par>
                          <p:cTn id="93" fill="hold">
                            <p:stCondLst>
                              <p:cond delay="2600"/>
                            </p:stCondLst>
                            <p:childTnLst>
                              <p:par>
                                <p:cTn id="94" presetID="1" presetClass="entr" presetSubtype="0" fill="hold" nodeType="afterEffect">
                                  <p:stCondLst>
                                    <p:cond delay="100"/>
                                  </p:stCondLst>
                                  <p:childTnLst>
                                    <p:set>
                                      <p:cBhvr>
                                        <p:cTn id="95" dur="1" fill="hold">
                                          <p:stCondLst>
                                            <p:cond delay="0"/>
                                          </p:stCondLst>
                                        </p:cTn>
                                        <p:tgtEl>
                                          <p:spTgt spid="38"/>
                                        </p:tgtEl>
                                        <p:attrNameLst>
                                          <p:attrName>style.visibility</p:attrName>
                                        </p:attrNameLst>
                                      </p:cBhvr>
                                      <p:to>
                                        <p:strVal val="visible"/>
                                      </p:to>
                                    </p:set>
                                  </p:childTnLst>
                                </p:cTn>
                              </p:par>
                            </p:childTnLst>
                          </p:cTn>
                        </p:par>
                        <p:par>
                          <p:cTn id="96" fill="hold">
                            <p:stCondLst>
                              <p:cond delay="2700"/>
                            </p:stCondLst>
                            <p:childTnLst>
                              <p:par>
                                <p:cTn id="97" presetID="1" presetClass="entr" presetSubtype="0" fill="hold" nodeType="afterEffect">
                                  <p:stCondLst>
                                    <p:cond delay="100"/>
                                  </p:stCondLst>
                                  <p:childTnLst>
                                    <p:set>
                                      <p:cBhvr>
                                        <p:cTn id="98" dur="1" fill="hold">
                                          <p:stCondLst>
                                            <p:cond delay="0"/>
                                          </p:stCondLst>
                                        </p:cTn>
                                        <p:tgtEl>
                                          <p:spTgt spid="39"/>
                                        </p:tgtEl>
                                        <p:attrNameLst>
                                          <p:attrName>style.visibility</p:attrName>
                                        </p:attrNameLst>
                                      </p:cBhvr>
                                      <p:to>
                                        <p:strVal val="visible"/>
                                      </p:to>
                                    </p:set>
                                  </p:childTnLst>
                                </p:cTn>
                              </p:par>
                            </p:childTnLst>
                          </p:cTn>
                        </p:par>
                        <p:par>
                          <p:cTn id="99" fill="hold">
                            <p:stCondLst>
                              <p:cond delay="2800"/>
                            </p:stCondLst>
                            <p:childTnLst>
                              <p:par>
                                <p:cTn id="100" presetID="1" presetClass="entr" presetSubtype="0" fill="hold" nodeType="afterEffect">
                                  <p:stCondLst>
                                    <p:cond delay="100"/>
                                  </p:stCondLst>
                                  <p:childTnLst>
                                    <p:set>
                                      <p:cBhvr>
                                        <p:cTn id="101" dur="1" fill="hold">
                                          <p:stCondLst>
                                            <p:cond delay="0"/>
                                          </p:stCondLst>
                                        </p:cTn>
                                        <p:tgtEl>
                                          <p:spTgt spid="40"/>
                                        </p:tgtEl>
                                        <p:attrNameLst>
                                          <p:attrName>style.visibility</p:attrName>
                                        </p:attrNameLst>
                                      </p:cBhvr>
                                      <p:to>
                                        <p:strVal val="visible"/>
                                      </p:to>
                                    </p:set>
                                  </p:childTnLst>
                                </p:cTn>
                              </p:par>
                            </p:childTnLst>
                          </p:cTn>
                        </p:par>
                        <p:par>
                          <p:cTn id="102" fill="hold">
                            <p:stCondLst>
                              <p:cond delay="2900"/>
                            </p:stCondLst>
                            <p:childTnLst>
                              <p:par>
                                <p:cTn id="103" presetID="1" presetClass="entr" presetSubtype="0" fill="hold" nodeType="afterEffect">
                                  <p:stCondLst>
                                    <p:cond delay="100"/>
                                  </p:stCondLst>
                                  <p:childTnLst>
                                    <p:set>
                                      <p:cBhvr>
                                        <p:cTn id="104" dur="1" fill="hold">
                                          <p:stCondLst>
                                            <p:cond delay="0"/>
                                          </p:stCondLst>
                                        </p:cTn>
                                        <p:tgtEl>
                                          <p:spTgt spid="41"/>
                                        </p:tgtEl>
                                        <p:attrNameLst>
                                          <p:attrName>style.visibility</p:attrName>
                                        </p:attrNameLst>
                                      </p:cBhvr>
                                      <p:to>
                                        <p:strVal val="visible"/>
                                      </p:to>
                                    </p:set>
                                  </p:childTnLst>
                                </p:cTn>
                              </p:par>
                            </p:childTnLst>
                          </p:cTn>
                        </p:par>
                        <p:par>
                          <p:cTn id="105" fill="hold">
                            <p:stCondLst>
                              <p:cond delay="3000"/>
                            </p:stCondLst>
                            <p:childTnLst>
                              <p:par>
                                <p:cTn id="106" presetID="1" presetClass="entr" presetSubtype="0" fill="hold" nodeType="afterEffect">
                                  <p:stCondLst>
                                    <p:cond delay="100"/>
                                  </p:stCondLst>
                                  <p:childTnLst>
                                    <p:set>
                                      <p:cBhvr>
                                        <p:cTn id="107" dur="1" fill="hold">
                                          <p:stCondLst>
                                            <p:cond delay="0"/>
                                          </p:stCondLst>
                                        </p:cTn>
                                        <p:tgtEl>
                                          <p:spTgt spid="42"/>
                                        </p:tgtEl>
                                        <p:attrNameLst>
                                          <p:attrName>style.visibility</p:attrName>
                                        </p:attrNameLst>
                                      </p:cBhvr>
                                      <p:to>
                                        <p:strVal val="visible"/>
                                      </p:to>
                                    </p:set>
                                  </p:childTnLst>
                                </p:cTn>
                              </p:par>
                            </p:childTnLst>
                          </p:cTn>
                        </p:par>
                        <p:par>
                          <p:cTn id="108" fill="hold">
                            <p:stCondLst>
                              <p:cond delay="3100"/>
                            </p:stCondLst>
                            <p:childTnLst>
                              <p:par>
                                <p:cTn id="109" presetID="1" presetClass="entr" presetSubtype="0" fill="hold" grpId="0" nodeType="after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par>
                          <p:cTn id="111" fill="hold">
                            <p:stCondLst>
                              <p:cond delay="3100"/>
                            </p:stCondLst>
                            <p:childTnLst>
                              <p:par>
                                <p:cTn id="112" presetID="1" presetClass="entr" presetSubtype="0" fill="hold" grpId="0" nodeType="afterEffect">
                                  <p:stCondLst>
                                    <p:cond delay="0"/>
                                  </p:stCondLst>
                                  <p:childTnLst>
                                    <p:set>
                                      <p:cBhvr>
                                        <p:cTn id="113" dur="1" fill="hold">
                                          <p:stCondLst>
                                            <p:cond delay="0"/>
                                          </p:stCondLst>
                                        </p:cTn>
                                        <p:tgtEl>
                                          <p:spTgt spid="46"/>
                                        </p:tgtEl>
                                        <p:attrNameLst>
                                          <p:attrName>style.visibility</p:attrName>
                                        </p:attrNameLst>
                                      </p:cBhvr>
                                      <p:to>
                                        <p:strVal val="visible"/>
                                      </p:to>
                                    </p:set>
                                  </p:childTnLst>
                                </p:cTn>
                              </p:par>
                            </p:childTnLst>
                          </p:cTn>
                        </p:par>
                        <p:par>
                          <p:cTn id="114" fill="hold">
                            <p:stCondLst>
                              <p:cond delay="3100"/>
                            </p:stCondLst>
                            <p:childTnLst>
                              <p:par>
                                <p:cTn id="115" presetID="1" presetClass="entr" presetSubtype="0" fill="hold" grpId="0" nodeType="afterEffect">
                                  <p:stCondLst>
                                    <p:cond delay="0"/>
                                  </p:stCondLst>
                                  <p:childTnLst>
                                    <p:set>
                                      <p:cBhvr>
                                        <p:cTn id="116" dur="1" fill="hold">
                                          <p:stCondLst>
                                            <p:cond delay="0"/>
                                          </p:stCondLst>
                                        </p:cTn>
                                        <p:tgtEl>
                                          <p:spTgt spid="47"/>
                                        </p:tgtEl>
                                        <p:attrNameLst>
                                          <p:attrName>style.visibility</p:attrName>
                                        </p:attrNameLst>
                                      </p:cBhvr>
                                      <p:to>
                                        <p:strVal val="visible"/>
                                      </p:to>
                                    </p:set>
                                  </p:childTnLst>
                                </p:cTn>
                              </p:par>
                            </p:childTnLst>
                          </p:cTn>
                        </p:par>
                        <p:par>
                          <p:cTn id="117" fill="hold">
                            <p:stCondLst>
                              <p:cond delay="3100"/>
                            </p:stCondLst>
                            <p:childTnLst>
                              <p:par>
                                <p:cTn id="118" presetID="1" presetClass="entr" presetSubtype="0" fill="hold" grpId="0" nodeType="afterEffect">
                                  <p:stCondLst>
                                    <p:cond delay="0"/>
                                  </p:stCondLst>
                                  <p:childTnLst>
                                    <p:set>
                                      <p:cBhvr>
                                        <p:cTn id="119" dur="1" fill="hold">
                                          <p:stCondLst>
                                            <p:cond delay="0"/>
                                          </p:stCondLst>
                                        </p:cTn>
                                        <p:tgtEl>
                                          <p:spTgt spid="44"/>
                                        </p:tgtEl>
                                        <p:attrNameLst>
                                          <p:attrName>style.visibility</p:attrName>
                                        </p:attrNameLst>
                                      </p:cBhvr>
                                      <p:to>
                                        <p:strVal val="visible"/>
                                      </p:to>
                                    </p:set>
                                  </p:childTnLst>
                                </p:cTn>
                              </p:par>
                            </p:childTnLst>
                          </p:cTn>
                        </p:par>
                      </p:childTnLst>
                    </p:cTn>
                  </p:par>
                  <p:par>
                    <p:cTn id="120" fill="hold">
                      <p:stCondLst>
                        <p:cond delay="indefinite"/>
                      </p:stCondLst>
                      <p:childTnLst>
                        <p:par>
                          <p:cTn id="121" fill="hold">
                            <p:stCondLst>
                              <p:cond delay="0"/>
                            </p:stCondLst>
                            <p:childTnLst>
                              <p:par>
                                <p:cTn id="122" presetID="1" presetClass="entr" presetSubtype="0" fill="hold" nodeType="clickEffect">
                                  <p:stCondLst>
                                    <p:cond delay="0"/>
                                  </p:stCondLst>
                                  <p:childTnLst>
                                    <p:set>
                                      <p:cBhvr>
                                        <p:cTn id="123"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P spid="47"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914400" y="1676400"/>
            <a:ext cx="7543800" cy="5029200"/>
          </a:xfrm>
          <a:prstGeom prst="roundRect">
            <a:avLst>
              <a:gd name="adj" fmla="val 949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792162"/>
          </a:xfrm>
        </p:spPr>
        <p:txBody>
          <a:bodyPr/>
          <a:lstStyle/>
          <a:p>
            <a:r>
              <a:rPr lang="en-US" dirty="0" smtClean="0"/>
              <a:t>Layers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116</a:t>
            </a:fld>
            <a:endParaRPr lang="en-US"/>
          </a:p>
        </p:txBody>
      </p:sp>
      <p:sp>
        <p:nvSpPr>
          <p:cNvPr id="5" name="Rectangle 4"/>
          <p:cNvSpPr/>
          <p:nvPr/>
        </p:nvSpPr>
        <p:spPr>
          <a:xfrm>
            <a:off x="1847850" y="6019800"/>
            <a:ext cx="5791200" cy="533400"/>
          </a:xfrm>
          <a:prstGeom prst="rect">
            <a:avLst/>
          </a:prstGeom>
          <a:solidFill>
            <a:srgbClr val="E5FF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Networking</a:t>
            </a:r>
            <a:endParaRPr lang="en-US" sz="2400" dirty="0">
              <a:solidFill>
                <a:schemeClr val="tx1"/>
              </a:solidFill>
            </a:endParaRPr>
          </a:p>
        </p:txBody>
      </p:sp>
      <p:sp>
        <p:nvSpPr>
          <p:cNvPr id="6" name="Rectangle 5"/>
          <p:cNvSpPr/>
          <p:nvPr/>
        </p:nvSpPr>
        <p:spPr>
          <a:xfrm>
            <a:off x="1847850" y="4800600"/>
            <a:ext cx="5791200" cy="457200"/>
          </a:xfrm>
          <a:prstGeom prst="rect">
            <a:avLst/>
          </a:prstGeom>
          <a:solidFill>
            <a:srgbClr val="7FFF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Storage</a:t>
            </a:r>
            <a:endParaRPr lang="en-US" sz="2400" dirty="0">
              <a:solidFill>
                <a:schemeClr val="tx1"/>
              </a:solidFill>
            </a:endParaRPr>
          </a:p>
        </p:txBody>
      </p:sp>
      <p:sp>
        <p:nvSpPr>
          <p:cNvPr id="7" name="Rectangle 6"/>
          <p:cNvSpPr/>
          <p:nvPr/>
        </p:nvSpPr>
        <p:spPr>
          <a:xfrm>
            <a:off x="1847850" y="3581400"/>
            <a:ext cx="5791200" cy="457200"/>
          </a:xfrm>
          <a:prstGeom prst="rect">
            <a:avLst/>
          </a:prstGeom>
          <a:solidFill>
            <a:srgbClr val="11F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Distributed Execution</a:t>
            </a:r>
            <a:endParaRPr lang="en-US" sz="2400" dirty="0">
              <a:solidFill>
                <a:schemeClr val="tx1"/>
              </a:solidFill>
            </a:endParaRPr>
          </a:p>
        </p:txBody>
      </p:sp>
      <p:sp>
        <p:nvSpPr>
          <p:cNvPr id="8" name="Rectangle 7"/>
          <p:cNvSpPr/>
          <p:nvPr/>
        </p:nvSpPr>
        <p:spPr>
          <a:xfrm>
            <a:off x="1847850" y="2971800"/>
            <a:ext cx="5791200" cy="457200"/>
          </a:xfrm>
          <a:prstGeom prst="rect">
            <a:avLst/>
          </a:prstGeom>
          <a:solidFill>
            <a:srgbClr val="00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Scheduling</a:t>
            </a:r>
            <a:endParaRPr lang="en-US" sz="2400" dirty="0">
              <a:solidFill>
                <a:schemeClr val="tx1"/>
              </a:solidFill>
            </a:endParaRPr>
          </a:p>
        </p:txBody>
      </p:sp>
      <p:sp>
        <p:nvSpPr>
          <p:cNvPr id="9" name="Rectangle 8"/>
          <p:cNvSpPr/>
          <p:nvPr/>
        </p:nvSpPr>
        <p:spPr>
          <a:xfrm>
            <a:off x="1847850" y="2362200"/>
            <a:ext cx="5791200" cy="457200"/>
          </a:xfrm>
          <a:prstGeom prst="rect">
            <a:avLst/>
          </a:prstGeom>
          <a:solidFill>
            <a:srgbClr val="00A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Resource Management</a:t>
            </a:r>
            <a:endParaRPr lang="en-US" sz="2400" dirty="0">
              <a:solidFill>
                <a:schemeClr val="tx1"/>
              </a:solidFill>
            </a:endParaRPr>
          </a:p>
        </p:txBody>
      </p:sp>
      <p:sp>
        <p:nvSpPr>
          <p:cNvPr id="10" name="Rectangle 9"/>
          <p:cNvSpPr/>
          <p:nvPr/>
        </p:nvSpPr>
        <p:spPr>
          <a:xfrm>
            <a:off x="1828800" y="1143000"/>
            <a:ext cx="5791200" cy="457200"/>
          </a:xfrm>
          <a:prstGeom prst="rect">
            <a:avLst/>
          </a:prstGeom>
          <a:solidFill>
            <a:srgbClr val="003E0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rPr>
              <a:t>Applications</a:t>
            </a:r>
            <a:endParaRPr lang="en-US" sz="2400" dirty="0">
              <a:solidFill>
                <a:schemeClr val="bg1"/>
              </a:solidFill>
            </a:endParaRPr>
          </a:p>
        </p:txBody>
      </p:sp>
      <p:sp>
        <p:nvSpPr>
          <p:cNvPr id="11" name="Rectangle 10"/>
          <p:cNvSpPr/>
          <p:nvPr/>
        </p:nvSpPr>
        <p:spPr>
          <a:xfrm>
            <a:off x="1847850" y="5410200"/>
            <a:ext cx="5791200" cy="457200"/>
          </a:xfrm>
          <a:prstGeom prst="rect">
            <a:avLst/>
          </a:prstGeom>
          <a:solidFill>
            <a:srgbClr val="B7F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Identity &amp; Security</a:t>
            </a:r>
            <a:endParaRPr lang="en-US" sz="2400" dirty="0">
              <a:solidFill>
                <a:schemeClr val="tx1"/>
              </a:solidFill>
            </a:endParaRPr>
          </a:p>
        </p:txBody>
      </p:sp>
      <p:sp>
        <p:nvSpPr>
          <p:cNvPr id="15" name="Rectangle 14"/>
          <p:cNvSpPr/>
          <p:nvPr/>
        </p:nvSpPr>
        <p:spPr>
          <a:xfrm>
            <a:off x="1847850" y="4191000"/>
            <a:ext cx="5791200" cy="457200"/>
          </a:xfrm>
          <a:prstGeom prst="rect">
            <a:avLst/>
          </a:prstGeom>
          <a:solidFill>
            <a:srgbClr val="56FF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Caching and Synchronization</a:t>
            </a:r>
            <a:endParaRPr lang="en-US" sz="2400" dirty="0">
              <a:solidFill>
                <a:schemeClr val="tx1"/>
              </a:solidFill>
            </a:endParaRPr>
          </a:p>
        </p:txBody>
      </p:sp>
      <p:sp>
        <p:nvSpPr>
          <p:cNvPr id="18" name="Rectangle 17"/>
          <p:cNvSpPr/>
          <p:nvPr/>
        </p:nvSpPr>
        <p:spPr>
          <a:xfrm>
            <a:off x="1828800" y="1752600"/>
            <a:ext cx="5791200" cy="457200"/>
          </a:xfrm>
          <a:prstGeom prst="rect">
            <a:avLst/>
          </a:prstGeom>
          <a:solidFill>
            <a:srgbClr val="006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Programming Languages and APIs</a:t>
            </a:r>
            <a:endParaRPr lang="en-US" sz="2400" dirty="0">
              <a:solidFill>
                <a:schemeClr val="tx1"/>
              </a:solidFill>
            </a:endParaRPr>
          </a:p>
        </p:txBody>
      </p:sp>
      <p:sp>
        <p:nvSpPr>
          <p:cNvPr id="14" name="TextBox 13"/>
          <p:cNvSpPr txBox="1"/>
          <p:nvPr/>
        </p:nvSpPr>
        <p:spPr>
          <a:xfrm rot="16200000">
            <a:off x="-48410" y="3782210"/>
            <a:ext cx="2753639" cy="523220"/>
          </a:xfrm>
          <a:prstGeom prst="rect">
            <a:avLst/>
          </a:prstGeom>
          <a:noFill/>
        </p:spPr>
        <p:txBody>
          <a:bodyPr wrap="none" rtlCol="0">
            <a:spAutoFit/>
          </a:bodyPr>
          <a:lstStyle/>
          <a:p>
            <a:r>
              <a:rPr lang="en-US" sz="2800" dirty="0" smtClean="0">
                <a:solidFill>
                  <a:schemeClr val="bg1"/>
                </a:solidFill>
              </a:rPr>
              <a:t>Operating System</a:t>
            </a:r>
            <a:endParaRPr lang="en-US" sz="2800" dirty="0">
              <a:solidFill>
                <a:schemeClr val="bg1"/>
              </a:solidFill>
            </a:endParaRPr>
          </a:p>
        </p:txBody>
      </p:sp>
    </p:spTree>
    <p:extLst>
      <p:ext uri="{BB962C8B-B14F-4D97-AF65-F5344CB8AC3E}">
        <p14:creationId xmlns:p14="http://schemas.microsoft.com/office/powerpoint/2010/main" val="13710872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F914F-062F-453F-B34B-BB004E9935E0}" type="slidenum">
              <a:rPr lang="en-US" smtClean="0"/>
              <a:pPr/>
              <a:t>117</a:t>
            </a:fld>
            <a:endParaRPr lang="en-US"/>
          </a:p>
        </p:txBody>
      </p:sp>
      <p:pic>
        <p:nvPicPr>
          <p:cNvPr id="141316" name="Picture 4" descr="http://blogs.voices.com/thebiz/Amazon-Web-Services-300.jpg"/>
          <p:cNvPicPr>
            <a:picLocks noChangeAspect="1" noChangeArrowheads="1"/>
          </p:cNvPicPr>
          <p:nvPr/>
        </p:nvPicPr>
        <p:blipFill>
          <a:blip r:embed="rId2"/>
          <a:srcRect/>
          <a:stretch>
            <a:fillRect/>
          </a:stretch>
        </p:blipFill>
        <p:spPr bwMode="auto">
          <a:xfrm>
            <a:off x="304800" y="1760220"/>
            <a:ext cx="2857500" cy="1162050"/>
          </a:xfrm>
          <a:prstGeom prst="rect">
            <a:avLst/>
          </a:prstGeom>
          <a:noFill/>
        </p:spPr>
      </p:pic>
      <p:pic>
        <p:nvPicPr>
          <p:cNvPr id="141318" name="Picture 6" descr="http://www.arrowasia.com.hk/file_system/intranet/SA/MIME/Image/google.gif"/>
          <p:cNvPicPr>
            <a:picLocks noChangeAspect="1" noChangeArrowheads="1"/>
          </p:cNvPicPr>
          <p:nvPr/>
        </p:nvPicPr>
        <p:blipFill>
          <a:blip r:embed="rId3"/>
          <a:srcRect/>
          <a:stretch>
            <a:fillRect/>
          </a:stretch>
        </p:blipFill>
        <p:spPr bwMode="auto">
          <a:xfrm>
            <a:off x="304800" y="3055620"/>
            <a:ext cx="2990850" cy="1133475"/>
          </a:xfrm>
          <a:prstGeom prst="rect">
            <a:avLst/>
          </a:prstGeom>
          <a:noFill/>
        </p:spPr>
      </p:pic>
      <p:pic>
        <p:nvPicPr>
          <p:cNvPr id="141322" name="Picture 10" descr="http://fishtrain.com/wp-content/uploads/akamai_logo.jpg"/>
          <p:cNvPicPr>
            <a:picLocks noChangeAspect="1" noChangeArrowheads="1"/>
          </p:cNvPicPr>
          <p:nvPr/>
        </p:nvPicPr>
        <p:blipFill>
          <a:blip r:embed="rId4"/>
          <a:srcRect/>
          <a:stretch>
            <a:fillRect/>
          </a:stretch>
        </p:blipFill>
        <p:spPr bwMode="auto">
          <a:xfrm>
            <a:off x="3505200" y="1836420"/>
            <a:ext cx="2286000" cy="1076325"/>
          </a:xfrm>
          <a:prstGeom prst="rect">
            <a:avLst/>
          </a:prstGeom>
          <a:noFill/>
        </p:spPr>
      </p:pic>
      <p:pic>
        <p:nvPicPr>
          <p:cNvPr id="141324" name="Picture 12" descr="http://ivory.vnunet.com/images/company-logos/vmware-logo/medium.jpg"/>
          <p:cNvPicPr>
            <a:picLocks noChangeAspect="1" noChangeArrowheads="1"/>
          </p:cNvPicPr>
          <p:nvPr/>
        </p:nvPicPr>
        <p:blipFill>
          <a:blip r:embed="rId5"/>
          <a:srcRect/>
          <a:stretch>
            <a:fillRect/>
          </a:stretch>
        </p:blipFill>
        <p:spPr bwMode="auto">
          <a:xfrm>
            <a:off x="3505200" y="3131820"/>
            <a:ext cx="2306782" cy="1371600"/>
          </a:xfrm>
          <a:prstGeom prst="rect">
            <a:avLst/>
          </a:prstGeom>
          <a:noFill/>
        </p:spPr>
      </p:pic>
      <p:pic>
        <p:nvPicPr>
          <p:cNvPr id="141326" name="Picture 14" descr="http://blogoehlert.typepad.com/photos/uncategorized/yahoo_logo.jpg"/>
          <p:cNvPicPr>
            <a:picLocks noChangeAspect="1" noChangeArrowheads="1"/>
          </p:cNvPicPr>
          <p:nvPr/>
        </p:nvPicPr>
        <p:blipFill>
          <a:blip r:embed="rId6"/>
          <a:srcRect/>
          <a:stretch>
            <a:fillRect/>
          </a:stretch>
        </p:blipFill>
        <p:spPr bwMode="auto">
          <a:xfrm>
            <a:off x="3581400" y="4472940"/>
            <a:ext cx="2209800" cy="1546860"/>
          </a:xfrm>
          <a:prstGeom prst="rect">
            <a:avLst/>
          </a:prstGeom>
          <a:noFill/>
        </p:spPr>
      </p:pic>
      <p:pic>
        <p:nvPicPr>
          <p:cNvPr id="141328" name="Picture 16" descr="http://www.fathomseo.com/blog/wp-content/uploads/2007/09/facebook_logo_large.jpg"/>
          <p:cNvPicPr>
            <a:picLocks noChangeAspect="1" noChangeArrowheads="1"/>
          </p:cNvPicPr>
          <p:nvPr/>
        </p:nvPicPr>
        <p:blipFill>
          <a:blip r:embed="rId7"/>
          <a:srcRect/>
          <a:stretch>
            <a:fillRect/>
          </a:stretch>
        </p:blipFill>
        <p:spPr bwMode="auto">
          <a:xfrm>
            <a:off x="6248400" y="1975413"/>
            <a:ext cx="2590800" cy="971550"/>
          </a:xfrm>
          <a:prstGeom prst="rect">
            <a:avLst/>
          </a:prstGeom>
          <a:noFill/>
        </p:spPr>
      </p:pic>
      <p:pic>
        <p:nvPicPr>
          <p:cNvPr id="141330" name="Picture 18" descr="AT&amp;T Logo"/>
          <p:cNvPicPr>
            <a:picLocks noChangeAspect="1" noChangeArrowheads="1"/>
          </p:cNvPicPr>
          <p:nvPr/>
        </p:nvPicPr>
        <p:blipFill>
          <a:blip r:embed="rId8"/>
          <a:srcRect/>
          <a:stretch>
            <a:fillRect/>
          </a:stretch>
        </p:blipFill>
        <p:spPr bwMode="auto">
          <a:xfrm>
            <a:off x="6858000" y="4427220"/>
            <a:ext cx="1638300" cy="1489364"/>
          </a:xfrm>
          <a:prstGeom prst="rect">
            <a:avLst/>
          </a:prstGeom>
          <a:noFill/>
        </p:spPr>
      </p:pic>
      <p:pic>
        <p:nvPicPr>
          <p:cNvPr id="141332" name="Picture 20" descr="http://rackable.com/images/common/masthead-1.gif">
            <a:hlinkClick r:id="rId9"/>
          </p:cNvPr>
          <p:cNvPicPr>
            <a:picLocks noChangeAspect="1" noChangeArrowheads="1"/>
          </p:cNvPicPr>
          <p:nvPr/>
        </p:nvPicPr>
        <p:blipFill>
          <a:blip r:embed="rId10"/>
          <a:srcRect/>
          <a:stretch>
            <a:fillRect/>
          </a:stretch>
        </p:blipFill>
        <p:spPr bwMode="auto">
          <a:xfrm>
            <a:off x="6705600" y="3436620"/>
            <a:ext cx="1619250" cy="647700"/>
          </a:xfrm>
          <a:prstGeom prst="rect">
            <a:avLst/>
          </a:prstGeom>
          <a:noFill/>
        </p:spPr>
      </p:pic>
      <p:pic>
        <p:nvPicPr>
          <p:cNvPr id="28674"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9600" y="4189095"/>
            <a:ext cx="2065876" cy="2065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67000" y="6197025"/>
            <a:ext cx="4217629" cy="584775"/>
          </a:xfrm>
          <a:prstGeom prst="rect">
            <a:avLst/>
          </a:prstGeom>
          <a:noFill/>
        </p:spPr>
        <p:txBody>
          <a:bodyPr wrap="none" rtlCol="0">
            <a:spAutoFit/>
          </a:bodyPr>
          <a:lstStyle/>
          <a:p>
            <a:r>
              <a:rPr lang="en-US" sz="3200" dirty="0" smtClean="0"/>
              <a:t>And many, many more…</a:t>
            </a:r>
            <a:endParaRPr lang="en-US" sz="3200" dirty="0"/>
          </a:p>
        </p:txBody>
      </p:sp>
      <p:sp>
        <p:nvSpPr>
          <p:cNvPr id="2" name="Title 1"/>
          <p:cNvSpPr>
            <a:spLocks noGrp="1"/>
          </p:cNvSpPr>
          <p:nvPr>
            <p:ph type="title"/>
          </p:nvPr>
        </p:nvSpPr>
        <p:spPr/>
        <p:txBody>
          <a:bodyPr/>
          <a:lstStyle/>
          <a:p>
            <a:r>
              <a:rPr lang="en-US" dirty="0" smtClean="0"/>
              <a:t>Pieces of the Global Computer</a:t>
            </a:r>
            <a:endParaRPr lang="en-US" dirty="0"/>
          </a:p>
        </p:txBody>
      </p:sp>
    </p:spTree>
    <p:extLst>
      <p:ext uri="{BB962C8B-B14F-4D97-AF65-F5344CB8AC3E}">
        <p14:creationId xmlns:p14="http://schemas.microsoft.com/office/powerpoint/2010/main" val="22637647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8" presetClass="entr" presetSubtype="0" fill="hold" nodeType="afterEffect">
                                  <p:stCondLst>
                                    <p:cond delay="0"/>
                                  </p:stCondLst>
                                  <p:childTnLst>
                                    <p:set>
                                      <p:cBhvr>
                                        <p:cTn id="6" dur="1" fill="hold">
                                          <p:stCondLst>
                                            <p:cond delay="0"/>
                                          </p:stCondLst>
                                        </p:cTn>
                                        <p:tgtEl>
                                          <p:spTgt spid="141316"/>
                                        </p:tgtEl>
                                        <p:attrNameLst>
                                          <p:attrName>style.visibility</p:attrName>
                                        </p:attrNameLst>
                                      </p:cBhvr>
                                      <p:to>
                                        <p:strVal val="visible"/>
                                      </p:to>
                                    </p:set>
                                    <p:anim calcmode="lin" valueType="num">
                                      <p:cBhvr>
                                        <p:cTn id="7" dur="15000" fill="hold"/>
                                        <p:tgtEl>
                                          <p:spTgt spid="141316"/>
                                        </p:tgtEl>
                                        <p:attrNameLst>
                                          <p:attrName>ppt_x</p:attrName>
                                        </p:attrNameLst>
                                      </p:cBhvr>
                                      <p:tavLst>
                                        <p:tav tm="0">
                                          <p:val>
                                            <p:strVal val="#ppt_x"/>
                                          </p:val>
                                        </p:tav>
                                        <p:tav tm="100000">
                                          <p:val>
                                            <p:strVal val="#ppt_x"/>
                                          </p:val>
                                        </p:tav>
                                      </p:tavLst>
                                    </p:anim>
                                    <p:anim calcmode="lin" valueType="num">
                                      <p:cBhvr>
                                        <p:cTn id="8" dur="15000" fill="hold"/>
                                        <p:tgtEl>
                                          <p:spTgt spid="141316"/>
                                        </p:tgtEl>
                                        <p:attrNameLst>
                                          <p:attrName>ppt_y</p:attrName>
                                        </p:attrNameLst>
                                      </p:cBhvr>
                                      <p:tavLst>
                                        <p:tav tm="0">
                                          <p:val>
                                            <p:strVal val="#ppt_y+1"/>
                                          </p:val>
                                        </p:tav>
                                        <p:tav tm="100000">
                                          <p:val>
                                            <p:strVal val="#ppt_y-1"/>
                                          </p:val>
                                        </p:tav>
                                      </p:tavLst>
                                    </p:anim>
                                  </p:childTnLst>
                                </p:cTn>
                              </p:par>
                              <p:par>
                                <p:cTn id="9" presetID="28" presetClass="entr" presetSubtype="0" fill="hold" nodeType="withEffect">
                                  <p:stCondLst>
                                    <p:cond delay="0"/>
                                  </p:stCondLst>
                                  <p:childTnLst>
                                    <p:set>
                                      <p:cBhvr>
                                        <p:cTn id="10" dur="1" fill="hold">
                                          <p:stCondLst>
                                            <p:cond delay="0"/>
                                          </p:stCondLst>
                                        </p:cTn>
                                        <p:tgtEl>
                                          <p:spTgt spid="141318"/>
                                        </p:tgtEl>
                                        <p:attrNameLst>
                                          <p:attrName>style.visibility</p:attrName>
                                        </p:attrNameLst>
                                      </p:cBhvr>
                                      <p:to>
                                        <p:strVal val="visible"/>
                                      </p:to>
                                    </p:set>
                                    <p:anim calcmode="lin" valueType="num">
                                      <p:cBhvr>
                                        <p:cTn id="11" dur="15000" fill="hold"/>
                                        <p:tgtEl>
                                          <p:spTgt spid="141318"/>
                                        </p:tgtEl>
                                        <p:attrNameLst>
                                          <p:attrName>ppt_x</p:attrName>
                                        </p:attrNameLst>
                                      </p:cBhvr>
                                      <p:tavLst>
                                        <p:tav tm="0">
                                          <p:val>
                                            <p:strVal val="#ppt_x"/>
                                          </p:val>
                                        </p:tav>
                                        <p:tav tm="100000">
                                          <p:val>
                                            <p:strVal val="#ppt_x"/>
                                          </p:val>
                                        </p:tav>
                                      </p:tavLst>
                                    </p:anim>
                                    <p:anim calcmode="lin" valueType="num">
                                      <p:cBhvr>
                                        <p:cTn id="12" dur="15000" fill="hold"/>
                                        <p:tgtEl>
                                          <p:spTgt spid="141318"/>
                                        </p:tgtEl>
                                        <p:attrNameLst>
                                          <p:attrName>ppt_y</p:attrName>
                                        </p:attrNameLst>
                                      </p:cBhvr>
                                      <p:tavLst>
                                        <p:tav tm="0">
                                          <p:val>
                                            <p:strVal val="#ppt_y+1"/>
                                          </p:val>
                                        </p:tav>
                                        <p:tav tm="100000">
                                          <p:val>
                                            <p:strVal val="#ppt_y-1"/>
                                          </p:val>
                                        </p:tav>
                                      </p:tavLst>
                                    </p:anim>
                                  </p:childTnLst>
                                </p:cTn>
                              </p:par>
                              <p:par>
                                <p:cTn id="13" presetID="28" presetClass="entr" presetSubtype="0" fill="hold" nodeType="withEffect">
                                  <p:stCondLst>
                                    <p:cond delay="0"/>
                                  </p:stCondLst>
                                  <p:childTnLst>
                                    <p:set>
                                      <p:cBhvr>
                                        <p:cTn id="14" dur="1" fill="hold">
                                          <p:stCondLst>
                                            <p:cond delay="0"/>
                                          </p:stCondLst>
                                        </p:cTn>
                                        <p:tgtEl>
                                          <p:spTgt spid="141322"/>
                                        </p:tgtEl>
                                        <p:attrNameLst>
                                          <p:attrName>style.visibility</p:attrName>
                                        </p:attrNameLst>
                                      </p:cBhvr>
                                      <p:to>
                                        <p:strVal val="visible"/>
                                      </p:to>
                                    </p:set>
                                    <p:anim calcmode="lin" valueType="num">
                                      <p:cBhvr>
                                        <p:cTn id="15" dur="15000" fill="hold"/>
                                        <p:tgtEl>
                                          <p:spTgt spid="141322"/>
                                        </p:tgtEl>
                                        <p:attrNameLst>
                                          <p:attrName>ppt_x</p:attrName>
                                        </p:attrNameLst>
                                      </p:cBhvr>
                                      <p:tavLst>
                                        <p:tav tm="0">
                                          <p:val>
                                            <p:strVal val="#ppt_x"/>
                                          </p:val>
                                        </p:tav>
                                        <p:tav tm="100000">
                                          <p:val>
                                            <p:strVal val="#ppt_x"/>
                                          </p:val>
                                        </p:tav>
                                      </p:tavLst>
                                    </p:anim>
                                    <p:anim calcmode="lin" valueType="num">
                                      <p:cBhvr>
                                        <p:cTn id="16" dur="15000" fill="hold"/>
                                        <p:tgtEl>
                                          <p:spTgt spid="141322"/>
                                        </p:tgtEl>
                                        <p:attrNameLst>
                                          <p:attrName>ppt_y</p:attrName>
                                        </p:attrNameLst>
                                      </p:cBhvr>
                                      <p:tavLst>
                                        <p:tav tm="0">
                                          <p:val>
                                            <p:strVal val="#ppt_y+1"/>
                                          </p:val>
                                        </p:tav>
                                        <p:tav tm="100000">
                                          <p:val>
                                            <p:strVal val="#ppt_y-1"/>
                                          </p:val>
                                        </p:tav>
                                      </p:tavLst>
                                    </p:anim>
                                  </p:childTnLst>
                                </p:cTn>
                              </p:par>
                              <p:par>
                                <p:cTn id="17" presetID="28" presetClass="entr" presetSubtype="0" fill="hold" nodeType="withEffect">
                                  <p:stCondLst>
                                    <p:cond delay="0"/>
                                  </p:stCondLst>
                                  <p:childTnLst>
                                    <p:set>
                                      <p:cBhvr>
                                        <p:cTn id="18" dur="1" fill="hold">
                                          <p:stCondLst>
                                            <p:cond delay="0"/>
                                          </p:stCondLst>
                                        </p:cTn>
                                        <p:tgtEl>
                                          <p:spTgt spid="141324"/>
                                        </p:tgtEl>
                                        <p:attrNameLst>
                                          <p:attrName>style.visibility</p:attrName>
                                        </p:attrNameLst>
                                      </p:cBhvr>
                                      <p:to>
                                        <p:strVal val="visible"/>
                                      </p:to>
                                    </p:set>
                                    <p:anim calcmode="lin" valueType="num">
                                      <p:cBhvr>
                                        <p:cTn id="19" dur="15000" fill="hold"/>
                                        <p:tgtEl>
                                          <p:spTgt spid="141324"/>
                                        </p:tgtEl>
                                        <p:attrNameLst>
                                          <p:attrName>ppt_x</p:attrName>
                                        </p:attrNameLst>
                                      </p:cBhvr>
                                      <p:tavLst>
                                        <p:tav tm="0">
                                          <p:val>
                                            <p:strVal val="#ppt_x"/>
                                          </p:val>
                                        </p:tav>
                                        <p:tav tm="100000">
                                          <p:val>
                                            <p:strVal val="#ppt_x"/>
                                          </p:val>
                                        </p:tav>
                                      </p:tavLst>
                                    </p:anim>
                                    <p:anim calcmode="lin" valueType="num">
                                      <p:cBhvr>
                                        <p:cTn id="20" dur="15000" fill="hold"/>
                                        <p:tgtEl>
                                          <p:spTgt spid="141324"/>
                                        </p:tgtEl>
                                        <p:attrNameLst>
                                          <p:attrName>ppt_y</p:attrName>
                                        </p:attrNameLst>
                                      </p:cBhvr>
                                      <p:tavLst>
                                        <p:tav tm="0">
                                          <p:val>
                                            <p:strVal val="#ppt_y+1"/>
                                          </p:val>
                                        </p:tav>
                                        <p:tav tm="100000">
                                          <p:val>
                                            <p:strVal val="#ppt_y-1"/>
                                          </p:val>
                                        </p:tav>
                                      </p:tavLst>
                                    </p:anim>
                                  </p:childTnLst>
                                </p:cTn>
                              </p:par>
                              <p:par>
                                <p:cTn id="21" presetID="28" presetClass="entr" presetSubtype="0" fill="hold" nodeType="withEffect">
                                  <p:stCondLst>
                                    <p:cond delay="0"/>
                                  </p:stCondLst>
                                  <p:childTnLst>
                                    <p:set>
                                      <p:cBhvr>
                                        <p:cTn id="22" dur="1" fill="hold">
                                          <p:stCondLst>
                                            <p:cond delay="0"/>
                                          </p:stCondLst>
                                        </p:cTn>
                                        <p:tgtEl>
                                          <p:spTgt spid="141326"/>
                                        </p:tgtEl>
                                        <p:attrNameLst>
                                          <p:attrName>style.visibility</p:attrName>
                                        </p:attrNameLst>
                                      </p:cBhvr>
                                      <p:to>
                                        <p:strVal val="visible"/>
                                      </p:to>
                                    </p:set>
                                    <p:anim calcmode="lin" valueType="num">
                                      <p:cBhvr>
                                        <p:cTn id="23" dur="15000" fill="hold"/>
                                        <p:tgtEl>
                                          <p:spTgt spid="141326"/>
                                        </p:tgtEl>
                                        <p:attrNameLst>
                                          <p:attrName>ppt_x</p:attrName>
                                        </p:attrNameLst>
                                      </p:cBhvr>
                                      <p:tavLst>
                                        <p:tav tm="0">
                                          <p:val>
                                            <p:strVal val="#ppt_x"/>
                                          </p:val>
                                        </p:tav>
                                        <p:tav tm="100000">
                                          <p:val>
                                            <p:strVal val="#ppt_x"/>
                                          </p:val>
                                        </p:tav>
                                      </p:tavLst>
                                    </p:anim>
                                    <p:anim calcmode="lin" valueType="num">
                                      <p:cBhvr>
                                        <p:cTn id="24" dur="15000" fill="hold"/>
                                        <p:tgtEl>
                                          <p:spTgt spid="141326"/>
                                        </p:tgtEl>
                                        <p:attrNameLst>
                                          <p:attrName>ppt_y</p:attrName>
                                        </p:attrNameLst>
                                      </p:cBhvr>
                                      <p:tavLst>
                                        <p:tav tm="0">
                                          <p:val>
                                            <p:strVal val="#ppt_y+1"/>
                                          </p:val>
                                        </p:tav>
                                        <p:tav tm="100000">
                                          <p:val>
                                            <p:strVal val="#ppt_y-1"/>
                                          </p:val>
                                        </p:tav>
                                      </p:tavLst>
                                    </p:anim>
                                  </p:childTnLst>
                                </p:cTn>
                              </p:par>
                              <p:par>
                                <p:cTn id="25" presetID="28" presetClass="entr" presetSubtype="0" fill="hold" nodeType="withEffect">
                                  <p:stCondLst>
                                    <p:cond delay="0"/>
                                  </p:stCondLst>
                                  <p:childTnLst>
                                    <p:set>
                                      <p:cBhvr>
                                        <p:cTn id="26" dur="1" fill="hold">
                                          <p:stCondLst>
                                            <p:cond delay="0"/>
                                          </p:stCondLst>
                                        </p:cTn>
                                        <p:tgtEl>
                                          <p:spTgt spid="141328"/>
                                        </p:tgtEl>
                                        <p:attrNameLst>
                                          <p:attrName>style.visibility</p:attrName>
                                        </p:attrNameLst>
                                      </p:cBhvr>
                                      <p:to>
                                        <p:strVal val="visible"/>
                                      </p:to>
                                    </p:set>
                                    <p:anim calcmode="lin" valueType="num">
                                      <p:cBhvr>
                                        <p:cTn id="27" dur="15000" fill="hold"/>
                                        <p:tgtEl>
                                          <p:spTgt spid="141328"/>
                                        </p:tgtEl>
                                        <p:attrNameLst>
                                          <p:attrName>ppt_x</p:attrName>
                                        </p:attrNameLst>
                                      </p:cBhvr>
                                      <p:tavLst>
                                        <p:tav tm="0">
                                          <p:val>
                                            <p:strVal val="#ppt_x"/>
                                          </p:val>
                                        </p:tav>
                                        <p:tav tm="100000">
                                          <p:val>
                                            <p:strVal val="#ppt_x"/>
                                          </p:val>
                                        </p:tav>
                                      </p:tavLst>
                                    </p:anim>
                                    <p:anim calcmode="lin" valueType="num">
                                      <p:cBhvr>
                                        <p:cTn id="28" dur="15000" fill="hold"/>
                                        <p:tgtEl>
                                          <p:spTgt spid="141328"/>
                                        </p:tgtEl>
                                        <p:attrNameLst>
                                          <p:attrName>ppt_y</p:attrName>
                                        </p:attrNameLst>
                                      </p:cBhvr>
                                      <p:tavLst>
                                        <p:tav tm="0">
                                          <p:val>
                                            <p:strVal val="#ppt_y+1"/>
                                          </p:val>
                                        </p:tav>
                                        <p:tav tm="100000">
                                          <p:val>
                                            <p:strVal val="#ppt_y-1"/>
                                          </p:val>
                                        </p:tav>
                                      </p:tavLst>
                                    </p:anim>
                                  </p:childTnLst>
                                </p:cTn>
                              </p:par>
                              <p:par>
                                <p:cTn id="29" presetID="28" presetClass="entr" presetSubtype="0" fill="hold" nodeType="withEffect">
                                  <p:stCondLst>
                                    <p:cond delay="0"/>
                                  </p:stCondLst>
                                  <p:childTnLst>
                                    <p:set>
                                      <p:cBhvr>
                                        <p:cTn id="30" dur="1" fill="hold">
                                          <p:stCondLst>
                                            <p:cond delay="0"/>
                                          </p:stCondLst>
                                        </p:cTn>
                                        <p:tgtEl>
                                          <p:spTgt spid="141330"/>
                                        </p:tgtEl>
                                        <p:attrNameLst>
                                          <p:attrName>style.visibility</p:attrName>
                                        </p:attrNameLst>
                                      </p:cBhvr>
                                      <p:to>
                                        <p:strVal val="visible"/>
                                      </p:to>
                                    </p:set>
                                    <p:anim calcmode="lin" valueType="num">
                                      <p:cBhvr>
                                        <p:cTn id="31" dur="15000" fill="hold"/>
                                        <p:tgtEl>
                                          <p:spTgt spid="141330"/>
                                        </p:tgtEl>
                                        <p:attrNameLst>
                                          <p:attrName>ppt_x</p:attrName>
                                        </p:attrNameLst>
                                      </p:cBhvr>
                                      <p:tavLst>
                                        <p:tav tm="0">
                                          <p:val>
                                            <p:strVal val="#ppt_x"/>
                                          </p:val>
                                        </p:tav>
                                        <p:tav tm="100000">
                                          <p:val>
                                            <p:strVal val="#ppt_x"/>
                                          </p:val>
                                        </p:tav>
                                      </p:tavLst>
                                    </p:anim>
                                    <p:anim calcmode="lin" valueType="num">
                                      <p:cBhvr>
                                        <p:cTn id="32" dur="15000" fill="hold"/>
                                        <p:tgtEl>
                                          <p:spTgt spid="141330"/>
                                        </p:tgtEl>
                                        <p:attrNameLst>
                                          <p:attrName>ppt_y</p:attrName>
                                        </p:attrNameLst>
                                      </p:cBhvr>
                                      <p:tavLst>
                                        <p:tav tm="0">
                                          <p:val>
                                            <p:strVal val="#ppt_y+1"/>
                                          </p:val>
                                        </p:tav>
                                        <p:tav tm="100000">
                                          <p:val>
                                            <p:strVal val="#ppt_y-1"/>
                                          </p:val>
                                        </p:tav>
                                      </p:tavLst>
                                    </p:anim>
                                  </p:childTnLst>
                                </p:cTn>
                              </p:par>
                              <p:par>
                                <p:cTn id="33" presetID="28" presetClass="entr" presetSubtype="0" fill="hold" nodeType="withEffect">
                                  <p:stCondLst>
                                    <p:cond delay="0"/>
                                  </p:stCondLst>
                                  <p:childTnLst>
                                    <p:set>
                                      <p:cBhvr>
                                        <p:cTn id="34" dur="1" fill="hold">
                                          <p:stCondLst>
                                            <p:cond delay="0"/>
                                          </p:stCondLst>
                                        </p:cTn>
                                        <p:tgtEl>
                                          <p:spTgt spid="141332"/>
                                        </p:tgtEl>
                                        <p:attrNameLst>
                                          <p:attrName>style.visibility</p:attrName>
                                        </p:attrNameLst>
                                      </p:cBhvr>
                                      <p:to>
                                        <p:strVal val="visible"/>
                                      </p:to>
                                    </p:set>
                                    <p:anim calcmode="lin" valueType="num">
                                      <p:cBhvr>
                                        <p:cTn id="35" dur="15000" fill="hold"/>
                                        <p:tgtEl>
                                          <p:spTgt spid="141332"/>
                                        </p:tgtEl>
                                        <p:attrNameLst>
                                          <p:attrName>ppt_x</p:attrName>
                                        </p:attrNameLst>
                                      </p:cBhvr>
                                      <p:tavLst>
                                        <p:tav tm="0">
                                          <p:val>
                                            <p:strVal val="#ppt_x"/>
                                          </p:val>
                                        </p:tav>
                                        <p:tav tm="100000">
                                          <p:val>
                                            <p:strVal val="#ppt_x"/>
                                          </p:val>
                                        </p:tav>
                                      </p:tavLst>
                                    </p:anim>
                                    <p:anim calcmode="lin" valueType="num">
                                      <p:cBhvr>
                                        <p:cTn id="36" dur="15000" fill="hold"/>
                                        <p:tgtEl>
                                          <p:spTgt spid="141332"/>
                                        </p:tgtEl>
                                        <p:attrNameLst>
                                          <p:attrName>ppt_y</p:attrName>
                                        </p:attrNameLst>
                                      </p:cBhvr>
                                      <p:tavLst>
                                        <p:tav tm="0">
                                          <p:val>
                                            <p:strVal val="#ppt_y+1"/>
                                          </p:val>
                                        </p:tav>
                                        <p:tav tm="100000">
                                          <p:val>
                                            <p:strVal val="#ppt_y-1"/>
                                          </p:val>
                                        </p:tav>
                                      </p:tavLst>
                                    </p:anim>
                                  </p:childTnLst>
                                </p:cTn>
                              </p:par>
                              <p:par>
                                <p:cTn id="37" presetID="28" presetClass="entr" presetSubtype="0" fill="hold" nodeType="withEffect">
                                  <p:stCondLst>
                                    <p:cond delay="0"/>
                                  </p:stCondLst>
                                  <p:childTnLst>
                                    <p:set>
                                      <p:cBhvr>
                                        <p:cTn id="38" dur="1" fill="hold">
                                          <p:stCondLst>
                                            <p:cond delay="0"/>
                                          </p:stCondLst>
                                        </p:cTn>
                                        <p:tgtEl>
                                          <p:spTgt spid="28674"/>
                                        </p:tgtEl>
                                        <p:attrNameLst>
                                          <p:attrName>style.visibility</p:attrName>
                                        </p:attrNameLst>
                                      </p:cBhvr>
                                      <p:to>
                                        <p:strVal val="visible"/>
                                      </p:to>
                                    </p:set>
                                    <p:anim calcmode="lin" valueType="num">
                                      <p:cBhvr>
                                        <p:cTn id="39" dur="15000" fill="hold"/>
                                        <p:tgtEl>
                                          <p:spTgt spid="28674"/>
                                        </p:tgtEl>
                                        <p:attrNameLst>
                                          <p:attrName>ppt_x</p:attrName>
                                        </p:attrNameLst>
                                      </p:cBhvr>
                                      <p:tavLst>
                                        <p:tav tm="0">
                                          <p:val>
                                            <p:strVal val="#ppt_x"/>
                                          </p:val>
                                        </p:tav>
                                        <p:tav tm="100000">
                                          <p:val>
                                            <p:strVal val="#ppt_x"/>
                                          </p:val>
                                        </p:tav>
                                      </p:tavLst>
                                    </p:anim>
                                    <p:anim calcmode="lin" valueType="num">
                                      <p:cBhvr>
                                        <p:cTn id="40" dur="15000" fill="hold"/>
                                        <p:tgtEl>
                                          <p:spTgt spid="28674"/>
                                        </p:tgtEl>
                                        <p:attrNameLst>
                                          <p:attrName>ppt_y</p:attrName>
                                        </p:attrNameLst>
                                      </p:cBhvr>
                                      <p:tavLst>
                                        <p:tav tm="0">
                                          <p:val>
                                            <p:strVal val="#ppt_y+1"/>
                                          </p:val>
                                        </p:tav>
                                        <p:tav tm="100000">
                                          <p:val>
                                            <p:strVal val="#ppt_y-1"/>
                                          </p:val>
                                        </p:tav>
                                      </p:tavLst>
                                    </p:anim>
                                  </p:childTnLst>
                                </p:cTn>
                              </p:par>
                              <p:par>
                                <p:cTn id="41" presetID="28"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p:cTn id="43" dur="15000" fill="hold"/>
                                        <p:tgtEl>
                                          <p:spTgt spid="3"/>
                                        </p:tgtEl>
                                        <p:attrNameLst>
                                          <p:attrName>ppt_x</p:attrName>
                                        </p:attrNameLst>
                                      </p:cBhvr>
                                      <p:tavLst>
                                        <p:tav tm="0">
                                          <p:val>
                                            <p:strVal val="#ppt_x"/>
                                          </p:val>
                                        </p:tav>
                                        <p:tav tm="100000">
                                          <p:val>
                                            <p:strVal val="#ppt_x"/>
                                          </p:val>
                                        </p:tav>
                                      </p:tavLst>
                                    </p:anim>
                                    <p:anim calcmode="lin" valueType="num">
                                      <p:cBhvr>
                                        <p:cTn id="44" dur="15000" fill="hold"/>
                                        <p:tgtEl>
                                          <p:spTgt spid="3"/>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This lecture</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118</a:t>
            </a:fld>
            <a:endParaRPr lang="en-US"/>
          </a:p>
        </p:txBody>
      </p:sp>
      <p:cxnSp>
        <p:nvCxnSpPr>
          <p:cNvPr id="11" name="Straight Arrow Connector 10"/>
          <p:cNvCxnSpPr/>
          <p:nvPr/>
        </p:nvCxnSpPr>
        <p:spPr>
          <a:xfrm>
            <a:off x="5715000" y="1066800"/>
            <a:ext cx="76200" cy="106680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39" name="Picture 3" descr="C:\Users\mbudiu\AppData\Local\Microsoft\Windows\Temporary Internet Files\Content.IE5\CEUDYJIA\MCj04380590000[1].png"/>
          <p:cNvPicPr>
            <a:picLocks noChangeAspect="1" noChangeArrowheads="1"/>
          </p:cNvPicPr>
          <p:nvPr/>
        </p:nvPicPr>
        <p:blipFill>
          <a:blip r:embed="rId2"/>
          <a:srcRect/>
          <a:stretch>
            <a:fillRect/>
          </a:stretch>
        </p:blipFill>
        <p:spPr bwMode="auto">
          <a:xfrm>
            <a:off x="2895600" y="2209800"/>
            <a:ext cx="3505200" cy="3505200"/>
          </a:xfrm>
          <a:prstGeom prst="rect">
            <a:avLst/>
          </a:prstGeom>
          <a:noFill/>
        </p:spPr>
      </p:pic>
      <p:pic>
        <p:nvPicPr>
          <p:cNvPr id="4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572000" y="2133600"/>
            <a:ext cx="218085" cy="685801"/>
          </a:xfrm>
          <a:prstGeom prst="rect">
            <a:avLst/>
          </a:prstGeom>
          <a:noFill/>
        </p:spPr>
      </p:pic>
      <p:pic>
        <p:nvPicPr>
          <p:cNvPr id="4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3733800" y="3200400"/>
            <a:ext cx="218085" cy="685801"/>
          </a:xfrm>
          <a:prstGeom prst="rect">
            <a:avLst/>
          </a:prstGeom>
          <a:noFill/>
        </p:spPr>
      </p:pic>
      <p:pic>
        <p:nvPicPr>
          <p:cNvPr id="4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3962400" y="2590800"/>
            <a:ext cx="218085" cy="685801"/>
          </a:xfrm>
          <a:prstGeom prst="rect">
            <a:avLst/>
          </a:prstGeom>
          <a:noFill/>
        </p:spPr>
      </p:pic>
      <p:pic>
        <p:nvPicPr>
          <p:cNvPr id="7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343400" y="2895600"/>
            <a:ext cx="218085" cy="685801"/>
          </a:xfrm>
          <a:prstGeom prst="rect">
            <a:avLst/>
          </a:prstGeom>
          <a:noFill/>
        </p:spPr>
      </p:pic>
      <p:pic>
        <p:nvPicPr>
          <p:cNvPr id="7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114800" y="3810000"/>
            <a:ext cx="218085" cy="685801"/>
          </a:xfrm>
          <a:prstGeom prst="rect">
            <a:avLst/>
          </a:prstGeom>
          <a:noFill/>
        </p:spPr>
      </p:pic>
      <p:pic>
        <p:nvPicPr>
          <p:cNvPr id="7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876800" y="2514600"/>
            <a:ext cx="218085" cy="685801"/>
          </a:xfrm>
          <a:prstGeom prst="rect">
            <a:avLst/>
          </a:prstGeom>
          <a:noFill/>
        </p:spPr>
      </p:pic>
      <p:pic>
        <p:nvPicPr>
          <p:cNvPr id="7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648200" y="3810000"/>
            <a:ext cx="218085" cy="685801"/>
          </a:xfrm>
          <a:prstGeom prst="rect">
            <a:avLst/>
          </a:prstGeom>
          <a:noFill/>
        </p:spPr>
      </p:pic>
      <p:pic>
        <p:nvPicPr>
          <p:cNvPr id="8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257800" y="4876800"/>
            <a:ext cx="218085" cy="685801"/>
          </a:xfrm>
          <a:prstGeom prst="rect">
            <a:avLst/>
          </a:prstGeom>
          <a:noFill/>
        </p:spPr>
      </p:pic>
      <p:pic>
        <p:nvPicPr>
          <p:cNvPr id="8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105400" y="1981200"/>
            <a:ext cx="218085" cy="685801"/>
          </a:xfrm>
          <a:prstGeom prst="rect">
            <a:avLst/>
          </a:prstGeom>
          <a:noFill/>
        </p:spPr>
      </p:pic>
      <p:pic>
        <p:nvPicPr>
          <p:cNvPr id="8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791200" y="2819400"/>
            <a:ext cx="218085" cy="685801"/>
          </a:xfrm>
          <a:prstGeom prst="rect">
            <a:avLst/>
          </a:prstGeom>
          <a:noFill/>
        </p:spPr>
      </p:pic>
      <p:pic>
        <p:nvPicPr>
          <p:cNvPr id="8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562600" y="4114800"/>
            <a:ext cx="218085" cy="685801"/>
          </a:xfrm>
          <a:prstGeom prst="rect">
            <a:avLst/>
          </a:prstGeom>
          <a:noFill/>
        </p:spPr>
      </p:pic>
      <p:pic>
        <p:nvPicPr>
          <p:cNvPr id="8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029200" y="4191000"/>
            <a:ext cx="218085" cy="685801"/>
          </a:xfrm>
          <a:prstGeom prst="rect">
            <a:avLst/>
          </a:prstGeom>
          <a:noFill/>
        </p:spPr>
      </p:pic>
      <p:pic>
        <p:nvPicPr>
          <p:cNvPr id="85"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267200" y="2209800"/>
            <a:ext cx="218085" cy="685801"/>
          </a:xfrm>
          <a:prstGeom prst="rect">
            <a:avLst/>
          </a:prstGeom>
          <a:noFill/>
        </p:spPr>
      </p:pic>
      <p:pic>
        <p:nvPicPr>
          <p:cNvPr id="8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3429000" y="3276600"/>
            <a:ext cx="218085" cy="685801"/>
          </a:xfrm>
          <a:prstGeom prst="rect">
            <a:avLst/>
          </a:prstGeom>
          <a:noFill/>
        </p:spPr>
      </p:pic>
      <p:pic>
        <p:nvPicPr>
          <p:cNvPr id="8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3657600" y="2667000"/>
            <a:ext cx="218085" cy="685801"/>
          </a:xfrm>
          <a:prstGeom prst="rect">
            <a:avLst/>
          </a:prstGeom>
          <a:noFill/>
        </p:spPr>
      </p:pic>
      <p:pic>
        <p:nvPicPr>
          <p:cNvPr id="8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038600" y="2971800"/>
            <a:ext cx="218085" cy="685801"/>
          </a:xfrm>
          <a:prstGeom prst="rect">
            <a:avLst/>
          </a:prstGeom>
          <a:noFill/>
        </p:spPr>
      </p:pic>
      <p:pic>
        <p:nvPicPr>
          <p:cNvPr id="8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3810000" y="3886200"/>
            <a:ext cx="218085" cy="685801"/>
          </a:xfrm>
          <a:prstGeom prst="rect">
            <a:avLst/>
          </a:prstGeom>
          <a:noFill/>
        </p:spPr>
      </p:pic>
      <p:pic>
        <p:nvPicPr>
          <p:cNvPr id="9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572000" y="2590800"/>
            <a:ext cx="218085" cy="685801"/>
          </a:xfrm>
          <a:prstGeom prst="rect">
            <a:avLst/>
          </a:prstGeom>
          <a:noFill/>
        </p:spPr>
      </p:pic>
      <p:pic>
        <p:nvPicPr>
          <p:cNvPr id="9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343400" y="3886200"/>
            <a:ext cx="218085" cy="685801"/>
          </a:xfrm>
          <a:prstGeom prst="rect">
            <a:avLst/>
          </a:prstGeom>
          <a:noFill/>
        </p:spPr>
      </p:pic>
      <p:pic>
        <p:nvPicPr>
          <p:cNvPr id="9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867400" y="4495800"/>
            <a:ext cx="218085" cy="685801"/>
          </a:xfrm>
          <a:prstGeom prst="rect">
            <a:avLst/>
          </a:prstGeom>
          <a:noFill/>
        </p:spPr>
      </p:pic>
      <p:pic>
        <p:nvPicPr>
          <p:cNvPr id="9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800600" y="2057400"/>
            <a:ext cx="218085" cy="685801"/>
          </a:xfrm>
          <a:prstGeom prst="rect">
            <a:avLst/>
          </a:prstGeom>
          <a:noFill/>
        </p:spPr>
      </p:pic>
      <p:pic>
        <p:nvPicPr>
          <p:cNvPr id="9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486400" y="2895600"/>
            <a:ext cx="218085" cy="685801"/>
          </a:xfrm>
          <a:prstGeom prst="rect">
            <a:avLst/>
          </a:prstGeom>
          <a:noFill/>
        </p:spPr>
      </p:pic>
      <p:pic>
        <p:nvPicPr>
          <p:cNvPr id="95"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257800" y="4191000"/>
            <a:ext cx="218085" cy="685801"/>
          </a:xfrm>
          <a:prstGeom prst="rect">
            <a:avLst/>
          </a:prstGeom>
          <a:noFill/>
        </p:spPr>
      </p:pic>
      <p:pic>
        <p:nvPicPr>
          <p:cNvPr id="9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724400" y="4267200"/>
            <a:ext cx="218085" cy="685801"/>
          </a:xfrm>
          <a:prstGeom prst="rect">
            <a:avLst/>
          </a:prstGeom>
          <a:noFill/>
        </p:spPr>
      </p:pic>
      <p:pic>
        <p:nvPicPr>
          <p:cNvPr id="9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715000" y="2209800"/>
            <a:ext cx="218085" cy="685801"/>
          </a:xfrm>
          <a:prstGeom prst="rect">
            <a:avLst/>
          </a:prstGeom>
          <a:noFill/>
        </p:spPr>
      </p:pic>
      <p:pic>
        <p:nvPicPr>
          <p:cNvPr id="9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876800" y="3352800"/>
            <a:ext cx="218085" cy="685801"/>
          </a:xfrm>
          <a:prstGeom prst="rect">
            <a:avLst/>
          </a:prstGeom>
          <a:noFill/>
        </p:spPr>
      </p:pic>
      <p:pic>
        <p:nvPicPr>
          <p:cNvPr id="9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105400" y="2743200"/>
            <a:ext cx="218085" cy="685801"/>
          </a:xfrm>
          <a:prstGeom prst="rect">
            <a:avLst/>
          </a:prstGeom>
          <a:noFill/>
        </p:spPr>
      </p:pic>
      <p:pic>
        <p:nvPicPr>
          <p:cNvPr id="10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486400" y="3048000"/>
            <a:ext cx="218085" cy="685801"/>
          </a:xfrm>
          <a:prstGeom prst="rect">
            <a:avLst/>
          </a:prstGeom>
          <a:noFill/>
        </p:spPr>
      </p:pic>
      <p:pic>
        <p:nvPicPr>
          <p:cNvPr id="10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257800" y="3962400"/>
            <a:ext cx="218085" cy="685801"/>
          </a:xfrm>
          <a:prstGeom prst="rect">
            <a:avLst/>
          </a:prstGeom>
          <a:noFill/>
        </p:spPr>
      </p:pic>
      <p:pic>
        <p:nvPicPr>
          <p:cNvPr id="10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6019800" y="2667000"/>
            <a:ext cx="218085" cy="685801"/>
          </a:xfrm>
          <a:prstGeom prst="rect">
            <a:avLst/>
          </a:prstGeom>
          <a:noFill/>
        </p:spPr>
      </p:pic>
      <p:pic>
        <p:nvPicPr>
          <p:cNvPr id="10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791200" y="3962400"/>
            <a:ext cx="218085" cy="685801"/>
          </a:xfrm>
          <a:prstGeom prst="rect">
            <a:avLst/>
          </a:prstGeom>
          <a:noFill/>
        </p:spPr>
      </p:pic>
      <p:pic>
        <p:nvPicPr>
          <p:cNvPr id="10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562600" y="4876800"/>
            <a:ext cx="218085" cy="685801"/>
          </a:xfrm>
          <a:prstGeom prst="rect">
            <a:avLst/>
          </a:prstGeom>
          <a:noFill/>
        </p:spPr>
      </p:pic>
      <p:sp>
        <p:nvSpPr>
          <p:cNvPr id="105" name="32-Point Star 104"/>
          <p:cNvSpPr/>
          <p:nvPr/>
        </p:nvSpPr>
        <p:spPr>
          <a:xfrm>
            <a:off x="3768437" y="2677412"/>
            <a:ext cx="2209800" cy="2057400"/>
          </a:xfrm>
          <a:prstGeom prst="star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32-Point Star 105"/>
          <p:cNvSpPr/>
          <p:nvPr/>
        </p:nvSpPr>
        <p:spPr>
          <a:xfrm rot="21249845">
            <a:off x="4067436" y="2972667"/>
            <a:ext cx="1611801" cy="1466890"/>
          </a:xfrm>
          <a:prstGeom prst="star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32-Point Star 106"/>
          <p:cNvSpPr/>
          <p:nvPr/>
        </p:nvSpPr>
        <p:spPr>
          <a:xfrm>
            <a:off x="4298693" y="3175460"/>
            <a:ext cx="1149285" cy="1040091"/>
          </a:xfrm>
          <a:prstGeom prst="star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32-Point Star 107"/>
          <p:cNvSpPr/>
          <p:nvPr/>
        </p:nvSpPr>
        <p:spPr>
          <a:xfrm rot="21249845">
            <a:off x="4455130" y="3317296"/>
            <a:ext cx="838276" cy="741566"/>
          </a:xfrm>
          <a:prstGeom prst="star32">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9" name="Picture 7" descr="C:\Users\mbudiu.NORTHAMERICA\AppData\Local\Microsoft\Windows\Temporary Internet Files\Content.IE5\925GOJ4Q\MCj04339410000[1].png"/>
          <p:cNvPicPr>
            <a:picLocks noChangeAspect="1" noChangeArrowheads="1"/>
          </p:cNvPicPr>
          <p:nvPr/>
        </p:nvPicPr>
        <p:blipFill>
          <a:blip r:embed="rId4"/>
          <a:srcRect/>
          <a:stretch>
            <a:fillRect/>
          </a:stretch>
        </p:blipFill>
        <p:spPr bwMode="auto">
          <a:xfrm>
            <a:off x="6477000" y="3505200"/>
            <a:ext cx="876300" cy="876300"/>
          </a:xfrm>
          <a:prstGeom prst="rect">
            <a:avLst/>
          </a:prstGeom>
          <a:noFill/>
        </p:spPr>
      </p:pic>
      <p:cxnSp>
        <p:nvCxnSpPr>
          <p:cNvPr id="110" name="Straight Connector 109"/>
          <p:cNvCxnSpPr>
            <a:endCxn id="109" idx="1"/>
          </p:cNvCxnSpPr>
          <p:nvPr/>
        </p:nvCxnSpPr>
        <p:spPr>
          <a:xfrm>
            <a:off x="5978237" y="3706112"/>
            <a:ext cx="498763" cy="2372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descr="jigsawoutline.png"/>
          <p:cNvPicPr>
            <a:picLocks noChangeAspect="1"/>
          </p:cNvPicPr>
          <p:nvPr/>
        </p:nvPicPr>
        <p:blipFill>
          <a:blip r:embed="rId5"/>
          <a:stretch>
            <a:fillRect/>
          </a:stretch>
        </p:blipFill>
        <p:spPr>
          <a:xfrm>
            <a:off x="2743200" y="1828800"/>
            <a:ext cx="4582285" cy="3810778"/>
          </a:xfrm>
          <a:prstGeom prst="rect">
            <a:avLst/>
          </a:prstGeom>
        </p:spPr>
      </p:pic>
    </p:spTree>
    <p:extLst>
      <p:ext uri="{BB962C8B-B14F-4D97-AF65-F5344CB8AC3E}">
        <p14:creationId xmlns:p14="http://schemas.microsoft.com/office/powerpoint/2010/main" val="2912498166"/>
      </p:ext>
    </p:extLst>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Users\mbudiu\AppData\Local\Microsoft\Windows\Temporary Internet Files\Content.IE5\7Q8VXV76\MP900227667[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solidFill>
                  <a:schemeClr val="bg1"/>
                </a:solidFill>
              </a:rPr>
              <a:t>The cloud</a:t>
            </a:r>
            <a:endParaRPr lang="en-US" dirty="0">
              <a:solidFill>
                <a:schemeClr val="bg1"/>
              </a:solidFill>
            </a:endParaRPr>
          </a:p>
        </p:txBody>
      </p:sp>
      <p:sp>
        <p:nvSpPr>
          <p:cNvPr id="3" name="Content Placeholder 2"/>
          <p:cNvSpPr>
            <a:spLocks noGrp="1"/>
          </p:cNvSpPr>
          <p:nvPr>
            <p:ph idx="1"/>
          </p:nvPr>
        </p:nvSpPr>
        <p:spPr>
          <a:xfrm>
            <a:off x="457200" y="1600200"/>
            <a:ext cx="8229600" cy="4952772"/>
          </a:xfrm>
        </p:spPr>
        <p:txBody>
          <a:bodyPr>
            <a:normAutofit/>
          </a:bodyPr>
          <a:lstStyle/>
          <a:p>
            <a:r>
              <a:rPr lang="en-US" dirty="0" smtClean="0">
                <a:solidFill>
                  <a:schemeClr val="bg1"/>
                </a:solidFill>
              </a:rPr>
              <a:t>“The cloud” is evolving rapidly</a:t>
            </a:r>
          </a:p>
          <a:p>
            <a:r>
              <a:rPr lang="en-US" dirty="0" smtClean="0">
                <a:solidFill>
                  <a:schemeClr val="bg1"/>
                </a:solidFill>
              </a:rPr>
              <a:t>New frontiers are being conquered</a:t>
            </a:r>
          </a:p>
          <a:p>
            <a:r>
              <a:rPr lang="en-US" dirty="0" smtClean="0">
                <a:solidFill>
                  <a:schemeClr val="bg1"/>
                </a:solidFill>
              </a:rPr>
              <a:t>The face of computing will change forever</a:t>
            </a:r>
          </a:p>
          <a:p>
            <a:r>
              <a:rPr lang="en-US" dirty="0" smtClean="0">
                <a:solidFill>
                  <a:schemeClr val="bg1"/>
                </a:solidFill>
              </a:rPr>
              <a:t>There is still a lot to be done</a:t>
            </a:r>
          </a:p>
          <a:p>
            <a:endParaRPr lang="en-US" dirty="0" smtClean="0">
              <a:solidFill>
                <a:schemeClr val="bg1"/>
              </a:solidFill>
            </a:endParaRPr>
          </a:p>
          <a:p>
            <a:pPr marL="0" indent="0">
              <a:buNone/>
            </a:pPr>
            <a:endParaRPr lang="en-US" dirty="0" smtClean="0">
              <a:solidFill>
                <a:schemeClr val="bg1"/>
              </a:solidFill>
            </a:endParaRPr>
          </a:p>
          <a:p>
            <a:pPr marL="0" indent="0">
              <a:buNone/>
            </a:pPr>
            <a:r>
              <a:rPr lang="en-US" sz="4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You might do it</a:t>
            </a:r>
            <a:r>
              <a:rPr lang="en-US" sz="48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
            </a:r>
            <a:endParaRPr lang="en-US" sz="4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endParaRPr lang="en-US" dirty="0">
              <a:solidFill>
                <a:schemeClr val="bg1"/>
              </a:solidFill>
            </a:endParaRPr>
          </a:p>
        </p:txBody>
      </p:sp>
      <p:sp>
        <p:nvSpPr>
          <p:cNvPr id="4" name="Slide Number Placeholder 3"/>
          <p:cNvSpPr>
            <a:spLocks noGrp="1"/>
          </p:cNvSpPr>
          <p:nvPr>
            <p:ph type="sldNum" sz="quarter" idx="12"/>
          </p:nvPr>
        </p:nvSpPr>
        <p:spPr/>
        <p:txBody>
          <a:bodyPr/>
          <a:lstStyle/>
          <a:p>
            <a:fld id="{FC7F914F-062F-453F-B34B-BB004E9935E0}" type="slidenum">
              <a:rPr lang="en-US" smtClean="0"/>
              <a:pPr/>
              <a:t>119</a:t>
            </a:fld>
            <a:endParaRPr lang="en-US"/>
          </a:p>
        </p:txBody>
      </p:sp>
      <p:pic>
        <p:nvPicPr>
          <p:cNvPr id="27656" name="Picture 8" descr="C:\Users\mbudiu\AppData\Local\Microsoft\Windows\Temporary Internet Files\Content.IE5\ALO6T82F\MC900436222[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8946" y="4572000"/>
            <a:ext cx="1828572" cy="1828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671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6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C7F914F-062F-453F-B34B-BB004E9935E0}" type="slidenum">
              <a:rPr lang="en-US" smtClean="0"/>
              <a:pPr/>
              <a:t>12</a:t>
            </a:fld>
            <a:endParaRPr lang="en-US"/>
          </a:p>
        </p:txBody>
      </p:sp>
      <p:sp>
        <p:nvSpPr>
          <p:cNvPr id="5" name="Title 1"/>
          <p:cNvSpPr txBox="1">
            <a:spLocks/>
          </p:cNvSpPr>
          <p:nvPr/>
        </p:nvSpPr>
        <p:spPr>
          <a:xfrm>
            <a:off x="3207589" y="2644642"/>
            <a:ext cx="5715000" cy="23780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7200" b="1" smtClean="0"/>
              <a:t>Crunching </a:t>
            </a:r>
            <a:br>
              <a:rPr lang="en-US" sz="7200" b="1" smtClean="0"/>
            </a:br>
            <a:r>
              <a:rPr lang="en-US" sz="7200" b="1" smtClean="0"/>
              <a:t>Big Data</a:t>
            </a:r>
            <a:endParaRPr lang="en-US" sz="7200" b="1" dirty="0"/>
          </a:p>
        </p:txBody>
      </p:sp>
      <p:grpSp>
        <p:nvGrpSpPr>
          <p:cNvPr id="6" name="Group 5"/>
          <p:cNvGrpSpPr/>
          <p:nvPr/>
        </p:nvGrpSpPr>
        <p:grpSpPr>
          <a:xfrm>
            <a:off x="192202" y="1044441"/>
            <a:ext cx="3922598" cy="4378105"/>
            <a:chOff x="4764202" y="1794095"/>
            <a:chExt cx="3922598" cy="4378105"/>
          </a:xfrm>
        </p:grpSpPr>
        <p:pic>
          <p:nvPicPr>
            <p:cNvPr id="7" name="Picture 4" descr="C:\Users\mbudiu\AppData\Local\Microsoft\Windows\Temporary Internet Files\Content.IE5\4RTJG1K4\MC90029025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64202" y="1794095"/>
              <a:ext cx="3922598" cy="43781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rot="18007470">
              <a:off x="4760574" y="4008594"/>
              <a:ext cx="2892756" cy="707886"/>
            </a:xfrm>
            <a:prstGeom prst="rect">
              <a:avLst/>
            </a:prstGeom>
            <a:noFill/>
          </p:spPr>
          <p:txBody>
            <a:bodyPr wrap="square" rtlCol="0">
              <a:spAutoFit/>
            </a:bodyPr>
            <a:lstStyle/>
            <a:p>
              <a:r>
                <a:rPr lang="en-US" sz="4000" dirty="0" smtClean="0">
                  <a:solidFill>
                    <a:srgbClr val="FF0000"/>
                  </a:solidFill>
                  <a:latin typeface="Bauhaus 93" pitchFamily="82" charset="0"/>
                </a:rPr>
                <a:t>Big </a:t>
              </a:r>
              <a:r>
                <a:rPr lang="en-US" sz="4000" dirty="0" err="1" smtClean="0">
                  <a:solidFill>
                    <a:srgbClr val="FF0000"/>
                  </a:solidFill>
                  <a:latin typeface="Bauhaus 93" pitchFamily="82" charset="0"/>
                </a:rPr>
                <a:t>Dat</a:t>
              </a:r>
              <a:endParaRPr lang="en-US" sz="4000" dirty="0">
                <a:solidFill>
                  <a:srgbClr val="FF0000"/>
                </a:solidFill>
                <a:latin typeface="Bauhaus 93" pitchFamily="82" charset="0"/>
              </a:endParaRPr>
            </a:p>
          </p:txBody>
        </p:sp>
      </p:grpSp>
    </p:spTree>
    <p:extLst>
      <p:ext uri="{BB962C8B-B14F-4D97-AF65-F5344CB8AC3E}">
        <p14:creationId xmlns:p14="http://schemas.microsoft.com/office/powerpoint/2010/main" val="1511822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Bibliography (1)</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120</a:t>
            </a:fld>
            <a:endParaRPr lang="en-US" dirty="0"/>
          </a:p>
        </p:txBody>
      </p:sp>
      <p:sp>
        <p:nvSpPr>
          <p:cNvPr id="5" name="Rectangle 4"/>
          <p:cNvSpPr/>
          <p:nvPr/>
        </p:nvSpPr>
        <p:spPr>
          <a:xfrm>
            <a:off x="152400" y="990601"/>
            <a:ext cx="8839200" cy="5047536"/>
          </a:xfrm>
          <a:prstGeom prst="rect">
            <a:avLst/>
          </a:prstGeom>
        </p:spPr>
        <p:txBody>
          <a:bodyPr wrap="square">
            <a:spAutoFit/>
          </a:bodyPr>
          <a:lstStyle/>
          <a:p>
            <a:r>
              <a:rPr lang="en-US" sz="1400" b="1" dirty="0" smtClean="0">
                <a:hlinkClick r:id="rId2"/>
              </a:rPr>
              <a:t>Dryad: Distributed Data-Parallel Programs from Sequential Building Blocks</a:t>
            </a:r>
            <a:endParaRPr lang="en-US" sz="1400" b="1" dirty="0" smtClean="0"/>
          </a:p>
          <a:p>
            <a:r>
              <a:rPr lang="en-US" sz="1400" i="1" dirty="0" smtClean="0"/>
              <a:t>Michael Isard, Mihai Budiu, Yuan Yu, Andrew Birrell, and Dennis Fetterly</a:t>
            </a:r>
          </a:p>
          <a:p>
            <a:r>
              <a:rPr lang="en-US" sz="1400" dirty="0" smtClean="0"/>
              <a:t>European Conference on Computer Systems (</a:t>
            </a:r>
            <a:r>
              <a:rPr lang="en-US" sz="1400" dirty="0" err="1" smtClean="0"/>
              <a:t>EuroSys</a:t>
            </a:r>
            <a:r>
              <a:rPr lang="en-US" sz="1400" dirty="0" smtClean="0"/>
              <a:t>), Lisbon, Portugal, March 21-23, 2007</a:t>
            </a:r>
          </a:p>
          <a:p>
            <a:endParaRPr lang="en-US" sz="1400" b="1" dirty="0" smtClean="0">
              <a:hlinkClick r:id="rId3"/>
            </a:endParaRPr>
          </a:p>
          <a:p>
            <a:r>
              <a:rPr lang="en-US" sz="1400" b="1" dirty="0" smtClean="0">
                <a:hlinkClick r:id="rId3"/>
              </a:rPr>
              <a:t>DryadLINQ: A System for General-Purpose Distributed Data-Parallel Computing Using a High-Level Language</a:t>
            </a:r>
            <a:endParaRPr lang="en-US" sz="1400" b="1" dirty="0" smtClean="0"/>
          </a:p>
          <a:p>
            <a:r>
              <a:rPr lang="en-US" sz="1400" i="1" dirty="0" smtClean="0"/>
              <a:t>Yuan Yu, Michael Isard, Dennis Fetterly, Mihai Budiu, Úlfar Erlingsson, Pradeep Kumar Gunda, and Jon Currey</a:t>
            </a:r>
            <a:r>
              <a:rPr lang="en-US" sz="1400" dirty="0" smtClean="0"/>
              <a:t/>
            </a:r>
            <a:br>
              <a:rPr lang="en-US" sz="1400" dirty="0" smtClean="0"/>
            </a:br>
            <a:r>
              <a:rPr lang="en-US" sz="1400" dirty="0" smtClean="0"/>
              <a:t>Symposium on Operating System Design and Implementation (OSDI), San Diego, CA, December 8-10, 2008</a:t>
            </a:r>
          </a:p>
          <a:p>
            <a:pPr lvl="0" fontAlgn="base">
              <a:spcBef>
                <a:spcPct val="0"/>
              </a:spcBef>
              <a:spcAft>
                <a:spcPct val="0"/>
              </a:spcAft>
            </a:pPr>
            <a:endParaRPr lang="en-US" sz="1400" b="1" dirty="0" smtClean="0">
              <a:hlinkClick r:id="rId4"/>
            </a:endParaRPr>
          </a:p>
          <a:p>
            <a:pPr lvl="0" fontAlgn="base">
              <a:spcBef>
                <a:spcPct val="0"/>
              </a:spcBef>
              <a:spcAft>
                <a:spcPct val="0"/>
              </a:spcAft>
            </a:pPr>
            <a:r>
              <a:rPr lang="en-US" sz="1400" b="1" dirty="0" smtClean="0">
                <a:hlinkClick r:id="rId4"/>
              </a:rPr>
              <a:t>Hunting for problems with Artemis</a:t>
            </a:r>
            <a:r>
              <a:rPr lang="en-US" sz="1400" dirty="0" smtClean="0"/>
              <a:t/>
            </a:r>
            <a:br>
              <a:rPr lang="en-US" sz="1400" dirty="0" smtClean="0"/>
            </a:br>
            <a:r>
              <a:rPr lang="en-US" sz="1400" i="1" dirty="0" smtClean="0"/>
              <a:t>Gabriela F. </a:t>
            </a:r>
            <a:r>
              <a:rPr lang="en-US" sz="1400" i="1" dirty="0" err="1" smtClean="0"/>
              <a:t>Creţu-Ciocârlie</a:t>
            </a:r>
            <a:r>
              <a:rPr lang="en-US" sz="1400" i="1" dirty="0" smtClean="0"/>
              <a:t>, Mihai Budiu, and Moises Goldszmidt</a:t>
            </a:r>
            <a:r>
              <a:rPr lang="en-US" sz="1400" dirty="0" smtClean="0"/>
              <a:t/>
            </a:r>
            <a:br>
              <a:rPr lang="en-US" sz="1400" dirty="0" smtClean="0"/>
            </a:br>
            <a:r>
              <a:rPr lang="en-US" sz="1400" dirty="0" smtClean="0"/>
              <a:t>USENIX Workshop on the Analysis of System Logs (WASL), San Diego, CA, December 7, 2008 </a:t>
            </a:r>
          </a:p>
          <a:p>
            <a:pPr lvl="0" fontAlgn="base">
              <a:spcBef>
                <a:spcPct val="0"/>
              </a:spcBef>
              <a:spcAft>
                <a:spcPct val="0"/>
              </a:spcAft>
            </a:pPr>
            <a:endParaRPr lang="en-US" sz="1400" dirty="0" smtClean="0"/>
          </a:p>
          <a:p>
            <a:pPr lvl="0" fontAlgn="base">
              <a:spcBef>
                <a:spcPct val="0"/>
              </a:spcBef>
              <a:spcAft>
                <a:spcPct val="0"/>
              </a:spcAft>
            </a:pPr>
            <a:r>
              <a:rPr lang="en-US" sz="1400" b="1" dirty="0" err="1" smtClean="0">
                <a:hlinkClick r:id="rId5"/>
              </a:rPr>
              <a:t>DryadInc</a:t>
            </a:r>
            <a:r>
              <a:rPr lang="en-US" sz="1400" b="1" dirty="0" smtClean="0">
                <a:hlinkClick r:id="rId5"/>
              </a:rPr>
              <a:t>: Reusing work in large-scale computations</a:t>
            </a:r>
            <a:r>
              <a:rPr lang="en-US" sz="1400" dirty="0" smtClean="0"/>
              <a:t/>
            </a:r>
            <a:br>
              <a:rPr lang="en-US" sz="1400" dirty="0" smtClean="0"/>
            </a:br>
            <a:r>
              <a:rPr lang="en-US" sz="1400" i="1" dirty="0" smtClean="0"/>
              <a:t>Lucian Popa, Mihai Budiu, Yuan Yu, and Michael Isard</a:t>
            </a:r>
            <a:r>
              <a:rPr lang="en-US" sz="1400" dirty="0" smtClean="0"/>
              <a:t/>
            </a:r>
            <a:br>
              <a:rPr lang="en-US" sz="1400" dirty="0" smtClean="0"/>
            </a:br>
            <a:r>
              <a:rPr lang="en-US" sz="1400" dirty="0" smtClean="0"/>
              <a:t>Workshop on Hot Topics in Cloud Computing (</a:t>
            </a:r>
            <a:r>
              <a:rPr lang="en-US" sz="1400" dirty="0" err="1" smtClean="0"/>
              <a:t>HotCloud</a:t>
            </a:r>
            <a:r>
              <a:rPr lang="en-US" sz="1400" dirty="0" smtClean="0"/>
              <a:t>), San Diego, CA, June 15, 2009 </a:t>
            </a:r>
            <a:br>
              <a:rPr lang="en-US" sz="1400" dirty="0" smtClean="0"/>
            </a:br>
            <a:endParaRPr lang="en-US" sz="1400" dirty="0" smtClean="0"/>
          </a:p>
          <a:p>
            <a:pPr lvl="0" fontAlgn="base">
              <a:spcBef>
                <a:spcPct val="0"/>
              </a:spcBef>
              <a:spcAft>
                <a:spcPct val="0"/>
              </a:spcAft>
            </a:pPr>
            <a:r>
              <a:rPr lang="en-US" sz="1400" b="1" dirty="0" smtClean="0">
                <a:hlinkClick r:id="rId6" action="ppaction://hlinkfile"/>
              </a:rPr>
              <a:t>Distributed Aggregation for Data-Parallel Computing: Interfaces and Implementations</a:t>
            </a:r>
            <a:r>
              <a:rPr lang="en-US" sz="1400" dirty="0" smtClean="0"/>
              <a:t>, </a:t>
            </a:r>
          </a:p>
          <a:p>
            <a:pPr lvl="0" fontAlgn="base">
              <a:spcBef>
                <a:spcPct val="0"/>
              </a:spcBef>
              <a:spcAft>
                <a:spcPct val="0"/>
              </a:spcAft>
            </a:pPr>
            <a:r>
              <a:rPr lang="en-US" sz="1400" i="1" dirty="0" smtClean="0"/>
              <a:t>Yuan Yu, Pradeep Kumar Gunda, and Michael Isard, </a:t>
            </a:r>
          </a:p>
          <a:p>
            <a:pPr lvl="0" fontAlgn="base">
              <a:spcBef>
                <a:spcPct val="0"/>
              </a:spcBef>
              <a:spcAft>
                <a:spcPct val="0"/>
              </a:spcAft>
            </a:pPr>
            <a:r>
              <a:rPr lang="en-US" sz="1400" dirty="0" smtClean="0"/>
              <a:t>ACM Symposium on Operating Systems Principles (SOSP), October 2009</a:t>
            </a:r>
          </a:p>
          <a:p>
            <a:pPr lvl="0" fontAlgn="base">
              <a:spcBef>
                <a:spcPct val="0"/>
              </a:spcBef>
              <a:spcAft>
                <a:spcPct val="0"/>
              </a:spcAft>
            </a:pPr>
            <a:endParaRPr lang="en-US" sz="1400" dirty="0" smtClean="0"/>
          </a:p>
          <a:p>
            <a:r>
              <a:rPr lang="en-US" sz="1400" b="1" dirty="0" smtClean="0">
                <a:hlinkClick r:id="rId7"/>
              </a:rPr>
              <a:t>Quincy: Fair Scheduling for Distributed Computing Clusters</a:t>
            </a:r>
            <a:endParaRPr lang="en-US" sz="1400" b="1" dirty="0" smtClean="0"/>
          </a:p>
          <a:p>
            <a:pPr lvl="0"/>
            <a:r>
              <a:rPr lang="en-US" sz="1400" i="1" dirty="0" smtClean="0"/>
              <a:t>Michael Isard, Vijayan Prabhakaran, Jon Currey, Udi Wieder, Kunal Talwar, and Andrew Goldberg</a:t>
            </a:r>
            <a:r>
              <a:rPr lang="en-US" sz="1400" dirty="0" smtClean="0"/>
              <a:t/>
            </a:r>
            <a:br>
              <a:rPr lang="en-US" sz="1400" dirty="0" smtClean="0"/>
            </a:br>
            <a:r>
              <a:rPr lang="en-US" sz="1400" dirty="0" smtClean="0"/>
              <a:t>ACM Symposium on Operating Systems Principles (SOSP), October 2009</a:t>
            </a:r>
            <a:endParaRPr lang="en-US" sz="1400" dirty="0"/>
          </a:p>
        </p:txBody>
      </p:sp>
    </p:spTree>
    <p:extLst>
      <p:ext uri="{BB962C8B-B14F-4D97-AF65-F5344CB8AC3E}">
        <p14:creationId xmlns:p14="http://schemas.microsoft.com/office/powerpoint/2010/main" val="208632688"/>
      </p:ext>
    </p:extLst>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Bibliography (2)</a:t>
            </a:r>
            <a:endParaRPr lang="en-US" dirty="0"/>
          </a:p>
        </p:txBody>
      </p:sp>
      <p:sp>
        <p:nvSpPr>
          <p:cNvPr id="3" name="Content Placeholder 2"/>
          <p:cNvSpPr>
            <a:spLocks noGrp="1"/>
          </p:cNvSpPr>
          <p:nvPr>
            <p:ph idx="1"/>
          </p:nvPr>
        </p:nvSpPr>
        <p:spPr>
          <a:xfrm>
            <a:off x="457200" y="1219200"/>
            <a:ext cx="8305800" cy="5181600"/>
          </a:xfrm>
        </p:spPr>
        <p:txBody>
          <a:bodyPr>
            <a:normAutofit lnSpcReduction="10000"/>
          </a:bodyPr>
          <a:lstStyle/>
          <a:p>
            <a:pPr marL="0" indent="0">
              <a:buNone/>
            </a:pPr>
            <a:r>
              <a:rPr lang="en-US" sz="1600" b="1" u="sng" dirty="0">
                <a:hlinkClick r:id="rId2"/>
              </a:rPr>
              <a:t>Autopilot: Automatic Data Center </a:t>
            </a:r>
            <a:r>
              <a:rPr lang="en-US" sz="1600" b="1" u="sng" dirty="0" smtClean="0">
                <a:hlinkClick r:id="rId2"/>
              </a:rPr>
              <a:t>Management</a:t>
            </a:r>
            <a:r>
              <a:rPr lang="en-US" sz="1600" dirty="0" smtClean="0"/>
              <a:t>, </a:t>
            </a:r>
            <a:r>
              <a:rPr lang="en-US" sz="1600" i="1" dirty="0" smtClean="0"/>
              <a:t>Michael Isard</a:t>
            </a:r>
            <a:r>
              <a:rPr lang="en-US" sz="1600" dirty="0" smtClean="0"/>
              <a:t>, </a:t>
            </a:r>
            <a:r>
              <a:rPr lang="en-US" sz="1600" dirty="0"/>
              <a:t>in </a:t>
            </a:r>
            <a:r>
              <a:rPr lang="en-US" sz="1600" i="1" dirty="0"/>
              <a:t>Operating Systems Review</a:t>
            </a:r>
            <a:r>
              <a:rPr lang="en-US" sz="1600" dirty="0"/>
              <a:t>, vol. 41, no. 2, pp. 60-67, April 2007</a:t>
            </a:r>
          </a:p>
          <a:p>
            <a:pPr marL="0" indent="0">
              <a:buNone/>
            </a:pPr>
            <a:endParaRPr lang="en-US" sz="1600" dirty="0" smtClean="0"/>
          </a:p>
          <a:p>
            <a:pPr marL="0" indent="0">
              <a:buNone/>
            </a:pPr>
            <a:r>
              <a:rPr lang="en-US" sz="1600" b="1" u="sng" dirty="0">
                <a:hlinkClick r:id="rId3"/>
              </a:rPr>
              <a:t>Distributed Data-Parallel Computing Using a High-Level Programming </a:t>
            </a:r>
            <a:r>
              <a:rPr lang="en-US" sz="1600" b="1" u="sng" dirty="0" smtClean="0">
                <a:hlinkClick r:id="rId3"/>
              </a:rPr>
              <a:t>Language</a:t>
            </a:r>
            <a:r>
              <a:rPr lang="en-US" sz="1600" u="sng" dirty="0" smtClean="0">
                <a:hlinkClick r:id="rId4"/>
              </a:rPr>
              <a:t>, </a:t>
            </a:r>
            <a:r>
              <a:rPr lang="en-US" sz="1600" i="1" dirty="0"/>
              <a:t>Michael Isard and Yuan </a:t>
            </a:r>
            <a:r>
              <a:rPr lang="en-US" sz="1600" i="1" dirty="0" smtClean="0"/>
              <a:t>Yu</a:t>
            </a:r>
            <a:r>
              <a:rPr lang="en-US" sz="1600" dirty="0" smtClean="0"/>
              <a:t>, </a:t>
            </a:r>
            <a:r>
              <a:rPr lang="en-US" sz="1600" dirty="0"/>
              <a:t>in </a:t>
            </a:r>
            <a:r>
              <a:rPr lang="en-US" sz="1600" i="1" dirty="0"/>
              <a:t>International Conference on Management of Data (SIGMOD)</a:t>
            </a:r>
            <a:r>
              <a:rPr lang="en-US" sz="1600" dirty="0"/>
              <a:t>, July 2009</a:t>
            </a:r>
          </a:p>
          <a:p>
            <a:pPr marL="0" indent="0">
              <a:buNone/>
            </a:pPr>
            <a:endParaRPr lang="en-US" sz="1600" dirty="0" smtClean="0">
              <a:hlinkClick r:id="rId4"/>
            </a:endParaRPr>
          </a:p>
          <a:p>
            <a:pPr marL="0" lvl="0" indent="0" fontAlgn="base">
              <a:spcBef>
                <a:spcPct val="0"/>
              </a:spcBef>
              <a:spcAft>
                <a:spcPct val="0"/>
              </a:spcAft>
              <a:buNone/>
            </a:pPr>
            <a:r>
              <a:rPr lang="en-US" sz="1600" b="1" dirty="0" smtClean="0">
                <a:hlinkClick r:id="rId5"/>
              </a:rPr>
              <a:t>SCOPE</a:t>
            </a:r>
            <a:r>
              <a:rPr lang="en-US" sz="1600" b="1" dirty="0">
                <a:hlinkClick r:id="rId5"/>
              </a:rPr>
              <a:t>: Easy and Efficient Parallel Processing of Massive Data Sets</a:t>
            </a:r>
            <a:r>
              <a:rPr lang="en-US" sz="1600" dirty="0">
                <a:latin typeface="Arial" pitchFamily="34" charset="0"/>
                <a:ea typeface="Times New Roman" pitchFamily="18" charset="0"/>
                <a:cs typeface="Arial" pitchFamily="34" charset="0"/>
              </a:rPr>
              <a:t/>
            </a:r>
            <a:br>
              <a:rPr lang="en-US" sz="1600" dirty="0">
                <a:latin typeface="Arial" pitchFamily="34" charset="0"/>
                <a:ea typeface="Times New Roman" pitchFamily="18" charset="0"/>
                <a:cs typeface="Arial" pitchFamily="34" charset="0"/>
              </a:rPr>
            </a:br>
            <a:r>
              <a:rPr lang="en-US" sz="1600" i="1" dirty="0"/>
              <a:t>Ronnie Chaiken, Bob Jenkins, Per-</a:t>
            </a:r>
            <a:r>
              <a:rPr lang="en-US" sz="1600" i="1" dirty="0" err="1"/>
              <a:t>Åke</a:t>
            </a:r>
            <a:r>
              <a:rPr lang="en-US" sz="1600" i="1" dirty="0"/>
              <a:t> Larson, Bill Ramsey, Darren </a:t>
            </a:r>
            <a:r>
              <a:rPr lang="en-US" sz="1600" i="1" dirty="0" err="1"/>
              <a:t>Shakib</a:t>
            </a:r>
            <a:r>
              <a:rPr lang="en-US" sz="1600" i="1" dirty="0"/>
              <a:t>, Simon Weaver, and  </a:t>
            </a:r>
            <a:r>
              <a:rPr lang="en-US" sz="1600" i="1" dirty="0" err="1"/>
              <a:t>Jingren</a:t>
            </a:r>
            <a:r>
              <a:rPr lang="en-US" sz="1600" i="1" dirty="0"/>
              <a:t> </a:t>
            </a:r>
            <a:r>
              <a:rPr lang="en-US" sz="1600" i="1" dirty="0" smtClean="0"/>
              <a:t>Zhou</a:t>
            </a:r>
            <a:r>
              <a:rPr lang="en-US" sz="1600" dirty="0" smtClean="0">
                <a:latin typeface="Arial" pitchFamily="34" charset="0"/>
                <a:cs typeface="Arial" pitchFamily="34" charset="0"/>
              </a:rPr>
              <a:t>, </a:t>
            </a:r>
            <a:r>
              <a:rPr lang="en-US" sz="1600" dirty="0" smtClean="0"/>
              <a:t>Very </a:t>
            </a:r>
            <a:r>
              <a:rPr lang="en-US" sz="1600" dirty="0"/>
              <a:t>Large Databases Conference (VLDB), Auckland, New Zealand, August 23-28 2008</a:t>
            </a:r>
          </a:p>
          <a:p>
            <a:pPr marL="0" indent="0">
              <a:buNone/>
            </a:pPr>
            <a:endParaRPr lang="en-US" sz="1600" dirty="0" smtClean="0">
              <a:hlinkClick r:id="rId6"/>
            </a:endParaRPr>
          </a:p>
          <a:p>
            <a:pPr marL="0" indent="0">
              <a:buNone/>
            </a:pPr>
            <a:r>
              <a:rPr lang="en-US" sz="1600" b="1" dirty="0" smtClean="0">
                <a:hlinkClick r:id="rId6"/>
              </a:rPr>
              <a:t>Incorporating </a:t>
            </a:r>
            <a:r>
              <a:rPr lang="en-US" sz="1600" b="1" dirty="0">
                <a:hlinkClick r:id="rId6"/>
              </a:rPr>
              <a:t>Partitioning and Parallel Plans into the SCOPE </a:t>
            </a:r>
            <a:r>
              <a:rPr lang="en-US" sz="1600" b="1" dirty="0" smtClean="0">
                <a:hlinkClick r:id="rId6"/>
              </a:rPr>
              <a:t>Optimizer</a:t>
            </a:r>
            <a:r>
              <a:rPr lang="en-US" sz="1600" dirty="0" smtClean="0"/>
              <a:t>, </a:t>
            </a:r>
            <a:r>
              <a:rPr lang="en-US" sz="1600" i="1" dirty="0" err="1"/>
              <a:t>Jingren</a:t>
            </a:r>
            <a:r>
              <a:rPr lang="en-US" sz="1600" i="1" dirty="0"/>
              <a:t> Zhou, Per-</a:t>
            </a:r>
            <a:r>
              <a:rPr lang="en-US" sz="1600" i="1" dirty="0" err="1"/>
              <a:t>Åke</a:t>
            </a:r>
            <a:r>
              <a:rPr lang="en-US" sz="1600" i="1" dirty="0"/>
              <a:t> Larson, and Ronnie Chaiken</a:t>
            </a:r>
            <a:r>
              <a:rPr lang="en-US" sz="1600" dirty="0"/>
              <a:t>, in Proc. of the 2010 ICDE Conference (ICDE’10).</a:t>
            </a:r>
            <a:r>
              <a:rPr lang="en-US" sz="1600" i="1" u="sng" dirty="0"/>
              <a:t> </a:t>
            </a:r>
            <a:endParaRPr lang="en-US" sz="1600" dirty="0">
              <a:hlinkClick r:id="rId4"/>
            </a:endParaRPr>
          </a:p>
          <a:p>
            <a:pPr marL="0" indent="0">
              <a:buNone/>
            </a:pPr>
            <a:endParaRPr lang="en-US" sz="1600" dirty="0" smtClean="0"/>
          </a:p>
          <a:p>
            <a:pPr marL="0" indent="0">
              <a:buNone/>
            </a:pPr>
            <a:r>
              <a:rPr lang="en-US" sz="1600" b="1" dirty="0">
                <a:hlinkClick r:id="rId7" action="ppaction://hlinkfile"/>
              </a:rPr>
              <a:t>Nectar: Automatic Management of Data and Computation in Datacenters</a:t>
            </a:r>
            <a:r>
              <a:rPr lang="en-US" sz="1600" dirty="0"/>
              <a:t>, </a:t>
            </a:r>
            <a:r>
              <a:rPr lang="en-US" sz="1600" i="1" dirty="0" smtClean="0"/>
              <a:t>Pradeep </a:t>
            </a:r>
            <a:r>
              <a:rPr lang="en-US" sz="1600" i="1" dirty="0"/>
              <a:t>Kumar Gunda, Lenin Ravindranath, </a:t>
            </a:r>
            <a:r>
              <a:rPr lang="en-US" sz="1600" i="1" dirty="0" err="1"/>
              <a:t>Chandramohan</a:t>
            </a:r>
            <a:r>
              <a:rPr lang="en-US" sz="1600" i="1" dirty="0"/>
              <a:t> A. Thekkath, Yuan Yu, and Li Zhuang</a:t>
            </a:r>
            <a:r>
              <a:rPr lang="en-US" sz="1600" dirty="0"/>
              <a:t>, </a:t>
            </a:r>
            <a:r>
              <a:rPr lang="en-US" sz="1600" dirty="0" smtClean="0"/>
              <a:t>in </a:t>
            </a:r>
            <a:r>
              <a:rPr lang="en-US" sz="1600" i="1" dirty="0"/>
              <a:t>Proceedings of the 9th Symposium on Operating Systems Design and Implementation (OSDI)</a:t>
            </a:r>
            <a:r>
              <a:rPr lang="en-US" sz="1600" dirty="0"/>
              <a:t>, October </a:t>
            </a:r>
            <a:r>
              <a:rPr lang="en-US" sz="1600" dirty="0" smtClean="0"/>
              <a:t>2010</a:t>
            </a:r>
          </a:p>
          <a:p>
            <a:pPr marL="0" indent="0">
              <a:buNone/>
            </a:pPr>
            <a:endParaRPr lang="en-US" sz="1600" dirty="0" smtClean="0"/>
          </a:p>
          <a:p>
            <a:pPr marL="0" indent="0">
              <a:buNone/>
            </a:pPr>
            <a:r>
              <a:rPr lang="en-US" sz="1600" b="1" dirty="0" err="1" smtClean="0">
                <a:hlinkClick r:id="rId8"/>
              </a:rPr>
              <a:t>Optimus</a:t>
            </a:r>
            <a:r>
              <a:rPr lang="en-US" sz="1600" b="1" dirty="0" smtClean="0">
                <a:hlinkClick r:id="rId8"/>
              </a:rPr>
              <a:t>: A Dynamic Rewriting Framework for Execution Plans of Data-Parallel Computations</a:t>
            </a:r>
            <a:r>
              <a:rPr lang="en-US" sz="1600" dirty="0" smtClean="0"/>
              <a:t>, </a:t>
            </a:r>
            <a:br>
              <a:rPr lang="en-US" sz="1600" dirty="0" smtClean="0"/>
            </a:br>
            <a:r>
              <a:rPr lang="en-US" sz="1600" i="1" dirty="0" smtClean="0"/>
              <a:t>Qifa Ke, Michael Isard, Yuan Yu</a:t>
            </a:r>
            <a:r>
              <a:rPr lang="en-US" sz="1600" dirty="0" smtClean="0"/>
              <a:t>, Proceedings of </a:t>
            </a:r>
            <a:r>
              <a:rPr lang="en-US" sz="1600" dirty="0" err="1" smtClean="0"/>
              <a:t>EuroSys</a:t>
            </a:r>
            <a:r>
              <a:rPr lang="en-US" sz="1600" dirty="0" smtClean="0"/>
              <a:t> 2013, April 2013</a:t>
            </a:r>
            <a:endParaRPr lang="en-US" sz="1600" dirty="0"/>
          </a:p>
          <a:p>
            <a:pPr marL="0" indent="0">
              <a:buNone/>
            </a:pPr>
            <a:endParaRPr lang="en-US" sz="1600"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121</a:t>
            </a:fld>
            <a:endParaRPr lang="en-US"/>
          </a:p>
        </p:txBody>
      </p:sp>
    </p:spTree>
    <p:extLst>
      <p:ext uri="{BB962C8B-B14F-4D97-AF65-F5344CB8AC3E}">
        <p14:creationId xmlns:p14="http://schemas.microsoft.com/office/powerpoint/2010/main" val="2969658531"/>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0" y="3657600"/>
            <a:ext cx="8610600" cy="685800"/>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Execution</a:t>
            </a:r>
            <a:endParaRPr lang="en-US" sz="2400" dirty="0">
              <a:solidFill>
                <a:schemeClr val="tx1"/>
              </a:solidFill>
            </a:endParaRPr>
          </a:p>
        </p:txBody>
      </p:sp>
      <p:sp>
        <p:nvSpPr>
          <p:cNvPr id="18" name="Rectangle 17"/>
          <p:cNvSpPr/>
          <p:nvPr/>
        </p:nvSpPr>
        <p:spPr>
          <a:xfrm>
            <a:off x="228600" y="1752600"/>
            <a:ext cx="8610600" cy="685800"/>
          </a:xfrm>
          <a:prstGeom prst="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Application</a:t>
            </a:r>
            <a:endParaRPr lang="en-US" sz="2400" dirty="0">
              <a:solidFill>
                <a:schemeClr val="tx1"/>
              </a:solidFill>
            </a:endParaRPr>
          </a:p>
        </p:txBody>
      </p:sp>
      <p:sp>
        <p:nvSpPr>
          <p:cNvPr id="2" name="Title 1"/>
          <p:cNvSpPr>
            <a:spLocks noGrp="1"/>
          </p:cNvSpPr>
          <p:nvPr>
            <p:ph type="title"/>
          </p:nvPr>
        </p:nvSpPr>
        <p:spPr/>
        <p:txBody>
          <a:bodyPr/>
          <a:lstStyle/>
          <a:p>
            <a:r>
              <a:rPr lang="en-US" dirty="0" smtClean="0"/>
              <a:t>Data-Parallel Computation</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z="1100" smtClean="0"/>
              <a:pPr/>
              <a:t>122</a:t>
            </a:fld>
            <a:endParaRPr lang="en-US" sz="1100" dirty="0"/>
          </a:p>
        </p:txBody>
      </p:sp>
      <p:sp>
        <p:nvSpPr>
          <p:cNvPr id="4" name="Rectangle 3"/>
          <p:cNvSpPr/>
          <p:nvPr/>
        </p:nvSpPr>
        <p:spPr>
          <a:xfrm>
            <a:off x="228600" y="4572000"/>
            <a:ext cx="8610600" cy="6858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Storage</a:t>
            </a:r>
            <a:endParaRPr lang="en-US" sz="2400" dirty="0">
              <a:solidFill>
                <a:schemeClr val="tx1"/>
              </a:solidFill>
            </a:endParaRPr>
          </a:p>
        </p:txBody>
      </p:sp>
      <p:sp>
        <p:nvSpPr>
          <p:cNvPr id="6" name="Rectangle 5"/>
          <p:cNvSpPr/>
          <p:nvPr/>
        </p:nvSpPr>
        <p:spPr>
          <a:xfrm>
            <a:off x="228600" y="2743200"/>
            <a:ext cx="8610600"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chemeClr val="tx1"/>
                </a:solidFill>
              </a:rPr>
              <a:t>Language</a:t>
            </a:r>
            <a:endParaRPr lang="en-US" sz="2400" dirty="0">
              <a:solidFill>
                <a:schemeClr val="tx1"/>
              </a:solidFill>
            </a:endParaRPr>
          </a:p>
        </p:txBody>
      </p:sp>
      <p:sp>
        <p:nvSpPr>
          <p:cNvPr id="7" name="Rounded Rectangle 6"/>
          <p:cNvSpPr/>
          <p:nvPr/>
        </p:nvSpPr>
        <p:spPr>
          <a:xfrm>
            <a:off x="1981200" y="2667000"/>
            <a:ext cx="1676400" cy="2819400"/>
          </a:xfrm>
          <a:prstGeom prst="roundRect">
            <a:avLst>
              <a:gd name="adj" fmla="val 10898"/>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dirty="0" smtClean="0">
                <a:solidFill>
                  <a:schemeClr val="tx1"/>
                </a:solidFill>
              </a:rPr>
              <a:t>Parallel	</a:t>
            </a:r>
            <a:br>
              <a:rPr lang="en-US" sz="2400" dirty="0" smtClean="0">
                <a:solidFill>
                  <a:schemeClr val="tx1"/>
                </a:solidFill>
              </a:rPr>
            </a:br>
            <a:r>
              <a:rPr lang="en-US" sz="2400" dirty="0" smtClean="0">
                <a:solidFill>
                  <a:schemeClr val="tx1"/>
                </a:solidFill>
              </a:rPr>
              <a:t>Databases</a:t>
            </a:r>
            <a:endParaRPr lang="en-US" sz="2400" dirty="0">
              <a:solidFill>
                <a:schemeClr val="tx1"/>
              </a:solidFill>
            </a:endParaRPr>
          </a:p>
        </p:txBody>
      </p:sp>
      <p:sp>
        <p:nvSpPr>
          <p:cNvPr id="8" name="Rounded Rectangle 7"/>
          <p:cNvSpPr/>
          <p:nvPr/>
        </p:nvSpPr>
        <p:spPr>
          <a:xfrm>
            <a:off x="3733800" y="3048000"/>
            <a:ext cx="1676400" cy="1447800"/>
          </a:xfrm>
          <a:prstGeom prst="roundRect">
            <a:avLst>
              <a:gd name="adj" fmla="val 10321"/>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Map-Reduce</a:t>
            </a:r>
            <a:endParaRPr lang="en-US" sz="2400" dirty="0">
              <a:solidFill>
                <a:schemeClr val="tx1"/>
              </a:solidFill>
            </a:endParaRPr>
          </a:p>
        </p:txBody>
      </p:sp>
      <p:sp>
        <p:nvSpPr>
          <p:cNvPr id="9" name="Rounded Rectangle 8"/>
          <p:cNvSpPr/>
          <p:nvPr/>
        </p:nvSpPr>
        <p:spPr>
          <a:xfrm>
            <a:off x="3733800" y="4495800"/>
            <a:ext cx="1676400" cy="990600"/>
          </a:xfrm>
          <a:prstGeom prst="roundRect">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GFS</a:t>
            </a:r>
            <a:br>
              <a:rPr lang="en-US" sz="2400" dirty="0" smtClean="0">
                <a:solidFill>
                  <a:schemeClr val="tx1"/>
                </a:solidFill>
              </a:rPr>
            </a:br>
            <a:r>
              <a:rPr lang="en-US" sz="2400" dirty="0" err="1" smtClean="0">
                <a:solidFill>
                  <a:schemeClr val="tx1"/>
                </a:solidFill>
              </a:rPr>
              <a:t>BigTable</a:t>
            </a:r>
            <a:endParaRPr lang="en-US" sz="2400" dirty="0">
              <a:solidFill>
                <a:schemeClr val="tx1"/>
              </a:solidFill>
            </a:endParaRPr>
          </a:p>
        </p:txBody>
      </p:sp>
      <p:sp>
        <p:nvSpPr>
          <p:cNvPr id="10" name="Rounded Rectangle 9"/>
          <p:cNvSpPr/>
          <p:nvPr/>
        </p:nvSpPr>
        <p:spPr>
          <a:xfrm>
            <a:off x="7239000" y="4495800"/>
            <a:ext cx="1524000" cy="990600"/>
          </a:xfrm>
          <a:prstGeom prst="roundRect">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dirty="0" smtClean="0">
                <a:solidFill>
                  <a:schemeClr val="tx1"/>
                </a:solidFill>
              </a:rPr>
              <a:t>Cosmos</a:t>
            </a:r>
            <a:endParaRPr lang="en-US" sz="2400" dirty="0">
              <a:solidFill>
                <a:schemeClr val="tx1"/>
              </a:solidFill>
            </a:endParaRPr>
          </a:p>
        </p:txBody>
      </p:sp>
      <p:sp>
        <p:nvSpPr>
          <p:cNvPr id="11" name="Rounded Rectangle 10"/>
          <p:cNvSpPr/>
          <p:nvPr/>
        </p:nvSpPr>
        <p:spPr>
          <a:xfrm>
            <a:off x="7239000" y="3505200"/>
            <a:ext cx="1524000" cy="990600"/>
          </a:xfrm>
          <a:prstGeom prst="roundRect">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Dryad</a:t>
            </a:r>
            <a:endParaRPr lang="en-US" sz="2400" dirty="0">
              <a:solidFill>
                <a:schemeClr val="tx1"/>
              </a:solidFill>
            </a:endParaRPr>
          </a:p>
        </p:txBody>
      </p:sp>
      <p:sp>
        <p:nvSpPr>
          <p:cNvPr id="12" name="Rounded Rectangle 11"/>
          <p:cNvSpPr/>
          <p:nvPr/>
        </p:nvSpPr>
        <p:spPr>
          <a:xfrm>
            <a:off x="7239000" y="2667000"/>
            <a:ext cx="1524000" cy="838200"/>
          </a:xfrm>
          <a:prstGeom prst="roundRect">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dirty="0" smtClean="0">
                <a:solidFill>
                  <a:schemeClr val="tx1"/>
                </a:solidFill>
              </a:rPr>
              <a:t>DryadLINQ</a:t>
            </a:r>
            <a:br>
              <a:rPr lang="en-US" sz="2400" dirty="0" smtClean="0">
                <a:solidFill>
                  <a:schemeClr val="tx1"/>
                </a:solidFill>
              </a:rPr>
            </a:br>
            <a:r>
              <a:rPr lang="en-US" sz="2400" dirty="0" smtClean="0">
                <a:solidFill>
                  <a:schemeClr val="tx1"/>
                </a:solidFill>
              </a:rPr>
              <a:t>Scope</a:t>
            </a:r>
            <a:endParaRPr lang="en-US" sz="2400" dirty="0">
              <a:solidFill>
                <a:schemeClr val="tx1"/>
              </a:solidFill>
            </a:endParaRPr>
          </a:p>
        </p:txBody>
      </p:sp>
      <p:sp>
        <p:nvSpPr>
          <p:cNvPr id="15" name="Rounded Rectangle 14"/>
          <p:cNvSpPr/>
          <p:nvPr/>
        </p:nvSpPr>
        <p:spPr>
          <a:xfrm>
            <a:off x="3733800" y="2667000"/>
            <a:ext cx="1676400" cy="381000"/>
          </a:xfrm>
          <a:prstGeom prst="roundRect">
            <a:avLst>
              <a:gd name="adj" fmla="val 20206"/>
            </a:avLst>
          </a:prstGeom>
          <a:solidFill>
            <a:srgbClr val="C0C0C0">
              <a:alpha val="50196"/>
            </a:srgbClr>
          </a:solidFill>
          <a:ln>
            <a:roun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err="1" smtClean="0">
                <a:solidFill>
                  <a:schemeClr val="tx1"/>
                </a:solidFill>
              </a:rPr>
              <a:t>Sawzall,FlumeJava</a:t>
            </a:r>
            <a:endParaRPr lang="en-US" dirty="0">
              <a:solidFill>
                <a:schemeClr val="tx1"/>
              </a:solidFill>
            </a:endParaRPr>
          </a:p>
        </p:txBody>
      </p:sp>
      <p:sp>
        <p:nvSpPr>
          <p:cNvPr id="14" name="Rounded Rectangle 13"/>
          <p:cNvSpPr/>
          <p:nvPr/>
        </p:nvSpPr>
        <p:spPr>
          <a:xfrm>
            <a:off x="5486400" y="3048000"/>
            <a:ext cx="1676400" cy="1447800"/>
          </a:xfrm>
          <a:prstGeom prst="roundRect">
            <a:avLst>
              <a:gd name="adj" fmla="val 10321"/>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Hadoop</a:t>
            </a:r>
            <a:endParaRPr lang="en-US" sz="2400" dirty="0">
              <a:solidFill>
                <a:schemeClr val="tx1"/>
              </a:solidFill>
            </a:endParaRPr>
          </a:p>
        </p:txBody>
      </p:sp>
      <p:sp>
        <p:nvSpPr>
          <p:cNvPr id="16" name="Rounded Rectangle 15"/>
          <p:cNvSpPr/>
          <p:nvPr/>
        </p:nvSpPr>
        <p:spPr>
          <a:xfrm>
            <a:off x="5486400" y="4495800"/>
            <a:ext cx="1676400" cy="990600"/>
          </a:xfrm>
          <a:prstGeom prst="roundRect">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HDFS</a:t>
            </a:r>
          </a:p>
        </p:txBody>
      </p:sp>
      <p:sp>
        <p:nvSpPr>
          <p:cNvPr id="17" name="Rounded Rectangle 16"/>
          <p:cNvSpPr/>
          <p:nvPr/>
        </p:nvSpPr>
        <p:spPr>
          <a:xfrm>
            <a:off x="5486400" y="2667000"/>
            <a:ext cx="1676400" cy="381000"/>
          </a:xfrm>
          <a:prstGeom prst="roundRect">
            <a:avLst>
              <a:gd name="adj" fmla="val 26999"/>
            </a:avLst>
          </a:prstGeom>
          <a:solidFill>
            <a:srgbClr val="C0C0C0">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Pig, Hive</a:t>
            </a:r>
            <a:endParaRPr lang="en-US" sz="2400" dirty="0">
              <a:solidFill>
                <a:schemeClr val="tx1"/>
              </a:solidFill>
            </a:endParaRPr>
          </a:p>
        </p:txBody>
      </p:sp>
      <p:sp>
        <p:nvSpPr>
          <p:cNvPr id="19" name="TextBox 18"/>
          <p:cNvSpPr txBox="1"/>
          <p:nvPr/>
        </p:nvSpPr>
        <p:spPr>
          <a:xfrm>
            <a:off x="2590800" y="2362200"/>
            <a:ext cx="543739" cy="369332"/>
          </a:xfrm>
          <a:prstGeom prst="rect">
            <a:avLst/>
          </a:prstGeom>
          <a:noFill/>
        </p:spPr>
        <p:txBody>
          <a:bodyPr wrap="none" rtlCol="0">
            <a:spAutoFit/>
          </a:bodyPr>
          <a:lstStyle/>
          <a:p>
            <a:r>
              <a:rPr lang="en-US" dirty="0" smtClean="0"/>
              <a:t>SQL</a:t>
            </a:r>
            <a:endParaRPr lang="en-US" dirty="0"/>
          </a:p>
        </p:txBody>
      </p:sp>
      <p:sp>
        <p:nvSpPr>
          <p:cNvPr id="21" name="TextBox 20"/>
          <p:cNvSpPr txBox="1"/>
          <p:nvPr/>
        </p:nvSpPr>
        <p:spPr>
          <a:xfrm>
            <a:off x="6019800" y="2362200"/>
            <a:ext cx="659155" cy="369332"/>
          </a:xfrm>
          <a:prstGeom prst="rect">
            <a:avLst/>
          </a:prstGeom>
          <a:noFill/>
        </p:spPr>
        <p:txBody>
          <a:bodyPr wrap="none" rtlCol="0">
            <a:spAutoFit/>
          </a:bodyPr>
          <a:lstStyle/>
          <a:p>
            <a:r>
              <a:rPr lang="en-US" dirty="0" smtClean="0"/>
              <a:t>≈SQL</a:t>
            </a:r>
            <a:endParaRPr lang="en-US" dirty="0"/>
          </a:p>
        </p:txBody>
      </p:sp>
      <p:sp>
        <p:nvSpPr>
          <p:cNvPr id="22" name="TextBox 21"/>
          <p:cNvSpPr txBox="1"/>
          <p:nvPr/>
        </p:nvSpPr>
        <p:spPr>
          <a:xfrm>
            <a:off x="7467600" y="2362200"/>
            <a:ext cx="1126270" cy="369332"/>
          </a:xfrm>
          <a:prstGeom prst="rect">
            <a:avLst/>
          </a:prstGeom>
          <a:noFill/>
        </p:spPr>
        <p:txBody>
          <a:bodyPr wrap="none" rtlCol="0">
            <a:spAutoFit/>
          </a:bodyPr>
          <a:lstStyle/>
          <a:p>
            <a:r>
              <a:rPr lang="en-US" dirty="0" smtClean="0"/>
              <a:t>LINQ, SQL</a:t>
            </a:r>
            <a:endParaRPr lang="en-US" dirty="0"/>
          </a:p>
        </p:txBody>
      </p:sp>
      <p:sp>
        <p:nvSpPr>
          <p:cNvPr id="23" name="TextBox 22"/>
          <p:cNvSpPr txBox="1"/>
          <p:nvPr/>
        </p:nvSpPr>
        <p:spPr>
          <a:xfrm>
            <a:off x="3888707" y="2362200"/>
            <a:ext cx="1369093" cy="369332"/>
          </a:xfrm>
          <a:prstGeom prst="rect">
            <a:avLst/>
          </a:prstGeom>
          <a:noFill/>
        </p:spPr>
        <p:txBody>
          <a:bodyPr wrap="none" rtlCol="0">
            <a:spAutoFit/>
          </a:bodyPr>
          <a:lstStyle/>
          <a:p>
            <a:r>
              <a:rPr lang="en-US" dirty="0" err="1" smtClean="0"/>
              <a:t>Sawzall</a:t>
            </a:r>
            <a:r>
              <a:rPr lang="en-US" dirty="0" smtClean="0"/>
              <a:t>, Java</a:t>
            </a:r>
            <a:endParaRPr lang="en-US" dirty="0"/>
          </a:p>
        </p:txBody>
      </p:sp>
    </p:spTree>
    <p:extLst>
      <p:ext uri="{BB962C8B-B14F-4D97-AF65-F5344CB8AC3E}">
        <p14:creationId xmlns:p14="http://schemas.microsoft.com/office/powerpoint/2010/main" val="2207865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5" grpId="0" animBg="1"/>
      <p:bldP spid="14" grpId="0" animBg="1"/>
      <p:bldP spid="16" grpId="0" animBg="1"/>
      <p:bldP spid="17" grpId="0" animBg="1"/>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 Space</a:t>
            </a:r>
            <a:endParaRPr lang="en-US" dirty="0"/>
          </a:p>
        </p:txBody>
      </p:sp>
      <p:sp>
        <p:nvSpPr>
          <p:cNvPr id="39" name="Slide Number Placeholder 38"/>
          <p:cNvSpPr>
            <a:spLocks noGrp="1"/>
          </p:cNvSpPr>
          <p:nvPr>
            <p:ph type="sldNum" sz="quarter" idx="12"/>
          </p:nvPr>
        </p:nvSpPr>
        <p:spPr/>
        <p:txBody>
          <a:bodyPr/>
          <a:lstStyle/>
          <a:p>
            <a:fld id="{FC7F914F-062F-453F-B34B-BB004E9935E0}" type="slidenum">
              <a:rPr lang="en-US" smtClean="0"/>
              <a:pPr/>
              <a:t>13</a:t>
            </a:fld>
            <a:endParaRPr lang="en-US" dirty="0"/>
          </a:p>
        </p:txBody>
      </p:sp>
      <p:cxnSp>
        <p:nvCxnSpPr>
          <p:cNvPr id="5" name="Straight Arrow Connector 4"/>
          <p:cNvCxnSpPr/>
          <p:nvPr/>
        </p:nvCxnSpPr>
        <p:spPr>
          <a:xfrm>
            <a:off x="1219200" y="5943600"/>
            <a:ext cx="5715000" cy="1588"/>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rot="5400000" flipH="1" flipV="1">
            <a:off x="-838200" y="3810000"/>
            <a:ext cx="3962400" cy="1588"/>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38800" y="6096000"/>
            <a:ext cx="1290225" cy="646331"/>
          </a:xfrm>
          <a:prstGeom prst="rect">
            <a:avLst/>
          </a:prstGeom>
          <a:noFill/>
        </p:spPr>
        <p:txBody>
          <a:bodyPr wrap="none" rtlCol="0">
            <a:spAutoFit/>
          </a:bodyPr>
          <a:lstStyle/>
          <a:p>
            <a:r>
              <a:rPr lang="en-US" dirty="0" smtClean="0"/>
              <a:t>Throughput</a:t>
            </a:r>
          </a:p>
          <a:p>
            <a:r>
              <a:rPr lang="en-US" dirty="0" smtClean="0"/>
              <a:t>(batch)</a:t>
            </a:r>
            <a:endParaRPr lang="en-US" dirty="0"/>
          </a:p>
        </p:txBody>
      </p:sp>
      <p:sp>
        <p:nvSpPr>
          <p:cNvPr id="10" name="TextBox 9"/>
          <p:cNvSpPr txBox="1"/>
          <p:nvPr/>
        </p:nvSpPr>
        <p:spPr>
          <a:xfrm>
            <a:off x="1143000" y="6096000"/>
            <a:ext cx="1319207" cy="646331"/>
          </a:xfrm>
          <a:prstGeom prst="rect">
            <a:avLst/>
          </a:prstGeom>
          <a:noFill/>
        </p:spPr>
        <p:txBody>
          <a:bodyPr wrap="none" rtlCol="0">
            <a:spAutoFit/>
          </a:bodyPr>
          <a:lstStyle/>
          <a:p>
            <a:r>
              <a:rPr lang="en-US" dirty="0" smtClean="0"/>
              <a:t>Latency</a:t>
            </a:r>
          </a:p>
          <a:p>
            <a:r>
              <a:rPr lang="en-US" dirty="0" smtClean="0"/>
              <a:t>(interactive)</a:t>
            </a:r>
            <a:endParaRPr lang="en-US" dirty="0"/>
          </a:p>
        </p:txBody>
      </p:sp>
      <p:sp>
        <p:nvSpPr>
          <p:cNvPr id="11" name="TextBox 10"/>
          <p:cNvSpPr txBox="1"/>
          <p:nvPr/>
        </p:nvSpPr>
        <p:spPr>
          <a:xfrm>
            <a:off x="152400" y="2057400"/>
            <a:ext cx="945067" cy="369332"/>
          </a:xfrm>
          <a:prstGeom prst="rect">
            <a:avLst/>
          </a:prstGeom>
          <a:noFill/>
        </p:spPr>
        <p:txBody>
          <a:bodyPr wrap="none" rtlCol="0">
            <a:spAutoFit/>
          </a:bodyPr>
          <a:lstStyle/>
          <a:p>
            <a:r>
              <a:rPr lang="en-US" dirty="0" smtClean="0"/>
              <a:t>Internet</a:t>
            </a:r>
            <a:endParaRPr lang="en-US" dirty="0"/>
          </a:p>
        </p:txBody>
      </p:sp>
      <p:sp>
        <p:nvSpPr>
          <p:cNvPr id="12" name="TextBox 11"/>
          <p:cNvSpPr txBox="1"/>
          <p:nvPr/>
        </p:nvSpPr>
        <p:spPr>
          <a:xfrm>
            <a:off x="231139" y="5221069"/>
            <a:ext cx="787588" cy="646331"/>
          </a:xfrm>
          <a:prstGeom prst="rect">
            <a:avLst/>
          </a:prstGeom>
          <a:noFill/>
        </p:spPr>
        <p:txBody>
          <a:bodyPr wrap="none" rtlCol="0">
            <a:spAutoFit/>
          </a:bodyPr>
          <a:lstStyle/>
          <a:p>
            <a:pPr algn="ctr"/>
            <a:r>
              <a:rPr lang="en-US" dirty="0"/>
              <a:t>D</a:t>
            </a:r>
            <a:r>
              <a:rPr lang="en-US" dirty="0" smtClean="0"/>
              <a:t>ata</a:t>
            </a:r>
          </a:p>
          <a:p>
            <a:pPr algn="ctr"/>
            <a:r>
              <a:rPr lang="en-US" dirty="0" smtClean="0"/>
              <a:t>center</a:t>
            </a:r>
            <a:endParaRPr lang="en-US" dirty="0"/>
          </a:p>
        </p:txBody>
      </p:sp>
      <p:cxnSp>
        <p:nvCxnSpPr>
          <p:cNvPr id="13" name="Straight Arrow Connector 12"/>
          <p:cNvCxnSpPr/>
          <p:nvPr/>
        </p:nvCxnSpPr>
        <p:spPr>
          <a:xfrm flipV="1">
            <a:off x="1295400" y="3886200"/>
            <a:ext cx="2057400" cy="1828800"/>
          </a:xfrm>
          <a:prstGeom prst="straightConnector1">
            <a:avLst/>
          </a:prstGeom>
          <a:ln w="38100">
            <a:solidFill>
              <a:schemeClr val="tx1"/>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667000" y="3276600"/>
            <a:ext cx="877228" cy="646331"/>
          </a:xfrm>
          <a:prstGeom prst="rect">
            <a:avLst/>
          </a:prstGeom>
          <a:noFill/>
        </p:spPr>
        <p:txBody>
          <a:bodyPr wrap="none" rtlCol="0">
            <a:spAutoFit/>
          </a:bodyPr>
          <a:lstStyle/>
          <a:p>
            <a:pPr algn="ctr"/>
            <a:r>
              <a:rPr lang="en-US" dirty="0" smtClean="0"/>
              <a:t>Data-</a:t>
            </a:r>
          </a:p>
          <a:p>
            <a:pPr algn="ctr"/>
            <a:r>
              <a:rPr lang="en-US" dirty="0" smtClean="0"/>
              <a:t>parallel</a:t>
            </a:r>
            <a:endParaRPr lang="en-US" dirty="0"/>
          </a:p>
        </p:txBody>
      </p:sp>
      <p:sp>
        <p:nvSpPr>
          <p:cNvPr id="17" name="TextBox 16"/>
          <p:cNvSpPr txBox="1"/>
          <p:nvPr/>
        </p:nvSpPr>
        <p:spPr>
          <a:xfrm>
            <a:off x="1066800" y="4495800"/>
            <a:ext cx="976101" cy="646331"/>
          </a:xfrm>
          <a:prstGeom prst="rect">
            <a:avLst/>
          </a:prstGeom>
          <a:noFill/>
        </p:spPr>
        <p:txBody>
          <a:bodyPr wrap="none" rtlCol="0">
            <a:spAutoFit/>
          </a:bodyPr>
          <a:lstStyle/>
          <a:p>
            <a:r>
              <a:rPr lang="en-US" dirty="0" smtClean="0"/>
              <a:t>Shared</a:t>
            </a:r>
          </a:p>
          <a:p>
            <a:r>
              <a:rPr lang="en-US" dirty="0" smtClean="0"/>
              <a:t>memory</a:t>
            </a:r>
            <a:endParaRPr lang="en-US" dirty="0"/>
          </a:p>
        </p:txBody>
      </p:sp>
      <p:cxnSp>
        <p:nvCxnSpPr>
          <p:cNvPr id="20" name="Straight Arrow Connector 19"/>
          <p:cNvCxnSpPr/>
          <p:nvPr/>
        </p:nvCxnSpPr>
        <p:spPr>
          <a:xfrm rot="5400000" flipH="1" flipV="1">
            <a:off x="6438900" y="4000500"/>
            <a:ext cx="1905000" cy="1828800"/>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3429000" y="3886200"/>
            <a:ext cx="4953000" cy="76200"/>
          </a:xfrm>
          <a:prstGeom prst="straightConnector1">
            <a:avLst/>
          </a:prstGeom>
          <a:ln w="38100">
            <a:solidFill>
              <a:schemeClr val="tx1"/>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7010400" y="3810000"/>
            <a:ext cx="838200" cy="533400"/>
          </a:xfrm>
          <a:prstGeom prst="rect">
            <a:avLst/>
          </a:prstGeom>
          <a:solidFill>
            <a:srgbClr val="FFC000"/>
          </a:solidFill>
          <a:ln>
            <a:noFill/>
          </a:ln>
          <a:scene3d>
            <a:camera prst="obliqueTopRight">
              <a:rot lat="0" lon="0" rev="0"/>
            </a:camera>
            <a:lightRig rig="threePt" dir="t"/>
          </a:scene3d>
          <a:sp3d extrusionH="1270000">
            <a:bevelB/>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FF0000"/>
                </a:solidFill>
              </a:rPr>
              <a:t>X</a:t>
            </a:r>
            <a:endParaRPr lang="en-US" sz="3200" b="1" dirty="0">
              <a:solidFill>
                <a:srgbClr val="FF0000"/>
              </a:solidFill>
            </a:endParaRPr>
          </a:p>
        </p:txBody>
      </p:sp>
      <p:sp>
        <p:nvSpPr>
          <p:cNvPr id="30" name="Rectangle 29"/>
          <p:cNvSpPr/>
          <p:nvPr/>
        </p:nvSpPr>
        <p:spPr>
          <a:xfrm>
            <a:off x="3276600" y="3886200"/>
            <a:ext cx="838200" cy="533400"/>
          </a:xfrm>
          <a:prstGeom prst="rect">
            <a:avLst/>
          </a:prstGeom>
          <a:solidFill>
            <a:srgbClr val="FFFF99"/>
          </a:solidFill>
          <a:ln>
            <a:noFill/>
          </a:ln>
          <a:scene3d>
            <a:camera prst="obliqueTopRight">
              <a:rot lat="0" lon="0" rev="0"/>
            </a:camera>
            <a:lightRig rig="threePt" dir="t"/>
          </a:scene3d>
          <a:sp3d extrusionH="1270000">
            <a:bevelB/>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Search</a:t>
            </a:r>
          </a:p>
        </p:txBody>
      </p:sp>
      <p:sp>
        <p:nvSpPr>
          <p:cNvPr id="31" name="Rectangle 30"/>
          <p:cNvSpPr/>
          <p:nvPr/>
        </p:nvSpPr>
        <p:spPr>
          <a:xfrm>
            <a:off x="5486400" y="5257800"/>
            <a:ext cx="838200" cy="533400"/>
          </a:xfrm>
          <a:prstGeom prst="rect">
            <a:avLst/>
          </a:prstGeom>
          <a:solidFill>
            <a:srgbClr val="FFFF99"/>
          </a:solidFill>
          <a:ln>
            <a:noFill/>
          </a:ln>
          <a:scene3d>
            <a:camera prst="obliqueTopRight">
              <a:rot lat="0" lon="0" rev="0"/>
            </a:camera>
            <a:lightRig rig="threePt" dir="t"/>
          </a:scene3d>
          <a:sp3d extrusionH="1270000">
            <a:bevelB/>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HPC</a:t>
            </a:r>
          </a:p>
        </p:txBody>
      </p:sp>
      <p:sp>
        <p:nvSpPr>
          <p:cNvPr id="32" name="Rectangle 31"/>
          <p:cNvSpPr/>
          <p:nvPr/>
        </p:nvSpPr>
        <p:spPr>
          <a:xfrm>
            <a:off x="7239000" y="1371600"/>
            <a:ext cx="838200" cy="533400"/>
          </a:xfrm>
          <a:prstGeom prst="rect">
            <a:avLst/>
          </a:prstGeom>
          <a:solidFill>
            <a:srgbClr val="FFFF99"/>
          </a:solidFill>
          <a:ln>
            <a:noFill/>
          </a:ln>
          <a:scene3d>
            <a:camera prst="obliqueTopRight">
              <a:rot lat="0" lon="0" rev="0"/>
            </a:camera>
            <a:lightRig rig="threePt" dir="t"/>
          </a:scene3d>
          <a:sp3d extrusionH="1270000">
            <a:bevelB/>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Grid</a:t>
            </a:r>
          </a:p>
        </p:txBody>
      </p:sp>
      <p:sp>
        <p:nvSpPr>
          <p:cNvPr id="38" name="Rectangle 37"/>
          <p:cNvSpPr/>
          <p:nvPr/>
        </p:nvSpPr>
        <p:spPr>
          <a:xfrm>
            <a:off x="1752600" y="5257800"/>
            <a:ext cx="1219200" cy="533400"/>
          </a:xfrm>
          <a:prstGeom prst="rect">
            <a:avLst/>
          </a:prstGeom>
          <a:solidFill>
            <a:srgbClr val="FFFF99"/>
          </a:solidFill>
          <a:ln>
            <a:noFill/>
          </a:ln>
          <a:scene3d>
            <a:camera prst="obliqueTopRight">
              <a:rot lat="0" lon="0" rev="0"/>
            </a:camera>
            <a:lightRig rig="threePt" dir="t"/>
          </a:scene3d>
          <a:sp3d extrusionH="2540000">
            <a:bevelB/>
            <a:extrusionClr>
              <a:schemeClr val="tx2">
                <a:lumMod val="20000"/>
                <a:lumOff val="80000"/>
              </a:schemeClr>
            </a:extrusion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solidFill>
                  <a:schemeClr val="tx1"/>
                </a:solidFill>
              </a:rPr>
              <a:t>Transaction</a:t>
            </a:r>
          </a:p>
        </p:txBody>
      </p:sp>
    </p:spTree>
    <p:extLst>
      <p:ext uri="{BB962C8B-B14F-4D97-AF65-F5344CB8AC3E}">
        <p14:creationId xmlns:p14="http://schemas.microsoft.com/office/powerpoint/2010/main" val="208261546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Software Stack</a:t>
            </a:r>
            <a:endParaRPr lang="en-US" dirty="0"/>
          </a:p>
        </p:txBody>
      </p:sp>
      <p:sp>
        <p:nvSpPr>
          <p:cNvPr id="27" name="Slide Number Placeholder 26"/>
          <p:cNvSpPr>
            <a:spLocks noGrp="1"/>
          </p:cNvSpPr>
          <p:nvPr>
            <p:ph type="sldNum" sz="quarter" idx="12"/>
          </p:nvPr>
        </p:nvSpPr>
        <p:spPr/>
        <p:txBody>
          <a:bodyPr/>
          <a:lstStyle/>
          <a:p>
            <a:fld id="{FC7F914F-062F-453F-B34B-BB004E9935E0}" type="slidenum">
              <a:rPr lang="en-US" smtClean="0"/>
              <a:pPr/>
              <a:t>14</a:t>
            </a:fld>
            <a:endParaRPr lang="en-US" dirty="0"/>
          </a:p>
        </p:txBody>
      </p:sp>
      <p:sp>
        <p:nvSpPr>
          <p:cNvPr id="50" name="Rectangle 49"/>
          <p:cNvSpPr/>
          <p:nvPr/>
        </p:nvSpPr>
        <p:spPr>
          <a:xfrm>
            <a:off x="480527"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52" name="Rectangle 51"/>
          <p:cNvSpPr/>
          <p:nvPr/>
        </p:nvSpPr>
        <p:spPr>
          <a:xfrm>
            <a:off x="505927"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a:t>
            </a:r>
            <a:endParaRPr lang="en-US" dirty="0">
              <a:solidFill>
                <a:schemeClr val="tx1"/>
              </a:solidFill>
            </a:endParaRPr>
          </a:p>
        </p:txBody>
      </p:sp>
      <p:sp>
        <p:nvSpPr>
          <p:cNvPr id="53" name="Rectangle 52"/>
          <p:cNvSpPr/>
          <p:nvPr/>
        </p:nvSpPr>
        <p:spPr>
          <a:xfrm>
            <a:off x="480527"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Storage</a:t>
            </a:r>
            <a:endParaRPr lang="en-US" dirty="0">
              <a:solidFill>
                <a:schemeClr val="tx1"/>
              </a:solidFill>
            </a:endParaRPr>
          </a:p>
        </p:txBody>
      </p:sp>
      <p:sp>
        <p:nvSpPr>
          <p:cNvPr id="54" name="Rectangle 53"/>
          <p:cNvSpPr/>
          <p:nvPr/>
        </p:nvSpPr>
        <p:spPr>
          <a:xfrm>
            <a:off x="480527"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55" name="Rectangle 54"/>
          <p:cNvSpPr/>
          <p:nvPr/>
        </p:nvSpPr>
        <p:spPr>
          <a:xfrm>
            <a:off x="480527"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56" name="Rectangle 55"/>
          <p:cNvSpPr/>
          <p:nvPr/>
        </p:nvSpPr>
        <p:spPr>
          <a:xfrm>
            <a:off x="2385527"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57" name="Rectangle 56"/>
          <p:cNvSpPr/>
          <p:nvPr/>
        </p:nvSpPr>
        <p:spPr>
          <a:xfrm>
            <a:off x="4366727"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58" name="Rectangle 57"/>
          <p:cNvSpPr/>
          <p:nvPr/>
        </p:nvSpPr>
        <p:spPr>
          <a:xfrm>
            <a:off x="6271727"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5" name="Rectangle 14"/>
          <p:cNvSpPr/>
          <p:nvPr/>
        </p:nvSpPr>
        <p:spPr>
          <a:xfrm>
            <a:off x="505927"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17" name="Rectangle 16"/>
          <p:cNvSpPr/>
          <p:nvPr/>
        </p:nvSpPr>
        <p:spPr>
          <a:xfrm>
            <a:off x="457200" y="2057400"/>
            <a:ext cx="7391400" cy="381000"/>
          </a:xfrm>
          <a:prstGeom prst="rect">
            <a:avLst/>
          </a:prstGeom>
          <a:solidFill>
            <a:srgbClr val="FFFF00"/>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Applications</a:t>
            </a:r>
            <a:endParaRPr lang="en-US" dirty="0">
              <a:solidFill>
                <a:schemeClr val="tx1"/>
              </a:solidFill>
            </a:endParaRPr>
          </a:p>
        </p:txBody>
      </p:sp>
      <p:sp>
        <p:nvSpPr>
          <p:cNvPr id="3" name="Up Arrow 2"/>
          <p:cNvSpPr/>
          <p:nvPr/>
        </p:nvSpPr>
        <p:spPr>
          <a:xfrm>
            <a:off x="8458200" y="1981200"/>
            <a:ext cx="457200" cy="3886200"/>
          </a:xfrm>
          <a:prstGeom prst="upArrow">
            <a:avLst/>
          </a:prstGeom>
          <a:solidFill>
            <a:srgbClr val="11FF17"/>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rot="16200000">
            <a:off x="7456388" y="3739635"/>
            <a:ext cx="2003625" cy="369332"/>
          </a:xfrm>
          <a:prstGeom prst="rect">
            <a:avLst/>
          </a:prstGeom>
          <a:noFill/>
        </p:spPr>
        <p:txBody>
          <a:bodyPr wrap="none" rtlCol="0">
            <a:spAutoFit/>
          </a:bodyPr>
          <a:lstStyle/>
          <a:p>
            <a:r>
              <a:rPr lang="en-US" dirty="0" smtClean="0"/>
              <a:t>Higher abstractions</a:t>
            </a:r>
            <a:endParaRPr lang="en-US" dirty="0"/>
          </a:p>
        </p:txBody>
      </p:sp>
    </p:spTree>
    <p:extLst>
      <p:ext uri="{BB962C8B-B14F-4D97-AF65-F5344CB8AC3E}">
        <p14:creationId xmlns:p14="http://schemas.microsoft.com/office/powerpoint/2010/main" val="42530992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P spid="55" grpId="0" animBg="1"/>
      <p:bldP spid="15" grpId="0" animBg="1"/>
      <p:bldP spid="17" grpId="0" animBg="1"/>
      <p:bldP spid="3"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2246" y="4419600"/>
            <a:ext cx="7772400" cy="1362075"/>
          </a:xfrm>
        </p:spPr>
        <p:txBody>
          <a:bodyPr/>
          <a:lstStyle/>
          <a:p>
            <a:r>
              <a:rPr lang="en-US" dirty="0" smtClean="0"/>
              <a:t>Cluster Architecture</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15</a:t>
            </a:fld>
            <a:endParaRPr lang="en-US"/>
          </a:p>
        </p:txBody>
      </p:sp>
      <p:grpSp>
        <p:nvGrpSpPr>
          <p:cNvPr id="18" name="Group 17"/>
          <p:cNvGrpSpPr/>
          <p:nvPr/>
        </p:nvGrpSpPr>
        <p:grpSpPr>
          <a:xfrm>
            <a:off x="1953922" y="1545383"/>
            <a:ext cx="4958652" cy="2692276"/>
            <a:chOff x="814873" y="2028986"/>
            <a:chExt cx="7414727" cy="3914614"/>
          </a:xfrm>
        </p:grpSpPr>
        <p:sp>
          <p:nvSpPr>
            <p:cNvPr id="6" name="Rectangle 5"/>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7" name="Rectangle 6"/>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8" name="Rectangle 7"/>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9" name="Rectangle 8"/>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10" name="Rectangle 9"/>
            <p:cNvSpPr/>
            <p:nvPr/>
          </p:nvSpPr>
          <p:spPr>
            <a:xfrm>
              <a:off x="838200"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11" name="Rectangle 10"/>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2" name="Rectangle 11"/>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3" name="Rectangle 12"/>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6" name="Rectangle 15"/>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17" name="Rectangle 16"/>
            <p:cNvSpPr/>
            <p:nvPr/>
          </p:nvSpPr>
          <p:spPr>
            <a:xfrm>
              <a:off x="814873" y="2028986"/>
              <a:ext cx="7391400" cy="381000"/>
            </a:xfrm>
            <a:prstGeom prst="rect">
              <a:avLst/>
            </a:prstGeom>
            <a:solidFill>
              <a:srgbClr val="FFFF00"/>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Applications</a:t>
              </a:r>
              <a:endParaRPr lang="en-US" dirty="0">
                <a:solidFill>
                  <a:schemeClr val="tx1"/>
                </a:solidFill>
              </a:endParaRPr>
            </a:p>
          </p:txBody>
        </p:sp>
      </p:grpSp>
      <p:sp>
        <p:nvSpPr>
          <p:cNvPr id="19" name="Rectangle 18"/>
          <p:cNvSpPr/>
          <p:nvPr/>
        </p:nvSpPr>
        <p:spPr>
          <a:xfrm>
            <a:off x="1774371" y="1371600"/>
            <a:ext cx="5388429" cy="2349759"/>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408693"/>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945" t="10664" r="5989"/>
          <a:stretch/>
        </p:blipFill>
        <p:spPr bwMode="auto">
          <a:xfrm>
            <a:off x="4977442" y="2829464"/>
            <a:ext cx="4071667" cy="3276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lstStyle/>
          <a:p>
            <a:r>
              <a:rPr lang="en-US" dirty="0" smtClean="0"/>
              <a:t>Cluster Machines</a:t>
            </a:r>
            <a:endParaRPr lang="en-US" dirty="0"/>
          </a:p>
        </p:txBody>
      </p:sp>
      <p:sp>
        <p:nvSpPr>
          <p:cNvPr id="6" name="Content Placeholder 5"/>
          <p:cNvSpPr>
            <a:spLocks noGrp="1"/>
          </p:cNvSpPr>
          <p:nvPr>
            <p:ph idx="1"/>
          </p:nvPr>
        </p:nvSpPr>
        <p:spPr/>
        <p:txBody>
          <a:bodyPr/>
          <a:lstStyle/>
          <a:p>
            <a:r>
              <a:rPr lang="en-US" dirty="0" smtClean="0"/>
              <a:t>Commodity server-class systems</a:t>
            </a:r>
          </a:p>
          <a:p>
            <a:r>
              <a:rPr lang="en-US" dirty="0" smtClean="0"/>
              <a:t>Optimized for </a:t>
            </a:r>
            <a:r>
              <a:rPr lang="en-US" dirty="0" smtClean="0">
                <a:solidFill>
                  <a:srgbClr val="FF0000"/>
                </a:solidFill>
              </a:rPr>
              <a:t>cost</a:t>
            </a:r>
          </a:p>
          <a:p>
            <a:r>
              <a:rPr lang="en-US" dirty="0" smtClean="0"/>
              <a:t>Remote management interface</a:t>
            </a:r>
          </a:p>
          <a:p>
            <a:r>
              <a:rPr lang="en-US" dirty="0" smtClean="0"/>
              <a:t>Local storage (multiple drives)</a:t>
            </a:r>
          </a:p>
          <a:p>
            <a:r>
              <a:rPr lang="en-US" dirty="0" smtClean="0"/>
              <a:t>Multi-core CPU</a:t>
            </a:r>
          </a:p>
          <a:p>
            <a:r>
              <a:rPr lang="en-US" dirty="0" smtClean="0"/>
              <a:t>Gigabit+ Ethernet</a:t>
            </a:r>
          </a:p>
          <a:p>
            <a:r>
              <a:rPr lang="en-US" dirty="0" smtClean="0"/>
              <a:t>Stock OS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16</a:t>
            </a:fld>
            <a:endParaRPr lang="en-US"/>
          </a:p>
        </p:txBody>
      </p:sp>
    </p:spTree>
    <p:extLst>
      <p:ext uri="{BB962C8B-B14F-4D97-AF65-F5344CB8AC3E}">
        <p14:creationId xmlns:p14="http://schemas.microsoft.com/office/powerpoint/2010/main" val="3094332941"/>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network topology</a:t>
            </a:r>
            <a:endParaRPr lang="en-US" dirty="0"/>
          </a:p>
        </p:txBody>
      </p:sp>
      <p:pic>
        <p:nvPicPr>
          <p:cNvPr id="2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724357" y="3886201"/>
            <a:ext cx="799643" cy="2514600"/>
          </a:xfrm>
          <a:prstGeom prst="rect">
            <a:avLst/>
          </a:prstGeom>
          <a:noFill/>
        </p:spPr>
      </p:pic>
      <p:pic>
        <p:nvPicPr>
          <p:cNvPr id="2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2400757" y="3886200"/>
            <a:ext cx="799643" cy="2514600"/>
          </a:xfrm>
          <a:prstGeom prst="rect">
            <a:avLst/>
          </a:prstGeom>
          <a:noFill/>
        </p:spPr>
      </p:pic>
      <p:pic>
        <p:nvPicPr>
          <p:cNvPr id="2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4077157" y="3886200"/>
            <a:ext cx="799643" cy="2514600"/>
          </a:xfrm>
          <a:prstGeom prst="rect">
            <a:avLst/>
          </a:prstGeom>
          <a:noFill/>
        </p:spPr>
      </p:pic>
      <p:pic>
        <p:nvPicPr>
          <p:cNvPr id="2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5753557" y="3886200"/>
            <a:ext cx="799643" cy="2514600"/>
          </a:xfrm>
          <a:prstGeom prst="rect">
            <a:avLst/>
          </a:prstGeom>
          <a:noFill/>
        </p:spPr>
      </p:pic>
      <p:sp>
        <p:nvSpPr>
          <p:cNvPr id="12" name="Rectangle 11"/>
          <p:cNvSpPr/>
          <p:nvPr/>
        </p:nvSpPr>
        <p:spPr>
          <a:xfrm>
            <a:off x="724357" y="3505200"/>
            <a:ext cx="762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2400757" y="3505200"/>
            <a:ext cx="762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077157" y="3505200"/>
            <a:ext cx="762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5753557" y="3505200"/>
            <a:ext cx="762000" cy="228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3811588" y="2133600"/>
            <a:ext cx="762000" cy="533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a:stCxn id="16" idx="2"/>
            <a:endCxn id="12" idx="0"/>
          </p:cNvCxnSpPr>
          <p:nvPr/>
        </p:nvCxnSpPr>
        <p:spPr>
          <a:xfrm flipH="1">
            <a:off x="1105357" y="2667000"/>
            <a:ext cx="3087231" cy="838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762794" y="3885406"/>
            <a:ext cx="30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724694" y="3999706"/>
            <a:ext cx="533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648494" y="4152106"/>
            <a:ext cx="838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610394" y="4266406"/>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534194" y="4418806"/>
            <a:ext cx="1371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7994" y="4571206"/>
            <a:ext cx="1676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2439194" y="3885406"/>
            <a:ext cx="30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2401094" y="3999706"/>
            <a:ext cx="533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324894" y="4152106"/>
            <a:ext cx="838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286794" y="4266406"/>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2210594" y="4418806"/>
            <a:ext cx="1371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a:off x="2134394" y="4571206"/>
            <a:ext cx="1676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4115594" y="3885406"/>
            <a:ext cx="30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4077494" y="3999706"/>
            <a:ext cx="533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a:off x="4001294" y="4152106"/>
            <a:ext cx="838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3963194" y="4266406"/>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5400000">
            <a:off x="3886994" y="4418806"/>
            <a:ext cx="1371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10794" y="4571206"/>
            <a:ext cx="1676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5791994" y="3885406"/>
            <a:ext cx="304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a:off x="5753894" y="3999706"/>
            <a:ext cx="533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a:off x="5677694" y="4152106"/>
            <a:ext cx="8382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5639594" y="4266406"/>
            <a:ext cx="10668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5563394" y="4418806"/>
            <a:ext cx="13716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5487194" y="4571206"/>
            <a:ext cx="167640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a:stCxn id="16" idx="2"/>
            <a:endCxn id="13" idx="0"/>
          </p:cNvCxnSpPr>
          <p:nvPr/>
        </p:nvCxnSpPr>
        <p:spPr>
          <a:xfrm flipH="1">
            <a:off x="2781757" y="2667000"/>
            <a:ext cx="1410831" cy="838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stCxn id="16" idx="2"/>
            <a:endCxn id="14" idx="0"/>
          </p:cNvCxnSpPr>
          <p:nvPr/>
        </p:nvCxnSpPr>
        <p:spPr>
          <a:xfrm>
            <a:off x="4192588" y="2667000"/>
            <a:ext cx="265569" cy="838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stCxn id="16" idx="2"/>
            <a:endCxn id="15" idx="0"/>
          </p:cNvCxnSpPr>
          <p:nvPr/>
        </p:nvCxnSpPr>
        <p:spPr>
          <a:xfrm>
            <a:off x="4192588" y="2667000"/>
            <a:ext cx="1941969" cy="838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0" name="TextBox 69"/>
          <p:cNvSpPr txBox="1"/>
          <p:nvPr/>
        </p:nvSpPr>
        <p:spPr>
          <a:xfrm>
            <a:off x="6934200" y="4648200"/>
            <a:ext cx="572657" cy="369332"/>
          </a:xfrm>
          <a:prstGeom prst="rect">
            <a:avLst/>
          </a:prstGeom>
          <a:noFill/>
        </p:spPr>
        <p:txBody>
          <a:bodyPr wrap="none" rtlCol="0">
            <a:spAutoFit/>
          </a:bodyPr>
          <a:lstStyle/>
          <a:p>
            <a:r>
              <a:rPr lang="en-US" dirty="0" smtClean="0"/>
              <a:t>rack</a:t>
            </a:r>
            <a:endParaRPr lang="en-US" dirty="0"/>
          </a:p>
        </p:txBody>
      </p:sp>
      <p:sp>
        <p:nvSpPr>
          <p:cNvPr id="71" name="TextBox 70"/>
          <p:cNvSpPr txBox="1"/>
          <p:nvPr/>
        </p:nvSpPr>
        <p:spPr>
          <a:xfrm>
            <a:off x="6934200" y="3429000"/>
            <a:ext cx="2057400" cy="369332"/>
          </a:xfrm>
          <a:prstGeom prst="rect">
            <a:avLst/>
          </a:prstGeom>
          <a:noFill/>
        </p:spPr>
        <p:txBody>
          <a:bodyPr wrap="square" rtlCol="0">
            <a:spAutoFit/>
          </a:bodyPr>
          <a:lstStyle/>
          <a:p>
            <a:r>
              <a:rPr lang="en-US" dirty="0" smtClean="0"/>
              <a:t>top-of-rack switch</a:t>
            </a:r>
            <a:endParaRPr lang="en-US" dirty="0"/>
          </a:p>
        </p:txBody>
      </p:sp>
      <p:sp>
        <p:nvSpPr>
          <p:cNvPr id="72" name="TextBox 71"/>
          <p:cNvSpPr txBox="1"/>
          <p:nvPr/>
        </p:nvSpPr>
        <p:spPr>
          <a:xfrm>
            <a:off x="6934200" y="2209800"/>
            <a:ext cx="2057400" cy="369332"/>
          </a:xfrm>
          <a:prstGeom prst="rect">
            <a:avLst/>
          </a:prstGeom>
          <a:noFill/>
        </p:spPr>
        <p:txBody>
          <a:bodyPr wrap="square" rtlCol="0">
            <a:spAutoFit/>
          </a:bodyPr>
          <a:lstStyle/>
          <a:p>
            <a:r>
              <a:rPr lang="en-US" dirty="0" smtClean="0"/>
              <a:t>top-level switch</a:t>
            </a:r>
            <a:endParaRPr lang="en-US" dirty="0"/>
          </a:p>
        </p:txBody>
      </p:sp>
      <p:cxnSp>
        <p:nvCxnSpPr>
          <p:cNvPr id="59" name="Straight Connector 58"/>
          <p:cNvCxnSpPr>
            <a:stCxn id="16" idx="0"/>
          </p:cNvCxnSpPr>
          <p:nvPr/>
        </p:nvCxnSpPr>
        <p:spPr>
          <a:xfrm flipV="1">
            <a:off x="4192588" y="1295400"/>
            <a:ext cx="2322969" cy="838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6924869" y="1110734"/>
            <a:ext cx="2057400" cy="369332"/>
          </a:xfrm>
          <a:prstGeom prst="rect">
            <a:avLst/>
          </a:prstGeom>
          <a:noFill/>
        </p:spPr>
        <p:txBody>
          <a:bodyPr wrap="square" rtlCol="0">
            <a:spAutoFit/>
          </a:bodyPr>
          <a:lstStyle/>
          <a:p>
            <a:r>
              <a:rPr lang="en-US" dirty="0" smtClean="0"/>
              <a:t>To next level switch</a:t>
            </a:r>
            <a:endParaRPr lang="en-US" dirty="0"/>
          </a:p>
        </p:txBody>
      </p:sp>
      <p:sp>
        <p:nvSpPr>
          <p:cNvPr id="64" name="Rectangle 63"/>
          <p:cNvSpPr/>
          <p:nvPr/>
        </p:nvSpPr>
        <p:spPr>
          <a:xfrm>
            <a:off x="2590800" y="2127766"/>
            <a:ext cx="762000" cy="533400"/>
          </a:xfrm>
          <a:prstGeom prst="rect">
            <a:avLst/>
          </a:prstGeom>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 name="Straight Connector 64"/>
          <p:cNvCxnSpPr>
            <a:stCxn id="64" idx="2"/>
            <a:endCxn id="12" idx="0"/>
          </p:cNvCxnSpPr>
          <p:nvPr/>
        </p:nvCxnSpPr>
        <p:spPr>
          <a:xfrm flipH="1">
            <a:off x="1105357" y="2661166"/>
            <a:ext cx="1866443" cy="84403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4" idx="2"/>
            <a:endCxn id="13" idx="0"/>
          </p:cNvCxnSpPr>
          <p:nvPr/>
        </p:nvCxnSpPr>
        <p:spPr>
          <a:xfrm flipH="1">
            <a:off x="2781757" y="2661166"/>
            <a:ext cx="190043" cy="84403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4" idx="2"/>
            <a:endCxn id="14" idx="0"/>
          </p:cNvCxnSpPr>
          <p:nvPr/>
        </p:nvCxnSpPr>
        <p:spPr>
          <a:xfrm>
            <a:off x="2971800" y="2661166"/>
            <a:ext cx="1486357" cy="84403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4" idx="2"/>
            <a:endCxn id="15" idx="0"/>
          </p:cNvCxnSpPr>
          <p:nvPr/>
        </p:nvCxnSpPr>
        <p:spPr>
          <a:xfrm>
            <a:off x="2971800" y="2661166"/>
            <a:ext cx="3162757" cy="844034"/>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a:stCxn id="64" idx="0"/>
          </p:cNvCxnSpPr>
          <p:nvPr/>
        </p:nvCxnSpPr>
        <p:spPr>
          <a:xfrm flipV="1">
            <a:off x="2971800" y="1219200"/>
            <a:ext cx="2534672" cy="908566"/>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secret of scalability</a:t>
            </a:r>
            <a:endParaRPr lang="en-US" dirty="0"/>
          </a:p>
        </p:txBody>
      </p:sp>
      <p:sp>
        <p:nvSpPr>
          <p:cNvPr id="4" name="Content Placeholder 3"/>
          <p:cNvSpPr>
            <a:spLocks noGrp="1"/>
          </p:cNvSpPr>
          <p:nvPr>
            <p:ph idx="1"/>
          </p:nvPr>
        </p:nvSpPr>
        <p:spPr>
          <a:xfrm>
            <a:off x="457200" y="1447800"/>
            <a:ext cx="8229600" cy="4678363"/>
          </a:xfrm>
        </p:spPr>
        <p:txBody>
          <a:bodyPr/>
          <a:lstStyle/>
          <a:p>
            <a:r>
              <a:rPr lang="en-US" dirty="0" smtClean="0"/>
              <a:t>Cheap hardware</a:t>
            </a:r>
          </a:p>
          <a:p>
            <a:r>
              <a:rPr lang="en-US" dirty="0" smtClean="0"/>
              <a:t>Smart software</a:t>
            </a:r>
          </a:p>
          <a:p>
            <a:r>
              <a:rPr lang="en-US" dirty="0" smtClean="0"/>
              <a:t>Berkeley Network of Workstations (</a:t>
            </a:r>
            <a:r>
              <a:rPr lang="en-US" dirty="0"/>
              <a:t>’</a:t>
            </a:r>
            <a:r>
              <a:rPr lang="en-US" dirty="0" smtClean="0"/>
              <a:t>94-’98)</a:t>
            </a:r>
            <a:br>
              <a:rPr lang="en-US" dirty="0" smtClean="0"/>
            </a:br>
            <a:r>
              <a:rPr lang="en-US" dirty="0" smtClean="0">
                <a:hlinkClick r:id="rId2"/>
              </a:rPr>
              <a:t>http</a:t>
            </a:r>
            <a:r>
              <a:rPr lang="en-US" dirty="0">
                <a:hlinkClick r:id="rId2"/>
              </a:rPr>
              <a:t>://now.cs.berkeley.edu</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18</a:t>
            </a:fld>
            <a:endParaRPr lang="en-US"/>
          </a:p>
        </p:txBody>
      </p:sp>
      <p:pic>
        <p:nvPicPr>
          <p:cNvPr id="5" name="Picture 2" descr="C:\Documents and Settings\mbudiu\Local Settings\Temporary Internet Files\Content.IE5\8FBAYZRT\MPj04277090000[1].jpg"/>
          <p:cNvPicPr>
            <a:picLocks noChangeAspect="1" noChangeArrowheads="1"/>
          </p:cNvPicPr>
          <p:nvPr/>
        </p:nvPicPr>
        <p:blipFill>
          <a:blip r:embed="rId3" cstate="print"/>
          <a:srcRect/>
          <a:stretch>
            <a:fillRect/>
          </a:stretch>
        </p:blipFill>
        <p:spPr bwMode="auto">
          <a:xfrm>
            <a:off x="6629400" y="4495800"/>
            <a:ext cx="1676400" cy="1676400"/>
          </a:xfrm>
          <a:prstGeom prst="rect">
            <a:avLst/>
          </a:prstGeom>
          <a:noFill/>
        </p:spPr>
      </p:pic>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1" y="3810001"/>
            <a:ext cx="5296254" cy="2819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2646413"/>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22313" y="4657725"/>
            <a:ext cx="7772400" cy="1362075"/>
          </a:xfrm>
        </p:spPr>
        <p:txBody>
          <a:bodyPr/>
          <a:lstStyle/>
          <a:p>
            <a:r>
              <a:rPr lang="en-US" dirty="0" smtClean="0"/>
              <a:t>Deployment: Autopilot</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19</a:t>
            </a:fld>
            <a:endParaRPr lang="en-US"/>
          </a:p>
        </p:txBody>
      </p:sp>
      <p:grpSp>
        <p:nvGrpSpPr>
          <p:cNvPr id="7" name="Group 6"/>
          <p:cNvGrpSpPr/>
          <p:nvPr/>
        </p:nvGrpSpPr>
        <p:grpSpPr>
          <a:xfrm>
            <a:off x="1953922" y="1545383"/>
            <a:ext cx="4958652" cy="2692276"/>
            <a:chOff x="814873" y="2028986"/>
            <a:chExt cx="7414727" cy="3914614"/>
          </a:xfrm>
        </p:grpSpPr>
        <p:sp>
          <p:nvSpPr>
            <p:cNvPr id="8" name="Rectangle 7"/>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9" name="Rectangle 8"/>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10" name="Rectangle 9"/>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11" name="Rectangle 10"/>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12" name="Rectangle 11"/>
            <p:cNvSpPr/>
            <p:nvPr/>
          </p:nvSpPr>
          <p:spPr>
            <a:xfrm>
              <a:off x="838200"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13" name="Rectangle 12"/>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4" name="Rectangle 13"/>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5" name="Rectangle 14"/>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6" name="Rectangle 15"/>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17" name="Rectangle 16"/>
            <p:cNvSpPr/>
            <p:nvPr/>
          </p:nvSpPr>
          <p:spPr>
            <a:xfrm>
              <a:off x="814873" y="2028986"/>
              <a:ext cx="7391400" cy="381000"/>
            </a:xfrm>
            <a:prstGeom prst="rect">
              <a:avLst/>
            </a:prstGeom>
            <a:solidFill>
              <a:srgbClr val="FFFF00"/>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Applications</a:t>
              </a:r>
              <a:endParaRPr lang="en-US" dirty="0">
                <a:solidFill>
                  <a:schemeClr val="tx1"/>
                </a:solidFill>
              </a:endParaRPr>
            </a:p>
          </p:txBody>
        </p:sp>
      </p:grpSp>
      <p:sp>
        <p:nvSpPr>
          <p:cNvPr id="18" name="Rectangle 17"/>
          <p:cNvSpPr/>
          <p:nvPr/>
        </p:nvSpPr>
        <p:spPr>
          <a:xfrm>
            <a:off x="1774371" y="1371601"/>
            <a:ext cx="5388429" cy="1917578"/>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946146" y="3713584"/>
            <a:ext cx="5388429" cy="629816"/>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9175641"/>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About Myself</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a:t>
            </a:fld>
            <a:endParaRPr lang="en-US" dirty="0"/>
          </a:p>
        </p:txBody>
      </p:sp>
      <p:pic>
        <p:nvPicPr>
          <p:cNvPr id="2050" name="Picture 2"/>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76200" y="1905000"/>
            <a:ext cx="2299896" cy="29080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362200" y="1676400"/>
            <a:ext cx="6760234" cy="3539430"/>
          </a:xfrm>
          <a:prstGeom prst="rect">
            <a:avLst/>
          </a:prstGeom>
          <a:noFill/>
        </p:spPr>
        <p:txBody>
          <a:bodyPr wrap="square" rtlCol="0">
            <a:spAutoFit/>
          </a:bodyPr>
          <a:lstStyle/>
          <a:p>
            <a:pPr marL="285750" indent="-285750">
              <a:buFont typeface="Arial" pitchFamily="34" charset="0"/>
              <a:buChar char="•"/>
            </a:pPr>
            <a:r>
              <a:rPr lang="en-US" sz="2800" dirty="0" smtClean="0"/>
              <a:t>http://budiu.info/work</a:t>
            </a:r>
          </a:p>
          <a:p>
            <a:pPr marL="285750" indent="-285750">
              <a:buFont typeface="Arial" pitchFamily="34" charset="0"/>
              <a:buChar char="•"/>
            </a:pPr>
            <a:r>
              <a:rPr lang="en-US" sz="2800" dirty="0" smtClean="0"/>
              <a:t>Senior Researcher at Microsoft Research</a:t>
            </a:r>
            <a:br>
              <a:rPr lang="en-US" sz="2800" dirty="0" smtClean="0"/>
            </a:br>
            <a:r>
              <a:rPr lang="en-US" sz="2800" dirty="0" smtClean="0"/>
              <a:t> in Mountain View</a:t>
            </a:r>
          </a:p>
          <a:p>
            <a:pPr marL="285750" indent="-285750">
              <a:buFont typeface="Arial" pitchFamily="34" charset="0"/>
              <a:buChar char="•"/>
            </a:pPr>
            <a:r>
              <a:rPr lang="en-US" sz="2800" dirty="0" smtClean="0"/>
              <a:t>Ph.D. in Computer Science from </a:t>
            </a:r>
            <a:br>
              <a:rPr lang="en-US" sz="2800" dirty="0" smtClean="0"/>
            </a:br>
            <a:r>
              <a:rPr lang="en-US" sz="2800" dirty="0" smtClean="0"/>
              <a:t>Carnegie Mellon, 2004</a:t>
            </a:r>
          </a:p>
          <a:p>
            <a:pPr marL="285750" indent="-285750">
              <a:buFont typeface="Arial" pitchFamily="34" charset="0"/>
              <a:buChar char="•"/>
            </a:pPr>
            <a:r>
              <a:rPr lang="en-US" sz="2800" dirty="0" smtClean="0"/>
              <a:t>Worked on reconfigurable hardware, compilers, security, cloud computing, performance analysis</a:t>
            </a:r>
            <a:endParaRPr lang="en-US" sz="2800" dirty="0"/>
          </a:p>
        </p:txBody>
      </p:sp>
      <p:sp>
        <p:nvSpPr>
          <p:cNvPr id="6" name="TextBox 5"/>
          <p:cNvSpPr txBox="1"/>
          <p:nvPr/>
        </p:nvSpPr>
        <p:spPr>
          <a:xfrm>
            <a:off x="76200" y="5434757"/>
            <a:ext cx="8933086" cy="523220"/>
          </a:xfrm>
          <a:prstGeom prst="rect">
            <a:avLst/>
          </a:prstGeom>
          <a:noFill/>
        </p:spPr>
        <p:txBody>
          <a:bodyPr wrap="none" rtlCol="0">
            <a:spAutoFit/>
          </a:bodyPr>
          <a:lstStyle/>
          <a:p>
            <a:r>
              <a:rPr lang="en-US" sz="2800" i="1" dirty="0" smtClean="0"/>
              <a:t>I worked on most software layers that I am presenting today</a:t>
            </a:r>
            <a:endParaRPr lang="en-US" sz="2800" i="1" dirty="0"/>
          </a:p>
        </p:txBody>
      </p:sp>
    </p:spTree>
    <p:extLst>
      <p:ext uri="{BB962C8B-B14F-4D97-AF65-F5344CB8AC3E}">
        <p14:creationId xmlns:p14="http://schemas.microsoft.com/office/powerpoint/2010/main" val="1618950807"/>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descr="C:\Users\mbudiu\AppData\Local\Microsoft\Windows\Temporary Internet Files\Content.IE5\ALO6T82F\MP900341408[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712" y="3124200"/>
            <a:ext cx="2609088" cy="36576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Autopilot goal</a:t>
            </a:r>
            <a:endParaRPr lang="en-US" dirty="0"/>
          </a:p>
        </p:txBody>
      </p:sp>
      <p:sp>
        <p:nvSpPr>
          <p:cNvPr id="23" name="Content Placeholder 22"/>
          <p:cNvSpPr>
            <a:spLocks noGrp="1"/>
          </p:cNvSpPr>
          <p:nvPr>
            <p:ph idx="1"/>
          </p:nvPr>
        </p:nvSpPr>
        <p:spPr>
          <a:xfrm>
            <a:off x="381000" y="2332037"/>
            <a:ext cx="8534400" cy="4525963"/>
          </a:xfrm>
        </p:spPr>
        <p:txBody>
          <a:bodyPr/>
          <a:lstStyle/>
          <a:p>
            <a:endParaRPr lang="en-US" dirty="0" smtClean="0"/>
          </a:p>
          <a:p>
            <a:endParaRPr lang="en-US" dirty="0"/>
          </a:p>
          <a:p>
            <a:endParaRPr lang="en-US" dirty="0" smtClean="0"/>
          </a:p>
          <a:p>
            <a:endParaRPr lang="en-US" dirty="0" smtClean="0"/>
          </a:p>
          <a:p>
            <a:r>
              <a:rPr lang="en-US" dirty="0" smtClean="0"/>
              <a:t>Handle automatically routine tasks</a:t>
            </a:r>
          </a:p>
          <a:p>
            <a:r>
              <a:rPr lang="en-US" dirty="0" smtClean="0"/>
              <a:t>Without operator intervention</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20</a:t>
            </a:fld>
            <a:endParaRPr lang="en-US"/>
          </a:p>
        </p:txBody>
      </p:sp>
      <p:pic>
        <p:nvPicPr>
          <p:cNvPr id="7"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685800" y="2182749"/>
            <a:ext cx="1181375" cy="1742626"/>
          </a:xfrm>
          <a:prstGeom prst="rect">
            <a:avLst/>
          </a:prstGeom>
          <a:noFill/>
        </p:spPr>
      </p:pic>
      <p:pic>
        <p:nvPicPr>
          <p:cNvPr id="9"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1521220" y="2182749"/>
            <a:ext cx="1181375" cy="1742626"/>
          </a:xfrm>
          <a:prstGeom prst="rect">
            <a:avLst/>
          </a:prstGeom>
          <a:noFill/>
        </p:spPr>
      </p:pic>
      <p:pic>
        <p:nvPicPr>
          <p:cNvPr id="11" name="Picture 2" descr="C:\Program Files\Microsoft Resource DVD Artwork\DVD_ART\Artwork_Imagery\HARDWARE_IMAGERY\Illustration - Misc Hardware\XML Icons\Server.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210020" y="2182749"/>
            <a:ext cx="1181375" cy="1742626"/>
          </a:xfrm>
          <a:prstGeom prst="rect">
            <a:avLst/>
          </a:prstGeom>
          <a:noFill/>
        </p:spPr>
      </p:pic>
      <p:pic>
        <p:nvPicPr>
          <p:cNvPr id="12"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2926262" y="2182749"/>
            <a:ext cx="1181375" cy="1742626"/>
          </a:xfrm>
          <a:prstGeom prst="rect">
            <a:avLst/>
          </a:prstGeom>
          <a:noFill/>
        </p:spPr>
      </p:pic>
      <p:pic>
        <p:nvPicPr>
          <p:cNvPr id="14"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3581401" y="2182749"/>
            <a:ext cx="1181375" cy="1742626"/>
          </a:xfrm>
          <a:prstGeom prst="rect">
            <a:avLst/>
          </a:prstGeom>
          <a:noFill/>
        </p:spPr>
      </p:pic>
      <p:pic>
        <p:nvPicPr>
          <p:cNvPr id="16"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4273311" y="2182749"/>
            <a:ext cx="1181375" cy="1742626"/>
          </a:xfrm>
          <a:prstGeom prst="rect">
            <a:avLst/>
          </a:prstGeom>
          <a:noFill/>
        </p:spPr>
      </p:pic>
      <p:pic>
        <p:nvPicPr>
          <p:cNvPr id="18"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4917956" y="2182749"/>
            <a:ext cx="1181375" cy="1742626"/>
          </a:xfrm>
          <a:prstGeom prst="rect">
            <a:avLst/>
          </a:prstGeom>
          <a:noFill/>
        </p:spPr>
      </p:pic>
      <p:pic>
        <p:nvPicPr>
          <p:cNvPr id="20" name="Picture 2" descr="C:\Program Files\Microsoft Resource DVD Artwork\DVD_ART\Artwork_Imagery\HARDWARE_IMAGERY\Illustration - Misc Hardware\XML Icons\Server.pn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5594315" y="2182749"/>
            <a:ext cx="1181375" cy="1742626"/>
          </a:xfrm>
          <a:prstGeom prst="rect">
            <a:avLst/>
          </a:prstGeom>
          <a:noFill/>
        </p:spPr>
      </p:pic>
      <p:pic>
        <p:nvPicPr>
          <p:cNvPr id="22"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6286225" y="2182749"/>
            <a:ext cx="1181375" cy="1742626"/>
          </a:xfrm>
          <a:prstGeom prst="rect">
            <a:avLst/>
          </a:prstGeom>
          <a:noFill/>
        </p:spPr>
      </p:pic>
      <p:pic>
        <p:nvPicPr>
          <p:cNvPr id="3074" name="Picture 2" descr="C:\Program Files\Microsoft Office\MEDIA\CAGCAT10\j0252349.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7997" y="1524000"/>
            <a:ext cx="1342034" cy="81610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C:\Program Files\Microsoft Office\MEDIA\CAGCAT10\j0252349.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02595" y="1533647"/>
            <a:ext cx="1342034" cy="816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135441"/>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Autopiloted</a:t>
            </a:r>
            <a:r>
              <a:rPr lang="en-US" dirty="0" smtClean="0"/>
              <a:t> System</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21</a:t>
            </a:fld>
            <a:endParaRPr lang="en-US"/>
          </a:p>
        </p:txBody>
      </p:sp>
      <p:pic>
        <p:nvPicPr>
          <p:cNvPr id="4098" name="Picture 2" descr="C:\Users\mbudiu\AppData\Local\Microsoft\Windows\Temporary Internet Files\Content.IE5\ALO6T82F\MP900438701[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00" y="2134238"/>
            <a:ext cx="2206487" cy="13533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068868" y="3581400"/>
            <a:ext cx="799643" cy="2514600"/>
          </a:xfrm>
          <a:prstGeom prst="rect">
            <a:avLst/>
          </a:prstGeom>
          <a:noFill/>
        </p:spPr>
      </p:pic>
      <p:pic>
        <p:nvPicPr>
          <p:cNvPr id="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5745268" y="3581400"/>
            <a:ext cx="799643" cy="2514600"/>
          </a:xfrm>
          <a:prstGeom prst="rect">
            <a:avLst/>
          </a:prstGeom>
          <a:noFill/>
        </p:spPr>
      </p:pic>
      <p:pic>
        <p:nvPicPr>
          <p:cNvPr id="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7421668" y="3581400"/>
            <a:ext cx="799643" cy="2514600"/>
          </a:xfrm>
          <a:prstGeom prst="rect">
            <a:avLst/>
          </a:prstGeom>
          <a:noFill/>
        </p:spPr>
      </p:pic>
      <p:pic>
        <p:nvPicPr>
          <p:cNvPr id="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1571888" y="3505200"/>
            <a:ext cx="799643" cy="2514600"/>
          </a:xfrm>
          <a:prstGeom prst="rect">
            <a:avLst/>
          </a:prstGeom>
          <a:noFill/>
        </p:spPr>
      </p:pic>
      <p:pic>
        <p:nvPicPr>
          <p:cNvPr id="1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4905513" y="3581400"/>
            <a:ext cx="799643" cy="2514600"/>
          </a:xfrm>
          <a:prstGeom prst="rect">
            <a:avLst/>
          </a:prstGeom>
          <a:noFill/>
        </p:spPr>
      </p:pic>
      <p:pic>
        <p:nvPicPr>
          <p:cNvPr id="1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3" cstate="print"/>
          <a:srcRect/>
          <a:stretch>
            <a:fillRect/>
          </a:stretch>
        </p:blipFill>
        <p:spPr bwMode="auto">
          <a:xfrm>
            <a:off x="6581913" y="3581400"/>
            <a:ext cx="799643" cy="2514600"/>
          </a:xfrm>
          <a:prstGeom prst="rect">
            <a:avLst/>
          </a:prstGeom>
          <a:noFill/>
        </p:spPr>
      </p:pic>
      <p:sp>
        <p:nvSpPr>
          <p:cNvPr id="23" name="Rectangle 22"/>
          <p:cNvSpPr/>
          <p:nvPr/>
        </p:nvSpPr>
        <p:spPr>
          <a:xfrm>
            <a:off x="4068867" y="3124200"/>
            <a:ext cx="4152443" cy="36335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Autopilot services</a:t>
            </a:r>
            <a:endParaRPr lang="en-US" sz="2400" dirty="0">
              <a:solidFill>
                <a:schemeClr val="tx1"/>
              </a:solidFill>
            </a:endParaRPr>
          </a:p>
        </p:txBody>
      </p:sp>
      <p:sp>
        <p:nvSpPr>
          <p:cNvPr id="24" name="Rectangle 23"/>
          <p:cNvSpPr/>
          <p:nvPr/>
        </p:nvSpPr>
        <p:spPr>
          <a:xfrm>
            <a:off x="4079754" y="2629219"/>
            <a:ext cx="4152443" cy="36335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Application</a:t>
            </a:r>
            <a:endParaRPr lang="en-US" sz="2400" dirty="0">
              <a:solidFill>
                <a:schemeClr val="tx1"/>
              </a:solidFill>
            </a:endParaRPr>
          </a:p>
        </p:txBody>
      </p:sp>
      <p:cxnSp>
        <p:nvCxnSpPr>
          <p:cNvPr id="25" name="Elbow Connector 24"/>
          <p:cNvCxnSpPr>
            <a:stCxn id="4098" idx="3"/>
            <a:endCxn id="23" idx="1"/>
          </p:cNvCxnSpPr>
          <p:nvPr/>
        </p:nvCxnSpPr>
        <p:spPr>
          <a:xfrm>
            <a:off x="3044687" y="2810894"/>
            <a:ext cx="1024180" cy="494981"/>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992049" y="1764906"/>
            <a:ext cx="1959319" cy="400110"/>
          </a:xfrm>
          <a:prstGeom prst="rect">
            <a:avLst/>
          </a:prstGeom>
          <a:noFill/>
        </p:spPr>
        <p:txBody>
          <a:bodyPr wrap="none" rtlCol="0">
            <a:spAutoFit/>
          </a:bodyPr>
          <a:lstStyle/>
          <a:p>
            <a:r>
              <a:rPr lang="en-US" sz="2000" dirty="0" smtClean="0"/>
              <a:t>Autopilot control</a:t>
            </a:r>
            <a:endParaRPr lang="en-US" sz="2000" dirty="0"/>
          </a:p>
        </p:txBody>
      </p:sp>
    </p:spTree>
    <p:extLst>
      <p:ext uri="{BB962C8B-B14F-4D97-AF65-F5344CB8AC3E}">
        <p14:creationId xmlns:p14="http://schemas.microsoft.com/office/powerpoint/2010/main" val="144962732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Recovery-Oriented Computing</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22</a:t>
            </a:fld>
            <a:endParaRPr lang="en-US"/>
          </a:p>
        </p:txBody>
      </p:sp>
      <p:sp>
        <p:nvSpPr>
          <p:cNvPr id="6" name="TextBox 5"/>
          <p:cNvSpPr txBox="1"/>
          <p:nvPr/>
        </p:nvSpPr>
        <p:spPr>
          <a:xfrm>
            <a:off x="374779" y="1676400"/>
            <a:ext cx="5499967" cy="2800767"/>
          </a:xfrm>
          <a:prstGeom prst="rect">
            <a:avLst/>
          </a:prstGeom>
          <a:noFill/>
        </p:spPr>
        <p:txBody>
          <a:bodyPr wrap="none" rtlCol="0">
            <a:spAutoFit/>
          </a:bodyPr>
          <a:lstStyle/>
          <a:p>
            <a:pPr marL="457200" indent="-457200">
              <a:buFont typeface="Arial" pitchFamily="34" charset="0"/>
              <a:buChar char="•"/>
            </a:pPr>
            <a:r>
              <a:rPr lang="en-US" sz="3200" dirty="0" smtClean="0"/>
              <a:t>Everything will eventually fail</a:t>
            </a:r>
          </a:p>
          <a:p>
            <a:pPr marL="457200" indent="-457200">
              <a:lnSpc>
                <a:spcPct val="150000"/>
              </a:lnSpc>
              <a:buFont typeface="Arial" pitchFamily="34" charset="0"/>
              <a:buChar char="•"/>
            </a:pPr>
            <a:r>
              <a:rPr lang="en-US" sz="3200" dirty="0" smtClean="0"/>
              <a:t>Design for failure</a:t>
            </a:r>
          </a:p>
          <a:p>
            <a:pPr marL="457200" indent="-457200">
              <a:lnSpc>
                <a:spcPct val="150000"/>
              </a:lnSpc>
              <a:buFont typeface="Arial" pitchFamily="34" charset="0"/>
              <a:buChar char="•"/>
            </a:pPr>
            <a:r>
              <a:rPr lang="en-US" sz="3200" dirty="0" smtClean="0"/>
              <a:t>Crash-only software design</a:t>
            </a:r>
          </a:p>
          <a:p>
            <a:pPr marL="457200" indent="-457200">
              <a:lnSpc>
                <a:spcPct val="150000"/>
              </a:lnSpc>
              <a:buFont typeface="Arial" pitchFamily="34" charset="0"/>
              <a:buChar char="•"/>
            </a:pPr>
            <a:r>
              <a:rPr lang="en-US" sz="3200" dirty="0">
                <a:hlinkClick r:id="rId2"/>
              </a:rPr>
              <a:t>http://</a:t>
            </a:r>
            <a:r>
              <a:rPr lang="en-US" sz="3200" dirty="0" smtClean="0">
                <a:hlinkClick r:id="rId2"/>
              </a:rPr>
              <a:t>roc.cs.berkeley.edu</a:t>
            </a:r>
            <a:endParaRPr lang="en-US" sz="3200" dirty="0"/>
          </a:p>
        </p:txBody>
      </p:sp>
      <p:sp>
        <p:nvSpPr>
          <p:cNvPr id="8" name="Rectangle 7"/>
          <p:cNvSpPr/>
          <p:nvPr/>
        </p:nvSpPr>
        <p:spPr>
          <a:xfrm>
            <a:off x="388776" y="5029200"/>
            <a:ext cx="8382000" cy="646331"/>
          </a:xfrm>
          <a:prstGeom prst="rect">
            <a:avLst/>
          </a:prstGeom>
        </p:spPr>
        <p:txBody>
          <a:bodyPr wrap="square">
            <a:spAutoFit/>
          </a:bodyPr>
          <a:lstStyle/>
          <a:p>
            <a:r>
              <a:rPr lang="en-US" dirty="0" smtClean="0"/>
              <a:t>Brown</a:t>
            </a:r>
            <a:r>
              <a:rPr lang="en-US" dirty="0"/>
              <a:t>, A. and D. A. Patterson. Embracing Failure: A Case for Recovery-Oriented Computing (ROC). </a:t>
            </a:r>
            <a:r>
              <a:rPr lang="en-US" i="1" dirty="0"/>
              <a:t>High Performance Transaction Processing Symposium</a:t>
            </a:r>
            <a:r>
              <a:rPr lang="en-US" dirty="0"/>
              <a:t>, October 2001. </a:t>
            </a:r>
          </a:p>
        </p:txBody>
      </p:sp>
      <p:pic>
        <p:nvPicPr>
          <p:cNvPr id="10" name="Picture 2" descr="C:\Documents and Settings\mbudiu\Local Settings\Temporary Internet Files\Content.IE5\8FBAYZRT\MPj04277090000[1].jpg"/>
          <p:cNvPicPr>
            <a:picLocks noChangeAspect="1" noChangeArrowheads="1"/>
          </p:cNvPicPr>
          <p:nvPr/>
        </p:nvPicPr>
        <p:blipFill>
          <a:blip r:embed="rId3" cstate="print"/>
          <a:srcRect/>
          <a:stretch>
            <a:fillRect/>
          </a:stretch>
        </p:blipFill>
        <p:spPr bwMode="auto">
          <a:xfrm>
            <a:off x="6477000" y="2362200"/>
            <a:ext cx="1676400" cy="1676400"/>
          </a:xfrm>
          <a:prstGeom prst="rect">
            <a:avLst/>
          </a:prstGeom>
          <a:noFill/>
        </p:spPr>
      </p:pic>
    </p:spTree>
    <p:extLst>
      <p:ext uri="{BB962C8B-B14F-4D97-AF65-F5344CB8AC3E}">
        <p14:creationId xmlns:p14="http://schemas.microsoft.com/office/powerpoint/2010/main" val="1840512250"/>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Autopilot Architecture</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23</a:t>
            </a:fld>
            <a:endParaRPr lang="en-US"/>
          </a:p>
        </p:txBody>
      </p:sp>
      <p:sp>
        <p:nvSpPr>
          <p:cNvPr id="5" name="Rectangle 4"/>
          <p:cNvSpPr/>
          <p:nvPr/>
        </p:nvSpPr>
        <p:spPr>
          <a:xfrm>
            <a:off x="609600" y="5551170"/>
            <a:ext cx="8056984" cy="609600"/>
          </a:xfrm>
          <a:prstGeom prst="rect">
            <a:avLst/>
          </a:prstGeom>
          <a:solidFill>
            <a:schemeClr val="bg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Device Manager</a:t>
            </a:r>
            <a:endParaRPr lang="en-US" sz="2400" dirty="0">
              <a:solidFill>
                <a:schemeClr val="tx1"/>
              </a:solidFill>
            </a:endParaRPr>
          </a:p>
        </p:txBody>
      </p:sp>
      <p:sp>
        <p:nvSpPr>
          <p:cNvPr id="8" name="Rectangle 7"/>
          <p:cNvSpPr/>
          <p:nvPr/>
        </p:nvSpPr>
        <p:spPr>
          <a:xfrm>
            <a:off x="629816" y="4712970"/>
            <a:ext cx="1884784" cy="6096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Provisioning</a:t>
            </a:r>
            <a:endParaRPr lang="en-US" sz="2400" dirty="0">
              <a:solidFill>
                <a:schemeClr val="tx1"/>
              </a:solidFill>
            </a:endParaRPr>
          </a:p>
        </p:txBody>
      </p:sp>
      <p:sp>
        <p:nvSpPr>
          <p:cNvPr id="9" name="Rectangle 8"/>
          <p:cNvSpPr/>
          <p:nvPr/>
        </p:nvSpPr>
        <p:spPr>
          <a:xfrm>
            <a:off x="2686438" y="4712970"/>
            <a:ext cx="1884784" cy="6096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Deployment</a:t>
            </a:r>
            <a:endParaRPr lang="en-US" sz="2400" dirty="0">
              <a:solidFill>
                <a:schemeClr val="tx1"/>
              </a:solidFill>
            </a:endParaRPr>
          </a:p>
        </p:txBody>
      </p:sp>
      <p:sp>
        <p:nvSpPr>
          <p:cNvPr id="10" name="Rectangle 9"/>
          <p:cNvSpPr/>
          <p:nvPr/>
        </p:nvSpPr>
        <p:spPr>
          <a:xfrm>
            <a:off x="4724400" y="4712970"/>
            <a:ext cx="1884784" cy="6096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Watchdog</a:t>
            </a:r>
            <a:endParaRPr lang="en-US" sz="2400" dirty="0">
              <a:solidFill>
                <a:schemeClr val="tx1"/>
              </a:solidFill>
            </a:endParaRPr>
          </a:p>
        </p:txBody>
      </p:sp>
      <p:sp>
        <p:nvSpPr>
          <p:cNvPr id="11" name="Rectangle 10"/>
          <p:cNvSpPr/>
          <p:nvPr/>
        </p:nvSpPr>
        <p:spPr>
          <a:xfrm>
            <a:off x="6781800" y="4712970"/>
            <a:ext cx="1884784" cy="6096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Repair</a:t>
            </a:r>
            <a:endParaRPr lang="en-US" sz="2400" dirty="0">
              <a:solidFill>
                <a:schemeClr val="tx1"/>
              </a:solidFill>
            </a:endParaRPr>
          </a:p>
        </p:txBody>
      </p:sp>
      <p:pic>
        <p:nvPicPr>
          <p:cNvPr id="12" name="Picture 2" descr="C:\Program Files\Microsoft Resource DVD Artwork\DVD_ART\Artwork_Imagery\Shapes and Graphics\circular shapes\3d Disc shapes\gray medium column.png"/>
          <p:cNvPicPr>
            <a:picLocks noChangeAspect="1" noChangeArrowheads="1"/>
          </p:cNvPicPr>
          <p:nvPr/>
        </p:nvPicPr>
        <p:blipFill>
          <a:blip r:embed="rId2" cstate="print"/>
          <a:srcRect/>
          <a:stretch>
            <a:fillRect/>
          </a:stretch>
        </p:blipFill>
        <p:spPr bwMode="auto">
          <a:xfrm>
            <a:off x="7924800" y="5627370"/>
            <a:ext cx="613339" cy="621030"/>
          </a:xfrm>
          <a:prstGeom prst="rect">
            <a:avLst/>
          </a:prstGeom>
          <a:noFill/>
        </p:spPr>
      </p:pic>
      <p:sp>
        <p:nvSpPr>
          <p:cNvPr id="13" name="Rectangle 12"/>
          <p:cNvSpPr/>
          <p:nvPr/>
        </p:nvSpPr>
        <p:spPr>
          <a:xfrm>
            <a:off x="612710" y="3798570"/>
            <a:ext cx="8053874" cy="6096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Operational data collection and visualization</a:t>
            </a:r>
            <a:endParaRPr lang="en-US" sz="2400" dirty="0">
              <a:solidFill>
                <a:schemeClr val="tx1"/>
              </a:solidFill>
            </a:endParaRPr>
          </a:p>
        </p:txBody>
      </p:sp>
      <p:sp>
        <p:nvSpPr>
          <p:cNvPr id="14" name="TextBox 13"/>
          <p:cNvSpPr txBox="1"/>
          <p:nvPr/>
        </p:nvSpPr>
        <p:spPr>
          <a:xfrm>
            <a:off x="710897" y="1371600"/>
            <a:ext cx="8027006" cy="2062103"/>
          </a:xfrm>
          <a:prstGeom prst="rect">
            <a:avLst/>
          </a:prstGeom>
          <a:noFill/>
        </p:spPr>
        <p:txBody>
          <a:bodyPr wrap="none" rtlCol="0">
            <a:spAutoFit/>
          </a:bodyPr>
          <a:lstStyle/>
          <a:p>
            <a:pPr marL="285750" indent="-285750">
              <a:buFont typeface="Arial" pitchFamily="34" charset="0"/>
              <a:buChar char="•"/>
            </a:pPr>
            <a:r>
              <a:rPr lang="en-US" sz="3200" dirty="0" smtClean="0"/>
              <a:t>Discover new machines; </a:t>
            </a:r>
            <a:r>
              <a:rPr lang="en-US" sz="3200" dirty="0" err="1" smtClean="0"/>
              <a:t>netboot</a:t>
            </a:r>
            <a:r>
              <a:rPr lang="en-US" sz="3200" dirty="0" smtClean="0"/>
              <a:t>; self-test</a:t>
            </a:r>
          </a:p>
          <a:p>
            <a:pPr marL="285750" indent="-285750">
              <a:buFont typeface="Arial" pitchFamily="34" charset="0"/>
              <a:buChar char="•"/>
            </a:pPr>
            <a:r>
              <a:rPr lang="en-US" sz="3200" dirty="0" smtClean="0"/>
              <a:t>Install application binaries and configurations</a:t>
            </a:r>
          </a:p>
          <a:p>
            <a:pPr marL="285750" indent="-285750">
              <a:buFont typeface="Arial" pitchFamily="34" charset="0"/>
              <a:buChar char="•"/>
            </a:pPr>
            <a:r>
              <a:rPr lang="en-US" sz="3200" dirty="0" smtClean="0"/>
              <a:t>Monitor application health</a:t>
            </a:r>
          </a:p>
          <a:p>
            <a:pPr marL="285750" indent="-285750">
              <a:buFont typeface="Arial" pitchFamily="34" charset="0"/>
              <a:buChar char="•"/>
            </a:pPr>
            <a:r>
              <a:rPr lang="en-US" sz="3200" dirty="0" smtClean="0"/>
              <a:t>Fix broken machines</a:t>
            </a:r>
            <a:endParaRPr lang="en-US" sz="3200" dirty="0"/>
          </a:p>
        </p:txBody>
      </p:sp>
      <p:cxnSp>
        <p:nvCxnSpPr>
          <p:cNvPr id="16" name="Elbow Connector 15"/>
          <p:cNvCxnSpPr>
            <a:stCxn id="26" idx="1"/>
            <a:endCxn id="8" idx="0"/>
          </p:cNvCxnSpPr>
          <p:nvPr/>
        </p:nvCxnSpPr>
        <p:spPr>
          <a:xfrm rot="10800000" flipH="1" flipV="1">
            <a:off x="860186" y="1651012"/>
            <a:ext cx="712021" cy="3061957"/>
          </a:xfrm>
          <a:prstGeom prst="bentConnector4">
            <a:avLst>
              <a:gd name="adj1" fmla="val -77972"/>
              <a:gd name="adj2" fmla="val 6962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60187" y="1419808"/>
            <a:ext cx="279703" cy="462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878848" y="1904999"/>
            <a:ext cx="279703" cy="462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 name="Elbow Connector 31"/>
          <p:cNvCxnSpPr>
            <a:stCxn id="31" idx="1"/>
            <a:endCxn id="9" idx="0"/>
          </p:cNvCxnSpPr>
          <p:nvPr/>
        </p:nvCxnSpPr>
        <p:spPr>
          <a:xfrm rot="10800000" flipH="1" flipV="1">
            <a:off x="878848" y="2136204"/>
            <a:ext cx="2749982" cy="2576766"/>
          </a:xfrm>
          <a:prstGeom prst="bentConnector4">
            <a:avLst>
              <a:gd name="adj1" fmla="val -15438"/>
              <a:gd name="adj2" fmla="val 5919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2" name="Rectangle 41"/>
          <p:cNvSpPr/>
          <p:nvPr/>
        </p:nvSpPr>
        <p:spPr>
          <a:xfrm>
            <a:off x="860187" y="2384660"/>
            <a:ext cx="279703" cy="462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60187" y="2871261"/>
            <a:ext cx="279703" cy="462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4" name="Elbow Connector 43"/>
          <p:cNvCxnSpPr>
            <a:stCxn id="42" idx="1"/>
            <a:endCxn id="10" idx="0"/>
          </p:cNvCxnSpPr>
          <p:nvPr/>
        </p:nvCxnSpPr>
        <p:spPr>
          <a:xfrm rot="10800000" flipH="1" flipV="1">
            <a:off x="860186" y="2615864"/>
            <a:ext cx="4806605" cy="2097105"/>
          </a:xfrm>
          <a:prstGeom prst="bentConnector4">
            <a:avLst>
              <a:gd name="adj1" fmla="val -4756"/>
              <a:gd name="adj2" fmla="val 44406"/>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Elbow Connector 50"/>
          <p:cNvCxnSpPr>
            <a:stCxn id="43" idx="1"/>
            <a:endCxn id="11" idx="0"/>
          </p:cNvCxnSpPr>
          <p:nvPr/>
        </p:nvCxnSpPr>
        <p:spPr>
          <a:xfrm rot="10800000" flipH="1" flipV="1">
            <a:off x="860186" y="3102466"/>
            <a:ext cx="6864005" cy="1610504"/>
          </a:xfrm>
          <a:prstGeom prst="bentConnector4">
            <a:avLst>
              <a:gd name="adj1" fmla="val -1563"/>
              <a:gd name="adj2" fmla="val 20099"/>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4090212"/>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State</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24</a:t>
            </a:fld>
            <a:endParaRPr lang="en-US"/>
          </a:p>
        </p:txBody>
      </p:sp>
      <p:sp>
        <p:nvSpPr>
          <p:cNvPr id="5" name="Rectangle 4"/>
          <p:cNvSpPr/>
          <p:nvPr/>
        </p:nvSpPr>
        <p:spPr>
          <a:xfrm>
            <a:off x="553614" y="4114800"/>
            <a:ext cx="8056984" cy="609600"/>
          </a:xfrm>
          <a:prstGeom prst="rect">
            <a:avLst/>
          </a:prstGeom>
          <a:solidFill>
            <a:schemeClr val="bg2"/>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Device Manager</a:t>
            </a:r>
            <a:endParaRPr lang="en-US" sz="2400" dirty="0">
              <a:solidFill>
                <a:schemeClr val="tx1"/>
              </a:solidFill>
            </a:endParaRPr>
          </a:p>
        </p:txBody>
      </p:sp>
      <p:sp>
        <p:nvSpPr>
          <p:cNvPr id="8" name="Rectangle 7"/>
          <p:cNvSpPr/>
          <p:nvPr/>
        </p:nvSpPr>
        <p:spPr>
          <a:xfrm>
            <a:off x="573830" y="3276600"/>
            <a:ext cx="1884784" cy="6096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Provisioning</a:t>
            </a:r>
            <a:endParaRPr lang="en-US" sz="2400" dirty="0">
              <a:solidFill>
                <a:schemeClr val="tx1"/>
              </a:solidFill>
            </a:endParaRPr>
          </a:p>
        </p:txBody>
      </p:sp>
      <p:sp>
        <p:nvSpPr>
          <p:cNvPr id="9" name="Rectangle 8"/>
          <p:cNvSpPr/>
          <p:nvPr/>
        </p:nvSpPr>
        <p:spPr>
          <a:xfrm>
            <a:off x="2630452" y="3276600"/>
            <a:ext cx="1884784" cy="6096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Deployment</a:t>
            </a:r>
            <a:endParaRPr lang="en-US" sz="2400" dirty="0">
              <a:solidFill>
                <a:schemeClr val="tx1"/>
              </a:solidFill>
            </a:endParaRPr>
          </a:p>
        </p:txBody>
      </p:sp>
      <p:sp>
        <p:nvSpPr>
          <p:cNvPr id="10" name="Rectangle 9"/>
          <p:cNvSpPr/>
          <p:nvPr/>
        </p:nvSpPr>
        <p:spPr>
          <a:xfrm>
            <a:off x="4668414" y="3276600"/>
            <a:ext cx="1884784" cy="6096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Watchdog</a:t>
            </a:r>
            <a:endParaRPr lang="en-US" sz="2400" dirty="0">
              <a:solidFill>
                <a:schemeClr val="tx1"/>
              </a:solidFill>
            </a:endParaRPr>
          </a:p>
        </p:txBody>
      </p:sp>
      <p:sp>
        <p:nvSpPr>
          <p:cNvPr id="11" name="Rectangle 10"/>
          <p:cNvSpPr/>
          <p:nvPr/>
        </p:nvSpPr>
        <p:spPr>
          <a:xfrm>
            <a:off x="6725814" y="3276600"/>
            <a:ext cx="1884784" cy="60960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Repair</a:t>
            </a:r>
            <a:endParaRPr lang="en-US" sz="2400" dirty="0">
              <a:solidFill>
                <a:schemeClr val="tx1"/>
              </a:solidFill>
            </a:endParaRPr>
          </a:p>
        </p:txBody>
      </p:sp>
      <p:pic>
        <p:nvPicPr>
          <p:cNvPr id="12" name="Picture 2" descr="C:\Program Files\Microsoft Resource DVD Artwork\DVD_ART\Artwork_Imagery\Shapes and Graphics\circular shapes\3d Disc shapes\gray medium column.png"/>
          <p:cNvPicPr>
            <a:picLocks noChangeAspect="1" noChangeArrowheads="1"/>
          </p:cNvPicPr>
          <p:nvPr/>
        </p:nvPicPr>
        <p:blipFill>
          <a:blip r:embed="rId2" cstate="print"/>
          <a:srcRect/>
          <a:stretch>
            <a:fillRect/>
          </a:stretch>
        </p:blipFill>
        <p:spPr bwMode="auto">
          <a:xfrm>
            <a:off x="7868814" y="4191000"/>
            <a:ext cx="613339" cy="621030"/>
          </a:xfrm>
          <a:prstGeom prst="rect">
            <a:avLst/>
          </a:prstGeom>
          <a:noFill/>
        </p:spPr>
      </p:pic>
      <p:sp>
        <p:nvSpPr>
          <p:cNvPr id="42" name="Rectangle 41"/>
          <p:cNvSpPr/>
          <p:nvPr/>
        </p:nvSpPr>
        <p:spPr>
          <a:xfrm>
            <a:off x="804201" y="2918060"/>
            <a:ext cx="279703" cy="462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p:nvSpPr>
        <p:spPr>
          <a:xfrm>
            <a:off x="804201" y="3404661"/>
            <a:ext cx="279703" cy="4624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ular Callout 6"/>
          <p:cNvSpPr/>
          <p:nvPr/>
        </p:nvSpPr>
        <p:spPr>
          <a:xfrm>
            <a:off x="3255089" y="5257800"/>
            <a:ext cx="2953140" cy="1143000"/>
          </a:xfrm>
          <a:prstGeom prst="wedgeRoundRectCallout">
            <a:avLst>
              <a:gd name="adj1" fmla="val -36870"/>
              <a:gd name="adj2" fmla="val -96189"/>
              <a:gd name="adj3" fmla="val 16667"/>
            </a:avLst>
          </a:prstGeom>
          <a:solidFill>
            <a:srgbClr val="E5FFE5"/>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chemeClr val="tx1"/>
                </a:solidFill>
              </a:rPr>
              <a:t>Centralized state</a:t>
            </a:r>
          </a:p>
          <a:p>
            <a:pPr algn="ctr"/>
            <a:r>
              <a:rPr lang="en-US" sz="2400" i="1" dirty="0" smtClean="0">
                <a:solidFill>
                  <a:schemeClr val="tx1"/>
                </a:solidFill>
              </a:rPr>
              <a:t>Replicated</a:t>
            </a:r>
            <a:br>
              <a:rPr lang="en-US" sz="2400" i="1" dirty="0" smtClean="0">
                <a:solidFill>
                  <a:schemeClr val="tx1"/>
                </a:solidFill>
              </a:rPr>
            </a:br>
            <a:r>
              <a:rPr lang="en-US" sz="2400" i="1" dirty="0" smtClean="0">
                <a:solidFill>
                  <a:schemeClr val="tx1"/>
                </a:solidFill>
              </a:rPr>
              <a:t>Strongly consistent</a:t>
            </a:r>
            <a:endParaRPr lang="en-US" sz="2400" i="1" dirty="0">
              <a:solidFill>
                <a:schemeClr val="tx1"/>
              </a:solidFill>
            </a:endParaRPr>
          </a:p>
        </p:txBody>
      </p:sp>
      <p:sp>
        <p:nvSpPr>
          <p:cNvPr id="24" name="Rounded Rectangular Callout 23"/>
          <p:cNvSpPr/>
          <p:nvPr/>
        </p:nvSpPr>
        <p:spPr>
          <a:xfrm>
            <a:off x="4436882" y="1371600"/>
            <a:ext cx="3203332" cy="1125746"/>
          </a:xfrm>
          <a:prstGeom prst="wedgeRoundRectCallout">
            <a:avLst>
              <a:gd name="adj1" fmla="val -44830"/>
              <a:gd name="adj2" fmla="val 79660"/>
              <a:gd name="adj3" fmla="val 16667"/>
            </a:avLst>
          </a:prstGeom>
          <a:solidFill>
            <a:srgbClr val="E5FFE5"/>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i="1" dirty="0" smtClean="0">
                <a:solidFill>
                  <a:schemeClr val="tx1"/>
                </a:solidFill>
              </a:rPr>
              <a:t>Distributed state</a:t>
            </a:r>
          </a:p>
          <a:p>
            <a:pPr algn="ctr"/>
            <a:r>
              <a:rPr lang="en-US" sz="2400" i="1" dirty="0" smtClean="0">
                <a:solidFill>
                  <a:schemeClr val="tx1"/>
                </a:solidFill>
              </a:rPr>
              <a:t>Replicated</a:t>
            </a:r>
          </a:p>
          <a:p>
            <a:pPr algn="ctr"/>
            <a:r>
              <a:rPr lang="en-US" sz="2400" i="1" dirty="0" smtClean="0">
                <a:solidFill>
                  <a:schemeClr val="tx1"/>
                </a:solidFill>
              </a:rPr>
              <a:t>Weakly consistent</a:t>
            </a:r>
            <a:endParaRPr lang="en-US" sz="2400" i="1" dirty="0">
              <a:solidFill>
                <a:schemeClr val="tx1"/>
              </a:solidFill>
            </a:endParaRPr>
          </a:p>
        </p:txBody>
      </p:sp>
      <p:sp>
        <p:nvSpPr>
          <p:cNvPr id="15" name="Left Brace 14"/>
          <p:cNvSpPr/>
          <p:nvPr/>
        </p:nvSpPr>
        <p:spPr>
          <a:xfrm rot="5400000">
            <a:off x="4387499" y="-1007296"/>
            <a:ext cx="413657" cy="8032544"/>
          </a:xfrm>
          <a:prstGeom prst="leftBrace">
            <a:avLst>
              <a:gd name="adj1" fmla="val 39614"/>
              <a:gd name="adj2" fmla="val 50000"/>
            </a:avLst>
          </a:prstGeom>
          <a:ln w="28575">
            <a:solidFill>
              <a:schemeClr val="accent3">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9370240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4" grpId="0" animBg="1"/>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76200" y="4724400"/>
            <a:ext cx="6400800" cy="21336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Centralized Replicated Control</a:t>
            </a:r>
            <a:endParaRPr lang="en-US" dirty="0"/>
          </a:p>
        </p:txBody>
      </p:sp>
      <p:sp>
        <p:nvSpPr>
          <p:cNvPr id="3" name="Content Placeholder 2"/>
          <p:cNvSpPr>
            <a:spLocks noGrp="1"/>
          </p:cNvSpPr>
          <p:nvPr>
            <p:ph idx="1"/>
          </p:nvPr>
        </p:nvSpPr>
        <p:spPr>
          <a:xfrm>
            <a:off x="228600" y="1295400"/>
            <a:ext cx="8458200" cy="4830763"/>
          </a:xfrm>
        </p:spPr>
        <p:txBody>
          <a:bodyPr/>
          <a:lstStyle/>
          <a:p>
            <a:r>
              <a:rPr lang="en-US" dirty="0" smtClean="0"/>
              <a:t>Keep essential control state centralized</a:t>
            </a:r>
          </a:p>
          <a:p>
            <a:r>
              <a:rPr lang="en-US" dirty="0" smtClean="0"/>
              <a:t>Replicate the state for reliability</a:t>
            </a:r>
          </a:p>
          <a:p>
            <a:r>
              <a:rPr lang="en-US" dirty="0" smtClean="0"/>
              <a:t>Use the </a:t>
            </a:r>
            <a:r>
              <a:rPr lang="en-US" dirty="0" err="1" smtClean="0"/>
              <a:t>Paxos</a:t>
            </a:r>
            <a:r>
              <a:rPr lang="en-US" dirty="0" smtClean="0"/>
              <a:t> consensus protocol</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25</a:t>
            </a:fld>
            <a:endParaRPr lang="en-US" dirty="0"/>
          </a:p>
        </p:txBody>
      </p:sp>
      <p:pic>
        <p:nvPicPr>
          <p:cNvPr id="6"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04800" y="4933052"/>
            <a:ext cx="1181375" cy="1742626"/>
          </a:xfrm>
          <a:prstGeom prst="rect">
            <a:avLst/>
          </a:prstGeom>
          <a:noFill/>
        </p:spPr>
      </p:pic>
      <p:pic>
        <p:nvPicPr>
          <p:cNvPr id="7"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915175" y="4933052"/>
            <a:ext cx="1181375" cy="1742626"/>
          </a:xfrm>
          <a:prstGeom prst="rect">
            <a:avLst/>
          </a:prstGeom>
          <a:noFill/>
        </p:spPr>
      </p:pic>
      <p:pic>
        <p:nvPicPr>
          <p:cNvPr id="8"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733800" y="4933052"/>
            <a:ext cx="1181375" cy="1742626"/>
          </a:xfrm>
          <a:prstGeom prst="rect">
            <a:avLst/>
          </a:prstGeom>
          <a:noFill/>
        </p:spPr>
      </p:pic>
      <p:pic>
        <p:nvPicPr>
          <p:cNvPr id="9" name="Picture 2" descr="C:\Program Files\Microsoft Resource DVD Artwork\DVD_ART\Artwork_Imagery\HARDWARE_IMAGERY\Illustration - Misc Hardware\XML Icons\Server.png"/>
          <p:cNvPicPr>
            <a:picLocks noChangeAspect="1" noChangeArrowheads="1"/>
          </p:cNvPicPr>
          <p:nvPr/>
        </p:nvPicPr>
        <p:blipFill>
          <a:blip r:embed="rId2" cstate="print">
            <a:duotone>
              <a:prstClr val="black"/>
              <a:schemeClr val="accent2">
                <a:tint val="45000"/>
                <a:satMod val="400000"/>
              </a:schemeClr>
            </a:duotone>
          </a:blip>
          <a:srcRect/>
          <a:stretch>
            <a:fillRect/>
          </a:stretch>
        </p:blipFill>
        <p:spPr bwMode="auto">
          <a:xfrm>
            <a:off x="2599376" y="4933052"/>
            <a:ext cx="1181375" cy="1742626"/>
          </a:xfrm>
          <a:prstGeom prst="rect">
            <a:avLst/>
          </a:prstGeom>
          <a:noFill/>
        </p:spPr>
      </p:pic>
      <p:pic>
        <p:nvPicPr>
          <p:cNvPr id="10"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447800" y="4933052"/>
            <a:ext cx="1181375" cy="1742626"/>
          </a:xfrm>
          <a:prstGeom prst="rect">
            <a:avLst/>
          </a:prstGeom>
          <a:noFill/>
        </p:spPr>
      </p:pic>
      <p:sp>
        <p:nvSpPr>
          <p:cNvPr id="12" name="Rectangle 11"/>
          <p:cNvSpPr/>
          <p:nvPr/>
        </p:nvSpPr>
        <p:spPr>
          <a:xfrm>
            <a:off x="2212360" y="4572000"/>
            <a:ext cx="1140440" cy="584775"/>
          </a:xfrm>
          <a:prstGeom prst="rect">
            <a:avLst/>
          </a:prstGeom>
        </p:spPr>
        <p:txBody>
          <a:bodyPr wrap="none">
            <a:spAutoFit/>
          </a:bodyPr>
          <a:lstStyle/>
          <a:p>
            <a:r>
              <a:rPr lang="en-US" sz="3200" i="1" dirty="0" err="1"/>
              <a:t>Paxos</a:t>
            </a:r>
            <a:endParaRPr lang="en-US" sz="3200" i="1" dirty="0"/>
          </a:p>
        </p:txBody>
      </p:sp>
      <p:sp>
        <p:nvSpPr>
          <p:cNvPr id="13" name="Rectangle 12"/>
          <p:cNvSpPr/>
          <p:nvPr/>
        </p:nvSpPr>
        <p:spPr>
          <a:xfrm>
            <a:off x="160976" y="3551558"/>
            <a:ext cx="5924688" cy="646331"/>
          </a:xfrm>
          <a:prstGeom prst="rect">
            <a:avLst/>
          </a:prstGeom>
        </p:spPr>
        <p:txBody>
          <a:bodyPr wrap="square">
            <a:spAutoFit/>
          </a:bodyPr>
          <a:lstStyle/>
          <a:p>
            <a:r>
              <a:rPr lang="en-US" dirty="0"/>
              <a:t>Leslie Lamport. The part-time parliament. ACM Transactions on Computer </a:t>
            </a:r>
            <a:r>
              <a:rPr lang="en-US" dirty="0" smtClean="0"/>
              <a:t>Systems, 16(2</a:t>
            </a:r>
            <a:r>
              <a:rPr lang="en-US" dirty="0"/>
              <a:t>):133{169, May 1998.</a:t>
            </a:r>
          </a:p>
        </p:txBody>
      </p:sp>
      <p:pic>
        <p:nvPicPr>
          <p:cNvPr id="14" name="Picture 2" descr="C:\Documents and Settings\mbudiu\Local Settings\Temporary Internet Files\Content.IE5\8FBAYZRT\MPj04277090000[1].jpg"/>
          <p:cNvPicPr>
            <a:picLocks noChangeAspect="1" noChangeArrowheads="1"/>
          </p:cNvPicPr>
          <p:nvPr/>
        </p:nvPicPr>
        <p:blipFill>
          <a:blip r:embed="rId3" cstate="print"/>
          <a:srcRect/>
          <a:stretch>
            <a:fillRect/>
          </a:stretch>
        </p:blipFill>
        <p:spPr bwMode="auto">
          <a:xfrm>
            <a:off x="7086600" y="2521489"/>
            <a:ext cx="1676400" cy="1676400"/>
          </a:xfrm>
          <a:prstGeom prst="rect">
            <a:avLst/>
          </a:prstGeom>
          <a:noFill/>
        </p:spPr>
      </p:pic>
    </p:spTree>
    <p:extLst>
      <p:ext uri="{BB962C8B-B14F-4D97-AF65-F5344CB8AC3E}">
        <p14:creationId xmlns:p14="http://schemas.microsoft.com/office/powerpoint/2010/main" val="366750479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Leslie Lamport</a:t>
            </a:r>
            <a:endParaRPr lang="en-US" dirty="0"/>
          </a:p>
        </p:txBody>
      </p:sp>
      <p:sp>
        <p:nvSpPr>
          <p:cNvPr id="3" name="Content Placeholder 2"/>
          <p:cNvSpPr>
            <a:spLocks noGrp="1"/>
          </p:cNvSpPr>
          <p:nvPr>
            <p:ph idx="1"/>
          </p:nvPr>
        </p:nvSpPr>
        <p:spPr>
          <a:xfrm>
            <a:off x="3009900" y="1600200"/>
            <a:ext cx="6057900" cy="4572000"/>
          </a:xfrm>
        </p:spPr>
        <p:txBody>
          <a:bodyPr>
            <a:normAutofit fontScale="77500" lnSpcReduction="20000"/>
          </a:bodyPr>
          <a:lstStyle/>
          <a:p>
            <a:pPr marL="0" indent="0" algn="ctr">
              <a:buNone/>
            </a:pPr>
            <a:r>
              <a:rPr lang="en-US" sz="3600" dirty="0" smtClean="0"/>
              <a:t>2013 </a:t>
            </a:r>
            <a:r>
              <a:rPr lang="en-US" sz="3600" dirty="0"/>
              <a:t>ACM A.M. Turing </a:t>
            </a:r>
            <a:r>
              <a:rPr lang="en-US" sz="3600" dirty="0" smtClean="0"/>
              <a:t>Award Winner</a:t>
            </a:r>
            <a:r>
              <a:rPr lang="en-US" dirty="0" smtClean="0"/>
              <a:t> </a:t>
            </a:r>
          </a:p>
          <a:p>
            <a:pPr marL="0" indent="0">
              <a:buNone/>
            </a:pPr>
            <a:endParaRPr lang="en-US" dirty="0"/>
          </a:p>
          <a:p>
            <a:pPr marL="0" indent="0">
              <a:buNone/>
            </a:pPr>
            <a:r>
              <a:rPr lang="en-US" dirty="0" smtClean="0"/>
              <a:t>For imposing </a:t>
            </a:r>
            <a:r>
              <a:rPr lang="en-US" dirty="0"/>
              <a:t>clear, well-defined coherence on the seemingly chaotic behavior of distributed computing systems, in which several autonomous computers communicate with each other by passing messages. He devised important algorithms and developed formal modeling and verification protocols that improve the quality of real distributed systems. These contributions have resulted in improved correctness, performance, and reliability of computer systems.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26</a:t>
            </a:fld>
            <a:endParaRPr lang="en-US"/>
          </a:p>
        </p:txBody>
      </p:sp>
      <p:pic>
        <p:nvPicPr>
          <p:cNvPr id="1026" name="Picture 2" descr="File:Leslie Lamport.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825978"/>
            <a:ext cx="28575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016644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46" y="228600"/>
            <a:ext cx="8229600" cy="1143000"/>
          </a:xfrm>
        </p:spPr>
        <p:txBody>
          <a:bodyPr/>
          <a:lstStyle/>
          <a:p>
            <a:r>
              <a:rPr lang="en-US" dirty="0" smtClean="0"/>
              <a:t>Autopilot abstraction</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27</a:t>
            </a:fld>
            <a:endParaRPr lang="en-US"/>
          </a:p>
        </p:txBody>
      </p:sp>
      <p:sp>
        <p:nvSpPr>
          <p:cNvPr id="16" name="Rectangle 15"/>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1" name="Rectangle 20"/>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2" name="Rectangle 21"/>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3" name="Rectangle 22"/>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4" name="Rectangle 23"/>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cxnSp>
        <p:nvCxnSpPr>
          <p:cNvPr id="37" name="Elbow Connector 36"/>
          <p:cNvCxnSpPr>
            <a:endCxn id="24" idx="0"/>
          </p:cNvCxnSpPr>
          <p:nvPr/>
        </p:nvCxnSpPr>
        <p:spPr>
          <a:xfrm>
            <a:off x="609600" y="4267200"/>
            <a:ext cx="3937000" cy="45720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85158" y="3657600"/>
            <a:ext cx="3360215" cy="523220"/>
          </a:xfrm>
          <a:prstGeom prst="rect">
            <a:avLst/>
          </a:prstGeom>
          <a:noFill/>
        </p:spPr>
        <p:txBody>
          <a:bodyPr wrap="none" rtlCol="0">
            <a:spAutoFit/>
          </a:bodyPr>
          <a:lstStyle/>
          <a:p>
            <a:r>
              <a:rPr lang="en-US" sz="2800" dirty="0" smtClean="0"/>
              <a:t>Self-healing machines</a:t>
            </a:r>
            <a:endParaRPr lang="en-US" sz="2800" dirty="0"/>
          </a:p>
        </p:txBody>
      </p:sp>
    </p:spTree>
    <p:extLst>
      <p:ext uri="{BB962C8B-B14F-4D97-AF65-F5344CB8AC3E}">
        <p14:creationId xmlns:p14="http://schemas.microsoft.com/office/powerpoint/2010/main" val="3667240505"/>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Services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28</a:t>
            </a:fld>
            <a:endParaRPr lang="en-US"/>
          </a:p>
        </p:txBody>
      </p:sp>
      <p:grpSp>
        <p:nvGrpSpPr>
          <p:cNvPr id="17" name="Group 16"/>
          <p:cNvGrpSpPr/>
          <p:nvPr/>
        </p:nvGrpSpPr>
        <p:grpSpPr>
          <a:xfrm>
            <a:off x="1953922" y="1545383"/>
            <a:ext cx="4958652" cy="2692276"/>
            <a:chOff x="814873" y="2028986"/>
            <a:chExt cx="7414727" cy="3914614"/>
          </a:xfrm>
        </p:grpSpPr>
        <p:sp>
          <p:nvSpPr>
            <p:cNvPr id="18" name="Rectangle 17"/>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9" name="Rectangle 18"/>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20" name="Rectangle 19"/>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21" name="Rectangle 20"/>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22" name="Rectangle 21"/>
            <p:cNvSpPr/>
            <p:nvPr/>
          </p:nvSpPr>
          <p:spPr>
            <a:xfrm>
              <a:off x="838200"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23" name="Rectangle 22"/>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4" name="Rectangle 23"/>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5" name="Rectangle 24"/>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6" name="Rectangle 25"/>
            <p:cNvSpPr/>
            <p:nvPr/>
          </p:nvSpPr>
          <p:spPr>
            <a:xfrm>
              <a:off x="863601" y="4724400"/>
              <a:ext cx="7365999"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27" name="Rectangle 26"/>
            <p:cNvSpPr/>
            <p:nvPr/>
          </p:nvSpPr>
          <p:spPr>
            <a:xfrm>
              <a:off x="814873" y="2028986"/>
              <a:ext cx="7391400" cy="381000"/>
            </a:xfrm>
            <a:prstGeom prst="rect">
              <a:avLst/>
            </a:prstGeom>
            <a:solidFill>
              <a:srgbClr val="FFFF00"/>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Applications</a:t>
              </a:r>
              <a:endParaRPr lang="en-US" dirty="0">
                <a:solidFill>
                  <a:schemeClr val="tx1"/>
                </a:solidFill>
              </a:endParaRPr>
            </a:p>
          </p:txBody>
        </p:sp>
      </p:grpSp>
      <p:sp>
        <p:nvSpPr>
          <p:cNvPr id="28" name="Rectangle 27"/>
          <p:cNvSpPr/>
          <p:nvPr/>
        </p:nvSpPr>
        <p:spPr>
          <a:xfrm>
            <a:off x="1774371" y="1371601"/>
            <a:ext cx="5388429" cy="1623526"/>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946146" y="3340359"/>
            <a:ext cx="5388429" cy="1003041"/>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340498"/>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Services</a:t>
            </a:r>
            <a:endParaRPr lang="en-US" dirty="0"/>
          </a:p>
        </p:txBody>
      </p:sp>
      <p:sp>
        <p:nvSpPr>
          <p:cNvPr id="3" name="Content Placeholder 2"/>
          <p:cNvSpPr>
            <a:spLocks noGrp="1"/>
          </p:cNvSpPr>
          <p:nvPr>
            <p:ph idx="1"/>
          </p:nvPr>
        </p:nvSpPr>
        <p:spPr>
          <a:xfrm>
            <a:off x="457200" y="2438400"/>
            <a:ext cx="8229600" cy="3687763"/>
          </a:xfrm>
        </p:spPr>
        <p:txBody>
          <a:bodyPr/>
          <a:lstStyle/>
          <a:p>
            <a:r>
              <a:rPr lang="en-US" dirty="0" smtClean="0"/>
              <a:t>Name service: discover cluster machines</a:t>
            </a:r>
          </a:p>
          <a:p>
            <a:r>
              <a:rPr lang="en-US" dirty="0" smtClean="0"/>
              <a:t>Scheduling: allocate cluster machines</a:t>
            </a:r>
          </a:p>
          <a:p>
            <a:r>
              <a:rPr lang="en-US" dirty="0" smtClean="0"/>
              <a:t>Storage: file contents</a:t>
            </a:r>
          </a:p>
          <a:p>
            <a:r>
              <a:rPr lang="en-US" dirty="0" smtClean="0"/>
              <a:t>Remote execution: spawn new computations</a:t>
            </a:r>
          </a:p>
          <a:p>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29</a:t>
            </a:fld>
            <a:endParaRPr lang="en-US"/>
          </a:p>
        </p:txBody>
      </p:sp>
      <p:pic>
        <p:nvPicPr>
          <p:cNvPr id="5122" name="Picture 2" descr="C:\Users\mbudiu\AppData\Local\Microsoft\Windows\Temporary Internet Files\Content.IE5\4RTJG1K4\MC90029558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7106"/>
            <a:ext cx="1706578" cy="17382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3139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Lessons to remember</a:t>
            </a:r>
            <a:endParaRPr lang="en-US" dirty="0"/>
          </a:p>
        </p:txBody>
      </p:sp>
      <p:sp>
        <p:nvSpPr>
          <p:cNvPr id="6" name="Content Placeholder 5"/>
          <p:cNvSpPr>
            <a:spLocks noGrp="1"/>
          </p:cNvSpPr>
          <p:nvPr>
            <p:ph idx="1"/>
          </p:nvPr>
        </p:nvSpPr>
        <p:spPr>
          <a:xfrm>
            <a:off x="2851030" y="2133600"/>
            <a:ext cx="5867400" cy="1981200"/>
          </a:xfrm>
        </p:spPr>
        <p:txBody>
          <a:bodyPr>
            <a:normAutofit/>
          </a:bodyPr>
          <a:lstStyle/>
          <a:p>
            <a:pPr marL="0" indent="0">
              <a:buNone/>
            </a:pPr>
            <a:r>
              <a:rPr lang="en-US" dirty="0" smtClean="0"/>
              <a:t>I will </a:t>
            </a:r>
            <a:r>
              <a:rPr lang="en-US" dirty="0" smtClean="0"/>
              <a:t>use this symbol throughout the presentation to point out fundamental concepts and ideas.</a:t>
            </a:r>
          </a:p>
          <a:p>
            <a:pPr marL="0" indent="0">
              <a:buNone/>
            </a:pP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3</a:t>
            </a:fld>
            <a:endParaRPr lang="en-US" dirty="0"/>
          </a:p>
        </p:txBody>
      </p:sp>
      <p:pic>
        <p:nvPicPr>
          <p:cNvPr id="8" name="Picture 2" descr="C:\Documents and Settings\mbudiu\Local Settings\Temporary Internet Files\Content.IE5\8FBAYZRT\MPj04277090000[1].jpg"/>
          <p:cNvPicPr>
            <a:picLocks noChangeAspect="1" noChangeArrowheads="1"/>
          </p:cNvPicPr>
          <p:nvPr/>
        </p:nvPicPr>
        <p:blipFill>
          <a:blip r:embed="rId2" cstate="print"/>
          <a:srcRect/>
          <a:stretch>
            <a:fillRect/>
          </a:stretch>
        </p:blipFill>
        <p:spPr bwMode="auto">
          <a:xfrm>
            <a:off x="565030" y="2286000"/>
            <a:ext cx="1676400" cy="1676400"/>
          </a:xfrm>
          <a:prstGeom prst="rect">
            <a:avLst/>
          </a:prstGeom>
          <a:noFill/>
        </p:spPr>
      </p:pic>
      <p:sp>
        <p:nvSpPr>
          <p:cNvPr id="7" name="Content Placeholder 5"/>
          <p:cNvSpPr txBox="1">
            <a:spLocks/>
          </p:cNvSpPr>
          <p:nvPr/>
        </p:nvSpPr>
        <p:spPr>
          <a:xfrm>
            <a:off x="533400" y="4724400"/>
            <a:ext cx="8001000" cy="160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i="1" dirty="0" smtClean="0"/>
              <a:t>This talk is not about specific software artifacts. It is a talk about principles, illustrated with some existing implementations.</a:t>
            </a:r>
          </a:p>
          <a:p>
            <a:pPr marL="0" indent="0">
              <a:buFont typeface="Arial" pitchFamily="34" charset="0"/>
              <a:buNone/>
            </a:pPr>
            <a:endParaRPr lang="en-US" i="1" dirty="0"/>
          </a:p>
        </p:txBody>
      </p:sp>
    </p:spTree>
    <p:extLst>
      <p:ext uri="{BB962C8B-B14F-4D97-AF65-F5344CB8AC3E}">
        <p14:creationId xmlns:p14="http://schemas.microsoft.com/office/powerpoint/2010/main" val="777703891"/>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2924895" y="4581974"/>
            <a:ext cx="1181375" cy="1742626"/>
          </a:xfrm>
          <a:prstGeom prst="rect">
            <a:avLst/>
          </a:prstGeom>
          <a:noFill/>
        </p:spPr>
      </p:pic>
      <p:sp>
        <p:nvSpPr>
          <p:cNvPr id="5" name="Title 4"/>
          <p:cNvSpPr>
            <a:spLocks noGrp="1"/>
          </p:cNvSpPr>
          <p:nvPr>
            <p:ph type="title"/>
          </p:nvPr>
        </p:nvSpPr>
        <p:spPr/>
        <p:txBody>
          <a:bodyPr/>
          <a:lstStyle/>
          <a:p>
            <a:r>
              <a:rPr lang="en-US" dirty="0" smtClean="0"/>
              <a:t>Cluster Machines</a:t>
            </a:r>
            <a:endParaRPr lang="en-US" dirty="0"/>
          </a:p>
        </p:txBody>
      </p:sp>
      <p:sp>
        <p:nvSpPr>
          <p:cNvPr id="4" name="Slide Number Placeholder 3"/>
          <p:cNvSpPr>
            <a:spLocks noGrp="1"/>
          </p:cNvSpPr>
          <p:nvPr>
            <p:ph type="sldNum" sz="quarter" idx="12"/>
          </p:nvPr>
        </p:nvSpPr>
        <p:spPr>
          <a:xfrm>
            <a:off x="5449329" y="6356350"/>
            <a:ext cx="2133600" cy="365125"/>
          </a:xfrm>
        </p:spPr>
        <p:txBody>
          <a:bodyPr/>
          <a:lstStyle/>
          <a:p>
            <a:fld id="{FC7F914F-062F-453F-B34B-BB004E9935E0}" type="slidenum">
              <a:rPr lang="en-US" smtClean="0"/>
              <a:pPr/>
              <a:t>30</a:t>
            </a:fld>
            <a:endParaRPr lang="en-US"/>
          </a:p>
        </p:txBody>
      </p:sp>
      <p:pic>
        <p:nvPicPr>
          <p:cNvPr id="9"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2797377" y="2020118"/>
            <a:ext cx="1181375" cy="1742626"/>
          </a:xfrm>
          <a:prstGeom prst="rect">
            <a:avLst/>
          </a:prstGeom>
          <a:noFill/>
        </p:spPr>
      </p:pic>
      <p:pic>
        <p:nvPicPr>
          <p:cNvPr id="11"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876800" y="4581974"/>
            <a:ext cx="1181375" cy="1742626"/>
          </a:xfrm>
          <a:prstGeom prst="rect">
            <a:avLst/>
          </a:prstGeom>
          <a:noFill/>
        </p:spPr>
      </p:pic>
      <p:sp>
        <p:nvSpPr>
          <p:cNvPr id="17" name="Rectangle 16"/>
          <p:cNvSpPr/>
          <p:nvPr/>
        </p:nvSpPr>
        <p:spPr>
          <a:xfrm>
            <a:off x="2573191" y="4048574"/>
            <a:ext cx="1884784" cy="6096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Name service</a:t>
            </a:r>
            <a:endParaRPr lang="en-US" sz="2000" dirty="0">
              <a:solidFill>
                <a:schemeClr val="tx1"/>
              </a:solidFill>
            </a:endParaRPr>
          </a:p>
        </p:txBody>
      </p:sp>
      <p:sp>
        <p:nvSpPr>
          <p:cNvPr id="18" name="Rectangle 17"/>
          <p:cNvSpPr/>
          <p:nvPr/>
        </p:nvSpPr>
        <p:spPr>
          <a:xfrm>
            <a:off x="4630591" y="4028358"/>
            <a:ext cx="1884783" cy="609600"/>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Scheduling</a:t>
            </a:r>
            <a:endParaRPr lang="en-US" sz="2000" dirty="0">
              <a:solidFill>
                <a:schemeClr val="tx1"/>
              </a:solidFill>
            </a:endParaRPr>
          </a:p>
        </p:txBody>
      </p:sp>
      <p:pic>
        <p:nvPicPr>
          <p:cNvPr id="20"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910761" y="2020118"/>
            <a:ext cx="1181375" cy="1742626"/>
          </a:xfrm>
          <a:prstGeom prst="rect">
            <a:avLst/>
          </a:prstGeom>
          <a:noFill/>
        </p:spPr>
      </p:pic>
      <p:sp>
        <p:nvSpPr>
          <p:cNvPr id="22" name="Rectangle 21"/>
          <p:cNvSpPr/>
          <p:nvPr/>
        </p:nvSpPr>
        <p:spPr>
          <a:xfrm>
            <a:off x="2626064" y="1466502"/>
            <a:ext cx="942392" cy="609600"/>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chemeClr val="tx1"/>
                </a:solidFill>
              </a:rPr>
              <a:t>Remote </a:t>
            </a:r>
            <a:br>
              <a:rPr lang="en-US" dirty="0" smtClean="0">
                <a:solidFill>
                  <a:schemeClr val="tx1"/>
                </a:solidFill>
              </a:rPr>
            </a:br>
            <a:r>
              <a:rPr lang="en-US" dirty="0" smtClean="0">
                <a:solidFill>
                  <a:schemeClr val="tx1"/>
                </a:solidFill>
              </a:rPr>
              <a:t>execution</a:t>
            </a:r>
            <a:endParaRPr lang="en-US" dirty="0">
              <a:solidFill>
                <a:schemeClr val="tx1"/>
              </a:solidFill>
            </a:endParaRPr>
          </a:p>
        </p:txBody>
      </p:sp>
      <p:sp>
        <p:nvSpPr>
          <p:cNvPr id="23" name="Rectangle 22"/>
          <p:cNvSpPr/>
          <p:nvPr/>
        </p:nvSpPr>
        <p:spPr>
          <a:xfrm>
            <a:off x="3625742" y="1466502"/>
            <a:ext cx="885105" cy="6096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dirty="0" smtClean="0">
                <a:solidFill>
                  <a:schemeClr val="tx1"/>
                </a:solidFill>
              </a:rPr>
              <a:t>Storage</a:t>
            </a:r>
            <a:endParaRPr lang="en-US" sz="2000" dirty="0">
              <a:solidFill>
                <a:schemeClr val="tx1"/>
              </a:solidFill>
            </a:endParaRPr>
          </a:p>
        </p:txBody>
      </p:sp>
      <p:sp>
        <p:nvSpPr>
          <p:cNvPr id="25" name="Rectangle 24"/>
          <p:cNvSpPr/>
          <p:nvPr/>
        </p:nvSpPr>
        <p:spPr>
          <a:xfrm>
            <a:off x="4739449" y="1466502"/>
            <a:ext cx="942392" cy="609600"/>
          </a:xfrm>
          <a:prstGeom prst="rect">
            <a:avLst/>
          </a:prstGeom>
          <a:solidFill>
            <a:schemeClr val="bg2">
              <a:lumMod val="90000"/>
            </a:schemeClr>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chemeClr val="tx1"/>
                </a:solidFill>
              </a:rPr>
              <a:t>Remote </a:t>
            </a:r>
            <a:br>
              <a:rPr lang="en-US" dirty="0" smtClean="0">
                <a:solidFill>
                  <a:schemeClr val="tx1"/>
                </a:solidFill>
              </a:rPr>
            </a:br>
            <a:r>
              <a:rPr lang="en-US" dirty="0" smtClean="0">
                <a:solidFill>
                  <a:schemeClr val="tx1"/>
                </a:solidFill>
              </a:rPr>
              <a:t>execution</a:t>
            </a:r>
            <a:endParaRPr lang="en-US" dirty="0">
              <a:solidFill>
                <a:schemeClr val="tx1"/>
              </a:solidFill>
            </a:endParaRPr>
          </a:p>
        </p:txBody>
      </p:sp>
      <p:sp>
        <p:nvSpPr>
          <p:cNvPr id="26" name="Rectangle 25"/>
          <p:cNvSpPr/>
          <p:nvPr/>
        </p:nvSpPr>
        <p:spPr>
          <a:xfrm>
            <a:off x="5739127" y="1466502"/>
            <a:ext cx="885105" cy="6096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000" dirty="0" smtClean="0">
                <a:solidFill>
                  <a:schemeClr val="tx1"/>
                </a:solidFill>
              </a:rPr>
              <a:t>Storage</a:t>
            </a:r>
            <a:endParaRPr lang="en-US" sz="2000" dirty="0">
              <a:solidFill>
                <a:schemeClr val="tx1"/>
              </a:solidFill>
            </a:endParaRPr>
          </a:p>
        </p:txBody>
      </p:sp>
    </p:spTree>
    <p:extLst>
      <p:ext uri="{BB962C8B-B14F-4D97-AF65-F5344CB8AC3E}">
        <p14:creationId xmlns:p14="http://schemas.microsoft.com/office/powerpoint/2010/main" val="5470187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22" grpId="0" animBg="1"/>
      <p:bldP spid="23" grpId="0" animBg="1"/>
      <p:bldP spid="25"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services abstraction</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31</a:t>
            </a:fld>
            <a:endParaRPr lang="en-US"/>
          </a:p>
        </p:txBody>
      </p:sp>
      <p:sp>
        <p:nvSpPr>
          <p:cNvPr id="5" name="Rectangle 4"/>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6" name="Rectangle 5"/>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10" name="Rectangle 9"/>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1" name="Rectangle 10"/>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2" name="Rectangle 11"/>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3" name="Rectangle 12"/>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cxnSp>
        <p:nvCxnSpPr>
          <p:cNvPr id="15" name="Elbow Connector 14"/>
          <p:cNvCxnSpPr>
            <a:endCxn id="6" idx="0"/>
          </p:cNvCxnSpPr>
          <p:nvPr/>
        </p:nvCxnSpPr>
        <p:spPr>
          <a:xfrm>
            <a:off x="585158" y="3657600"/>
            <a:ext cx="3961442" cy="53340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32703" y="3048000"/>
            <a:ext cx="4466351" cy="523220"/>
          </a:xfrm>
          <a:prstGeom prst="rect">
            <a:avLst/>
          </a:prstGeom>
          <a:noFill/>
        </p:spPr>
        <p:txBody>
          <a:bodyPr wrap="none" rtlCol="0">
            <a:spAutoFit/>
          </a:bodyPr>
          <a:lstStyle/>
          <a:p>
            <a:r>
              <a:rPr lang="en-US" sz="2800" dirty="0" smtClean="0"/>
              <a:t>Reliable specialized machines</a:t>
            </a:r>
            <a:endParaRPr lang="en-US" sz="2800" dirty="0"/>
          </a:p>
        </p:txBody>
      </p:sp>
    </p:spTree>
    <p:extLst>
      <p:ext uri="{BB962C8B-B14F-4D97-AF65-F5344CB8AC3E}">
        <p14:creationId xmlns:p14="http://schemas.microsoft.com/office/powerpoint/2010/main" val="2549219262"/>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mbudiu\AppData\Local\Microsoft\Windows\Temporary Internet Files\Content.IE5\D5HS8DXT\MC900441748[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732064"/>
            <a:ext cx="2743200" cy="2743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21566" y="304800"/>
            <a:ext cx="8229600" cy="1143000"/>
          </a:xfrm>
        </p:spPr>
        <p:txBody>
          <a:bodyPr/>
          <a:lstStyle/>
          <a:p>
            <a:r>
              <a:rPr lang="en-US" dirty="0" smtClean="0"/>
              <a:t>Layered Software Architecture</a:t>
            </a:r>
            <a:endParaRPr lang="en-US" dirty="0"/>
          </a:p>
        </p:txBody>
      </p:sp>
      <p:sp>
        <p:nvSpPr>
          <p:cNvPr id="3" name="Content Placeholder 2"/>
          <p:cNvSpPr>
            <a:spLocks noGrp="1"/>
          </p:cNvSpPr>
          <p:nvPr>
            <p:ph idx="1"/>
          </p:nvPr>
        </p:nvSpPr>
        <p:spPr>
          <a:xfrm>
            <a:off x="457200" y="2819400"/>
            <a:ext cx="8229600" cy="3306763"/>
          </a:xfrm>
        </p:spPr>
        <p:txBody>
          <a:bodyPr>
            <a:normAutofit/>
          </a:bodyPr>
          <a:lstStyle/>
          <a:p>
            <a:r>
              <a:rPr lang="en-US" dirty="0" smtClean="0"/>
              <a:t>Simple components</a:t>
            </a:r>
          </a:p>
          <a:p>
            <a:r>
              <a:rPr lang="en-US" dirty="0" smtClean="0"/>
              <a:t>Software-provided reliability</a:t>
            </a:r>
          </a:p>
          <a:p>
            <a:r>
              <a:rPr lang="en-US" dirty="0" smtClean="0"/>
              <a:t>Versioned APIs</a:t>
            </a:r>
          </a:p>
          <a:p>
            <a:r>
              <a:rPr lang="en-US" dirty="0" smtClean="0"/>
              <a:t>Design for live staged deployment</a:t>
            </a:r>
          </a:p>
          <a:p>
            <a:pPr marL="0" indent="0">
              <a:buNone/>
            </a:pPr>
            <a:endParaRPr lang="en-US" dirty="0" smtClean="0"/>
          </a:p>
          <a:p>
            <a:pPr marL="0" indent="0">
              <a:buNone/>
            </a:pPr>
            <a:endParaRPr lang="en-US" dirty="0" smtClean="0"/>
          </a:p>
          <a:p>
            <a:endParaRPr lang="en-US" dirty="0" smtClean="0"/>
          </a:p>
        </p:txBody>
      </p:sp>
      <p:sp>
        <p:nvSpPr>
          <p:cNvPr id="4" name="Slide Number Placeholder 3"/>
          <p:cNvSpPr>
            <a:spLocks noGrp="1"/>
          </p:cNvSpPr>
          <p:nvPr>
            <p:ph type="sldNum" sz="quarter" idx="12"/>
          </p:nvPr>
        </p:nvSpPr>
        <p:spPr/>
        <p:txBody>
          <a:bodyPr/>
          <a:lstStyle/>
          <a:p>
            <a:fld id="{FC7F914F-062F-453F-B34B-BB004E9935E0}" type="slidenum">
              <a:rPr lang="en-US" smtClean="0"/>
              <a:pPr/>
              <a:t>32</a:t>
            </a:fld>
            <a:endParaRPr lang="en-US"/>
          </a:p>
        </p:txBody>
      </p:sp>
      <p:pic>
        <p:nvPicPr>
          <p:cNvPr id="6" name="Picture 2" descr="C:\Documents and Settings\mbudiu\Local Settings\Temporary Internet Files\Content.IE5\8FBAYZRT\MPj04277090000[1].jpg"/>
          <p:cNvPicPr>
            <a:picLocks noChangeAspect="1" noChangeArrowheads="1"/>
          </p:cNvPicPr>
          <p:nvPr/>
        </p:nvPicPr>
        <p:blipFill>
          <a:blip r:embed="rId3" cstate="print"/>
          <a:srcRect/>
          <a:stretch>
            <a:fillRect/>
          </a:stretch>
        </p:blipFill>
        <p:spPr bwMode="auto">
          <a:xfrm>
            <a:off x="6942364" y="3505200"/>
            <a:ext cx="1676400" cy="1676400"/>
          </a:xfrm>
          <a:prstGeom prst="rect">
            <a:avLst/>
          </a:prstGeom>
          <a:noFill/>
        </p:spPr>
      </p:pic>
    </p:spTree>
    <p:extLst>
      <p:ext uri="{BB962C8B-B14F-4D97-AF65-F5344CB8AC3E}">
        <p14:creationId xmlns:p14="http://schemas.microsoft.com/office/powerpoint/2010/main" val="3586395865"/>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Storage</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33</a:t>
            </a:fld>
            <a:endParaRPr lang="en-US"/>
          </a:p>
        </p:txBody>
      </p:sp>
      <p:grpSp>
        <p:nvGrpSpPr>
          <p:cNvPr id="17" name="Group 16"/>
          <p:cNvGrpSpPr/>
          <p:nvPr/>
        </p:nvGrpSpPr>
        <p:grpSpPr>
          <a:xfrm>
            <a:off x="1953922" y="1545383"/>
            <a:ext cx="4958652" cy="2692276"/>
            <a:chOff x="814873" y="2028986"/>
            <a:chExt cx="7414727" cy="3914614"/>
          </a:xfrm>
        </p:grpSpPr>
        <p:sp>
          <p:nvSpPr>
            <p:cNvPr id="18" name="Rectangle 17"/>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9" name="Rectangle 18"/>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20" name="Rectangle 19"/>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21" name="Rectangle 20"/>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22" name="Rectangle 21"/>
            <p:cNvSpPr/>
            <p:nvPr/>
          </p:nvSpPr>
          <p:spPr>
            <a:xfrm>
              <a:off x="838200"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23" name="Rectangle 22"/>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4" name="Rectangle 23"/>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5" name="Rectangle 24"/>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6" name="Rectangle 25"/>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27" name="Rectangle 26"/>
            <p:cNvSpPr/>
            <p:nvPr/>
          </p:nvSpPr>
          <p:spPr>
            <a:xfrm>
              <a:off x="814873" y="2028986"/>
              <a:ext cx="7391400" cy="381000"/>
            </a:xfrm>
            <a:prstGeom prst="rect">
              <a:avLst/>
            </a:prstGeom>
            <a:solidFill>
              <a:srgbClr val="FFFF00"/>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Applications</a:t>
              </a:r>
              <a:endParaRPr lang="en-US" dirty="0">
                <a:solidFill>
                  <a:schemeClr val="tx1"/>
                </a:solidFill>
              </a:endParaRPr>
            </a:p>
          </p:txBody>
        </p:sp>
      </p:grpSp>
      <p:sp>
        <p:nvSpPr>
          <p:cNvPr id="28" name="Rectangle 27"/>
          <p:cNvSpPr/>
          <p:nvPr/>
        </p:nvSpPr>
        <p:spPr>
          <a:xfrm>
            <a:off x="1774371" y="1371601"/>
            <a:ext cx="5388429" cy="1250301"/>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946146" y="2967135"/>
            <a:ext cx="5388429" cy="1376265"/>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0944030"/>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68512" y="1295400"/>
            <a:ext cx="1127040" cy="1210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descr="C:\Users\mbudiu\AppData\Local\Microsoft\Windows\Temporary Internet Files\Content.IE5\4RTJG1K4\MP900316372[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7800" y="3341141"/>
            <a:ext cx="2133600" cy="147929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Bandwidth hierarchy</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34</a:t>
            </a:fld>
            <a:endParaRPr lang="en-US"/>
          </a:p>
        </p:txBody>
      </p:sp>
      <p:pic>
        <p:nvPicPr>
          <p:cNvPr id="6152" name="Picture 8" descr="C:\Users\mbudiu\AppData\Local\Microsoft\Windows\Temporary Internet Files\Content.IE5\4RTJG1K4\MC90023826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06917" y="3081064"/>
            <a:ext cx="2046083" cy="17020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4953000" y="2305837"/>
            <a:ext cx="799643" cy="2514600"/>
          </a:xfrm>
          <a:prstGeom prst="rect">
            <a:avLst/>
          </a:prstGeom>
          <a:noFill/>
        </p:spPr>
      </p:pic>
      <p:pic>
        <p:nvPicPr>
          <p:cNvPr id="2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6591710" y="2361821"/>
            <a:ext cx="799643" cy="2514600"/>
          </a:xfrm>
          <a:prstGeom prst="rect">
            <a:avLst/>
          </a:prstGeom>
          <a:noFill/>
        </p:spPr>
      </p:pic>
      <p:pic>
        <p:nvPicPr>
          <p:cNvPr id="6153" name="Picture 9"/>
          <p:cNvPicPr>
            <a:picLocks noGrp="1" noChangeAspect="1" noChangeArrowheads="1"/>
          </p:cNvPicPr>
          <p:nvPr>
            <p:ph idx="1"/>
          </p:nvPr>
        </p:nvPicPr>
        <p:blipFill rotWithShape="1">
          <a:blip r:embed="rId6" cstate="print">
            <a:extLst>
              <a:ext uri="{28A0092B-C50C-407E-A947-70E740481C1C}">
                <a14:useLocalDpi xmlns:a14="http://schemas.microsoft.com/office/drawing/2010/main" val="0"/>
              </a:ext>
            </a:extLst>
          </a:blip>
          <a:srcRect l="7843" t="35701" r="8399" b="38290"/>
          <a:stretch/>
        </p:blipFill>
        <p:spPr bwMode="auto">
          <a:xfrm>
            <a:off x="5566242" y="1664741"/>
            <a:ext cx="1492580" cy="344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4"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102" y="3658196"/>
            <a:ext cx="1320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77917" y="5116286"/>
            <a:ext cx="941283" cy="461665"/>
          </a:xfrm>
          <a:prstGeom prst="rect">
            <a:avLst/>
          </a:prstGeom>
          <a:noFill/>
        </p:spPr>
        <p:txBody>
          <a:bodyPr wrap="none" rtlCol="0">
            <a:spAutoFit/>
          </a:bodyPr>
          <a:lstStyle/>
          <a:p>
            <a:r>
              <a:rPr lang="en-US" sz="2400" dirty="0" smtClean="0"/>
              <a:t>Cache</a:t>
            </a:r>
            <a:endParaRPr lang="en-US" sz="2400" dirty="0"/>
          </a:p>
        </p:txBody>
      </p:sp>
      <p:sp>
        <p:nvSpPr>
          <p:cNvPr id="24" name="TextBox 23"/>
          <p:cNvSpPr txBox="1"/>
          <p:nvPr/>
        </p:nvSpPr>
        <p:spPr>
          <a:xfrm>
            <a:off x="2126582" y="5116286"/>
            <a:ext cx="792205" cy="461665"/>
          </a:xfrm>
          <a:prstGeom prst="rect">
            <a:avLst/>
          </a:prstGeom>
          <a:noFill/>
        </p:spPr>
        <p:txBody>
          <a:bodyPr wrap="none" rtlCol="0">
            <a:spAutoFit/>
          </a:bodyPr>
          <a:lstStyle/>
          <a:p>
            <a:r>
              <a:rPr lang="en-US" sz="2400" dirty="0" smtClean="0"/>
              <a:t>RAM</a:t>
            </a:r>
            <a:endParaRPr lang="en-US" sz="2400" dirty="0"/>
          </a:p>
        </p:txBody>
      </p:sp>
      <p:sp>
        <p:nvSpPr>
          <p:cNvPr id="26" name="TextBox 25"/>
          <p:cNvSpPr txBox="1"/>
          <p:nvPr/>
        </p:nvSpPr>
        <p:spPr>
          <a:xfrm>
            <a:off x="3605172" y="5105400"/>
            <a:ext cx="890628" cy="830997"/>
          </a:xfrm>
          <a:prstGeom prst="rect">
            <a:avLst/>
          </a:prstGeom>
          <a:noFill/>
        </p:spPr>
        <p:txBody>
          <a:bodyPr wrap="none" rtlCol="0">
            <a:spAutoFit/>
          </a:bodyPr>
          <a:lstStyle/>
          <a:p>
            <a:r>
              <a:rPr lang="en-US" sz="2400" dirty="0" smtClean="0"/>
              <a:t>Local </a:t>
            </a:r>
            <a:br>
              <a:rPr lang="en-US" sz="2400" dirty="0" smtClean="0"/>
            </a:br>
            <a:r>
              <a:rPr lang="en-US" sz="2400" dirty="0" smtClean="0"/>
              <a:t>disks</a:t>
            </a:r>
            <a:endParaRPr lang="en-US" sz="2400" dirty="0"/>
          </a:p>
        </p:txBody>
      </p:sp>
      <p:sp>
        <p:nvSpPr>
          <p:cNvPr id="29" name="TextBox 28"/>
          <p:cNvSpPr txBox="1"/>
          <p:nvPr/>
        </p:nvSpPr>
        <p:spPr>
          <a:xfrm>
            <a:off x="4976772" y="5105400"/>
            <a:ext cx="890628" cy="830997"/>
          </a:xfrm>
          <a:prstGeom prst="rect">
            <a:avLst/>
          </a:prstGeom>
          <a:noFill/>
        </p:spPr>
        <p:txBody>
          <a:bodyPr wrap="none" rtlCol="0">
            <a:spAutoFit/>
          </a:bodyPr>
          <a:lstStyle/>
          <a:p>
            <a:r>
              <a:rPr lang="en-US" sz="2400" dirty="0" smtClean="0"/>
              <a:t>Local </a:t>
            </a:r>
            <a:br>
              <a:rPr lang="en-US" sz="2400" dirty="0" smtClean="0"/>
            </a:br>
            <a:r>
              <a:rPr lang="en-US" sz="2400" dirty="0" smtClean="0"/>
              <a:t>rack</a:t>
            </a:r>
            <a:endParaRPr lang="en-US" sz="2400" dirty="0"/>
          </a:p>
        </p:txBody>
      </p:sp>
      <p:sp>
        <p:nvSpPr>
          <p:cNvPr id="30" name="TextBox 29"/>
          <p:cNvSpPr txBox="1"/>
          <p:nvPr/>
        </p:nvSpPr>
        <p:spPr>
          <a:xfrm>
            <a:off x="6544039" y="5105400"/>
            <a:ext cx="1160189" cy="830997"/>
          </a:xfrm>
          <a:prstGeom prst="rect">
            <a:avLst/>
          </a:prstGeom>
          <a:noFill/>
        </p:spPr>
        <p:txBody>
          <a:bodyPr wrap="none" rtlCol="0">
            <a:spAutoFit/>
          </a:bodyPr>
          <a:lstStyle/>
          <a:p>
            <a:r>
              <a:rPr lang="en-US" sz="2400" dirty="0" smtClean="0"/>
              <a:t>Remote</a:t>
            </a:r>
            <a:br>
              <a:rPr lang="en-US" sz="2400" dirty="0" smtClean="0"/>
            </a:br>
            <a:r>
              <a:rPr lang="en-US" sz="2400" dirty="0" smtClean="0"/>
              <a:t>rack</a:t>
            </a:r>
            <a:endParaRPr lang="en-US" sz="2400" dirty="0"/>
          </a:p>
        </p:txBody>
      </p:sp>
      <p:pic>
        <p:nvPicPr>
          <p:cNvPr id="3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8229600" y="2361821"/>
            <a:ext cx="799643" cy="2514600"/>
          </a:xfrm>
          <a:prstGeom prst="rect">
            <a:avLst/>
          </a:prstGeom>
          <a:noFill/>
        </p:spPr>
      </p:pic>
      <p:sp>
        <p:nvSpPr>
          <p:cNvPr id="34" name="TextBox 33"/>
          <p:cNvSpPr txBox="1"/>
          <p:nvPr/>
        </p:nvSpPr>
        <p:spPr>
          <a:xfrm>
            <a:off x="7696200" y="5105400"/>
            <a:ext cx="1540743" cy="830997"/>
          </a:xfrm>
          <a:prstGeom prst="rect">
            <a:avLst/>
          </a:prstGeom>
          <a:noFill/>
        </p:spPr>
        <p:txBody>
          <a:bodyPr wrap="none" rtlCol="0">
            <a:spAutoFit/>
          </a:bodyPr>
          <a:lstStyle/>
          <a:p>
            <a:r>
              <a:rPr lang="en-US" sz="2400" dirty="0" smtClean="0"/>
              <a:t>Remote  </a:t>
            </a:r>
          </a:p>
          <a:p>
            <a:r>
              <a:rPr lang="en-US" sz="2400" dirty="0" smtClean="0"/>
              <a:t>datacenter</a:t>
            </a:r>
            <a:endParaRPr lang="en-US" sz="2400" dirty="0"/>
          </a:p>
        </p:txBody>
      </p:sp>
    </p:spTree>
    <p:extLst>
      <p:ext uri="{BB962C8B-B14F-4D97-AF65-F5344CB8AC3E}">
        <p14:creationId xmlns:p14="http://schemas.microsoft.com/office/powerpoint/2010/main" val="668795845"/>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mbudiu\AppData\Local\Microsoft\Windows\Temporary Internet Files\Content.IE5\0C1PX15L\MC90001476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635" y="2476643"/>
            <a:ext cx="7240633" cy="33241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en-US" dirty="0" smtClean="0"/>
              <a:t>Today’s disks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35</a:t>
            </a:fld>
            <a:endParaRPr lang="en-US"/>
          </a:p>
        </p:txBody>
      </p:sp>
      <p:sp>
        <p:nvSpPr>
          <p:cNvPr id="2675" name="TextBox 2674"/>
          <p:cNvSpPr txBox="1"/>
          <p:nvPr/>
        </p:nvSpPr>
        <p:spPr>
          <a:xfrm>
            <a:off x="2344675" y="3276600"/>
            <a:ext cx="1770126" cy="1015663"/>
          </a:xfrm>
          <a:prstGeom prst="rect">
            <a:avLst/>
          </a:prstGeom>
          <a:noFill/>
        </p:spPr>
        <p:txBody>
          <a:bodyPr wrap="square" rtlCol="0">
            <a:spAutoFit/>
          </a:bodyPr>
          <a:lstStyle/>
          <a:p>
            <a:r>
              <a:rPr lang="en-US" sz="6000" b="1" dirty="0" smtClean="0">
                <a:solidFill>
                  <a:srgbClr val="FF0000"/>
                </a:solidFill>
              </a:rPr>
              <a:t>2TB</a:t>
            </a:r>
            <a:endParaRPr lang="en-US" sz="6000" b="1" dirty="0">
              <a:solidFill>
                <a:srgbClr val="FF0000"/>
              </a:solidFill>
            </a:endParaRPr>
          </a:p>
        </p:txBody>
      </p:sp>
      <p:sp>
        <p:nvSpPr>
          <p:cNvPr id="2676" name="TextBox 2675"/>
          <p:cNvSpPr txBox="1"/>
          <p:nvPr/>
        </p:nvSpPr>
        <p:spPr>
          <a:xfrm>
            <a:off x="4049655" y="1773123"/>
            <a:ext cx="2118517" cy="584775"/>
          </a:xfrm>
          <a:prstGeom prst="rect">
            <a:avLst/>
          </a:prstGeom>
          <a:noFill/>
        </p:spPr>
        <p:txBody>
          <a:bodyPr wrap="square" rtlCol="0">
            <a:spAutoFit/>
          </a:bodyPr>
          <a:lstStyle/>
          <a:p>
            <a:r>
              <a:rPr lang="en-US" sz="3200" dirty="0"/>
              <a:t>1</a:t>
            </a:r>
            <a:r>
              <a:rPr lang="en-US" sz="3200" dirty="0" smtClean="0"/>
              <a:t>00MB/s</a:t>
            </a:r>
            <a:endParaRPr lang="en-US" sz="3200" dirty="0"/>
          </a:p>
        </p:txBody>
      </p:sp>
      <p:pic>
        <p:nvPicPr>
          <p:cNvPr id="1028" name="Picture 4" descr="C:\Users\mbudiu\AppData\Local\Microsoft\Windows\Temporary Internet Files\Content.IE5\TXJZESNJ\MC90039121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996696"/>
            <a:ext cx="923544" cy="83210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p:cNvGrpSpPr/>
          <p:nvPr/>
        </p:nvGrpSpPr>
        <p:grpSpPr>
          <a:xfrm>
            <a:off x="5744227" y="1571808"/>
            <a:ext cx="516994" cy="1018992"/>
            <a:chOff x="5744227" y="1349065"/>
            <a:chExt cx="516994" cy="1018992"/>
          </a:xfrm>
        </p:grpSpPr>
        <p:sp>
          <p:nvSpPr>
            <p:cNvPr id="11" name="Rectangle 10"/>
            <p:cNvSpPr/>
            <p:nvPr/>
          </p:nvSpPr>
          <p:spPr>
            <a:xfrm rot="600000">
              <a:off x="5744227" y="1429186"/>
              <a:ext cx="77369" cy="938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8" name="Rectangle 297"/>
            <p:cNvSpPr/>
            <p:nvPr/>
          </p:nvSpPr>
          <p:spPr>
            <a:xfrm rot="4260000">
              <a:off x="6012217" y="1174298"/>
              <a:ext cx="74238" cy="423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p:cNvSpPr txBox="1"/>
          <p:nvPr/>
        </p:nvSpPr>
        <p:spPr>
          <a:xfrm>
            <a:off x="7133818" y="996696"/>
            <a:ext cx="1832681" cy="523220"/>
          </a:xfrm>
          <a:prstGeom prst="rect">
            <a:avLst/>
          </a:prstGeom>
          <a:noFill/>
        </p:spPr>
        <p:txBody>
          <a:bodyPr wrap="none" rtlCol="0">
            <a:spAutoFit/>
          </a:bodyPr>
          <a:lstStyle/>
          <a:p>
            <a:r>
              <a:rPr lang="en-US" sz="2800" i="1" dirty="0" smtClean="0"/>
              <a:t>Application</a:t>
            </a:r>
            <a:endParaRPr lang="en-US" sz="2800" i="1" dirty="0"/>
          </a:p>
        </p:txBody>
      </p:sp>
    </p:spTree>
    <p:extLst>
      <p:ext uri="{BB962C8B-B14F-4D97-AF65-F5344CB8AC3E}">
        <p14:creationId xmlns:p14="http://schemas.microsoft.com/office/powerpoint/2010/main" val="38053940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7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944562"/>
          </a:xfrm>
        </p:spPr>
        <p:txBody>
          <a:bodyPr/>
          <a:lstStyle/>
          <a:p>
            <a:r>
              <a:rPr lang="en-US" dirty="0" smtClean="0"/>
              <a:t>Storage bandwidth</a:t>
            </a:r>
            <a:endParaRPr lang="en-US" dirty="0"/>
          </a:p>
        </p:txBody>
      </p:sp>
      <p:sp>
        <p:nvSpPr>
          <p:cNvPr id="4" name="Slide Number Placeholder 3"/>
          <p:cNvSpPr>
            <a:spLocks noGrp="1"/>
          </p:cNvSpPr>
          <p:nvPr>
            <p:ph type="sldNum" sz="quarter" idx="12"/>
          </p:nvPr>
        </p:nvSpPr>
        <p:spPr>
          <a:xfrm>
            <a:off x="6485578" y="6356350"/>
            <a:ext cx="2133600" cy="365125"/>
          </a:xfrm>
        </p:spPr>
        <p:txBody>
          <a:bodyPr/>
          <a:lstStyle/>
          <a:p>
            <a:fld id="{FC7F914F-062F-453F-B34B-BB004E9935E0}" type="slidenum">
              <a:rPr lang="en-US" smtClean="0"/>
              <a:pPr/>
              <a:t>36</a:t>
            </a:fld>
            <a:endParaRPr lang="en-US" dirty="0"/>
          </a:p>
        </p:txBody>
      </p:sp>
      <p:grpSp>
        <p:nvGrpSpPr>
          <p:cNvPr id="18" name="Group 17"/>
          <p:cNvGrpSpPr/>
          <p:nvPr/>
        </p:nvGrpSpPr>
        <p:grpSpPr>
          <a:xfrm>
            <a:off x="274146" y="4191000"/>
            <a:ext cx="3772175" cy="2362200"/>
            <a:chOff x="457200" y="2743200"/>
            <a:chExt cx="5067575" cy="3505200"/>
          </a:xfrm>
        </p:grpSpPr>
        <p:pic>
          <p:nvPicPr>
            <p:cNvPr id="5"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57200" y="2743200"/>
              <a:ext cx="1181375" cy="1742626"/>
            </a:xfrm>
            <a:prstGeom prst="rect">
              <a:avLst/>
            </a:prstGeom>
            <a:noFill/>
          </p:spPr>
        </p:pic>
        <p:pic>
          <p:nvPicPr>
            <p:cNvPr id="6"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748641" y="2750976"/>
              <a:ext cx="1181375" cy="1742626"/>
            </a:xfrm>
            <a:prstGeom prst="rect">
              <a:avLst/>
            </a:prstGeom>
            <a:noFill/>
          </p:spPr>
        </p:pic>
        <p:pic>
          <p:nvPicPr>
            <p:cNvPr id="7"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048000" y="2743200"/>
              <a:ext cx="1181375" cy="1742626"/>
            </a:xfrm>
            <a:prstGeom prst="rect">
              <a:avLst/>
            </a:prstGeom>
            <a:noFill/>
          </p:spPr>
        </p:pic>
        <p:pic>
          <p:nvPicPr>
            <p:cNvPr id="8"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343400" y="2758752"/>
              <a:ext cx="1181375" cy="1742626"/>
            </a:xfrm>
            <a:prstGeom prst="rect">
              <a:avLst/>
            </a:prstGeom>
            <a:noFill/>
          </p:spPr>
        </p:pic>
        <p:pic>
          <p:nvPicPr>
            <p:cNvPr id="10"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533400" y="5224335"/>
              <a:ext cx="1011383" cy="1024065"/>
            </a:xfrm>
            <a:prstGeom prst="rect">
              <a:avLst/>
            </a:prstGeom>
            <a:noFill/>
          </p:spPr>
        </p:pic>
        <p:pic>
          <p:nvPicPr>
            <p:cNvPr id="11"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1824841" y="5221225"/>
              <a:ext cx="1011383" cy="1024065"/>
            </a:xfrm>
            <a:prstGeom prst="rect">
              <a:avLst/>
            </a:prstGeom>
            <a:noFill/>
          </p:spPr>
        </p:pic>
        <p:pic>
          <p:nvPicPr>
            <p:cNvPr id="12"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3124200" y="5224335"/>
              <a:ext cx="1011383" cy="1024065"/>
            </a:xfrm>
            <a:prstGeom prst="rect">
              <a:avLst/>
            </a:prstGeom>
            <a:noFill/>
          </p:spPr>
        </p:pic>
        <p:pic>
          <p:nvPicPr>
            <p:cNvPr id="13"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4419600" y="5224335"/>
              <a:ext cx="1011383" cy="1024065"/>
            </a:xfrm>
            <a:prstGeom prst="rect">
              <a:avLst/>
            </a:prstGeom>
            <a:noFill/>
          </p:spPr>
        </p:pic>
        <p:sp>
          <p:nvSpPr>
            <p:cNvPr id="14" name="Up-Down Arrow 13"/>
            <p:cNvSpPr/>
            <p:nvPr/>
          </p:nvSpPr>
          <p:spPr>
            <a:xfrm>
              <a:off x="838200" y="4501377"/>
              <a:ext cx="381000" cy="7198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Down Arrow 14"/>
            <p:cNvSpPr/>
            <p:nvPr/>
          </p:nvSpPr>
          <p:spPr>
            <a:xfrm>
              <a:off x="2140032" y="4504539"/>
              <a:ext cx="381000" cy="7198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Down Arrow 15"/>
            <p:cNvSpPr/>
            <p:nvPr/>
          </p:nvSpPr>
          <p:spPr>
            <a:xfrm>
              <a:off x="3448187" y="4504539"/>
              <a:ext cx="381000" cy="7198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Down Arrow 16"/>
            <p:cNvSpPr/>
            <p:nvPr/>
          </p:nvSpPr>
          <p:spPr>
            <a:xfrm>
              <a:off x="4734791" y="4504539"/>
              <a:ext cx="381000" cy="719847"/>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170" name="Picture 2" descr="http://brazil.emc.com/images/about/photo-library/product/CLARiiON/CX4-960-FR-300dpi-LA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3802" y="838200"/>
            <a:ext cx="3359013" cy="335901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4351978" y="1271917"/>
            <a:ext cx="799643" cy="2514600"/>
          </a:xfrm>
          <a:prstGeom prst="rect">
            <a:avLst/>
          </a:prstGeom>
          <a:noFill/>
        </p:spPr>
      </p:pic>
      <p:sp>
        <p:nvSpPr>
          <p:cNvPr id="19" name="TextBox 18"/>
          <p:cNvSpPr txBox="1"/>
          <p:nvPr/>
        </p:nvSpPr>
        <p:spPr>
          <a:xfrm>
            <a:off x="137992" y="1687911"/>
            <a:ext cx="3953711" cy="1384995"/>
          </a:xfrm>
          <a:prstGeom prst="rect">
            <a:avLst/>
          </a:prstGeom>
          <a:noFill/>
        </p:spPr>
        <p:txBody>
          <a:bodyPr wrap="none" rtlCol="0">
            <a:spAutoFit/>
          </a:bodyPr>
          <a:lstStyle/>
          <a:p>
            <a:pPr marL="285750" indent="-285750">
              <a:buFont typeface="Arial" pitchFamily="34" charset="0"/>
              <a:buChar char="•"/>
            </a:pPr>
            <a:r>
              <a:rPr lang="en-US" sz="2800" dirty="0" smtClean="0"/>
              <a:t>Expensive</a:t>
            </a:r>
          </a:p>
          <a:p>
            <a:pPr marL="285750" indent="-285750">
              <a:buFont typeface="Arial" pitchFamily="34" charset="0"/>
              <a:buChar char="•"/>
            </a:pPr>
            <a:r>
              <a:rPr lang="en-US" sz="2800" dirty="0" smtClean="0"/>
              <a:t>Fast network needed</a:t>
            </a:r>
          </a:p>
          <a:p>
            <a:pPr marL="285750" indent="-285750">
              <a:buFont typeface="Arial" pitchFamily="34" charset="0"/>
              <a:buChar char="•"/>
            </a:pPr>
            <a:r>
              <a:rPr lang="en-US" sz="2800" dirty="0" smtClean="0"/>
              <a:t>Limited by network b/w</a:t>
            </a:r>
          </a:p>
        </p:txBody>
      </p:sp>
      <p:sp>
        <p:nvSpPr>
          <p:cNvPr id="22" name="TextBox 21"/>
          <p:cNvSpPr txBox="1"/>
          <p:nvPr/>
        </p:nvSpPr>
        <p:spPr>
          <a:xfrm>
            <a:off x="4961578" y="4800600"/>
            <a:ext cx="3312958" cy="1384995"/>
          </a:xfrm>
          <a:prstGeom prst="rect">
            <a:avLst/>
          </a:prstGeom>
          <a:noFill/>
        </p:spPr>
        <p:txBody>
          <a:bodyPr wrap="none" rtlCol="0">
            <a:spAutoFit/>
          </a:bodyPr>
          <a:lstStyle/>
          <a:p>
            <a:pPr marL="285750" indent="-285750">
              <a:buFont typeface="Arial" pitchFamily="34" charset="0"/>
              <a:buChar char="•"/>
            </a:pPr>
            <a:r>
              <a:rPr lang="en-US" sz="2800" dirty="0" smtClean="0"/>
              <a:t>Cheap network</a:t>
            </a:r>
          </a:p>
          <a:p>
            <a:pPr marL="285750" indent="-285750">
              <a:buFont typeface="Arial" pitchFamily="34" charset="0"/>
              <a:buChar char="•"/>
            </a:pPr>
            <a:r>
              <a:rPr lang="en-US" sz="2800" dirty="0" smtClean="0"/>
              <a:t>Cheap machines</a:t>
            </a:r>
          </a:p>
          <a:p>
            <a:pPr marL="285750" indent="-285750">
              <a:buFont typeface="Arial" pitchFamily="34" charset="0"/>
              <a:buChar char="•"/>
            </a:pPr>
            <a:r>
              <a:rPr lang="en-US" sz="2800" dirty="0" smtClean="0"/>
              <a:t>Limited by disk b/w</a:t>
            </a:r>
            <a:endParaRPr lang="en-US" sz="2800" dirty="0"/>
          </a:p>
        </p:txBody>
      </p:sp>
      <p:sp>
        <p:nvSpPr>
          <p:cNvPr id="23" name="TextBox 22"/>
          <p:cNvSpPr txBox="1"/>
          <p:nvPr/>
        </p:nvSpPr>
        <p:spPr>
          <a:xfrm>
            <a:off x="5349815" y="3515380"/>
            <a:ext cx="787973" cy="523220"/>
          </a:xfrm>
          <a:prstGeom prst="rect">
            <a:avLst/>
          </a:prstGeom>
          <a:noFill/>
        </p:spPr>
        <p:txBody>
          <a:bodyPr wrap="none" rtlCol="0">
            <a:spAutoFit/>
          </a:bodyPr>
          <a:lstStyle/>
          <a:p>
            <a:r>
              <a:rPr lang="en-US" sz="2800" dirty="0" smtClean="0"/>
              <a:t>SAN</a:t>
            </a:r>
            <a:endParaRPr lang="en-US" sz="2800" dirty="0"/>
          </a:p>
        </p:txBody>
      </p:sp>
      <p:sp>
        <p:nvSpPr>
          <p:cNvPr id="21" name="Left-Right Arrow 20"/>
          <p:cNvSpPr/>
          <p:nvPr/>
        </p:nvSpPr>
        <p:spPr>
          <a:xfrm>
            <a:off x="5151621" y="2297511"/>
            <a:ext cx="800557" cy="4572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84778" y="925911"/>
            <a:ext cx="8991600" cy="31126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p:cNvSpPr/>
          <p:nvPr/>
        </p:nvSpPr>
        <p:spPr>
          <a:xfrm>
            <a:off x="76200" y="4201481"/>
            <a:ext cx="8991600" cy="249622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4173605" y="6174485"/>
            <a:ext cx="952505" cy="523220"/>
          </a:xfrm>
          <a:prstGeom prst="rect">
            <a:avLst/>
          </a:prstGeom>
          <a:noFill/>
        </p:spPr>
        <p:txBody>
          <a:bodyPr wrap="none" rtlCol="0">
            <a:spAutoFit/>
          </a:bodyPr>
          <a:lstStyle/>
          <a:p>
            <a:r>
              <a:rPr lang="en-US" sz="2800" dirty="0" smtClean="0"/>
              <a:t>JBOD</a:t>
            </a:r>
            <a:endParaRPr lang="en-US" sz="2800" dirty="0"/>
          </a:p>
        </p:txBody>
      </p:sp>
    </p:spTree>
    <p:extLst>
      <p:ext uri="{BB962C8B-B14F-4D97-AF65-F5344CB8AC3E}">
        <p14:creationId xmlns:p14="http://schemas.microsoft.com/office/powerpoint/2010/main" val="22723246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2" grpId="0"/>
      <p:bldP spid="26" grpId="0" animBg="1"/>
      <p:bldP spid="2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3923798" y="4286250"/>
            <a:ext cx="950604" cy="895350"/>
            <a:chOff x="6096000" y="3886200"/>
            <a:chExt cx="2476043" cy="2514600"/>
          </a:xfrm>
        </p:grpSpPr>
        <p:pic>
          <p:nvPicPr>
            <p:cNvPr id="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6096000" y="3886200"/>
              <a:ext cx="799643" cy="2514600"/>
            </a:xfrm>
            <a:prstGeom prst="rect">
              <a:avLst/>
            </a:prstGeom>
            <a:noFill/>
          </p:spPr>
        </p:pic>
        <p:pic>
          <p:nvPicPr>
            <p:cNvPr id="8"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7772400" y="3886200"/>
              <a:ext cx="799643" cy="2514600"/>
            </a:xfrm>
            <a:prstGeom prst="rect">
              <a:avLst/>
            </a:prstGeom>
            <a:noFill/>
          </p:spPr>
        </p:pic>
        <p:pic>
          <p:nvPicPr>
            <p:cNvPr id="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2" cstate="print"/>
            <a:srcRect/>
            <a:stretch>
              <a:fillRect/>
            </a:stretch>
          </p:blipFill>
          <p:spPr bwMode="auto">
            <a:xfrm>
              <a:off x="6932645" y="3886200"/>
              <a:ext cx="799643" cy="2514600"/>
            </a:xfrm>
            <a:prstGeom prst="rect">
              <a:avLst/>
            </a:prstGeom>
            <a:noFill/>
          </p:spPr>
        </p:pic>
      </p:grpSp>
      <p:pic>
        <p:nvPicPr>
          <p:cNvPr id="6" name="Picture 2" descr="http://brazil.emc.com/images/about/photo-library/product/CLARiiON/CX4-960-FR-300dpi-L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62401" y="2817810"/>
            <a:ext cx="992190" cy="9921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Time to read 1TB (sequential)</a:t>
            </a:r>
            <a:endParaRPr lang="en-US" dirty="0"/>
          </a:p>
        </p:txBody>
      </p:sp>
      <p:sp>
        <p:nvSpPr>
          <p:cNvPr id="3" name="Content Placeholder 2"/>
          <p:cNvSpPr>
            <a:spLocks noGrp="1"/>
          </p:cNvSpPr>
          <p:nvPr>
            <p:ph idx="1"/>
          </p:nvPr>
        </p:nvSpPr>
        <p:spPr>
          <a:xfrm>
            <a:off x="457200" y="1600200"/>
            <a:ext cx="8305800" cy="5029200"/>
          </a:xfrm>
        </p:spPr>
        <p:txBody>
          <a:bodyPr>
            <a:normAutofit lnSpcReduction="10000"/>
          </a:bodyPr>
          <a:lstStyle/>
          <a:p>
            <a:endParaRPr lang="en-US" dirty="0" smtClean="0"/>
          </a:p>
          <a:p>
            <a:r>
              <a:rPr lang="en-US" dirty="0" smtClean="0"/>
              <a:t>1 TB / 100MB/s = 3 hours</a:t>
            </a:r>
          </a:p>
          <a:p>
            <a:endParaRPr lang="en-US" dirty="0" smtClean="0"/>
          </a:p>
          <a:p>
            <a:endParaRPr lang="en-US" dirty="0"/>
          </a:p>
          <a:p>
            <a:r>
              <a:rPr lang="en-US" dirty="0" smtClean="0"/>
              <a:t>1 TB / 10 </a:t>
            </a:r>
            <a:r>
              <a:rPr lang="en-US" dirty="0" err="1" smtClean="0"/>
              <a:t>Gbps</a:t>
            </a:r>
            <a:r>
              <a:rPr lang="en-US" dirty="0" smtClean="0"/>
              <a:t> = 40 minutes</a:t>
            </a:r>
          </a:p>
          <a:p>
            <a:endParaRPr lang="en-US" dirty="0" smtClean="0"/>
          </a:p>
          <a:p>
            <a:endParaRPr lang="en-US" dirty="0"/>
          </a:p>
          <a:p>
            <a:r>
              <a:rPr lang="en-US" dirty="0" smtClean="0"/>
              <a:t>1 TB / (100 MB/s/disk x 10000 disks) = 1s</a:t>
            </a:r>
          </a:p>
          <a:p>
            <a:r>
              <a:rPr lang="en-US" dirty="0" smtClean="0"/>
              <a:t>(1000 </a:t>
            </a:r>
            <a:r>
              <a:rPr lang="en-US" dirty="0"/>
              <a:t>machines x 10 disks x 1TB/disk = </a:t>
            </a:r>
            <a:r>
              <a:rPr lang="en-US" dirty="0" smtClean="0"/>
              <a:t>10PB)</a:t>
            </a:r>
            <a:endParaRPr lang="en-US" dirty="0"/>
          </a:p>
          <a:p>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37</a:t>
            </a:fld>
            <a:endParaRPr lang="en-US"/>
          </a:p>
        </p:txBody>
      </p:sp>
      <p:pic>
        <p:nvPicPr>
          <p:cNvPr id="5" name="Picture 8" descr="C:\Users\mbudiu\AppData\Local\Microsoft\Windows\Temporary Internet Files\Content.IE5\4RTJG1K4\MC900238268[1].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3216" y="1219200"/>
            <a:ext cx="1068390" cy="88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86583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 name="Picture 2" descr="C:\Users\mbudiu\AppData\Local\Microsoft\Windows\Temporary Internet Files\Content.IE5\0C1PX15L\MC900014764[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8635" y="2476643"/>
            <a:ext cx="7240633" cy="33241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Send the application to the data!</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38</a:t>
            </a:fld>
            <a:endParaRPr lang="en-US"/>
          </a:p>
        </p:txBody>
      </p:sp>
      <p:sp>
        <p:nvSpPr>
          <p:cNvPr id="189" name="TextBox 188"/>
          <p:cNvSpPr txBox="1"/>
          <p:nvPr/>
        </p:nvSpPr>
        <p:spPr>
          <a:xfrm>
            <a:off x="2344675" y="3276600"/>
            <a:ext cx="1770126" cy="1015663"/>
          </a:xfrm>
          <a:prstGeom prst="rect">
            <a:avLst/>
          </a:prstGeom>
          <a:noFill/>
        </p:spPr>
        <p:txBody>
          <a:bodyPr wrap="square" rtlCol="0">
            <a:spAutoFit/>
          </a:bodyPr>
          <a:lstStyle/>
          <a:p>
            <a:r>
              <a:rPr lang="en-US" sz="6000" b="1" dirty="0" smtClean="0">
                <a:solidFill>
                  <a:srgbClr val="FF0000"/>
                </a:solidFill>
              </a:rPr>
              <a:t>2TB</a:t>
            </a:r>
            <a:endParaRPr lang="en-US" sz="6000" b="1" dirty="0">
              <a:solidFill>
                <a:srgbClr val="FF0000"/>
              </a:solidFill>
            </a:endParaRPr>
          </a:p>
        </p:txBody>
      </p:sp>
      <p:sp>
        <p:nvSpPr>
          <p:cNvPr id="190" name="TextBox 189"/>
          <p:cNvSpPr txBox="1"/>
          <p:nvPr/>
        </p:nvSpPr>
        <p:spPr>
          <a:xfrm>
            <a:off x="4053683" y="1676400"/>
            <a:ext cx="2118517" cy="584775"/>
          </a:xfrm>
          <a:prstGeom prst="rect">
            <a:avLst/>
          </a:prstGeom>
          <a:noFill/>
        </p:spPr>
        <p:txBody>
          <a:bodyPr wrap="square" rtlCol="0">
            <a:spAutoFit/>
          </a:bodyPr>
          <a:lstStyle/>
          <a:p>
            <a:r>
              <a:rPr lang="en-US" sz="3200" dirty="0"/>
              <a:t>1</a:t>
            </a:r>
            <a:r>
              <a:rPr lang="en-US" sz="3200" dirty="0" smtClean="0"/>
              <a:t>00MB/s</a:t>
            </a:r>
            <a:endParaRPr lang="en-US" sz="3200" dirty="0"/>
          </a:p>
        </p:txBody>
      </p:sp>
      <p:grpSp>
        <p:nvGrpSpPr>
          <p:cNvPr id="195" name="Group 194"/>
          <p:cNvGrpSpPr/>
          <p:nvPr/>
        </p:nvGrpSpPr>
        <p:grpSpPr>
          <a:xfrm>
            <a:off x="5744227" y="1571808"/>
            <a:ext cx="516994" cy="1018992"/>
            <a:chOff x="5744233" y="1349065"/>
            <a:chExt cx="516988" cy="1018994"/>
          </a:xfrm>
        </p:grpSpPr>
        <p:sp>
          <p:nvSpPr>
            <p:cNvPr id="196" name="Rectangle 195"/>
            <p:cNvSpPr/>
            <p:nvPr/>
          </p:nvSpPr>
          <p:spPr>
            <a:xfrm rot="600000">
              <a:off x="5744227" y="1429186"/>
              <a:ext cx="77369" cy="9388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p:cNvSpPr/>
            <p:nvPr/>
          </p:nvSpPr>
          <p:spPr>
            <a:xfrm rot="4260000">
              <a:off x="6012217" y="1174298"/>
              <a:ext cx="74238" cy="42377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1" name="Picture 4" descr="C:\Users\mbudiu\AppData\Local\Microsoft\Windows\Temporary Internet Files\Content.IE5\TXJZESNJ\MC90039121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6504" y="1088793"/>
            <a:ext cx="923544" cy="832104"/>
          </a:xfrm>
          <a:prstGeom prst="rect">
            <a:avLst/>
          </a:prstGeom>
          <a:noFill/>
          <a:extLst>
            <a:ext uri="{909E8E84-426E-40DD-AFC4-6F175D3DCCD1}">
              <a14:hiddenFill xmlns:a14="http://schemas.microsoft.com/office/drawing/2010/main">
                <a:solidFill>
                  <a:srgbClr val="FFFFFF"/>
                </a:solidFill>
              </a14:hiddenFill>
            </a:ext>
          </a:extLst>
        </p:spPr>
      </p:pic>
      <p:sp>
        <p:nvSpPr>
          <p:cNvPr id="198" name="TextBox 197"/>
          <p:cNvSpPr txBox="1"/>
          <p:nvPr/>
        </p:nvSpPr>
        <p:spPr>
          <a:xfrm>
            <a:off x="7204669" y="1258306"/>
            <a:ext cx="1832681" cy="523220"/>
          </a:xfrm>
          <a:prstGeom prst="rect">
            <a:avLst/>
          </a:prstGeom>
          <a:noFill/>
        </p:spPr>
        <p:txBody>
          <a:bodyPr wrap="none" rtlCol="0">
            <a:spAutoFit/>
          </a:bodyPr>
          <a:lstStyle/>
          <a:p>
            <a:r>
              <a:rPr lang="en-US" sz="2800" i="1" dirty="0" smtClean="0"/>
              <a:t>Application</a:t>
            </a:r>
            <a:endParaRPr lang="en-US" sz="2800" i="1" dirty="0"/>
          </a:p>
        </p:txBody>
      </p:sp>
    </p:spTree>
    <p:extLst>
      <p:ext uri="{BB962C8B-B14F-4D97-AF65-F5344CB8AC3E}">
        <p14:creationId xmlns:p14="http://schemas.microsoft.com/office/powerpoint/2010/main" val="33186407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4.44444E-6 8.51852E-6 C -0.01666 0.00764 -0.03316 0.01575 -0.05 0.02269 C -0.06024 0.02686 -0.07135 0.02871 -0.08038 0.03681 C -0.08541 0.05348 -0.09045 0.07014 -0.09566 0.08681 C -0.09722 0.10047 -0.09722 0.10811 -0.09461 0.1213 C -0.09757 0.14399 -0.10156 0.16482 -0.10816 0.18565 C -0.11163 0.1963 -0.11406 0.21065 -0.11614 0.2213 C -0.11649 0.22339 -0.11701 0.22732 -0.11701 0.22732 " pathEditMode="relative" ptsTypes="fffffffA">
                                      <p:cBhvr>
                                        <p:cTn id="10" dur="2000" fill="hold"/>
                                        <p:tgtEl>
                                          <p:spTgt spid="19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4603501" y="2286000"/>
            <a:ext cx="891325"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F[1]</a:t>
            </a:r>
            <a:endParaRPr lang="en-US" dirty="0"/>
          </a:p>
        </p:txBody>
      </p:sp>
      <p:sp>
        <p:nvSpPr>
          <p:cNvPr id="2" name="Title 1"/>
          <p:cNvSpPr>
            <a:spLocks noGrp="1"/>
          </p:cNvSpPr>
          <p:nvPr>
            <p:ph type="title"/>
          </p:nvPr>
        </p:nvSpPr>
        <p:spPr/>
        <p:txBody>
          <a:bodyPr/>
          <a:lstStyle/>
          <a:p>
            <a:r>
              <a:rPr lang="en-US" dirty="0" smtClean="0"/>
              <a:t>Large-scale Distributed Storage</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39</a:t>
            </a:fld>
            <a:endParaRPr lang="en-US"/>
          </a:p>
        </p:txBody>
      </p:sp>
      <p:pic>
        <p:nvPicPr>
          <p:cNvPr id="5"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038600" y="3907972"/>
            <a:ext cx="1181375" cy="1742626"/>
          </a:xfrm>
          <a:prstGeom prst="rect">
            <a:avLst/>
          </a:prstGeom>
          <a:noFill/>
        </p:spPr>
      </p:pic>
      <p:pic>
        <p:nvPicPr>
          <p:cNvPr id="9"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57200" y="3928188"/>
            <a:ext cx="1181375" cy="1742626"/>
          </a:xfrm>
          <a:prstGeom prst="rect">
            <a:avLst/>
          </a:prstGeom>
          <a:noFill/>
        </p:spPr>
      </p:pic>
      <p:sp>
        <p:nvSpPr>
          <p:cNvPr id="16" name="Rectangle 15"/>
          <p:cNvSpPr/>
          <p:nvPr/>
        </p:nvSpPr>
        <p:spPr>
          <a:xfrm>
            <a:off x="621537" y="3242388"/>
            <a:ext cx="2388638" cy="535518"/>
          </a:xfrm>
          <a:prstGeom prst="rect">
            <a:avLst/>
          </a:prstGeom>
          <a:solidFill>
            <a:srgbClr val="CCFFCC"/>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Storage metadata service</a:t>
            </a:r>
            <a:endParaRPr lang="en-US" dirty="0">
              <a:solidFill>
                <a:schemeClr val="tx1"/>
              </a:solidFill>
            </a:endParaRPr>
          </a:p>
        </p:txBody>
      </p:sp>
      <p:pic>
        <p:nvPicPr>
          <p:cNvPr id="17"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143000" y="4004388"/>
            <a:ext cx="1181375" cy="1742626"/>
          </a:xfrm>
          <a:prstGeom prst="rect">
            <a:avLst/>
          </a:prstGeom>
          <a:noFill/>
        </p:spPr>
      </p:pic>
      <p:pic>
        <p:nvPicPr>
          <p:cNvPr id="18"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828800" y="4004844"/>
            <a:ext cx="1181375" cy="1742626"/>
          </a:xfrm>
          <a:prstGeom prst="rect">
            <a:avLst/>
          </a:prstGeom>
          <a:noFill/>
        </p:spPr>
      </p:pic>
      <p:pic>
        <p:nvPicPr>
          <p:cNvPr id="19"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419530" y="3928188"/>
            <a:ext cx="1181375" cy="1742626"/>
          </a:xfrm>
          <a:prstGeom prst="rect">
            <a:avLst/>
          </a:prstGeom>
          <a:noFill/>
        </p:spPr>
      </p:pic>
      <p:pic>
        <p:nvPicPr>
          <p:cNvPr id="20"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6825343" y="3886200"/>
            <a:ext cx="1181375" cy="1742626"/>
          </a:xfrm>
          <a:prstGeom prst="rect">
            <a:avLst/>
          </a:prstGeom>
          <a:noFill/>
        </p:spPr>
      </p:pic>
      <p:sp>
        <p:nvSpPr>
          <p:cNvPr id="22" name="Rectangle 21"/>
          <p:cNvSpPr/>
          <p:nvPr/>
        </p:nvSpPr>
        <p:spPr>
          <a:xfrm>
            <a:off x="4186734" y="3242388"/>
            <a:ext cx="885105" cy="6096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chemeClr val="tx1"/>
                </a:solidFill>
              </a:rPr>
              <a:t>Storage</a:t>
            </a:r>
            <a:endParaRPr lang="en-US" dirty="0">
              <a:solidFill>
                <a:schemeClr val="tx1"/>
              </a:solidFill>
            </a:endParaRPr>
          </a:p>
        </p:txBody>
      </p:sp>
      <p:sp>
        <p:nvSpPr>
          <p:cNvPr id="23" name="Rectangle 22"/>
          <p:cNvSpPr/>
          <p:nvPr/>
        </p:nvSpPr>
        <p:spPr>
          <a:xfrm>
            <a:off x="5711135" y="3242388"/>
            <a:ext cx="885105" cy="6096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chemeClr val="tx1"/>
                </a:solidFill>
              </a:rPr>
              <a:t>Storage</a:t>
            </a:r>
            <a:endParaRPr lang="en-US" dirty="0">
              <a:solidFill>
                <a:schemeClr val="tx1"/>
              </a:solidFill>
            </a:endParaRPr>
          </a:p>
        </p:txBody>
      </p:sp>
      <p:sp>
        <p:nvSpPr>
          <p:cNvPr id="24" name="Rectangle 23"/>
          <p:cNvSpPr/>
          <p:nvPr/>
        </p:nvSpPr>
        <p:spPr>
          <a:xfrm>
            <a:off x="7121613" y="3242388"/>
            <a:ext cx="885105" cy="609600"/>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chemeClr val="tx1"/>
                </a:solidFill>
              </a:rPr>
              <a:t>Storage</a:t>
            </a:r>
            <a:endParaRPr lang="en-US" dirty="0">
              <a:solidFill>
                <a:schemeClr val="tx1"/>
              </a:solidFill>
            </a:endParaRPr>
          </a:p>
        </p:txBody>
      </p:sp>
      <p:sp>
        <p:nvSpPr>
          <p:cNvPr id="25" name="Rectangle 24"/>
          <p:cNvSpPr/>
          <p:nvPr/>
        </p:nvSpPr>
        <p:spPr>
          <a:xfrm>
            <a:off x="621537" y="2556588"/>
            <a:ext cx="238863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File F</a:t>
            </a:r>
            <a:endParaRPr lang="en-US" dirty="0"/>
          </a:p>
        </p:txBody>
      </p:sp>
      <p:sp>
        <p:nvSpPr>
          <p:cNvPr id="26" name="Rectangle 25"/>
          <p:cNvSpPr/>
          <p:nvPr/>
        </p:nvSpPr>
        <p:spPr>
          <a:xfrm>
            <a:off x="4180514" y="2556588"/>
            <a:ext cx="891325"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F[0]</a:t>
            </a:r>
            <a:endParaRPr lang="en-US" dirty="0"/>
          </a:p>
        </p:txBody>
      </p:sp>
      <p:sp>
        <p:nvSpPr>
          <p:cNvPr id="27" name="Rectangle 26"/>
          <p:cNvSpPr/>
          <p:nvPr/>
        </p:nvSpPr>
        <p:spPr>
          <a:xfrm>
            <a:off x="5711135" y="2556588"/>
            <a:ext cx="891325"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F[1]</a:t>
            </a:r>
            <a:endParaRPr lang="en-US" dirty="0"/>
          </a:p>
        </p:txBody>
      </p:sp>
      <p:cxnSp>
        <p:nvCxnSpPr>
          <p:cNvPr id="30" name="Straight Arrow Connector 29"/>
          <p:cNvCxnSpPr>
            <a:stCxn id="25" idx="3"/>
            <a:endCxn id="26" idx="1"/>
          </p:cNvCxnSpPr>
          <p:nvPr/>
        </p:nvCxnSpPr>
        <p:spPr>
          <a:xfrm>
            <a:off x="3010175" y="2785188"/>
            <a:ext cx="1170339"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4" name="Rectangle 33"/>
          <p:cNvSpPr/>
          <p:nvPr/>
        </p:nvSpPr>
        <p:spPr>
          <a:xfrm>
            <a:off x="7121613" y="2544147"/>
            <a:ext cx="891325"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F[0]</a:t>
            </a:r>
            <a:endParaRPr lang="en-US" dirty="0"/>
          </a:p>
        </p:txBody>
      </p:sp>
    </p:spTree>
    <p:extLst>
      <p:ext uri="{BB962C8B-B14F-4D97-AF65-F5344CB8AC3E}">
        <p14:creationId xmlns:p14="http://schemas.microsoft.com/office/powerpoint/2010/main" val="2473051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5" grpId="0" animBg="1"/>
      <p:bldP spid="26" grpId="0" animBg="1"/>
      <p:bldP spid="27" grpId="0" animBg="1"/>
      <p:bldP spid="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mbudiu\AppData\Local\Microsoft\Windows\Temporary Internet Files\Content.IE5\2GJ666VQ\MP900411694[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999" y="838200"/>
            <a:ext cx="6513583" cy="43457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FC7F914F-062F-453F-B34B-BB004E9935E0}" type="slidenum">
              <a:rPr lang="en-US" smtClean="0"/>
              <a:pPr/>
              <a:t>4</a:t>
            </a:fld>
            <a:endParaRPr lang="en-US"/>
          </a:p>
        </p:txBody>
      </p:sp>
      <p:sp>
        <p:nvSpPr>
          <p:cNvPr id="5" name="Title 1"/>
          <p:cNvSpPr txBox="1">
            <a:spLocks/>
          </p:cNvSpPr>
          <p:nvPr/>
        </p:nvSpPr>
        <p:spPr>
          <a:xfrm>
            <a:off x="682246" y="5038725"/>
            <a:ext cx="7772400" cy="13620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cap="all" dirty="0" smtClean="0"/>
              <a:t>Big Data</a:t>
            </a:r>
            <a:endParaRPr lang="en-US" b="1" cap="all" dirty="0"/>
          </a:p>
        </p:txBody>
      </p:sp>
      <p:pic>
        <p:nvPicPr>
          <p:cNvPr id="7" name="Picture 7" descr="C:\Users\mbudiu\AppData\Local\Microsoft\Windows\Temporary Internet Files\Content.IE5\E9CM70IO\MP900430526[1].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20800" b="100000" l="9836" r="93443">
                        <a14:foregroundMark x1="62842" y1="96400" x2="62842" y2="96400"/>
                        <a14:foregroundMark x1="76503" y1="97200" x2="76503" y2="97200"/>
                      </a14:backgroundRemoval>
                    </a14:imgEffect>
                  </a14:imgLayer>
                </a14:imgProps>
              </a:ext>
              <a:ext uri="{28A0092B-C50C-407E-A947-70E740481C1C}">
                <a14:useLocalDpi xmlns:a14="http://schemas.microsoft.com/office/drawing/2010/main" val="0"/>
              </a:ext>
            </a:extLst>
          </a:blip>
          <a:srcRect/>
          <a:stretch>
            <a:fillRect/>
          </a:stretch>
        </p:blipFill>
        <p:spPr bwMode="auto">
          <a:xfrm>
            <a:off x="7772400" y="4139237"/>
            <a:ext cx="762000" cy="10389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0915322"/>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Parallel Application I/O</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40</a:t>
            </a:fld>
            <a:endParaRPr lang="en-US"/>
          </a:p>
        </p:txBody>
      </p:sp>
      <p:pic>
        <p:nvPicPr>
          <p:cNvPr id="6"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6128788" y="4346639"/>
            <a:ext cx="1169678" cy="1725372"/>
          </a:xfrm>
          <a:prstGeom prst="rect">
            <a:avLst/>
          </a:prstGeom>
          <a:noFill/>
        </p:spPr>
      </p:pic>
      <p:pic>
        <p:nvPicPr>
          <p:cNvPr id="7"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7509718" y="4366855"/>
            <a:ext cx="1169678" cy="1725372"/>
          </a:xfrm>
          <a:prstGeom prst="rect">
            <a:avLst/>
          </a:prstGeom>
          <a:noFill/>
        </p:spPr>
      </p:pic>
      <p:pic>
        <p:nvPicPr>
          <p:cNvPr id="8"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044448" y="4399325"/>
            <a:ext cx="1169678" cy="1725372"/>
          </a:xfrm>
          <a:prstGeom prst="rect">
            <a:avLst/>
          </a:prstGeom>
          <a:noFill/>
        </p:spPr>
      </p:pic>
      <p:sp>
        <p:nvSpPr>
          <p:cNvPr id="9" name="Rectangle 8"/>
          <p:cNvSpPr/>
          <p:nvPr/>
        </p:nvSpPr>
        <p:spPr>
          <a:xfrm>
            <a:off x="6271074" y="3675446"/>
            <a:ext cx="885105" cy="603564"/>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chemeClr val="tx1"/>
                </a:solidFill>
              </a:rPr>
              <a:t>Storage</a:t>
            </a:r>
            <a:endParaRPr lang="en-US" dirty="0">
              <a:solidFill>
                <a:schemeClr val="tx1"/>
              </a:solidFill>
            </a:endParaRPr>
          </a:p>
        </p:txBody>
      </p:sp>
      <p:sp>
        <p:nvSpPr>
          <p:cNvPr id="10" name="Rectangle 9"/>
          <p:cNvSpPr/>
          <p:nvPr/>
        </p:nvSpPr>
        <p:spPr>
          <a:xfrm>
            <a:off x="7795475" y="3675446"/>
            <a:ext cx="885105" cy="603564"/>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chemeClr val="tx1"/>
                </a:solidFill>
              </a:rPr>
              <a:t>Storage</a:t>
            </a:r>
            <a:endParaRPr lang="en-US" dirty="0">
              <a:solidFill>
                <a:schemeClr val="tx1"/>
              </a:solidFill>
            </a:endParaRPr>
          </a:p>
        </p:txBody>
      </p:sp>
      <p:sp>
        <p:nvSpPr>
          <p:cNvPr id="11" name="Rectangle 10"/>
          <p:cNvSpPr/>
          <p:nvPr/>
        </p:nvSpPr>
        <p:spPr>
          <a:xfrm>
            <a:off x="4334870" y="3675446"/>
            <a:ext cx="885105" cy="603564"/>
          </a:xfrm>
          <a:prstGeom prst="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dirty="0" smtClean="0">
                <a:solidFill>
                  <a:schemeClr val="tx1"/>
                </a:solidFill>
              </a:rPr>
              <a:t>Storage</a:t>
            </a:r>
            <a:endParaRPr lang="en-US" dirty="0">
              <a:solidFill>
                <a:schemeClr val="tx1"/>
              </a:solidFill>
            </a:endParaRPr>
          </a:p>
        </p:txBody>
      </p:sp>
      <p:sp>
        <p:nvSpPr>
          <p:cNvPr id="12" name="Rectangle 11"/>
          <p:cNvSpPr/>
          <p:nvPr/>
        </p:nvSpPr>
        <p:spPr>
          <a:xfrm>
            <a:off x="6264854" y="2988892"/>
            <a:ext cx="891325" cy="452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F[0]</a:t>
            </a:r>
            <a:endParaRPr lang="en-US" dirty="0"/>
          </a:p>
        </p:txBody>
      </p:sp>
      <p:sp>
        <p:nvSpPr>
          <p:cNvPr id="13" name="Rectangle 12"/>
          <p:cNvSpPr/>
          <p:nvPr/>
        </p:nvSpPr>
        <p:spPr>
          <a:xfrm>
            <a:off x="7795475" y="2988892"/>
            <a:ext cx="891325" cy="45267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F[1]</a:t>
            </a:r>
            <a:endParaRPr lang="en-US" dirty="0"/>
          </a:p>
        </p:txBody>
      </p:sp>
      <p:pic>
        <p:nvPicPr>
          <p:cNvPr id="15"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57200" y="4352918"/>
            <a:ext cx="1181375" cy="1742626"/>
          </a:xfrm>
          <a:prstGeom prst="rect">
            <a:avLst/>
          </a:prstGeom>
          <a:noFill/>
        </p:spPr>
      </p:pic>
      <p:sp>
        <p:nvSpPr>
          <p:cNvPr id="16" name="Rectangle 15"/>
          <p:cNvSpPr/>
          <p:nvPr/>
        </p:nvSpPr>
        <p:spPr>
          <a:xfrm>
            <a:off x="621537" y="3667118"/>
            <a:ext cx="2388638" cy="535518"/>
          </a:xfrm>
          <a:prstGeom prst="rect">
            <a:avLst/>
          </a:prstGeom>
          <a:solidFill>
            <a:srgbClr val="CCFFCC"/>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Storage metadata service</a:t>
            </a:r>
            <a:endParaRPr lang="en-US" dirty="0">
              <a:solidFill>
                <a:schemeClr val="tx1"/>
              </a:solidFill>
            </a:endParaRPr>
          </a:p>
        </p:txBody>
      </p:sp>
      <p:pic>
        <p:nvPicPr>
          <p:cNvPr id="17"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143000" y="4429118"/>
            <a:ext cx="1181375" cy="1742626"/>
          </a:xfrm>
          <a:prstGeom prst="rect">
            <a:avLst/>
          </a:prstGeom>
          <a:noFill/>
        </p:spPr>
      </p:pic>
      <p:pic>
        <p:nvPicPr>
          <p:cNvPr id="18"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828800" y="4505774"/>
            <a:ext cx="1181375" cy="1742626"/>
          </a:xfrm>
          <a:prstGeom prst="rect">
            <a:avLst/>
          </a:prstGeom>
          <a:noFill/>
        </p:spPr>
      </p:pic>
      <p:sp>
        <p:nvSpPr>
          <p:cNvPr id="19" name="Rectangle 18"/>
          <p:cNvSpPr/>
          <p:nvPr/>
        </p:nvSpPr>
        <p:spPr>
          <a:xfrm>
            <a:off x="621537" y="2981318"/>
            <a:ext cx="2388638"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File F</a:t>
            </a:r>
            <a:endParaRPr lang="en-US" dirty="0"/>
          </a:p>
        </p:txBody>
      </p:sp>
      <p:cxnSp>
        <p:nvCxnSpPr>
          <p:cNvPr id="20" name="Straight Arrow Connector 19"/>
          <p:cNvCxnSpPr>
            <a:stCxn id="19" idx="3"/>
            <a:endCxn id="12" idx="1"/>
          </p:cNvCxnSpPr>
          <p:nvPr/>
        </p:nvCxnSpPr>
        <p:spPr>
          <a:xfrm>
            <a:off x="3010175" y="3209918"/>
            <a:ext cx="3254679" cy="531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7786544" y="2173575"/>
            <a:ext cx="894036" cy="530216"/>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a:t>
            </a:r>
            <a:endParaRPr lang="en-US" dirty="0">
              <a:solidFill>
                <a:schemeClr val="tx1"/>
              </a:solidFill>
            </a:endParaRPr>
          </a:p>
        </p:txBody>
      </p:sp>
      <p:sp>
        <p:nvSpPr>
          <p:cNvPr id="22" name="Rectangle 21"/>
          <p:cNvSpPr/>
          <p:nvPr/>
        </p:nvSpPr>
        <p:spPr>
          <a:xfrm>
            <a:off x="6272274" y="2173575"/>
            <a:ext cx="894036" cy="530216"/>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a:t>
            </a:r>
            <a:endParaRPr lang="en-US" dirty="0">
              <a:solidFill>
                <a:schemeClr val="tx1"/>
              </a:solidFill>
            </a:endParaRPr>
          </a:p>
        </p:txBody>
      </p:sp>
      <p:sp>
        <p:nvSpPr>
          <p:cNvPr id="24" name="Up-Down Arrow 23"/>
          <p:cNvSpPr/>
          <p:nvPr/>
        </p:nvSpPr>
        <p:spPr>
          <a:xfrm>
            <a:off x="8157362" y="2731956"/>
            <a:ext cx="152400" cy="23366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Down Arrow 25"/>
          <p:cNvSpPr/>
          <p:nvPr/>
        </p:nvSpPr>
        <p:spPr>
          <a:xfrm>
            <a:off x="6634316" y="2731956"/>
            <a:ext cx="152400" cy="233663"/>
          </a:xfrm>
          <a:prstGeom prst="up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4334870" y="2173575"/>
            <a:ext cx="894036" cy="530216"/>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a:t>
            </a:r>
            <a:br>
              <a:rPr lang="en-US" dirty="0" smtClean="0">
                <a:solidFill>
                  <a:schemeClr val="tx1"/>
                </a:solidFill>
              </a:rPr>
            </a:br>
            <a:r>
              <a:rPr lang="en-US" dirty="0" smtClean="0">
                <a:solidFill>
                  <a:schemeClr val="tx1"/>
                </a:solidFill>
              </a:rPr>
              <a:t>ctrl</a:t>
            </a:r>
            <a:endParaRPr lang="en-US" dirty="0">
              <a:solidFill>
                <a:schemeClr val="tx1"/>
              </a:solidFill>
            </a:endParaRPr>
          </a:p>
        </p:txBody>
      </p:sp>
      <p:cxnSp>
        <p:nvCxnSpPr>
          <p:cNvPr id="32" name="Straight Arrow Connector 31"/>
          <p:cNvCxnSpPr>
            <a:stCxn id="19" idx="3"/>
            <a:endCxn id="27" idx="1"/>
          </p:cNvCxnSpPr>
          <p:nvPr/>
        </p:nvCxnSpPr>
        <p:spPr>
          <a:xfrm flipV="1">
            <a:off x="3010175" y="2438683"/>
            <a:ext cx="1324695" cy="771235"/>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7" idx="3"/>
            <a:endCxn id="22" idx="1"/>
          </p:cNvCxnSpPr>
          <p:nvPr/>
        </p:nvCxnSpPr>
        <p:spPr>
          <a:xfrm>
            <a:off x="5228906" y="2438683"/>
            <a:ext cx="1043368" cy="0"/>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7" idx="3"/>
          </p:cNvCxnSpPr>
          <p:nvPr/>
        </p:nvCxnSpPr>
        <p:spPr>
          <a:xfrm flipV="1">
            <a:off x="5228906" y="2286000"/>
            <a:ext cx="2566569" cy="152683"/>
          </a:xfrm>
          <a:prstGeom prst="straightConnector1">
            <a:avLst/>
          </a:prstGeom>
          <a:ln w="28575">
            <a:prstDash val="dash"/>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2978444" y="2375348"/>
            <a:ext cx="826124" cy="369332"/>
          </a:xfrm>
          <a:prstGeom prst="rect">
            <a:avLst/>
          </a:prstGeom>
          <a:noFill/>
        </p:spPr>
        <p:txBody>
          <a:bodyPr wrap="none" rtlCol="0">
            <a:spAutoFit/>
          </a:bodyPr>
          <a:lstStyle/>
          <a:p>
            <a:r>
              <a:rPr lang="en-US" dirty="0" smtClean="0"/>
              <a:t>lookup</a:t>
            </a:r>
            <a:endParaRPr lang="en-US" dirty="0"/>
          </a:p>
        </p:txBody>
      </p:sp>
    </p:spTree>
    <p:extLst>
      <p:ext uri="{BB962C8B-B14F-4D97-AF65-F5344CB8AC3E}">
        <p14:creationId xmlns:p14="http://schemas.microsoft.com/office/powerpoint/2010/main" val="22635242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3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Cluster Storage Abstraction</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41</a:t>
            </a:fld>
            <a:endParaRPr lang="en-US"/>
          </a:p>
        </p:txBody>
      </p:sp>
      <p:cxnSp>
        <p:nvCxnSpPr>
          <p:cNvPr id="5" name="Elbow Connector 4"/>
          <p:cNvCxnSpPr>
            <a:endCxn id="9" idx="0"/>
          </p:cNvCxnSpPr>
          <p:nvPr/>
        </p:nvCxnSpPr>
        <p:spPr>
          <a:xfrm>
            <a:off x="609600" y="3200400"/>
            <a:ext cx="3924300" cy="45720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585158" y="2590800"/>
            <a:ext cx="7150997" cy="523220"/>
          </a:xfrm>
          <a:prstGeom prst="rect">
            <a:avLst/>
          </a:prstGeom>
          <a:noFill/>
        </p:spPr>
        <p:txBody>
          <a:bodyPr wrap="none" rtlCol="0">
            <a:spAutoFit/>
          </a:bodyPr>
          <a:lstStyle/>
          <a:p>
            <a:r>
              <a:rPr lang="en-US" sz="2800" dirty="0" smtClean="0"/>
              <a:t>Set of reliable machines with a global filesystem</a:t>
            </a:r>
            <a:endParaRPr lang="en-US" sz="2800" dirty="0"/>
          </a:p>
        </p:txBody>
      </p:sp>
      <p:sp>
        <p:nvSpPr>
          <p:cNvPr id="7" name="Rectangle 6"/>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8" name="Rectangle 7"/>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9" name="Rectangle 8"/>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10" name="Rectangle 9"/>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1" name="Rectangle 10"/>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2" name="Rectangle 11"/>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3" name="Rectangle 12"/>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Tree>
    <p:extLst>
      <p:ext uri="{BB962C8B-B14F-4D97-AF65-F5344CB8AC3E}">
        <p14:creationId xmlns:p14="http://schemas.microsoft.com/office/powerpoint/2010/main" val="3719235674"/>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Distributed Execution:</a:t>
            </a:r>
            <a:br>
              <a:rPr lang="en-US" dirty="0" smtClean="0"/>
            </a:br>
            <a:r>
              <a:rPr lang="en-US" dirty="0" smtClean="0"/>
              <a:t>Dryad</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42</a:t>
            </a:fld>
            <a:endParaRPr lang="en-US"/>
          </a:p>
        </p:txBody>
      </p:sp>
      <p:grpSp>
        <p:nvGrpSpPr>
          <p:cNvPr id="17" name="Group 16"/>
          <p:cNvGrpSpPr/>
          <p:nvPr/>
        </p:nvGrpSpPr>
        <p:grpSpPr>
          <a:xfrm>
            <a:off x="1953922" y="1545383"/>
            <a:ext cx="4958652" cy="2692276"/>
            <a:chOff x="814873" y="2028986"/>
            <a:chExt cx="7414727" cy="3914614"/>
          </a:xfrm>
        </p:grpSpPr>
        <p:sp>
          <p:nvSpPr>
            <p:cNvPr id="18" name="Rectangle 17"/>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9" name="Rectangle 18"/>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20" name="Rectangle 19"/>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21" name="Rectangle 20"/>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22" name="Rectangle 21"/>
            <p:cNvSpPr/>
            <p:nvPr/>
          </p:nvSpPr>
          <p:spPr>
            <a:xfrm>
              <a:off x="838200"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23" name="Rectangle 22"/>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4" name="Rectangle 23"/>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5" name="Rectangle 24"/>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6" name="Rectangle 25"/>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27" name="Rectangle 26"/>
            <p:cNvSpPr/>
            <p:nvPr/>
          </p:nvSpPr>
          <p:spPr>
            <a:xfrm>
              <a:off x="814873" y="2028986"/>
              <a:ext cx="7391400" cy="381000"/>
            </a:xfrm>
            <a:prstGeom prst="rect">
              <a:avLst/>
            </a:prstGeom>
            <a:solidFill>
              <a:srgbClr val="FFFF00"/>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Applications</a:t>
              </a:r>
              <a:endParaRPr lang="en-US" dirty="0">
                <a:solidFill>
                  <a:schemeClr val="tx1"/>
                </a:solidFill>
              </a:endParaRPr>
            </a:p>
          </p:txBody>
        </p:sp>
      </p:grpSp>
      <p:sp>
        <p:nvSpPr>
          <p:cNvPr id="28" name="Rectangle 27"/>
          <p:cNvSpPr/>
          <p:nvPr/>
        </p:nvSpPr>
        <p:spPr>
          <a:xfrm>
            <a:off x="1774371" y="1371601"/>
            <a:ext cx="5388429" cy="886407"/>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1946146" y="2621902"/>
            <a:ext cx="5388429" cy="1721498"/>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1086826"/>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Dryad = Execution Layer</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43</a:t>
            </a:fld>
            <a:endParaRPr lang="en-US"/>
          </a:p>
        </p:txBody>
      </p:sp>
      <p:sp>
        <p:nvSpPr>
          <p:cNvPr id="6" name="Rectangle 5"/>
          <p:cNvSpPr/>
          <p:nvPr/>
        </p:nvSpPr>
        <p:spPr>
          <a:xfrm>
            <a:off x="609600" y="2286000"/>
            <a:ext cx="4495800" cy="685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Job (application)</a:t>
            </a:r>
            <a:endParaRPr lang="en-US" sz="3200" dirty="0"/>
          </a:p>
        </p:txBody>
      </p:sp>
      <p:sp>
        <p:nvSpPr>
          <p:cNvPr id="7" name="Rectangle 6"/>
          <p:cNvSpPr/>
          <p:nvPr/>
        </p:nvSpPr>
        <p:spPr>
          <a:xfrm>
            <a:off x="609600" y="3200400"/>
            <a:ext cx="4495800" cy="685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Dryad</a:t>
            </a:r>
            <a:endParaRPr lang="en-US" sz="3200" dirty="0"/>
          </a:p>
        </p:txBody>
      </p:sp>
      <p:sp>
        <p:nvSpPr>
          <p:cNvPr id="8" name="Rectangle 7"/>
          <p:cNvSpPr/>
          <p:nvPr/>
        </p:nvSpPr>
        <p:spPr>
          <a:xfrm>
            <a:off x="609600" y="4114800"/>
            <a:ext cx="44958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Cluster</a:t>
            </a:r>
            <a:endParaRPr lang="en-US" sz="3200" dirty="0"/>
          </a:p>
        </p:txBody>
      </p:sp>
      <p:sp>
        <p:nvSpPr>
          <p:cNvPr id="9" name="Rectangle 8"/>
          <p:cNvSpPr/>
          <p:nvPr/>
        </p:nvSpPr>
        <p:spPr>
          <a:xfrm>
            <a:off x="6781800" y="2286000"/>
            <a:ext cx="1752600" cy="685800"/>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Pipeline</a:t>
            </a:r>
            <a:endParaRPr lang="en-US" sz="3200" dirty="0"/>
          </a:p>
        </p:txBody>
      </p:sp>
      <p:sp>
        <p:nvSpPr>
          <p:cNvPr id="10" name="Rectangle 9"/>
          <p:cNvSpPr/>
          <p:nvPr/>
        </p:nvSpPr>
        <p:spPr>
          <a:xfrm>
            <a:off x="6781800" y="3200400"/>
            <a:ext cx="1752600" cy="685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Shell</a:t>
            </a:r>
            <a:endParaRPr lang="en-US" sz="3200" dirty="0"/>
          </a:p>
        </p:txBody>
      </p:sp>
      <p:sp>
        <p:nvSpPr>
          <p:cNvPr id="11" name="Rectangle 10"/>
          <p:cNvSpPr/>
          <p:nvPr/>
        </p:nvSpPr>
        <p:spPr>
          <a:xfrm>
            <a:off x="6781800" y="4114800"/>
            <a:ext cx="17526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Machine</a:t>
            </a:r>
            <a:endParaRPr lang="en-US" sz="3200" dirty="0"/>
          </a:p>
        </p:txBody>
      </p:sp>
      <p:sp>
        <p:nvSpPr>
          <p:cNvPr id="13" name="TextBox 12"/>
          <p:cNvSpPr txBox="1"/>
          <p:nvPr/>
        </p:nvSpPr>
        <p:spPr>
          <a:xfrm>
            <a:off x="5562600" y="2743200"/>
            <a:ext cx="990600" cy="1569660"/>
          </a:xfrm>
          <a:prstGeom prst="rect">
            <a:avLst/>
          </a:prstGeom>
          <a:noFill/>
        </p:spPr>
        <p:txBody>
          <a:bodyPr wrap="square" rtlCol="0">
            <a:spAutoFit/>
          </a:bodyPr>
          <a:lstStyle/>
          <a:p>
            <a:r>
              <a:rPr lang="en-US" sz="9600" dirty="0" smtClean="0"/>
              <a:t>≈</a:t>
            </a:r>
            <a:endParaRPr lang="en-US" sz="9600"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Rounded Rectangle 142"/>
          <p:cNvSpPr/>
          <p:nvPr/>
        </p:nvSpPr>
        <p:spPr>
          <a:xfrm>
            <a:off x="152400" y="3429000"/>
            <a:ext cx="8839200" cy="3276600"/>
          </a:xfrm>
          <a:prstGeom prst="roundRect">
            <a:avLst>
              <a:gd name="adj" fmla="val 11195"/>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Rounded Rectangle 141"/>
          <p:cNvSpPr/>
          <p:nvPr/>
        </p:nvSpPr>
        <p:spPr>
          <a:xfrm>
            <a:off x="152400" y="990600"/>
            <a:ext cx="8839200" cy="2362200"/>
          </a:xfrm>
          <a:prstGeom prst="roundRect">
            <a:avLst/>
          </a:prstGeom>
          <a:solidFill>
            <a:schemeClr val="accent5">
              <a:lumMod val="20000"/>
              <a:lumOff val="8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57200" y="274638"/>
            <a:ext cx="8229600" cy="792162"/>
          </a:xfrm>
        </p:spPr>
        <p:txBody>
          <a:bodyPr/>
          <a:lstStyle/>
          <a:p>
            <a:r>
              <a:rPr lang="en-US" dirty="0" smtClean="0"/>
              <a:t>2-D Piping</a:t>
            </a:r>
            <a:endParaRPr lang="en-US" dirty="0"/>
          </a:p>
        </p:txBody>
      </p:sp>
      <p:sp>
        <p:nvSpPr>
          <p:cNvPr id="3" name="Content Placeholder 2"/>
          <p:cNvSpPr>
            <a:spLocks noGrp="1"/>
          </p:cNvSpPr>
          <p:nvPr>
            <p:ph idx="1"/>
          </p:nvPr>
        </p:nvSpPr>
        <p:spPr>
          <a:xfrm>
            <a:off x="533400" y="1066800"/>
            <a:ext cx="8229600" cy="4754563"/>
          </a:xfrm>
        </p:spPr>
        <p:txBody>
          <a:bodyPr/>
          <a:lstStyle/>
          <a:p>
            <a:r>
              <a:rPr lang="en-US" dirty="0" smtClean="0"/>
              <a:t>Unix Pipes: 1-D</a:t>
            </a:r>
          </a:p>
          <a:p>
            <a:pPr>
              <a:buNone/>
            </a:pPr>
            <a:r>
              <a:rPr lang="en-US" dirty="0" smtClean="0"/>
              <a:t>		</a:t>
            </a:r>
            <a:r>
              <a:rPr lang="en-US" dirty="0" err="1" smtClean="0"/>
              <a:t>grep</a:t>
            </a:r>
            <a:r>
              <a:rPr lang="en-US" dirty="0" smtClean="0"/>
              <a:t> |  </a:t>
            </a:r>
            <a:r>
              <a:rPr lang="en-US" dirty="0" err="1" smtClean="0"/>
              <a:t>sed</a:t>
            </a:r>
            <a:r>
              <a:rPr lang="en-US" dirty="0" smtClean="0"/>
              <a:t>  | sort | </a:t>
            </a:r>
            <a:r>
              <a:rPr lang="en-US" dirty="0" err="1" smtClean="0"/>
              <a:t>awk</a:t>
            </a:r>
            <a:r>
              <a:rPr lang="en-US" dirty="0" smtClean="0"/>
              <a:t> |  </a:t>
            </a:r>
            <a:r>
              <a:rPr lang="en-US" dirty="0" err="1" smtClean="0"/>
              <a:t>perl</a:t>
            </a:r>
            <a:endParaRPr lang="en-US" dirty="0" smtClean="0"/>
          </a:p>
          <a:p>
            <a:pPr>
              <a:buNone/>
            </a:pPr>
            <a:endParaRPr lang="en-US" dirty="0" smtClean="0"/>
          </a:p>
          <a:p>
            <a:pPr>
              <a:buNone/>
            </a:pPr>
            <a:endParaRPr lang="en-US" dirty="0"/>
          </a:p>
          <a:p>
            <a:r>
              <a:rPr lang="en-US" dirty="0" smtClean="0"/>
              <a:t>Dryad: 2-D</a:t>
            </a:r>
          </a:p>
          <a:p>
            <a:pPr>
              <a:buNone/>
            </a:pPr>
            <a:r>
              <a:rPr lang="en-US" dirty="0" smtClean="0"/>
              <a:t>	 grep</a:t>
            </a:r>
            <a:r>
              <a:rPr lang="en-US" baseline="30000" dirty="0" smtClean="0"/>
              <a:t>1000</a:t>
            </a:r>
            <a:r>
              <a:rPr lang="en-US" dirty="0" smtClean="0"/>
              <a:t> |  sed</a:t>
            </a:r>
            <a:r>
              <a:rPr lang="en-US" baseline="30000" dirty="0" smtClean="0"/>
              <a:t>500</a:t>
            </a:r>
            <a:r>
              <a:rPr lang="en-US" dirty="0" smtClean="0"/>
              <a:t>  | sort</a:t>
            </a:r>
            <a:r>
              <a:rPr lang="en-US" baseline="30000" dirty="0" smtClean="0"/>
              <a:t>1000 </a:t>
            </a:r>
            <a:r>
              <a:rPr lang="en-US" dirty="0" smtClean="0"/>
              <a:t>| awk</a:t>
            </a:r>
            <a:r>
              <a:rPr lang="en-US" baseline="30000" dirty="0" smtClean="0"/>
              <a:t>500</a:t>
            </a:r>
            <a:r>
              <a:rPr lang="en-US" dirty="0" smtClean="0"/>
              <a:t> |  perl</a:t>
            </a:r>
            <a:r>
              <a:rPr lang="en-US" baseline="30000" dirty="0" smtClean="0"/>
              <a:t>50</a:t>
            </a:r>
          </a:p>
          <a:p>
            <a:endParaRPr lang="en-US" dirty="0" smtClean="0"/>
          </a:p>
        </p:txBody>
      </p:sp>
      <p:sp>
        <p:nvSpPr>
          <p:cNvPr id="144" name="Slide Number Placeholder 143"/>
          <p:cNvSpPr>
            <a:spLocks noGrp="1"/>
          </p:cNvSpPr>
          <p:nvPr>
            <p:ph type="sldNum" sz="quarter" idx="12"/>
          </p:nvPr>
        </p:nvSpPr>
        <p:spPr/>
        <p:txBody>
          <a:bodyPr/>
          <a:lstStyle/>
          <a:p>
            <a:fld id="{FC7F914F-062F-453F-B34B-BB004E9935E0}" type="slidenum">
              <a:rPr lang="en-US" smtClean="0"/>
              <a:pPr/>
              <a:t>44</a:t>
            </a:fld>
            <a:endParaRPr lang="en-US" dirty="0"/>
          </a:p>
        </p:txBody>
      </p:sp>
      <p:sp>
        <p:nvSpPr>
          <p:cNvPr id="4" name="Rounded Rectangle 3"/>
          <p:cNvSpPr/>
          <p:nvPr/>
        </p:nvSpPr>
        <p:spPr>
          <a:xfrm>
            <a:off x="1447800" y="24060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5" name="Rounded Rectangle 4"/>
          <p:cNvSpPr/>
          <p:nvPr/>
        </p:nvSpPr>
        <p:spPr>
          <a:xfrm>
            <a:off x="2590800" y="24060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 name="Rounded Rectangle 5"/>
          <p:cNvSpPr/>
          <p:nvPr/>
        </p:nvSpPr>
        <p:spPr>
          <a:xfrm>
            <a:off x="3657600" y="24060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7" name="Rounded Rectangle 6"/>
          <p:cNvSpPr/>
          <p:nvPr/>
        </p:nvSpPr>
        <p:spPr>
          <a:xfrm>
            <a:off x="4800600" y="24060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8" name="Rounded Rectangle 7"/>
          <p:cNvSpPr/>
          <p:nvPr/>
        </p:nvSpPr>
        <p:spPr>
          <a:xfrm>
            <a:off x="5867400" y="24060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9" name="Straight Arrow Connector 8"/>
          <p:cNvCxnSpPr/>
          <p:nvPr/>
        </p:nvCxnSpPr>
        <p:spPr>
          <a:xfrm>
            <a:off x="2209800" y="2671921"/>
            <a:ext cx="381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352800" y="2671921"/>
            <a:ext cx="3048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419600" y="2671921"/>
            <a:ext cx="381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562600" y="2671921"/>
            <a:ext cx="3048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4" name="Rounded Rectangle 33"/>
          <p:cNvSpPr/>
          <p:nvPr/>
        </p:nvSpPr>
        <p:spPr>
          <a:xfrm>
            <a:off x="1264024" y="45426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35" name="Rounded Rectangle 34"/>
          <p:cNvSpPr/>
          <p:nvPr/>
        </p:nvSpPr>
        <p:spPr>
          <a:xfrm>
            <a:off x="2940424" y="50760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36" name="Rounded Rectangle 35"/>
          <p:cNvSpPr/>
          <p:nvPr/>
        </p:nvSpPr>
        <p:spPr>
          <a:xfrm>
            <a:off x="4464424" y="46188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37" name="Rounded Rectangle 36"/>
          <p:cNvSpPr/>
          <p:nvPr/>
        </p:nvSpPr>
        <p:spPr>
          <a:xfrm>
            <a:off x="5988424" y="46188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38" name="Rounded Rectangle 37"/>
          <p:cNvSpPr/>
          <p:nvPr/>
        </p:nvSpPr>
        <p:spPr>
          <a:xfrm>
            <a:off x="7283824" y="50760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39" name="Straight Arrow Connector 38"/>
          <p:cNvCxnSpPr>
            <a:stCxn id="34" idx="3"/>
            <a:endCxn id="35" idx="1"/>
          </p:cNvCxnSpPr>
          <p:nvPr/>
        </p:nvCxnSpPr>
        <p:spPr>
          <a:xfrm>
            <a:off x="2026024" y="4809341"/>
            <a:ext cx="914400" cy="533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35" idx="3"/>
            <a:endCxn id="36" idx="1"/>
          </p:cNvCxnSpPr>
          <p:nvPr/>
        </p:nvCxnSpPr>
        <p:spPr>
          <a:xfrm flipV="1">
            <a:off x="3702424" y="4885541"/>
            <a:ext cx="7620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36" idx="3"/>
            <a:endCxn id="61" idx="1"/>
          </p:cNvCxnSpPr>
          <p:nvPr/>
        </p:nvCxnSpPr>
        <p:spPr>
          <a:xfrm>
            <a:off x="5226424" y="4885541"/>
            <a:ext cx="762000" cy="1066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37" idx="3"/>
            <a:endCxn id="38" idx="1"/>
          </p:cNvCxnSpPr>
          <p:nvPr/>
        </p:nvCxnSpPr>
        <p:spPr>
          <a:xfrm>
            <a:off x="6750424" y="4885541"/>
            <a:ext cx="5334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1264024" y="53808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54" name="Rounded Rectangle 53"/>
          <p:cNvSpPr/>
          <p:nvPr/>
        </p:nvSpPr>
        <p:spPr>
          <a:xfrm>
            <a:off x="1264024" y="6034256"/>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55" name="Rounded Rectangle 54"/>
          <p:cNvSpPr/>
          <p:nvPr/>
        </p:nvSpPr>
        <p:spPr>
          <a:xfrm>
            <a:off x="2940424" y="57618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59" name="Rounded Rectangle 58"/>
          <p:cNvSpPr/>
          <p:nvPr/>
        </p:nvSpPr>
        <p:spPr>
          <a:xfrm>
            <a:off x="4464424" y="54570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0" name="Rounded Rectangle 59"/>
          <p:cNvSpPr/>
          <p:nvPr/>
        </p:nvSpPr>
        <p:spPr>
          <a:xfrm>
            <a:off x="4464424" y="60666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1" name="Rounded Rectangle 60"/>
          <p:cNvSpPr/>
          <p:nvPr/>
        </p:nvSpPr>
        <p:spPr>
          <a:xfrm>
            <a:off x="5988424" y="5685641"/>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65" name="Straight Arrow Connector 64"/>
          <p:cNvCxnSpPr>
            <a:stCxn id="53" idx="3"/>
            <a:endCxn id="55" idx="1"/>
          </p:cNvCxnSpPr>
          <p:nvPr/>
        </p:nvCxnSpPr>
        <p:spPr>
          <a:xfrm>
            <a:off x="2026024" y="5647541"/>
            <a:ext cx="9144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a:stCxn id="54" idx="3"/>
            <a:endCxn id="55" idx="1"/>
          </p:cNvCxnSpPr>
          <p:nvPr/>
        </p:nvCxnSpPr>
        <p:spPr>
          <a:xfrm flipV="1">
            <a:off x="2026024" y="6028541"/>
            <a:ext cx="914400" cy="2724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55" idx="3"/>
            <a:endCxn id="59" idx="1"/>
          </p:cNvCxnSpPr>
          <p:nvPr/>
        </p:nvCxnSpPr>
        <p:spPr>
          <a:xfrm flipV="1">
            <a:off x="3702424" y="5723741"/>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4" name="Straight Arrow Connector 73"/>
          <p:cNvCxnSpPr>
            <a:stCxn id="55" idx="3"/>
            <a:endCxn id="60" idx="1"/>
          </p:cNvCxnSpPr>
          <p:nvPr/>
        </p:nvCxnSpPr>
        <p:spPr>
          <a:xfrm>
            <a:off x="3702424" y="6028541"/>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stCxn id="60" idx="3"/>
            <a:endCxn id="61" idx="1"/>
          </p:cNvCxnSpPr>
          <p:nvPr/>
        </p:nvCxnSpPr>
        <p:spPr>
          <a:xfrm flipV="1">
            <a:off x="5226424" y="5952341"/>
            <a:ext cx="7620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59" idx="3"/>
            <a:endCxn id="61" idx="1"/>
          </p:cNvCxnSpPr>
          <p:nvPr/>
        </p:nvCxnSpPr>
        <p:spPr>
          <a:xfrm>
            <a:off x="5226424" y="5723741"/>
            <a:ext cx="762000" cy="228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a:off x="6629400" y="2661509"/>
            <a:ext cx="506506" cy="224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918139" y="2661509"/>
            <a:ext cx="529661" cy="224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118" idx="3"/>
            <a:endCxn id="34" idx="1"/>
          </p:cNvCxnSpPr>
          <p:nvPr/>
        </p:nvCxnSpPr>
        <p:spPr>
          <a:xfrm>
            <a:off x="868834" y="4809341"/>
            <a:ext cx="39519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119" idx="3"/>
            <a:endCxn id="53" idx="1"/>
          </p:cNvCxnSpPr>
          <p:nvPr/>
        </p:nvCxnSpPr>
        <p:spPr>
          <a:xfrm flipV="1">
            <a:off x="841939" y="5647541"/>
            <a:ext cx="422085" cy="89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120" idx="3"/>
          </p:cNvCxnSpPr>
          <p:nvPr/>
        </p:nvCxnSpPr>
        <p:spPr>
          <a:xfrm flipV="1">
            <a:off x="841940" y="6301750"/>
            <a:ext cx="422084" cy="171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a:stCxn id="36" idx="3"/>
            <a:endCxn id="37" idx="1"/>
          </p:cNvCxnSpPr>
          <p:nvPr/>
        </p:nvCxnSpPr>
        <p:spPr>
          <a:xfrm>
            <a:off x="5226424" y="4885541"/>
            <a:ext cx="762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59" idx="3"/>
            <a:endCxn id="37" idx="1"/>
          </p:cNvCxnSpPr>
          <p:nvPr/>
        </p:nvCxnSpPr>
        <p:spPr>
          <a:xfrm flipV="1">
            <a:off x="5226424" y="4885541"/>
            <a:ext cx="762000" cy="838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a:stCxn id="60" idx="3"/>
            <a:endCxn id="37" idx="1"/>
          </p:cNvCxnSpPr>
          <p:nvPr/>
        </p:nvCxnSpPr>
        <p:spPr>
          <a:xfrm flipV="1">
            <a:off x="5226424" y="4885541"/>
            <a:ext cx="762000" cy="1447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0" name="Straight Arrow Connector 109"/>
          <p:cNvCxnSpPr>
            <a:stCxn id="61" idx="3"/>
            <a:endCxn id="38" idx="1"/>
          </p:cNvCxnSpPr>
          <p:nvPr/>
        </p:nvCxnSpPr>
        <p:spPr>
          <a:xfrm flipV="1">
            <a:off x="6750424" y="5342741"/>
            <a:ext cx="5334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a:stCxn id="38" idx="3"/>
            <a:endCxn id="121" idx="1"/>
          </p:cNvCxnSpPr>
          <p:nvPr/>
        </p:nvCxnSpPr>
        <p:spPr>
          <a:xfrm>
            <a:off x="8045824" y="5342741"/>
            <a:ext cx="313765" cy="34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122"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7135906" y="2362200"/>
            <a:ext cx="613339" cy="621030"/>
          </a:xfrm>
          <a:prstGeom prst="rect">
            <a:avLst/>
          </a:prstGeom>
          <a:noFill/>
        </p:spPr>
      </p:pic>
      <p:pic>
        <p:nvPicPr>
          <p:cNvPr id="117"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304800" y="2362200"/>
            <a:ext cx="613339" cy="621030"/>
          </a:xfrm>
          <a:prstGeom prst="rect">
            <a:avLst/>
          </a:prstGeom>
          <a:noFill/>
        </p:spPr>
      </p:pic>
      <p:pic>
        <p:nvPicPr>
          <p:cNvPr id="118"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55495" y="4498826"/>
            <a:ext cx="613339" cy="621030"/>
          </a:xfrm>
          <a:prstGeom prst="rect">
            <a:avLst/>
          </a:prstGeom>
          <a:noFill/>
        </p:spPr>
      </p:pic>
      <p:pic>
        <p:nvPicPr>
          <p:cNvPr id="119"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0" y="5345991"/>
            <a:ext cx="613339" cy="621030"/>
          </a:xfrm>
          <a:prstGeom prst="rect">
            <a:avLst/>
          </a:prstGeom>
          <a:noFill/>
        </p:spPr>
      </p:pic>
      <p:pic>
        <p:nvPicPr>
          <p:cNvPr id="120"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1" y="6008370"/>
            <a:ext cx="613339" cy="621030"/>
          </a:xfrm>
          <a:prstGeom prst="rect">
            <a:avLst/>
          </a:prstGeom>
          <a:noFill/>
        </p:spPr>
      </p:pic>
      <p:pic>
        <p:nvPicPr>
          <p:cNvPr id="121"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8359589" y="5035699"/>
            <a:ext cx="613339" cy="62103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7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9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9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0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0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10"/>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13"/>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1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1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2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3">
                                            <p:txEl>
                                              <p:pRg st="4" end="4"/>
                                            </p:txEl>
                                          </p:spTgt>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 grpId="0" animBg="1"/>
      <p:bldP spid="34" grpId="0" animBg="1"/>
      <p:bldP spid="35" grpId="0" animBg="1"/>
      <p:bldP spid="36" grpId="0" animBg="1"/>
      <p:bldP spid="37" grpId="0" animBg="1"/>
      <p:bldP spid="38" grpId="0" animBg="1"/>
      <p:bldP spid="53" grpId="0" animBg="1"/>
      <p:bldP spid="54" grpId="0" animBg="1"/>
      <p:bldP spid="55" grpId="0" animBg="1"/>
      <p:bldP spid="59" grpId="0" animBg="1"/>
      <p:bldP spid="60" grpId="0" animBg="1"/>
      <p:bldP spid="6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Virtualized 2-D Pipelines</a:t>
            </a:r>
            <a:endParaRPr lang="en-US" dirty="0"/>
          </a:p>
        </p:txBody>
      </p:sp>
      <p:sp>
        <p:nvSpPr>
          <p:cNvPr id="55" name="Slide Number Placeholder 54"/>
          <p:cNvSpPr>
            <a:spLocks noGrp="1"/>
          </p:cNvSpPr>
          <p:nvPr>
            <p:ph type="sldNum" sz="quarter" idx="12"/>
          </p:nvPr>
        </p:nvSpPr>
        <p:spPr/>
        <p:txBody>
          <a:bodyPr/>
          <a:lstStyle/>
          <a:p>
            <a:fld id="{FC7F914F-062F-453F-B34B-BB004E9935E0}" type="slidenum">
              <a:rPr lang="en-US" smtClean="0"/>
              <a:pPr/>
              <a:t>45</a:t>
            </a:fld>
            <a:endParaRPr lang="en-US"/>
          </a:p>
        </p:txBody>
      </p:sp>
      <p:sp>
        <p:nvSpPr>
          <p:cNvPr id="5" name="Rounded Rectangle 4"/>
          <p:cNvSpPr/>
          <p:nvPr/>
        </p:nvSpPr>
        <p:spPr>
          <a:xfrm>
            <a:off x="1264024" y="3244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 name="Rounded Rectangle 5"/>
          <p:cNvSpPr/>
          <p:nvPr/>
        </p:nvSpPr>
        <p:spPr>
          <a:xfrm>
            <a:off x="2940424" y="3777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7" name="Rounded Rectangle 6"/>
          <p:cNvSpPr/>
          <p:nvPr/>
        </p:nvSpPr>
        <p:spPr>
          <a:xfrm>
            <a:off x="4464424" y="3320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8" name="Rounded Rectangle 7"/>
          <p:cNvSpPr/>
          <p:nvPr/>
        </p:nvSpPr>
        <p:spPr>
          <a:xfrm>
            <a:off x="5988424" y="3320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9" name="Rounded Rectangle 8"/>
          <p:cNvSpPr/>
          <p:nvPr/>
        </p:nvSpPr>
        <p:spPr>
          <a:xfrm>
            <a:off x="7283824" y="3777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0" name="Straight Arrow Connector 9"/>
          <p:cNvCxnSpPr>
            <a:stCxn id="5" idx="3"/>
            <a:endCxn id="6" idx="1"/>
          </p:cNvCxnSpPr>
          <p:nvPr/>
        </p:nvCxnSpPr>
        <p:spPr>
          <a:xfrm>
            <a:off x="2026024" y="3510915"/>
            <a:ext cx="914400" cy="533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7" idx="1"/>
          </p:cNvCxnSpPr>
          <p:nvPr/>
        </p:nvCxnSpPr>
        <p:spPr>
          <a:xfrm flipV="1">
            <a:off x="3702424" y="3587115"/>
            <a:ext cx="7620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19" idx="1"/>
          </p:cNvCxnSpPr>
          <p:nvPr/>
        </p:nvCxnSpPr>
        <p:spPr>
          <a:xfrm>
            <a:off x="5226424" y="3587115"/>
            <a:ext cx="762000" cy="1066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9" idx="1"/>
          </p:cNvCxnSpPr>
          <p:nvPr/>
        </p:nvCxnSpPr>
        <p:spPr>
          <a:xfrm>
            <a:off x="6750424" y="3587115"/>
            <a:ext cx="5334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264024" y="4082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5" name="Rounded Rectangle 14"/>
          <p:cNvSpPr/>
          <p:nvPr/>
        </p:nvSpPr>
        <p:spPr>
          <a:xfrm>
            <a:off x="1264024" y="4735830"/>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6" name="Rounded Rectangle 15"/>
          <p:cNvSpPr/>
          <p:nvPr/>
        </p:nvSpPr>
        <p:spPr>
          <a:xfrm>
            <a:off x="2940424" y="4463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Rounded Rectangle 16"/>
          <p:cNvSpPr/>
          <p:nvPr/>
        </p:nvSpPr>
        <p:spPr>
          <a:xfrm>
            <a:off x="4464424" y="4158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Rounded Rectangle 17"/>
          <p:cNvSpPr/>
          <p:nvPr/>
        </p:nvSpPr>
        <p:spPr>
          <a:xfrm>
            <a:off x="4464424" y="4768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9" name="Rounded Rectangle 18"/>
          <p:cNvSpPr/>
          <p:nvPr/>
        </p:nvSpPr>
        <p:spPr>
          <a:xfrm>
            <a:off x="5988424" y="4387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20" name="Straight Arrow Connector 19"/>
          <p:cNvCxnSpPr>
            <a:stCxn id="14" idx="3"/>
            <a:endCxn id="16" idx="1"/>
          </p:cNvCxnSpPr>
          <p:nvPr/>
        </p:nvCxnSpPr>
        <p:spPr>
          <a:xfrm>
            <a:off x="2026024" y="4349115"/>
            <a:ext cx="9144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3"/>
            <a:endCxn id="16" idx="1"/>
          </p:cNvCxnSpPr>
          <p:nvPr/>
        </p:nvCxnSpPr>
        <p:spPr>
          <a:xfrm flipV="1">
            <a:off x="2026024" y="4730115"/>
            <a:ext cx="914400" cy="2724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a:endCxn id="17" idx="1"/>
          </p:cNvCxnSpPr>
          <p:nvPr/>
        </p:nvCxnSpPr>
        <p:spPr>
          <a:xfrm flipV="1">
            <a:off x="3702424" y="44253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8" idx="1"/>
          </p:cNvCxnSpPr>
          <p:nvPr/>
        </p:nvCxnSpPr>
        <p:spPr>
          <a:xfrm>
            <a:off x="3702424" y="47301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19" idx="1"/>
          </p:cNvCxnSpPr>
          <p:nvPr/>
        </p:nvCxnSpPr>
        <p:spPr>
          <a:xfrm flipV="1">
            <a:off x="5226424" y="4653915"/>
            <a:ext cx="7620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19" idx="1"/>
          </p:cNvCxnSpPr>
          <p:nvPr/>
        </p:nvCxnSpPr>
        <p:spPr>
          <a:xfrm>
            <a:off x="5226424" y="4425315"/>
            <a:ext cx="762000" cy="228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4" idx="3"/>
            <a:endCxn id="5" idx="1"/>
          </p:cNvCxnSpPr>
          <p:nvPr/>
        </p:nvCxnSpPr>
        <p:spPr>
          <a:xfrm>
            <a:off x="868834" y="3510915"/>
            <a:ext cx="39519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5" idx="3"/>
            <a:endCxn id="14" idx="1"/>
          </p:cNvCxnSpPr>
          <p:nvPr/>
        </p:nvCxnSpPr>
        <p:spPr>
          <a:xfrm flipV="1">
            <a:off x="841939" y="4349115"/>
            <a:ext cx="422085" cy="89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3"/>
          </p:cNvCxnSpPr>
          <p:nvPr/>
        </p:nvCxnSpPr>
        <p:spPr>
          <a:xfrm flipV="1">
            <a:off x="841940" y="5003324"/>
            <a:ext cx="422084" cy="171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a:endCxn id="8" idx="1"/>
          </p:cNvCxnSpPr>
          <p:nvPr/>
        </p:nvCxnSpPr>
        <p:spPr>
          <a:xfrm>
            <a:off x="5226424" y="3587115"/>
            <a:ext cx="762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8" idx="1"/>
          </p:cNvCxnSpPr>
          <p:nvPr/>
        </p:nvCxnSpPr>
        <p:spPr>
          <a:xfrm flipV="1">
            <a:off x="5226424" y="3587115"/>
            <a:ext cx="762000" cy="838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3"/>
            <a:endCxn id="8" idx="1"/>
          </p:cNvCxnSpPr>
          <p:nvPr/>
        </p:nvCxnSpPr>
        <p:spPr>
          <a:xfrm flipV="1">
            <a:off x="5226424" y="3587115"/>
            <a:ext cx="762000" cy="1447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9" idx="3"/>
            <a:endCxn id="9" idx="1"/>
          </p:cNvCxnSpPr>
          <p:nvPr/>
        </p:nvCxnSpPr>
        <p:spPr>
          <a:xfrm flipV="1">
            <a:off x="6750424" y="4044315"/>
            <a:ext cx="5334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3"/>
            <a:endCxn id="37" idx="1"/>
          </p:cNvCxnSpPr>
          <p:nvPr/>
        </p:nvCxnSpPr>
        <p:spPr>
          <a:xfrm>
            <a:off x="8045824" y="4044315"/>
            <a:ext cx="313765" cy="34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55495" y="3200400"/>
            <a:ext cx="613339" cy="621030"/>
          </a:xfrm>
          <a:prstGeom prst="rect">
            <a:avLst/>
          </a:prstGeom>
          <a:noFill/>
        </p:spPr>
      </p:pic>
      <p:pic>
        <p:nvPicPr>
          <p:cNvPr id="35"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0" y="4047565"/>
            <a:ext cx="613339" cy="621030"/>
          </a:xfrm>
          <a:prstGeom prst="rect">
            <a:avLst/>
          </a:prstGeom>
          <a:noFill/>
        </p:spPr>
      </p:pic>
      <p:pic>
        <p:nvPicPr>
          <p:cNvPr id="36"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1" y="4709944"/>
            <a:ext cx="613339" cy="621030"/>
          </a:xfrm>
          <a:prstGeom prst="rect">
            <a:avLst/>
          </a:prstGeom>
          <a:noFill/>
        </p:spPr>
      </p:pic>
      <p:pic>
        <p:nvPicPr>
          <p:cNvPr id="37"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8359589" y="3737273"/>
            <a:ext cx="613339" cy="62103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066800" y="3733800"/>
            <a:ext cx="691911" cy="1020626"/>
          </a:xfrm>
          <a:prstGeom prst="rect">
            <a:avLst/>
          </a:prstGeom>
          <a:noFill/>
        </p:spPr>
      </p:pic>
      <p:pic>
        <p:nvPicPr>
          <p:cNvPr id="39"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066800" y="2819400"/>
            <a:ext cx="691911" cy="1020626"/>
          </a:xfrm>
          <a:prstGeom prst="rect">
            <a:avLst/>
          </a:prstGeom>
          <a:noFill/>
        </p:spPr>
      </p:pic>
      <p:sp>
        <p:nvSpPr>
          <p:cNvPr id="2" name="Title 1"/>
          <p:cNvSpPr>
            <a:spLocks noGrp="1"/>
          </p:cNvSpPr>
          <p:nvPr>
            <p:ph type="title"/>
          </p:nvPr>
        </p:nvSpPr>
        <p:spPr/>
        <p:txBody>
          <a:bodyPr/>
          <a:lstStyle/>
          <a:p>
            <a:r>
              <a:rPr lang="en-US" dirty="0" smtClean="0"/>
              <a:t>Virtualized 2-D Pipelines</a:t>
            </a:r>
            <a:endParaRPr lang="en-US" dirty="0"/>
          </a:p>
        </p:txBody>
      </p:sp>
      <p:sp>
        <p:nvSpPr>
          <p:cNvPr id="55" name="Slide Number Placeholder 54"/>
          <p:cNvSpPr>
            <a:spLocks noGrp="1"/>
          </p:cNvSpPr>
          <p:nvPr>
            <p:ph type="sldNum" sz="quarter" idx="12"/>
          </p:nvPr>
        </p:nvSpPr>
        <p:spPr/>
        <p:txBody>
          <a:bodyPr/>
          <a:lstStyle/>
          <a:p>
            <a:fld id="{FC7F914F-062F-453F-B34B-BB004E9935E0}" type="slidenum">
              <a:rPr lang="en-US" smtClean="0"/>
              <a:pPr/>
              <a:t>46</a:t>
            </a:fld>
            <a:endParaRPr lang="en-US"/>
          </a:p>
        </p:txBody>
      </p:sp>
      <p:sp>
        <p:nvSpPr>
          <p:cNvPr id="5" name="Rounded Rectangle 4"/>
          <p:cNvSpPr/>
          <p:nvPr/>
        </p:nvSpPr>
        <p:spPr>
          <a:xfrm>
            <a:off x="1264024" y="3244215"/>
            <a:ext cx="762000" cy="5334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 name="Rounded Rectangle 5"/>
          <p:cNvSpPr/>
          <p:nvPr/>
        </p:nvSpPr>
        <p:spPr>
          <a:xfrm>
            <a:off x="2940424" y="3777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7" name="Rounded Rectangle 6"/>
          <p:cNvSpPr/>
          <p:nvPr/>
        </p:nvSpPr>
        <p:spPr>
          <a:xfrm>
            <a:off x="4464424" y="3320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8" name="Rounded Rectangle 7"/>
          <p:cNvSpPr/>
          <p:nvPr/>
        </p:nvSpPr>
        <p:spPr>
          <a:xfrm>
            <a:off x="5988424" y="3320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9" name="Rounded Rectangle 8"/>
          <p:cNvSpPr/>
          <p:nvPr/>
        </p:nvSpPr>
        <p:spPr>
          <a:xfrm>
            <a:off x="7283824" y="3777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0" name="Straight Arrow Connector 9"/>
          <p:cNvCxnSpPr>
            <a:stCxn id="5" idx="3"/>
            <a:endCxn id="6" idx="1"/>
          </p:cNvCxnSpPr>
          <p:nvPr/>
        </p:nvCxnSpPr>
        <p:spPr>
          <a:xfrm>
            <a:off x="2026024" y="3510915"/>
            <a:ext cx="914400" cy="533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7" idx="1"/>
          </p:cNvCxnSpPr>
          <p:nvPr/>
        </p:nvCxnSpPr>
        <p:spPr>
          <a:xfrm flipV="1">
            <a:off x="3702424" y="3587115"/>
            <a:ext cx="7620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19" idx="1"/>
          </p:cNvCxnSpPr>
          <p:nvPr/>
        </p:nvCxnSpPr>
        <p:spPr>
          <a:xfrm>
            <a:off x="5226424" y="3587115"/>
            <a:ext cx="762000" cy="1066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9" idx="1"/>
          </p:cNvCxnSpPr>
          <p:nvPr/>
        </p:nvCxnSpPr>
        <p:spPr>
          <a:xfrm>
            <a:off x="6750424" y="3587115"/>
            <a:ext cx="5334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264024" y="4082415"/>
            <a:ext cx="762000" cy="5334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5" name="Rounded Rectangle 14"/>
          <p:cNvSpPr/>
          <p:nvPr/>
        </p:nvSpPr>
        <p:spPr>
          <a:xfrm>
            <a:off x="1295400" y="4724400"/>
            <a:ext cx="762000" cy="533400"/>
          </a:xfrm>
          <a:prstGeom prst="roundRect">
            <a:avLst/>
          </a:prstGeom>
          <a:solidFill>
            <a:srgbClr val="FFFF99"/>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6" name="Rounded Rectangle 15"/>
          <p:cNvSpPr/>
          <p:nvPr/>
        </p:nvSpPr>
        <p:spPr>
          <a:xfrm>
            <a:off x="2940424" y="4463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Rounded Rectangle 16"/>
          <p:cNvSpPr/>
          <p:nvPr/>
        </p:nvSpPr>
        <p:spPr>
          <a:xfrm>
            <a:off x="4464424" y="4158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Rounded Rectangle 17"/>
          <p:cNvSpPr/>
          <p:nvPr/>
        </p:nvSpPr>
        <p:spPr>
          <a:xfrm>
            <a:off x="4464424" y="4768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9" name="Rounded Rectangle 18"/>
          <p:cNvSpPr/>
          <p:nvPr/>
        </p:nvSpPr>
        <p:spPr>
          <a:xfrm>
            <a:off x="5988424" y="4387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20" name="Straight Arrow Connector 19"/>
          <p:cNvCxnSpPr>
            <a:stCxn id="14" idx="3"/>
            <a:endCxn id="16" idx="1"/>
          </p:cNvCxnSpPr>
          <p:nvPr/>
        </p:nvCxnSpPr>
        <p:spPr>
          <a:xfrm>
            <a:off x="2026024" y="4349115"/>
            <a:ext cx="9144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3"/>
            <a:endCxn id="16" idx="1"/>
          </p:cNvCxnSpPr>
          <p:nvPr/>
        </p:nvCxnSpPr>
        <p:spPr>
          <a:xfrm flipV="1">
            <a:off x="2057400" y="4730115"/>
            <a:ext cx="883024" cy="2609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a:endCxn id="17" idx="1"/>
          </p:cNvCxnSpPr>
          <p:nvPr/>
        </p:nvCxnSpPr>
        <p:spPr>
          <a:xfrm flipV="1">
            <a:off x="3702424" y="44253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8" idx="1"/>
          </p:cNvCxnSpPr>
          <p:nvPr/>
        </p:nvCxnSpPr>
        <p:spPr>
          <a:xfrm>
            <a:off x="3702424" y="47301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19" idx="1"/>
          </p:cNvCxnSpPr>
          <p:nvPr/>
        </p:nvCxnSpPr>
        <p:spPr>
          <a:xfrm flipV="1">
            <a:off x="5226424" y="4653915"/>
            <a:ext cx="7620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19" idx="1"/>
          </p:cNvCxnSpPr>
          <p:nvPr/>
        </p:nvCxnSpPr>
        <p:spPr>
          <a:xfrm>
            <a:off x="5226424" y="4425315"/>
            <a:ext cx="762000" cy="228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4" idx="3"/>
            <a:endCxn id="5" idx="1"/>
          </p:cNvCxnSpPr>
          <p:nvPr/>
        </p:nvCxnSpPr>
        <p:spPr>
          <a:xfrm>
            <a:off x="868834" y="3510915"/>
            <a:ext cx="39519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5" idx="3"/>
            <a:endCxn id="14" idx="1"/>
          </p:cNvCxnSpPr>
          <p:nvPr/>
        </p:nvCxnSpPr>
        <p:spPr>
          <a:xfrm flipV="1">
            <a:off x="841939" y="4349115"/>
            <a:ext cx="422085" cy="89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3"/>
          </p:cNvCxnSpPr>
          <p:nvPr/>
        </p:nvCxnSpPr>
        <p:spPr>
          <a:xfrm flipV="1">
            <a:off x="841940" y="5003324"/>
            <a:ext cx="422084" cy="171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a:endCxn id="8" idx="1"/>
          </p:cNvCxnSpPr>
          <p:nvPr/>
        </p:nvCxnSpPr>
        <p:spPr>
          <a:xfrm>
            <a:off x="5226424" y="3587115"/>
            <a:ext cx="762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8" idx="1"/>
          </p:cNvCxnSpPr>
          <p:nvPr/>
        </p:nvCxnSpPr>
        <p:spPr>
          <a:xfrm flipV="1">
            <a:off x="5226424" y="3587115"/>
            <a:ext cx="762000" cy="838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3"/>
            <a:endCxn id="8" idx="1"/>
          </p:cNvCxnSpPr>
          <p:nvPr/>
        </p:nvCxnSpPr>
        <p:spPr>
          <a:xfrm flipV="1">
            <a:off x="5226424" y="3587115"/>
            <a:ext cx="762000" cy="1447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9" idx="3"/>
            <a:endCxn id="9" idx="1"/>
          </p:cNvCxnSpPr>
          <p:nvPr/>
        </p:nvCxnSpPr>
        <p:spPr>
          <a:xfrm flipV="1">
            <a:off x="6750424" y="4044315"/>
            <a:ext cx="5334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3"/>
            <a:endCxn id="37" idx="1"/>
          </p:cNvCxnSpPr>
          <p:nvPr/>
        </p:nvCxnSpPr>
        <p:spPr>
          <a:xfrm>
            <a:off x="8045824" y="4044315"/>
            <a:ext cx="313765" cy="34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55495" y="3200400"/>
            <a:ext cx="613339" cy="621030"/>
          </a:xfrm>
          <a:prstGeom prst="rect">
            <a:avLst/>
          </a:prstGeom>
          <a:noFill/>
        </p:spPr>
      </p:pic>
      <p:pic>
        <p:nvPicPr>
          <p:cNvPr id="35"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0" y="4047565"/>
            <a:ext cx="613339" cy="621030"/>
          </a:xfrm>
          <a:prstGeom prst="rect">
            <a:avLst/>
          </a:prstGeom>
          <a:noFill/>
        </p:spPr>
      </p:pic>
      <p:pic>
        <p:nvPicPr>
          <p:cNvPr id="36"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1" y="4709944"/>
            <a:ext cx="613339" cy="621030"/>
          </a:xfrm>
          <a:prstGeom prst="rect">
            <a:avLst/>
          </a:prstGeom>
          <a:noFill/>
        </p:spPr>
      </p:pic>
      <p:pic>
        <p:nvPicPr>
          <p:cNvPr id="37"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8359589" y="3737273"/>
            <a:ext cx="613339" cy="621030"/>
          </a:xfrm>
          <a:prstGeom prst="rect">
            <a:avLst/>
          </a:prstGeom>
          <a:noFill/>
        </p:spPr>
      </p:pic>
      <p:pic>
        <p:nvPicPr>
          <p:cNvPr id="41" name="Picture 5" descr="C:\Program Files\Microsoft Resource DVD Artwork\DVD_ART\Artwork_Imagery\HARDWARE_IMAGERY\Illustration - Misc Hardware\Windows Server Icons\Misc\Hourglass waiting.png"/>
          <p:cNvPicPr>
            <a:picLocks noChangeAspect="1" noChangeArrowheads="1"/>
          </p:cNvPicPr>
          <p:nvPr/>
        </p:nvPicPr>
        <p:blipFill>
          <a:blip r:embed="rId4" cstate="print"/>
          <a:srcRect/>
          <a:stretch>
            <a:fillRect/>
          </a:stretch>
        </p:blipFill>
        <p:spPr bwMode="auto">
          <a:xfrm>
            <a:off x="1524000" y="4800600"/>
            <a:ext cx="281940" cy="487680"/>
          </a:xfrm>
          <a:prstGeom prst="rect">
            <a:avLst/>
          </a:prstGeom>
          <a:noFill/>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143000" y="4419600"/>
            <a:ext cx="691911" cy="1020626"/>
          </a:xfrm>
          <a:prstGeom prst="rect">
            <a:avLst/>
          </a:prstGeom>
          <a:noFill/>
        </p:spPr>
      </p:pic>
      <p:pic>
        <p:nvPicPr>
          <p:cNvPr id="39"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2667000" y="3352800"/>
            <a:ext cx="691911" cy="1020626"/>
          </a:xfrm>
          <a:prstGeom prst="rect">
            <a:avLst/>
          </a:prstGeom>
          <a:noFill/>
        </p:spPr>
      </p:pic>
      <p:sp>
        <p:nvSpPr>
          <p:cNvPr id="2" name="Title 1"/>
          <p:cNvSpPr>
            <a:spLocks noGrp="1"/>
          </p:cNvSpPr>
          <p:nvPr>
            <p:ph type="title"/>
          </p:nvPr>
        </p:nvSpPr>
        <p:spPr/>
        <p:txBody>
          <a:bodyPr/>
          <a:lstStyle/>
          <a:p>
            <a:r>
              <a:rPr lang="en-US" dirty="0" smtClean="0"/>
              <a:t>Virtualized 2-D Pipelines</a:t>
            </a:r>
            <a:endParaRPr lang="en-US" dirty="0"/>
          </a:p>
        </p:txBody>
      </p:sp>
      <p:sp>
        <p:nvSpPr>
          <p:cNvPr id="55" name="Slide Number Placeholder 54"/>
          <p:cNvSpPr>
            <a:spLocks noGrp="1"/>
          </p:cNvSpPr>
          <p:nvPr>
            <p:ph type="sldNum" sz="quarter" idx="12"/>
          </p:nvPr>
        </p:nvSpPr>
        <p:spPr/>
        <p:txBody>
          <a:bodyPr/>
          <a:lstStyle/>
          <a:p>
            <a:fld id="{FC7F914F-062F-453F-B34B-BB004E9935E0}" type="slidenum">
              <a:rPr lang="en-US" smtClean="0"/>
              <a:pPr/>
              <a:t>47</a:t>
            </a:fld>
            <a:endParaRPr lang="en-US"/>
          </a:p>
        </p:txBody>
      </p:sp>
      <p:sp>
        <p:nvSpPr>
          <p:cNvPr id="5" name="Rounded Rectangle 4"/>
          <p:cNvSpPr/>
          <p:nvPr/>
        </p:nvSpPr>
        <p:spPr>
          <a:xfrm>
            <a:off x="1264024" y="3244215"/>
            <a:ext cx="762000"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 name="Rounded Rectangle 5"/>
          <p:cNvSpPr/>
          <p:nvPr/>
        </p:nvSpPr>
        <p:spPr>
          <a:xfrm>
            <a:off x="2940424" y="3777615"/>
            <a:ext cx="762000" cy="5334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7" name="Rounded Rectangle 6"/>
          <p:cNvSpPr/>
          <p:nvPr/>
        </p:nvSpPr>
        <p:spPr>
          <a:xfrm>
            <a:off x="4464424" y="3320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8" name="Rounded Rectangle 7"/>
          <p:cNvSpPr/>
          <p:nvPr/>
        </p:nvSpPr>
        <p:spPr>
          <a:xfrm>
            <a:off x="5988424" y="3320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9" name="Rounded Rectangle 8"/>
          <p:cNvSpPr/>
          <p:nvPr/>
        </p:nvSpPr>
        <p:spPr>
          <a:xfrm>
            <a:off x="7283824" y="3777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0" name="Straight Arrow Connector 9"/>
          <p:cNvCxnSpPr>
            <a:stCxn id="5" idx="3"/>
            <a:endCxn id="6" idx="1"/>
          </p:cNvCxnSpPr>
          <p:nvPr/>
        </p:nvCxnSpPr>
        <p:spPr>
          <a:xfrm>
            <a:off x="2026024" y="3510915"/>
            <a:ext cx="914400" cy="533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7" idx="1"/>
          </p:cNvCxnSpPr>
          <p:nvPr/>
        </p:nvCxnSpPr>
        <p:spPr>
          <a:xfrm flipV="1">
            <a:off x="3702424" y="3587115"/>
            <a:ext cx="7620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19" idx="1"/>
          </p:cNvCxnSpPr>
          <p:nvPr/>
        </p:nvCxnSpPr>
        <p:spPr>
          <a:xfrm>
            <a:off x="5226424" y="3587115"/>
            <a:ext cx="762000" cy="1066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9" idx="1"/>
          </p:cNvCxnSpPr>
          <p:nvPr/>
        </p:nvCxnSpPr>
        <p:spPr>
          <a:xfrm>
            <a:off x="6750424" y="3587115"/>
            <a:ext cx="5334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264024" y="4082415"/>
            <a:ext cx="762000"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5" name="Rounded Rectangle 14"/>
          <p:cNvSpPr/>
          <p:nvPr/>
        </p:nvSpPr>
        <p:spPr>
          <a:xfrm>
            <a:off x="1295400" y="4724400"/>
            <a:ext cx="762000" cy="5334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6" name="Rounded Rectangle 15"/>
          <p:cNvSpPr/>
          <p:nvPr/>
        </p:nvSpPr>
        <p:spPr>
          <a:xfrm>
            <a:off x="2940424" y="4463415"/>
            <a:ext cx="762000" cy="533400"/>
          </a:xfrm>
          <a:prstGeom prst="roundRect">
            <a:avLst/>
          </a:prstGeom>
          <a:solidFill>
            <a:schemeClr val="accent6">
              <a:lumMod val="20000"/>
              <a:lumOff val="8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Rounded Rectangle 16"/>
          <p:cNvSpPr/>
          <p:nvPr/>
        </p:nvSpPr>
        <p:spPr>
          <a:xfrm>
            <a:off x="4464424" y="4158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Rounded Rectangle 17"/>
          <p:cNvSpPr/>
          <p:nvPr/>
        </p:nvSpPr>
        <p:spPr>
          <a:xfrm>
            <a:off x="4464424" y="4768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9" name="Rounded Rectangle 18"/>
          <p:cNvSpPr/>
          <p:nvPr/>
        </p:nvSpPr>
        <p:spPr>
          <a:xfrm>
            <a:off x="5988424" y="4387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20" name="Straight Arrow Connector 19"/>
          <p:cNvCxnSpPr>
            <a:stCxn id="14" idx="3"/>
            <a:endCxn id="16" idx="1"/>
          </p:cNvCxnSpPr>
          <p:nvPr/>
        </p:nvCxnSpPr>
        <p:spPr>
          <a:xfrm>
            <a:off x="2026024" y="4349115"/>
            <a:ext cx="9144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3"/>
            <a:endCxn id="16" idx="1"/>
          </p:cNvCxnSpPr>
          <p:nvPr/>
        </p:nvCxnSpPr>
        <p:spPr>
          <a:xfrm flipV="1">
            <a:off x="2057400" y="4730115"/>
            <a:ext cx="883024" cy="2609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a:endCxn id="17" idx="1"/>
          </p:cNvCxnSpPr>
          <p:nvPr/>
        </p:nvCxnSpPr>
        <p:spPr>
          <a:xfrm flipV="1">
            <a:off x="3702424" y="44253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8" idx="1"/>
          </p:cNvCxnSpPr>
          <p:nvPr/>
        </p:nvCxnSpPr>
        <p:spPr>
          <a:xfrm>
            <a:off x="3702424" y="47301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19" idx="1"/>
          </p:cNvCxnSpPr>
          <p:nvPr/>
        </p:nvCxnSpPr>
        <p:spPr>
          <a:xfrm flipV="1">
            <a:off x="5226424" y="4653915"/>
            <a:ext cx="7620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19" idx="1"/>
          </p:cNvCxnSpPr>
          <p:nvPr/>
        </p:nvCxnSpPr>
        <p:spPr>
          <a:xfrm>
            <a:off x="5226424" y="4425315"/>
            <a:ext cx="762000" cy="228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4" idx="3"/>
            <a:endCxn id="5" idx="1"/>
          </p:cNvCxnSpPr>
          <p:nvPr/>
        </p:nvCxnSpPr>
        <p:spPr>
          <a:xfrm>
            <a:off x="868834" y="3510915"/>
            <a:ext cx="39519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5" idx="3"/>
            <a:endCxn id="14" idx="1"/>
          </p:cNvCxnSpPr>
          <p:nvPr/>
        </p:nvCxnSpPr>
        <p:spPr>
          <a:xfrm flipV="1">
            <a:off x="841939" y="4349115"/>
            <a:ext cx="422085" cy="89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3"/>
          </p:cNvCxnSpPr>
          <p:nvPr/>
        </p:nvCxnSpPr>
        <p:spPr>
          <a:xfrm flipV="1">
            <a:off x="841940" y="5003324"/>
            <a:ext cx="422084" cy="171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a:endCxn id="8" idx="1"/>
          </p:cNvCxnSpPr>
          <p:nvPr/>
        </p:nvCxnSpPr>
        <p:spPr>
          <a:xfrm>
            <a:off x="5226424" y="3587115"/>
            <a:ext cx="762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8" idx="1"/>
          </p:cNvCxnSpPr>
          <p:nvPr/>
        </p:nvCxnSpPr>
        <p:spPr>
          <a:xfrm flipV="1">
            <a:off x="5226424" y="3587115"/>
            <a:ext cx="762000" cy="838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3"/>
            <a:endCxn id="8" idx="1"/>
          </p:cNvCxnSpPr>
          <p:nvPr/>
        </p:nvCxnSpPr>
        <p:spPr>
          <a:xfrm flipV="1">
            <a:off x="5226424" y="3587115"/>
            <a:ext cx="762000" cy="1447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9" idx="3"/>
            <a:endCxn id="9" idx="1"/>
          </p:cNvCxnSpPr>
          <p:nvPr/>
        </p:nvCxnSpPr>
        <p:spPr>
          <a:xfrm flipV="1">
            <a:off x="6750424" y="4044315"/>
            <a:ext cx="5334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3"/>
            <a:endCxn id="37" idx="1"/>
          </p:cNvCxnSpPr>
          <p:nvPr/>
        </p:nvCxnSpPr>
        <p:spPr>
          <a:xfrm>
            <a:off x="8045824" y="4044315"/>
            <a:ext cx="313765" cy="34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55495" y="3200400"/>
            <a:ext cx="613339" cy="621030"/>
          </a:xfrm>
          <a:prstGeom prst="rect">
            <a:avLst/>
          </a:prstGeom>
          <a:noFill/>
        </p:spPr>
      </p:pic>
      <p:pic>
        <p:nvPicPr>
          <p:cNvPr id="35"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0" y="4047565"/>
            <a:ext cx="613339" cy="621030"/>
          </a:xfrm>
          <a:prstGeom prst="rect">
            <a:avLst/>
          </a:prstGeom>
          <a:noFill/>
        </p:spPr>
      </p:pic>
      <p:pic>
        <p:nvPicPr>
          <p:cNvPr id="36"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1" y="4709944"/>
            <a:ext cx="613339" cy="621030"/>
          </a:xfrm>
          <a:prstGeom prst="rect">
            <a:avLst/>
          </a:prstGeom>
          <a:noFill/>
        </p:spPr>
      </p:pic>
      <p:pic>
        <p:nvPicPr>
          <p:cNvPr id="37"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8359589" y="3737273"/>
            <a:ext cx="613339" cy="621030"/>
          </a:xfrm>
          <a:prstGeom prst="rect">
            <a:avLst/>
          </a:prstGeom>
          <a:noFill/>
        </p:spPr>
      </p:pic>
      <p:pic>
        <p:nvPicPr>
          <p:cNvPr id="40" name="Picture 3" descr="C:\Program Files\Microsoft Resource DVD Artwork\DVD_ART\Artwork_Imagery\Shapes and Graphics\Symbols\Blue Gradient check.png"/>
          <p:cNvPicPr>
            <a:picLocks noChangeAspect="1" noChangeArrowheads="1"/>
          </p:cNvPicPr>
          <p:nvPr/>
        </p:nvPicPr>
        <p:blipFill>
          <a:blip r:embed="rId4" cstate="print"/>
          <a:srcRect/>
          <a:stretch>
            <a:fillRect/>
          </a:stretch>
        </p:blipFill>
        <p:spPr bwMode="auto">
          <a:xfrm>
            <a:off x="1412837" y="4083423"/>
            <a:ext cx="481434" cy="468630"/>
          </a:xfrm>
          <a:prstGeom prst="rect">
            <a:avLst/>
          </a:prstGeom>
          <a:noFill/>
        </p:spPr>
      </p:pic>
      <p:pic>
        <p:nvPicPr>
          <p:cNvPr id="42" name="Picture 3" descr="C:\Program Files\Microsoft Resource DVD Artwork\DVD_ART\Artwork_Imagery\Shapes and Graphics\Symbols\Blue Gradient check.png"/>
          <p:cNvPicPr>
            <a:picLocks noChangeAspect="1" noChangeArrowheads="1"/>
          </p:cNvPicPr>
          <p:nvPr/>
        </p:nvPicPr>
        <p:blipFill>
          <a:blip r:embed="rId4" cstate="print"/>
          <a:srcRect/>
          <a:stretch>
            <a:fillRect/>
          </a:stretch>
        </p:blipFill>
        <p:spPr bwMode="auto">
          <a:xfrm>
            <a:off x="1371600" y="3276600"/>
            <a:ext cx="481434" cy="468630"/>
          </a:xfrm>
          <a:prstGeom prst="rect">
            <a:avLst/>
          </a:prstGeom>
          <a:noFill/>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2743200" y="3962400"/>
            <a:ext cx="691911" cy="1020626"/>
          </a:xfrm>
          <a:prstGeom prst="rect">
            <a:avLst/>
          </a:prstGeom>
          <a:noFill/>
        </p:spPr>
      </p:pic>
      <p:pic>
        <p:nvPicPr>
          <p:cNvPr id="39" name="Picture 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191000" y="2971800"/>
            <a:ext cx="691911" cy="1020626"/>
          </a:xfrm>
          <a:prstGeom prst="rect">
            <a:avLst/>
          </a:prstGeom>
          <a:noFill/>
        </p:spPr>
      </p:pic>
      <p:sp>
        <p:nvSpPr>
          <p:cNvPr id="2" name="Title 1"/>
          <p:cNvSpPr>
            <a:spLocks noGrp="1"/>
          </p:cNvSpPr>
          <p:nvPr>
            <p:ph type="title"/>
          </p:nvPr>
        </p:nvSpPr>
        <p:spPr/>
        <p:txBody>
          <a:bodyPr/>
          <a:lstStyle/>
          <a:p>
            <a:r>
              <a:rPr lang="en-US" dirty="0" smtClean="0"/>
              <a:t>Virtualized 2-D Pipelines</a:t>
            </a:r>
            <a:endParaRPr lang="en-US" dirty="0"/>
          </a:p>
        </p:txBody>
      </p:sp>
      <p:sp>
        <p:nvSpPr>
          <p:cNvPr id="55" name="Slide Number Placeholder 54"/>
          <p:cNvSpPr>
            <a:spLocks noGrp="1"/>
          </p:cNvSpPr>
          <p:nvPr>
            <p:ph type="sldNum" sz="quarter" idx="12"/>
          </p:nvPr>
        </p:nvSpPr>
        <p:spPr/>
        <p:txBody>
          <a:bodyPr/>
          <a:lstStyle/>
          <a:p>
            <a:fld id="{FC7F914F-062F-453F-B34B-BB004E9935E0}" type="slidenum">
              <a:rPr lang="en-US" smtClean="0"/>
              <a:pPr/>
              <a:t>48</a:t>
            </a:fld>
            <a:endParaRPr lang="en-US"/>
          </a:p>
        </p:txBody>
      </p:sp>
      <p:sp>
        <p:nvSpPr>
          <p:cNvPr id="5" name="Rounded Rectangle 4"/>
          <p:cNvSpPr/>
          <p:nvPr/>
        </p:nvSpPr>
        <p:spPr>
          <a:xfrm>
            <a:off x="1264024" y="3244215"/>
            <a:ext cx="762000"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 name="Rounded Rectangle 5"/>
          <p:cNvSpPr/>
          <p:nvPr/>
        </p:nvSpPr>
        <p:spPr>
          <a:xfrm>
            <a:off x="2940424" y="3777615"/>
            <a:ext cx="762000" cy="53340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7" name="Rounded Rectangle 6"/>
          <p:cNvSpPr/>
          <p:nvPr/>
        </p:nvSpPr>
        <p:spPr>
          <a:xfrm>
            <a:off x="4464424" y="3320415"/>
            <a:ext cx="762000" cy="5334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8" name="Rounded Rectangle 7"/>
          <p:cNvSpPr/>
          <p:nvPr/>
        </p:nvSpPr>
        <p:spPr>
          <a:xfrm>
            <a:off x="5988424" y="3320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9" name="Rounded Rectangle 8"/>
          <p:cNvSpPr/>
          <p:nvPr/>
        </p:nvSpPr>
        <p:spPr>
          <a:xfrm>
            <a:off x="7283824" y="3777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0" name="Straight Arrow Connector 9"/>
          <p:cNvCxnSpPr>
            <a:stCxn id="5" idx="3"/>
            <a:endCxn id="6" idx="1"/>
          </p:cNvCxnSpPr>
          <p:nvPr/>
        </p:nvCxnSpPr>
        <p:spPr>
          <a:xfrm>
            <a:off x="2026024" y="3510915"/>
            <a:ext cx="914400" cy="533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7" idx="1"/>
          </p:cNvCxnSpPr>
          <p:nvPr/>
        </p:nvCxnSpPr>
        <p:spPr>
          <a:xfrm flipV="1">
            <a:off x="3702424" y="3587115"/>
            <a:ext cx="7620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19" idx="1"/>
          </p:cNvCxnSpPr>
          <p:nvPr/>
        </p:nvCxnSpPr>
        <p:spPr>
          <a:xfrm>
            <a:off x="5226424" y="3587115"/>
            <a:ext cx="762000" cy="1066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9" idx="1"/>
          </p:cNvCxnSpPr>
          <p:nvPr/>
        </p:nvCxnSpPr>
        <p:spPr>
          <a:xfrm>
            <a:off x="6750424" y="3587115"/>
            <a:ext cx="5334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264024" y="4082415"/>
            <a:ext cx="762000"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5" name="Rounded Rectangle 14"/>
          <p:cNvSpPr/>
          <p:nvPr/>
        </p:nvSpPr>
        <p:spPr>
          <a:xfrm>
            <a:off x="1295400" y="4724400"/>
            <a:ext cx="762000" cy="53340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6" name="Rounded Rectangle 15"/>
          <p:cNvSpPr/>
          <p:nvPr/>
        </p:nvSpPr>
        <p:spPr>
          <a:xfrm>
            <a:off x="2940424" y="4463415"/>
            <a:ext cx="762000" cy="5334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Rounded Rectangle 16"/>
          <p:cNvSpPr/>
          <p:nvPr/>
        </p:nvSpPr>
        <p:spPr>
          <a:xfrm>
            <a:off x="4464424" y="4158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Rounded Rectangle 17"/>
          <p:cNvSpPr/>
          <p:nvPr/>
        </p:nvSpPr>
        <p:spPr>
          <a:xfrm>
            <a:off x="4464424" y="4768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9" name="Rounded Rectangle 18"/>
          <p:cNvSpPr/>
          <p:nvPr/>
        </p:nvSpPr>
        <p:spPr>
          <a:xfrm>
            <a:off x="5988424" y="4387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20" name="Straight Arrow Connector 19"/>
          <p:cNvCxnSpPr>
            <a:stCxn id="14" idx="3"/>
            <a:endCxn id="16" idx="1"/>
          </p:cNvCxnSpPr>
          <p:nvPr/>
        </p:nvCxnSpPr>
        <p:spPr>
          <a:xfrm>
            <a:off x="2026024" y="4349115"/>
            <a:ext cx="9144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3"/>
            <a:endCxn id="16" idx="1"/>
          </p:cNvCxnSpPr>
          <p:nvPr/>
        </p:nvCxnSpPr>
        <p:spPr>
          <a:xfrm flipV="1">
            <a:off x="2057400" y="4730115"/>
            <a:ext cx="883024" cy="2609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a:endCxn id="17" idx="1"/>
          </p:cNvCxnSpPr>
          <p:nvPr/>
        </p:nvCxnSpPr>
        <p:spPr>
          <a:xfrm flipV="1">
            <a:off x="3702424" y="44253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8" idx="1"/>
          </p:cNvCxnSpPr>
          <p:nvPr/>
        </p:nvCxnSpPr>
        <p:spPr>
          <a:xfrm>
            <a:off x="3702424" y="47301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19" idx="1"/>
          </p:cNvCxnSpPr>
          <p:nvPr/>
        </p:nvCxnSpPr>
        <p:spPr>
          <a:xfrm flipV="1">
            <a:off x="5226424" y="4653915"/>
            <a:ext cx="7620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19" idx="1"/>
          </p:cNvCxnSpPr>
          <p:nvPr/>
        </p:nvCxnSpPr>
        <p:spPr>
          <a:xfrm>
            <a:off x="5226424" y="4425315"/>
            <a:ext cx="762000" cy="228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4" idx="3"/>
            <a:endCxn id="5" idx="1"/>
          </p:cNvCxnSpPr>
          <p:nvPr/>
        </p:nvCxnSpPr>
        <p:spPr>
          <a:xfrm>
            <a:off x="868834" y="3510915"/>
            <a:ext cx="39519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5" idx="3"/>
            <a:endCxn id="14" idx="1"/>
          </p:cNvCxnSpPr>
          <p:nvPr/>
        </p:nvCxnSpPr>
        <p:spPr>
          <a:xfrm flipV="1">
            <a:off x="841939" y="4349115"/>
            <a:ext cx="422085" cy="89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3"/>
          </p:cNvCxnSpPr>
          <p:nvPr/>
        </p:nvCxnSpPr>
        <p:spPr>
          <a:xfrm flipV="1">
            <a:off x="841940" y="5003324"/>
            <a:ext cx="422084" cy="171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a:endCxn id="8" idx="1"/>
          </p:cNvCxnSpPr>
          <p:nvPr/>
        </p:nvCxnSpPr>
        <p:spPr>
          <a:xfrm>
            <a:off x="5226424" y="3587115"/>
            <a:ext cx="762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8" idx="1"/>
          </p:cNvCxnSpPr>
          <p:nvPr/>
        </p:nvCxnSpPr>
        <p:spPr>
          <a:xfrm flipV="1">
            <a:off x="5226424" y="3587115"/>
            <a:ext cx="762000" cy="838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3"/>
            <a:endCxn id="8" idx="1"/>
          </p:cNvCxnSpPr>
          <p:nvPr/>
        </p:nvCxnSpPr>
        <p:spPr>
          <a:xfrm flipV="1">
            <a:off x="5226424" y="3587115"/>
            <a:ext cx="762000" cy="1447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9" idx="3"/>
            <a:endCxn id="9" idx="1"/>
          </p:cNvCxnSpPr>
          <p:nvPr/>
        </p:nvCxnSpPr>
        <p:spPr>
          <a:xfrm flipV="1">
            <a:off x="6750424" y="4044315"/>
            <a:ext cx="5334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3"/>
            <a:endCxn id="37" idx="1"/>
          </p:cNvCxnSpPr>
          <p:nvPr/>
        </p:nvCxnSpPr>
        <p:spPr>
          <a:xfrm>
            <a:off x="8045824" y="4044315"/>
            <a:ext cx="313765" cy="34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55495" y="3200400"/>
            <a:ext cx="613339" cy="621030"/>
          </a:xfrm>
          <a:prstGeom prst="rect">
            <a:avLst/>
          </a:prstGeom>
          <a:noFill/>
        </p:spPr>
      </p:pic>
      <p:pic>
        <p:nvPicPr>
          <p:cNvPr id="35"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0" y="4047565"/>
            <a:ext cx="613339" cy="621030"/>
          </a:xfrm>
          <a:prstGeom prst="rect">
            <a:avLst/>
          </a:prstGeom>
          <a:noFill/>
        </p:spPr>
      </p:pic>
      <p:pic>
        <p:nvPicPr>
          <p:cNvPr id="36"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1" y="4709944"/>
            <a:ext cx="613339" cy="621030"/>
          </a:xfrm>
          <a:prstGeom prst="rect">
            <a:avLst/>
          </a:prstGeom>
          <a:noFill/>
        </p:spPr>
      </p:pic>
      <p:pic>
        <p:nvPicPr>
          <p:cNvPr id="37"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8359589" y="3737273"/>
            <a:ext cx="613339" cy="621030"/>
          </a:xfrm>
          <a:prstGeom prst="rect">
            <a:avLst/>
          </a:prstGeom>
          <a:noFill/>
        </p:spPr>
      </p:pic>
      <p:pic>
        <p:nvPicPr>
          <p:cNvPr id="40" name="Picture 3" descr="C:\Program Files\Microsoft Resource DVD Artwork\DVD_ART\Artwork_Imagery\Shapes and Graphics\Symbols\Blue Gradient check.png"/>
          <p:cNvPicPr>
            <a:picLocks noChangeAspect="1" noChangeArrowheads="1"/>
          </p:cNvPicPr>
          <p:nvPr/>
        </p:nvPicPr>
        <p:blipFill>
          <a:blip r:embed="rId4" cstate="print"/>
          <a:srcRect/>
          <a:stretch>
            <a:fillRect/>
          </a:stretch>
        </p:blipFill>
        <p:spPr bwMode="auto">
          <a:xfrm>
            <a:off x="1412837" y="4083423"/>
            <a:ext cx="481434" cy="468630"/>
          </a:xfrm>
          <a:prstGeom prst="rect">
            <a:avLst/>
          </a:prstGeom>
          <a:noFill/>
        </p:spPr>
      </p:pic>
      <p:pic>
        <p:nvPicPr>
          <p:cNvPr id="42" name="Picture 3" descr="C:\Program Files\Microsoft Resource DVD Artwork\DVD_ART\Artwork_Imagery\Shapes and Graphics\Symbols\Blue Gradient check.png"/>
          <p:cNvPicPr>
            <a:picLocks noChangeAspect="1" noChangeArrowheads="1"/>
          </p:cNvPicPr>
          <p:nvPr/>
        </p:nvPicPr>
        <p:blipFill>
          <a:blip r:embed="rId4" cstate="print"/>
          <a:srcRect/>
          <a:stretch>
            <a:fillRect/>
          </a:stretch>
        </p:blipFill>
        <p:spPr bwMode="auto">
          <a:xfrm>
            <a:off x="1371600" y="3276600"/>
            <a:ext cx="481434" cy="468630"/>
          </a:xfrm>
          <a:prstGeom prst="rect">
            <a:avLst/>
          </a:prstGeom>
          <a:noFill/>
        </p:spPr>
      </p:pic>
      <p:pic>
        <p:nvPicPr>
          <p:cNvPr id="43" name="Picture 3" descr="C:\Program Files\Microsoft Resource DVD Artwork\DVD_ART\Artwork_Imagery\Shapes and Graphics\Symbols\Blue Gradient check.png"/>
          <p:cNvPicPr>
            <a:picLocks noChangeAspect="1" noChangeArrowheads="1"/>
          </p:cNvPicPr>
          <p:nvPr/>
        </p:nvPicPr>
        <p:blipFill>
          <a:blip r:embed="rId4" cstate="print"/>
          <a:srcRect/>
          <a:stretch>
            <a:fillRect/>
          </a:stretch>
        </p:blipFill>
        <p:spPr bwMode="auto">
          <a:xfrm>
            <a:off x="3048000" y="3810000"/>
            <a:ext cx="481434" cy="468630"/>
          </a:xfrm>
          <a:prstGeom prst="rect">
            <a:avLst/>
          </a:prstGeom>
          <a:noFill/>
        </p:spPr>
      </p:pic>
      <p:pic>
        <p:nvPicPr>
          <p:cNvPr id="44" name="Picture 3" descr="C:\Program Files\Microsoft Resource DVD Artwork\DVD_ART\Artwork_Imagery\Shapes and Graphics\Symbols\Blue Gradient check.png"/>
          <p:cNvPicPr>
            <a:picLocks noChangeAspect="1" noChangeArrowheads="1"/>
          </p:cNvPicPr>
          <p:nvPr/>
        </p:nvPicPr>
        <p:blipFill>
          <a:blip r:embed="rId4" cstate="print"/>
          <a:srcRect/>
          <a:stretch>
            <a:fillRect/>
          </a:stretch>
        </p:blipFill>
        <p:spPr bwMode="auto">
          <a:xfrm>
            <a:off x="1447800" y="4800600"/>
            <a:ext cx="481434" cy="468630"/>
          </a:xfrm>
          <a:prstGeom prst="rect">
            <a:avLst/>
          </a:prstGeom>
          <a:noFill/>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4191000" y="3733800"/>
            <a:ext cx="691911" cy="1020626"/>
          </a:xfrm>
          <a:prstGeom prst="rect">
            <a:avLst/>
          </a:prstGeom>
          <a:noFill/>
        </p:spPr>
      </p:pic>
      <p:pic>
        <p:nvPicPr>
          <p:cNvPr id="39"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4191000" y="2971800"/>
            <a:ext cx="691911" cy="1020626"/>
          </a:xfrm>
          <a:prstGeom prst="rect">
            <a:avLst/>
          </a:prstGeom>
          <a:noFill/>
        </p:spPr>
      </p:pic>
      <p:sp>
        <p:nvSpPr>
          <p:cNvPr id="2" name="Title 1"/>
          <p:cNvSpPr>
            <a:spLocks noGrp="1"/>
          </p:cNvSpPr>
          <p:nvPr>
            <p:ph type="title"/>
          </p:nvPr>
        </p:nvSpPr>
        <p:spPr/>
        <p:txBody>
          <a:bodyPr/>
          <a:lstStyle/>
          <a:p>
            <a:r>
              <a:rPr lang="en-US" dirty="0" smtClean="0"/>
              <a:t>Virtualized 2-D Pipelines</a:t>
            </a:r>
            <a:endParaRPr lang="en-US" dirty="0"/>
          </a:p>
        </p:txBody>
      </p:sp>
      <p:sp>
        <p:nvSpPr>
          <p:cNvPr id="55" name="Slide Number Placeholder 54"/>
          <p:cNvSpPr>
            <a:spLocks noGrp="1"/>
          </p:cNvSpPr>
          <p:nvPr>
            <p:ph type="sldNum" sz="quarter" idx="12"/>
          </p:nvPr>
        </p:nvSpPr>
        <p:spPr/>
        <p:txBody>
          <a:bodyPr/>
          <a:lstStyle/>
          <a:p>
            <a:fld id="{FC7F914F-062F-453F-B34B-BB004E9935E0}" type="slidenum">
              <a:rPr lang="en-US" smtClean="0"/>
              <a:pPr/>
              <a:t>49</a:t>
            </a:fld>
            <a:endParaRPr lang="en-US"/>
          </a:p>
        </p:txBody>
      </p:sp>
      <p:sp>
        <p:nvSpPr>
          <p:cNvPr id="5" name="Rounded Rectangle 4"/>
          <p:cNvSpPr/>
          <p:nvPr/>
        </p:nvSpPr>
        <p:spPr>
          <a:xfrm>
            <a:off x="1264024" y="3244215"/>
            <a:ext cx="762000"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6" name="Rounded Rectangle 5"/>
          <p:cNvSpPr/>
          <p:nvPr/>
        </p:nvSpPr>
        <p:spPr>
          <a:xfrm>
            <a:off x="2940424" y="3777615"/>
            <a:ext cx="762000" cy="53340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7" name="Rounded Rectangle 6"/>
          <p:cNvSpPr/>
          <p:nvPr/>
        </p:nvSpPr>
        <p:spPr>
          <a:xfrm>
            <a:off x="4464424" y="3320415"/>
            <a:ext cx="762000" cy="5334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8" name="Rounded Rectangle 7"/>
          <p:cNvSpPr/>
          <p:nvPr/>
        </p:nvSpPr>
        <p:spPr>
          <a:xfrm>
            <a:off x="5988424" y="33204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9" name="Rounded Rectangle 8"/>
          <p:cNvSpPr/>
          <p:nvPr/>
        </p:nvSpPr>
        <p:spPr>
          <a:xfrm>
            <a:off x="7283824" y="37776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0" name="Straight Arrow Connector 9"/>
          <p:cNvCxnSpPr>
            <a:stCxn id="5" idx="3"/>
            <a:endCxn id="6" idx="1"/>
          </p:cNvCxnSpPr>
          <p:nvPr/>
        </p:nvCxnSpPr>
        <p:spPr>
          <a:xfrm>
            <a:off x="2026024" y="3510915"/>
            <a:ext cx="914400" cy="5334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7" idx="1"/>
          </p:cNvCxnSpPr>
          <p:nvPr/>
        </p:nvCxnSpPr>
        <p:spPr>
          <a:xfrm flipV="1">
            <a:off x="3702424" y="3587115"/>
            <a:ext cx="7620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19" idx="1"/>
          </p:cNvCxnSpPr>
          <p:nvPr/>
        </p:nvCxnSpPr>
        <p:spPr>
          <a:xfrm>
            <a:off x="5226424" y="3587115"/>
            <a:ext cx="762000" cy="1066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9" idx="1"/>
          </p:cNvCxnSpPr>
          <p:nvPr/>
        </p:nvCxnSpPr>
        <p:spPr>
          <a:xfrm>
            <a:off x="6750424" y="3587115"/>
            <a:ext cx="5334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264024" y="4082415"/>
            <a:ext cx="762000" cy="533400"/>
          </a:xfrm>
          <a:prstGeom prst="roundRect">
            <a:avLst/>
          </a:prstGeom>
          <a:solidFill>
            <a:schemeClr val="accent1">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5" name="Rounded Rectangle 14"/>
          <p:cNvSpPr/>
          <p:nvPr/>
        </p:nvSpPr>
        <p:spPr>
          <a:xfrm>
            <a:off x="1295400" y="4724400"/>
            <a:ext cx="762000" cy="53340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6" name="Rounded Rectangle 15"/>
          <p:cNvSpPr/>
          <p:nvPr/>
        </p:nvSpPr>
        <p:spPr>
          <a:xfrm>
            <a:off x="2940424" y="4463415"/>
            <a:ext cx="762000" cy="533400"/>
          </a:xfrm>
          <a:prstGeom prst="round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 name="Rounded Rectangle 16"/>
          <p:cNvSpPr/>
          <p:nvPr/>
        </p:nvSpPr>
        <p:spPr>
          <a:xfrm>
            <a:off x="4464424" y="4158615"/>
            <a:ext cx="762000" cy="533400"/>
          </a:xfrm>
          <a:prstGeom prst="roundRect">
            <a:avLst/>
          </a:prstGeom>
          <a:solidFill>
            <a:schemeClr val="accent3">
              <a:lumMod val="40000"/>
              <a:lumOff val="6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 name="Rounded Rectangle 17"/>
          <p:cNvSpPr/>
          <p:nvPr/>
        </p:nvSpPr>
        <p:spPr>
          <a:xfrm>
            <a:off x="4464424" y="4768215"/>
            <a:ext cx="762000" cy="533400"/>
          </a:xfrm>
          <a:prstGeom prst="roundRect">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9" name="Rounded Rectangle 18"/>
          <p:cNvSpPr/>
          <p:nvPr/>
        </p:nvSpPr>
        <p:spPr>
          <a:xfrm>
            <a:off x="5988424" y="4387215"/>
            <a:ext cx="762000" cy="533400"/>
          </a:xfrm>
          <a:prstGeom prst="roundRect">
            <a:avLst/>
          </a:prstGeom>
          <a:solidFill>
            <a:schemeClr val="accent6">
              <a:lumMod val="20000"/>
              <a:lumOff val="8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20" name="Straight Arrow Connector 19"/>
          <p:cNvCxnSpPr>
            <a:stCxn id="14" idx="3"/>
            <a:endCxn id="16" idx="1"/>
          </p:cNvCxnSpPr>
          <p:nvPr/>
        </p:nvCxnSpPr>
        <p:spPr>
          <a:xfrm>
            <a:off x="2026024" y="4349115"/>
            <a:ext cx="9144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3"/>
            <a:endCxn id="16" idx="1"/>
          </p:cNvCxnSpPr>
          <p:nvPr/>
        </p:nvCxnSpPr>
        <p:spPr>
          <a:xfrm flipV="1">
            <a:off x="2057400" y="4730115"/>
            <a:ext cx="883024" cy="2609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a:endCxn id="17" idx="1"/>
          </p:cNvCxnSpPr>
          <p:nvPr/>
        </p:nvCxnSpPr>
        <p:spPr>
          <a:xfrm flipV="1">
            <a:off x="3702424" y="44253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8" idx="1"/>
          </p:cNvCxnSpPr>
          <p:nvPr/>
        </p:nvCxnSpPr>
        <p:spPr>
          <a:xfrm>
            <a:off x="3702424" y="4730115"/>
            <a:ext cx="762000" cy="304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19" idx="1"/>
          </p:cNvCxnSpPr>
          <p:nvPr/>
        </p:nvCxnSpPr>
        <p:spPr>
          <a:xfrm flipV="1">
            <a:off x="5226424" y="4653915"/>
            <a:ext cx="7620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19" idx="1"/>
          </p:cNvCxnSpPr>
          <p:nvPr/>
        </p:nvCxnSpPr>
        <p:spPr>
          <a:xfrm>
            <a:off x="5226424" y="4425315"/>
            <a:ext cx="762000" cy="228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4" idx="3"/>
            <a:endCxn id="5" idx="1"/>
          </p:cNvCxnSpPr>
          <p:nvPr/>
        </p:nvCxnSpPr>
        <p:spPr>
          <a:xfrm>
            <a:off x="868834" y="3510915"/>
            <a:ext cx="39519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5" idx="3"/>
            <a:endCxn id="14" idx="1"/>
          </p:cNvCxnSpPr>
          <p:nvPr/>
        </p:nvCxnSpPr>
        <p:spPr>
          <a:xfrm flipV="1">
            <a:off x="841939" y="4349115"/>
            <a:ext cx="422085" cy="89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3"/>
          </p:cNvCxnSpPr>
          <p:nvPr/>
        </p:nvCxnSpPr>
        <p:spPr>
          <a:xfrm flipV="1">
            <a:off x="841940" y="5003324"/>
            <a:ext cx="422084" cy="171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a:endCxn id="8" idx="1"/>
          </p:cNvCxnSpPr>
          <p:nvPr/>
        </p:nvCxnSpPr>
        <p:spPr>
          <a:xfrm>
            <a:off x="5226424" y="3587115"/>
            <a:ext cx="762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8" idx="1"/>
          </p:cNvCxnSpPr>
          <p:nvPr/>
        </p:nvCxnSpPr>
        <p:spPr>
          <a:xfrm flipV="1">
            <a:off x="5226424" y="3587115"/>
            <a:ext cx="762000" cy="838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3"/>
            <a:endCxn id="8" idx="1"/>
          </p:cNvCxnSpPr>
          <p:nvPr/>
        </p:nvCxnSpPr>
        <p:spPr>
          <a:xfrm flipV="1">
            <a:off x="5226424" y="3587115"/>
            <a:ext cx="762000" cy="14478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9" idx="3"/>
            <a:endCxn id="9" idx="1"/>
          </p:cNvCxnSpPr>
          <p:nvPr/>
        </p:nvCxnSpPr>
        <p:spPr>
          <a:xfrm flipV="1">
            <a:off x="6750424" y="4044315"/>
            <a:ext cx="5334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3"/>
            <a:endCxn id="37" idx="1"/>
          </p:cNvCxnSpPr>
          <p:nvPr/>
        </p:nvCxnSpPr>
        <p:spPr>
          <a:xfrm>
            <a:off x="8045824" y="4044315"/>
            <a:ext cx="313765" cy="34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2" descr="C:\Program Files\Microsoft Resource DVD Artwork\DVD_ART\Artwork_Imagery\Shapes and Graphics\circular shapes\3d Disc shapes\gray medium column.png"/>
          <p:cNvPicPr>
            <a:picLocks noChangeAspect="1" noChangeArrowheads="1"/>
          </p:cNvPicPr>
          <p:nvPr/>
        </p:nvPicPr>
        <p:blipFill>
          <a:blip r:embed="rId4" cstate="print"/>
          <a:srcRect/>
          <a:stretch>
            <a:fillRect/>
          </a:stretch>
        </p:blipFill>
        <p:spPr bwMode="auto">
          <a:xfrm>
            <a:off x="255495" y="3200400"/>
            <a:ext cx="613339" cy="621030"/>
          </a:xfrm>
          <a:prstGeom prst="rect">
            <a:avLst/>
          </a:prstGeom>
          <a:noFill/>
        </p:spPr>
      </p:pic>
      <p:pic>
        <p:nvPicPr>
          <p:cNvPr id="35" name="Picture 2" descr="C:\Program Files\Microsoft Resource DVD Artwork\DVD_ART\Artwork_Imagery\Shapes and Graphics\circular shapes\3d Disc shapes\gray medium column.png"/>
          <p:cNvPicPr>
            <a:picLocks noChangeAspect="1" noChangeArrowheads="1"/>
          </p:cNvPicPr>
          <p:nvPr/>
        </p:nvPicPr>
        <p:blipFill>
          <a:blip r:embed="rId4" cstate="print"/>
          <a:srcRect/>
          <a:stretch>
            <a:fillRect/>
          </a:stretch>
        </p:blipFill>
        <p:spPr bwMode="auto">
          <a:xfrm>
            <a:off x="228600" y="4047565"/>
            <a:ext cx="613339" cy="621030"/>
          </a:xfrm>
          <a:prstGeom prst="rect">
            <a:avLst/>
          </a:prstGeom>
          <a:noFill/>
        </p:spPr>
      </p:pic>
      <p:pic>
        <p:nvPicPr>
          <p:cNvPr id="36" name="Picture 2" descr="C:\Program Files\Microsoft Resource DVD Artwork\DVD_ART\Artwork_Imagery\Shapes and Graphics\circular shapes\3d Disc shapes\gray medium column.png"/>
          <p:cNvPicPr>
            <a:picLocks noChangeAspect="1" noChangeArrowheads="1"/>
          </p:cNvPicPr>
          <p:nvPr/>
        </p:nvPicPr>
        <p:blipFill>
          <a:blip r:embed="rId4" cstate="print"/>
          <a:srcRect/>
          <a:stretch>
            <a:fillRect/>
          </a:stretch>
        </p:blipFill>
        <p:spPr bwMode="auto">
          <a:xfrm>
            <a:off x="228601" y="4709944"/>
            <a:ext cx="613339" cy="621030"/>
          </a:xfrm>
          <a:prstGeom prst="rect">
            <a:avLst/>
          </a:prstGeom>
          <a:noFill/>
        </p:spPr>
      </p:pic>
      <p:pic>
        <p:nvPicPr>
          <p:cNvPr id="37" name="Picture 2" descr="C:\Program Files\Microsoft Resource DVD Artwork\DVD_ART\Artwork_Imagery\Shapes and Graphics\circular shapes\3d Disc shapes\gray medium column.png"/>
          <p:cNvPicPr>
            <a:picLocks noChangeAspect="1" noChangeArrowheads="1"/>
          </p:cNvPicPr>
          <p:nvPr/>
        </p:nvPicPr>
        <p:blipFill>
          <a:blip r:embed="rId4" cstate="print"/>
          <a:srcRect/>
          <a:stretch>
            <a:fillRect/>
          </a:stretch>
        </p:blipFill>
        <p:spPr bwMode="auto">
          <a:xfrm>
            <a:off x="8359589" y="3737273"/>
            <a:ext cx="613339" cy="621030"/>
          </a:xfrm>
          <a:prstGeom prst="rect">
            <a:avLst/>
          </a:prstGeom>
          <a:noFill/>
        </p:spPr>
      </p:pic>
      <p:pic>
        <p:nvPicPr>
          <p:cNvPr id="40"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1412837" y="4083423"/>
            <a:ext cx="481434" cy="468630"/>
          </a:xfrm>
          <a:prstGeom prst="rect">
            <a:avLst/>
          </a:prstGeom>
          <a:noFill/>
        </p:spPr>
      </p:pic>
      <p:pic>
        <p:nvPicPr>
          <p:cNvPr id="42"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1371600" y="3276600"/>
            <a:ext cx="481434" cy="468630"/>
          </a:xfrm>
          <a:prstGeom prst="rect">
            <a:avLst/>
          </a:prstGeom>
          <a:noFill/>
        </p:spPr>
      </p:pic>
      <p:pic>
        <p:nvPicPr>
          <p:cNvPr id="43"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3048000" y="3810000"/>
            <a:ext cx="481434" cy="468630"/>
          </a:xfrm>
          <a:prstGeom prst="rect">
            <a:avLst/>
          </a:prstGeom>
          <a:noFill/>
        </p:spPr>
      </p:pic>
      <p:pic>
        <p:nvPicPr>
          <p:cNvPr id="44"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1447800" y="4800600"/>
            <a:ext cx="481434" cy="468630"/>
          </a:xfrm>
          <a:prstGeom prst="rect">
            <a:avLst/>
          </a:prstGeom>
          <a:noFill/>
        </p:spPr>
      </p:pic>
      <p:pic>
        <p:nvPicPr>
          <p:cNvPr id="45"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3048000" y="4495800"/>
            <a:ext cx="481434" cy="468630"/>
          </a:xfrm>
          <a:prstGeom prst="rect">
            <a:avLst/>
          </a:prstGeom>
          <a:noFill/>
        </p:spPr>
      </p:pic>
      <p:pic>
        <p:nvPicPr>
          <p:cNvPr id="46" name="Picture 5" descr="C:\Program Files\Microsoft Resource DVD Artwork\DVD_ART\Artwork_Imagery\HARDWARE_IMAGERY\Illustration - Misc Hardware\Windows Server Icons\Misc\Hourglass waiting.png"/>
          <p:cNvPicPr>
            <a:picLocks noChangeAspect="1" noChangeArrowheads="1"/>
          </p:cNvPicPr>
          <p:nvPr/>
        </p:nvPicPr>
        <p:blipFill>
          <a:blip r:embed="rId6" cstate="print"/>
          <a:srcRect/>
          <a:stretch>
            <a:fillRect/>
          </a:stretch>
        </p:blipFill>
        <p:spPr bwMode="auto">
          <a:xfrm>
            <a:off x="4648200" y="4800600"/>
            <a:ext cx="281940" cy="487680"/>
          </a:xfrm>
          <a:prstGeom prst="rect">
            <a:avLst/>
          </a:prstGeom>
          <a:noFill/>
        </p:spPr>
      </p:pic>
      <p:sp>
        <p:nvSpPr>
          <p:cNvPr id="47" name="TextBox 46"/>
          <p:cNvSpPr txBox="1"/>
          <p:nvPr/>
        </p:nvSpPr>
        <p:spPr>
          <a:xfrm>
            <a:off x="2895600" y="1219200"/>
            <a:ext cx="2848857" cy="1569660"/>
          </a:xfrm>
          <a:prstGeom prst="rect">
            <a:avLst/>
          </a:prstGeom>
          <a:noFill/>
        </p:spPr>
        <p:txBody>
          <a:bodyPr wrap="none" rtlCol="0">
            <a:spAutoFit/>
          </a:bodyPr>
          <a:lstStyle/>
          <a:p>
            <a:pPr>
              <a:buFont typeface="Arial" pitchFamily="34" charset="0"/>
              <a:buChar char="•"/>
            </a:pPr>
            <a:r>
              <a:rPr lang="en-US" sz="3200" dirty="0" smtClean="0"/>
              <a:t> 2D DAG</a:t>
            </a:r>
          </a:p>
          <a:p>
            <a:pPr>
              <a:buFont typeface="Arial" pitchFamily="34" charset="0"/>
              <a:buChar char="•"/>
            </a:pPr>
            <a:r>
              <a:rPr lang="en-US" sz="3200" dirty="0" smtClean="0"/>
              <a:t> multi-machine</a:t>
            </a:r>
          </a:p>
          <a:p>
            <a:pPr>
              <a:buFont typeface="Arial" pitchFamily="34" charset="0"/>
              <a:buChar char="•"/>
            </a:pPr>
            <a:r>
              <a:rPr lang="en-US" sz="3200" dirty="0" smtClean="0"/>
              <a:t> virtualized</a:t>
            </a:r>
            <a:endParaRPr lang="en-US" sz="32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upload.wikimedia.org/wikipedia/commons/thumb/2/2b/Tycho_Brahe.JPG/250px-Tycho_Brahe.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54127" y="1007014"/>
            <a:ext cx="3311346" cy="49140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85160" y="5867400"/>
            <a:ext cx="1710597" cy="830997"/>
          </a:xfrm>
          <a:prstGeom prst="rect">
            <a:avLst/>
          </a:prstGeom>
          <a:noFill/>
        </p:spPr>
        <p:txBody>
          <a:bodyPr wrap="none" rtlCol="0">
            <a:spAutoFit/>
          </a:bodyPr>
          <a:lstStyle/>
          <a:p>
            <a:pPr algn="ctr"/>
            <a:r>
              <a:rPr lang="en-US" sz="2400" dirty="0" err="1" smtClean="0"/>
              <a:t>Tycho</a:t>
            </a:r>
            <a:r>
              <a:rPr lang="en-US" sz="2400" dirty="0" smtClean="0"/>
              <a:t> Brahe</a:t>
            </a:r>
            <a:br>
              <a:rPr lang="en-US" sz="2400" dirty="0" smtClean="0"/>
            </a:br>
            <a:r>
              <a:rPr lang="en-US" sz="2400" dirty="0" smtClean="0"/>
              <a:t>(1546-1601)</a:t>
            </a:r>
            <a:endParaRPr lang="en-US" sz="2400" dirty="0"/>
          </a:p>
        </p:txBody>
      </p:sp>
      <p:pic>
        <p:nvPicPr>
          <p:cNvPr id="7" name="Picture 2" descr="File:Johannes Kepler 161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1" y="990600"/>
            <a:ext cx="3552952" cy="488123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70418" y="5867400"/>
            <a:ext cx="2222916" cy="830997"/>
          </a:xfrm>
          <a:prstGeom prst="rect">
            <a:avLst/>
          </a:prstGeom>
          <a:noFill/>
        </p:spPr>
        <p:txBody>
          <a:bodyPr wrap="none" rtlCol="0">
            <a:spAutoFit/>
          </a:bodyPr>
          <a:lstStyle/>
          <a:p>
            <a:pPr algn="ctr"/>
            <a:r>
              <a:rPr lang="en-US" sz="2400" dirty="0" smtClean="0"/>
              <a:t>Johannes Kepler</a:t>
            </a:r>
          </a:p>
          <a:p>
            <a:pPr algn="ctr"/>
            <a:r>
              <a:rPr lang="en-US" sz="2400" dirty="0" smtClean="0"/>
              <a:t>(1571-1630)</a:t>
            </a:r>
            <a:endParaRPr lang="en-US" sz="2400" dirty="0"/>
          </a:p>
        </p:txBody>
      </p:sp>
      <p:sp>
        <p:nvSpPr>
          <p:cNvPr id="5" name="Title 4"/>
          <p:cNvSpPr>
            <a:spLocks noGrp="1"/>
          </p:cNvSpPr>
          <p:nvPr>
            <p:ph type="title"/>
          </p:nvPr>
        </p:nvSpPr>
        <p:spPr>
          <a:xfrm>
            <a:off x="457200" y="-152400"/>
            <a:ext cx="8229600" cy="1143000"/>
          </a:xfrm>
        </p:spPr>
        <p:txBody>
          <a:bodyPr/>
          <a:lstStyle/>
          <a:p>
            <a:r>
              <a:rPr lang="en-US" dirty="0" smtClean="0"/>
              <a:t>500 Years Ago</a:t>
            </a:r>
            <a:endParaRPr lang="en-US" dirty="0"/>
          </a:p>
        </p:txBody>
      </p:sp>
      <p:sp>
        <p:nvSpPr>
          <p:cNvPr id="2" name="Slide Number Placeholder 1"/>
          <p:cNvSpPr>
            <a:spLocks noGrp="1"/>
          </p:cNvSpPr>
          <p:nvPr>
            <p:ph type="sldNum" sz="quarter" idx="12"/>
          </p:nvPr>
        </p:nvSpPr>
        <p:spPr/>
        <p:txBody>
          <a:bodyPr/>
          <a:lstStyle/>
          <a:p>
            <a:fld id="{7DFD6D15-E93D-49F7-A232-24DC301FD65E}" type="slidenum">
              <a:rPr lang="en-US" smtClean="0"/>
              <a:t>5</a:t>
            </a:fld>
            <a:endParaRPr lang="en-US"/>
          </a:p>
        </p:txBody>
      </p:sp>
    </p:spTree>
    <p:extLst>
      <p:ext uri="{BB962C8B-B14F-4D97-AF65-F5344CB8AC3E}">
        <p14:creationId xmlns:p14="http://schemas.microsoft.com/office/powerpoint/2010/main" val="30873592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Rounded Rectangle 46"/>
          <p:cNvSpPr/>
          <p:nvPr/>
        </p:nvSpPr>
        <p:spPr>
          <a:xfrm>
            <a:off x="4191000" y="2514600"/>
            <a:ext cx="1219200" cy="3429000"/>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Dryad Job Structure</a:t>
            </a:r>
            <a:endParaRPr lang="en-US" dirty="0"/>
          </a:p>
        </p:txBody>
      </p:sp>
      <p:sp>
        <p:nvSpPr>
          <p:cNvPr id="55" name="Slide Number Placeholder 54"/>
          <p:cNvSpPr>
            <a:spLocks noGrp="1"/>
          </p:cNvSpPr>
          <p:nvPr>
            <p:ph type="sldNum" sz="quarter" idx="12"/>
          </p:nvPr>
        </p:nvSpPr>
        <p:spPr/>
        <p:txBody>
          <a:bodyPr/>
          <a:lstStyle/>
          <a:p>
            <a:fld id="{FC7F914F-062F-453F-B34B-BB004E9935E0}" type="slidenum">
              <a:rPr lang="en-US" smtClean="0"/>
              <a:pPr/>
              <a:t>50</a:t>
            </a:fld>
            <a:endParaRPr lang="en-US"/>
          </a:p>
        </p:txBody>
      </p:sp>
      <p:sp>
        <p:nvSpPr>
          <p:cNvPr id="5" name="Rounded Rectangle 4"/>
          <p:cNvSpPr/>
          <p:nvPr/>
        </p:nvSpPr>
        <p:spPr>
          <a:xfrm>
            <a:off x="1264024" y="3244215"/>
            <a:ext cx="762000" cy="533400"/>
          </a:xfrm>
          <a:prstGeom prst="roundRect">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grep</a:t>
            </a:r>
            <a:endParaRPr lang="en-US" sz="2800" dirty="0">
              <a:solidFill>
                <a:schemeClr val="tx1"/>
              </a:solidFill>
            </a:endParaRPr>
          </a:p>
        </p:txBody>
      </p:sp>
      <p:sp>
        <p:nvSpPr>
          <p:cNvPr id="6" name="Rounded Rectangle 5"/>
          <p:cNvSpPr/>
          <p:nvPr/>
        </p:nvSpPr>
        <p:spPr>
          <a:xfrm>
            <a:off x="2940424" y="3777615"/>
            <a:ext cx="762000" cy="533400"/>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sed</a:t>
            </a:r>
            <a:endParaRPr lang="en-US" sz="2000" dirty="0">
              <a:solidFill>
                <a:schemeClr val="tx1"/>
              </a:solidFill>
            </a:endParaRPr>
          </a:p>
        </p:txBody>
      </p:sp>
      <p:sp>
        <p:nvSpPr>
          <p:cNvPr id="7" name="Rounded Rectangle 6"/>
          <p:cNvSpPr/>
          <p:nvPr/>
        </p:nvSpPr>
        <p:spPr>
          <a:xfrm>
            <a:off x="4419600" y="3124200"/>
            <a:ext cx="762000" cy="533400"/>
          </a:xfrm>
          <a:prstGeom prst="roundRect">
            <a:avLst/>
          </a:prstGeom>
          <a:solidFill>
            <a:schemeClr val="accent3">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sort</a:t>
            </a:r>
            <a:endParaRPr lang="en-US" sz="2000" dirty="0">
              <a:solidFill>
                <a:schemeClr val="tx1"/>
              </a:solidFill>
            </a:endParaRPr>
          </a:p>
        </p:txBody>
      </p:sp>
      <p:sp>
        <p:nvSpPr>
          <p:cNvPr id="8" name="Rounded Rectangle 7"/>
          <p:cNvSpPr/>
          <p:nvPr/>
        </p:nvSpPr>
        <p:spPr>
          <a:xfrm>
            <a:off x="5988424" y="3320415"/>
            <a:ext cx="762000" cy="533400"/>
          </a:xfrm>
          <a:prstGeom prst="roundRect">
            <a:avLst/>
          </a:prstGeom>
          <a:solidFill>
            <a:schemeClr val="accent5">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awk</a:t>
            </a:r>
            <a:endParaRPr lang="en-US" sz="2000" dirty="0">
              <a:solidFill>
                <a:schemeClr val="tx1"/>
              </a:solidFill>
            </a:endParaRPr>
          </a:p>
        </p:txBody>
      </p:sp>
      <p:sp>
        <p:nvSpPr>
          <p:cNvPr id="9" name="Rounded Rectangle 8"/>
          <p:cNvSpPr/>
          <p:nvPr/>
        </p:nvSpPr>
        <p:spPr>
          <a:xfrm>
            <a:off x="7283824" y="3777615"/>
            <a:ext cx="762000" cy="533400"/>
          </a:xfrm>
          <a:prstGeom prst="roundRect">
            <a:avLst/>
          </a:prstGeom>
          <a:solidFill>
            <a:schemeClr val="accent6">
              <a:lumMod val="60000"/>
              <a:lumOff val="4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perl</a:t>
            </a:r>
            <a:endParaRPr lang="en-US" sz="2000" dirty="0">
              <a:solidFill>
                <a:schemeClr val="tx1"/>
              </a:solidFill>
            </a:endParaRPr>
          </a:p>
        </p:txBody>
      </p:sp>
      <p:cxnSp>
        <p:nvCxnSpPr>
          <p:cNvPr id="10" name="Straight Arrow Connector 9"/>
          <p:cNvCxnSpPr>
            <a:stCxn id="5" idx="3"/>
          </p:cNvCxnSpPr>
          <p:nvPr/>
        </p:nvCxnSpPr>
        <p:spPr>
          <a:xfrm>
            <a:off x="2026024" y="3510915"/>
            <a:ext cx="916352" cy="671786"/>
          </a:xfrm>
          <a:prstGeom prst="curvedConnector3">
            <a:avLst>
              <a:gd name="adj1" fmla="val 36168"/>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6" idx="3"/>
            <a:endCxn id="7" idx="1"/>
          </p:cNvCxnSpPr>
          <p:nvPr/>
        </p:nvCxnSpPr>
        <p:spPr>
          <a:xfrm flipV="1">
            <a:off x="3702424" y="3390900"/>
            <a:ext cx="717176" cy="6534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7" idx="3"/>
            <a:endCxn id="19" idx="1"/>
          </p:cNvCxnSpPr>
          <p:nvPr/>
        </p:nvCxnSpPr>
        <p:spPr>
          <a:xfrm>
            <a:off x="5181600" y="3390900"/>
            <a:ext cx="806824" cy="12630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8" idx="3"/>
            <a:endCxn id="9" idx="1"/>
          </p:cNvCxnSpPr>
          <p:nvPr/>
        </p:nvCxnSpPr>
        <p:spPr>
          <a:xfrm>
            <a:off x="6750424" y="3587115"/>
            <a:ext cx="5334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1264024" y="4082415"/>
            <a:ext cx="762000" cy="533400"/>
          </a:xfrm>
          <a:prstGeom prst="roundRect">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grep</a:t>
            </a:r>
            <a:endParaRPr lang="en-US" sz="2000" dirty="0">
              <a:solidFill>
                <a:schemeClr val="tx1"/>
              </a:solidFill>
            </a:endParaRPr>
          </a:p>
        </p:txBody>
      </p:sp>
      <p:sp>
        <p:nvSpPr>
          <p:cNvPr id="15" name="Rounded Rectangle 14"/>
          <p:cNvSpPr/>
          <p:nvPr/>
        </p:nvSpPr>
        <p:spPr>
          <a:xfrm>
            <a:off x="1295400" y="4724400"/>
            <a:ext cx="762000" cy="533400"/>
          </a:xfrm>
          <a:prstGeom prst="roundRect">
            <a:avLst/>
          </a:prstGeom>
          <a:solidFill>
            <a:schemeClr val="bg2">
              <a:lumMod val="9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grep</a:t>
            </a:r>
            <a:endParaRPr lang="en-US" sz="2000" dirty="0">
              <a:solidFill>
                <a:schemeClr val="tx1"/>
              </a:solidFill>
            </a:endParaRPr>
          </a:p>
        </p:txBody>
      </p:sp>
      <p:sp>
        <p:nvSpPr>
          <p:cNvPr id="16" name="Rounded Rectangle 15"/>
          <p:cNvSpPr/>
          <p:nvPr/>
        </p:nvSpPr>
        <p:spPr>
          <a:xfrm>
            <a:off x="2940424" y="4463415"/>
            <a:ext cx="762000" cy="533400"/>
          </a:xfrm>
          <a:prstGeom prst="roundRect">
            <a:avLst/>
          </a:prstGeom>
          <a:solidFill>
            <a:schemeClr val="accent2">
              <a:lumMod val="20000"/>
              <a:lumOff val="8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sed</a:t>
            </a:r>
            <a:endParaRPr lang="en-US" sz="2000" dirty="0">
              <a:solidFill>
                <a:schemeClr val="tx1"/>
              </a:solidFill>
            </a:endParaRPr>
          </a:p>
        </p:txBody>
      </p:sp>
      <p:sp>
        <p:nvSpPr>
          <p:cNvPr id="17" name="Rounded Rectangle 16"/>
          <p:cNvSpPr/>
          <p:nvPr/>
        </p:nvSpPr>
        <p:spPr>
          <a:xfrm>
            <a:off x="4419600" y="4038600"/>
            <a:ext cx="762000" cy="533400"/>
          </a:xfrm>
          <a:prstGeom prst="roundRect">
            <a:avLst/>
          </a:prstGeom>
          <a:solidFill>
            <a:schemeClr val="accent3">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sort</a:t>
            </a:r>
            <a:endParaRPr lang="en-US" sz="2000" dirty="0">
              <a:solidFill>
                <a:schemeClr val="tx1"/>
              </a:solidFill>
            </a:endParaRPr>
          </a:p>
        </p:txBody>
      </p:sp>
      <p:sp>
        <p:nvSpPr>
          <p:cNvPr id="18" name="Rounded Rectangle 17"/>
          <p:cNvSpPr/>
          <p:nvPr/>
        </p:nvSpPr>
        <p:spPr>
          <a:xfrm>
            <a:off x="4419600" y="4800600"/>
            <a:ext cx="762000" cy="533400"/>
          </a:xfrm>
          <a:prstGeom prst="roundRect">
            <a:avLst/>
          </a:prstGeom>
          <a:solidFill>
            <a:schemeClr val="accent3">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sort</a:t>
            </a:r>
            <a:endParaRPr lang="en-US" sz="2000" dirty="0">
              <a:solidFill>
                <a:schemeClr val="tx1"/>
              </a:solidFill>
            </a:endParaRPr>
          </a:p>
        </p:txBody>
      </p:sp>
      <p:sp>
        <p:nvSpPr>
          <p:cNvPr id="19" name="Rounded Rectangle 18"/>
          <p:cNvSpPr/>
          <p:nvPr/>
        </p:nvSpPr>
        <p:spPr>
          <a:xfrm>
            <a:off x="5988424" y="4387215"/>
            <a:ext cx="762000" cy="533400"/>
          </a:xfrm>
          <a:prstGeom prst="roundRect">
            <a:avLst/>
          </a:prstGeom>
          <a:solidFill>
            <a:schemeClr val="accent5">
              <a:lumMod val="40000"/>
              <a:lumOff val="60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smtClean="0">
                <a:solidFill>
                  <a:schemeClr val="tx1"/>
                </a:solidFill>
              </a:rPr>
              <a:t>awk</a:t>
            </a:r>
            <a:endParaRPr lang="en-US" sz="2000" dirty="0">
              <a:solidFill>
                <a:schemeClr val="tx1"/>
              </a:solidFill>
            </a:endParaRPr>
          </a:p>
        </p:txBody>
      </p:sp>
      <p:cxnSp>
        <p:nvCxnSpPr>
          <p:cNvPr id="20" name="Straight Arrow Connector 19"/>
          <p:cNvCxnSpPr>
            <a:stCxn id="14" idx="3"/>
            <a:endCxn id="16" idx="1"/>
          </p:cNvCxnSpPr>
          <p:nvPr/>
        </p:nvCxnSpPr>
        <p:spPr>
          <a:xfrm>
            <a:off x="2026024" y="4349115"/>
            <a:ext cx="914400" cy="3810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5" idx="3"/>
            <a:endCxn id="16" idx="1"/>
          </p:cNvCxnSpPr>
          <p:nvPr/>
        </p:nvCxnSpPr>
        <p:spPr>
          <a:xfrm flipV="1">
            <a:off x="2057400" y="4730115"/>
            <a:ext cx="883024" cy="2609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6" idx="3"/>
            <a:endCxn id="17" idx="1"/>
          </p:cNvCxnSpPr>
          <p:nvPr/>
        </p:nvCxnSpPr>
        <p:spPr>
          <a:xfrm flipV="1">
            <a:off x="3702424" y="4305300"/>
            <a:ext cx="717176" cy="4248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6" idx="3"/>
            <a:endCxn id="18" idx="1"/>
          </p:cNvCxnSpPr>
          <p:nvPr/>
        </p:nvCxnSpPr>
        <p:spPr>
          <a:xfrm>
            <a:off x="3702424" y="4730115"/>
            <a:ext cx="717176" cy="3371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8" idx="3"/>
            <a:endCxn id="19" idx="1"/>
          </p:cNvCxnSpPr>
          <p:nvPr/>
        </p:nvCxnSpPr>
        <p:spPr>
          <a:xfrm flipV="1">
            <a:off x="5181600" y="4653915"/>
            <a:ext cx="806824" cy="4133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17" idx="3"/>
            <a:endCxn id="19" idx="1"/>
          </p:cNvCxnSpPr>
          <p:nvPr/>
        </p:nvCxnSpPr>
        <p:spPr>
          <a:xfrm>
            <a:off x="5181600" y="4305300"/>
            <a:ext cx="806824" cy="3486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34" idx="3"/>
            <a:endCxn id="5" idx="1"/>
          </p:cNvCxnSpPr>
          <p:nvPr/>
        </p:nvCxnSpPr>
        <p:spPr>
          <a:xfrm>
            <a:off x="868834" y="3510915"/>
            <a:ext cx="39519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35" idx="3"/>
            <a:endCxn id="14" idx="1"/>
          </p:cNvCxnSpPr>
          <p:nvPr/>
        </p:nvCxnSpPr>
        <p:spPr>
          <a:xfrm flipV="1">
            <a:off x="841939" y="4349115"/>
            <a:ext cx="422085" cy="896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36" idx="3"/>
          </p:cNvCxnSpPr>
          <p:nvPr/>
        </p:nvCxnSpPr>
        <p:spPr>
          <a:xfrm flipV="1">
            <a:off x="841940" y="5003324"/>
            <a:ext cx="422084" cy="1713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7" idx="3"/>
            <a:endCxn id="8" idx="1"/>
          </p:cNvCxnSpPr>
          <p:nvPr/>
        </p:nvCxnSpPr>
        <p:spPr>
          <a:xfrm>
            <a:off x="5181600" y="3390900"/>
            <a:ext cx="806824" cy="19621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7" idx="3"/>
            <a:endCxn id="8" idx="1"/>
          </p:cNvCxnSpPr>
          <p:nvPr/>
        </p:nvCxnSpPr>
        <p:spPr>
          <a:xfrm flipV="1">
            <a:off x="5181600" y="3587115"/>
            <a:ext cx="806824" cy="7181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18" idx="3"/>
            <a:endCxn id="8" idx="1"/>
          </p:cNvCxnSpPr>
          <p:nvPr/>
        </p:nvCxnSpPr>
        <p:spPr>
          <a:xfrm flipV="1">
            <a:off x="5181600" y="3587115"/>
            <a:ext cx="806824" cy="1480185"/>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9" idx="3"/>
            <a:endCxn id="9" idx="1"/>
          </p:cNvCxnSpPr>
          <p:nvPr/>
        </p:nvCxnSpPr>
        <p:spPr>
          <a:xfrm flipV="1">
            <a:off x="6750424" y="4044315"/>
            <a:ext cx="533400" cy="609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3"/>
            <a:endCxn id="37" idx="1"/>
          </p:cNvCxnSpPr>
          <p:nvPr/>
        </p:nvCxnSpPr>
        <p:spPr>
          <a:xfrm>
            <a:off x="8045824" y="4044315"/>
            <a:ext cx="313765" cy="3473"/>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34"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55495" y="3200400"/>
            <a:ext cx="613339" cy="621030"/>
          </a:xfrm>
          <a:prstGeom prst="rect">
            <a:avLst/>
          </a:prstGeom>
          <a:noFill/>
        </p:spPr>
      </p:pic>
      <p:pic>
        <p:nvPicPr>
          <p:cNvPr id="35"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0" y="4047565"/>
            <a:ext cx="613339" cy="621030"/>
          </a:xfrm>
          <a:prstGeom prst="rect">
            <a:avLst/>
          </a:prstGeom>
          <a:noFill/>
        </p:spPr>
      </p:pic>
      <p:pic>
        <p:nvPicPr>
          <p:cNvPr id="36"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228601" y="4709944"/>
            <a:ext cx="613339" cy="621030"/>
          </a:xfrm>
          <a:prstGeom prst="rect">
            <a:avLst/>
          </a:prstGeom>
          <a:noFill/>
        </p:spPr>
      </p:pic>
      <p:pic>
        <p:nvPicPr>
          <p:cNvPr id="37"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8359589" y="3737273"/>
            <a:ext cx="613339" cy="621030"/>
          </a:xfrm>
          <a:prstGeom prst="rect">
            <a:avLst/>
          </a:prstGeom>
          <a:noFill/>
        </p:spPr>
      </p:pic>
      <p:sp>
        <p:nvSpPr>
          <p:cNvPr id="48" name="TextBox 47"/>
          <p:cNvSpPr txBox="1"/>
          <p:nvPr/>
        </p:nvSpPr>
        <p:spPr>
          <a:xfrm>
            <a:off x="76200" y="2209800"/>
            <a:ext cx="947695" cy="954107"/>
          </a:xfrm>
          <a:prstGeom prst="rect">
            <a:avLst/>
          </a:prstGeom>
          <a:noFill/>
          <a:ln>
            <a:noFill/>
          </a:ln>
        </p:spPr>
        <p:txBody>
          <a:bodyPr wrap="none" rtlCol="0">
            <a:spAutoFit/>
          </a:bodyPr>
          <a:lstStyle/>
          <a:p>
            <a:pPr algn="ctr"/>
            <a:r>
              <a:rPr lang="en-US" sz="2800" i="1" dirty="0" smtClean="0"/>
              <a:t>Input</a:t>
            </a:r>
            <a:br>
              <a:rPr lang="en-US" sz="2800" i="1" dirty="0" smtClean="0"/>
            </a:br>
            <a:r>
              <a:rPr lang="en-US" sz="2800" i="1" dirty="0" smtClean="0"/>
              <a:t>files</a:t>
            </a:r>
            <a:endParaRPr lang="en-US" sz="2800" i="1" dirty="0"/>
          </a:p>
        </p:txBody>
      </p:sp>
      <p:sp>
        <p:nvSpPr>
          <p:cNvPr id="49" name="TextBox 48"/>
          <p:cNvSpPr txBox="1"/>
          <p:nvPr/>
        </p:nvSpPr>
        <p:spPr>
          <a:xfrm>
            <a:off x="1447800" y="5638800"/>
            <a:ext cx="1802994" cy="954107"/>
          </a:xfrm>
          <a:prstGeom prst="rect">
            <a:avLst/>
          </a:prstGeom>
          <a:noFill/>
        </p:spPr>
        <p:txBody>
          <a:bodyPr wrap="none" rtlCol="0">
            <a:spAutoFit/>
          </a:bodyPr>
          <a:lstStyle/>
          <a:p>
            <a:pPr algn="ctr"/>
            <a:r>
              <a:rPr lang="en-US" sz="2800" i="1" dirty="0" smtClean="0"/>
              <a:t>Vertices </a:t>
            </a:r>
            <a:br>
              <a:rPr lang="en-US" sz="2800" i="1" dirty="0" smtClean="0"/>
            </a:br>
            <a:r>
              <a:rPr lang="en-US" sz="2800" i="1" dirty="0" smtClean="0"/>
              <a:t>(processes)</a:t>
            </a:r>
            <a:endParaRPr lang="en-US" sz="2800" i="1" dirty="0"/>
          </a:p>
        </p:txBody>
      </p:sp>
      <p:cxnSp>
        <p:nvCxnSpPr>
          <p:cNvPr id="50" name="Straight Arrow Connector 49"/>
          <p:cNvCxnSpPr>
            <a:stCxn id="49" idx="0"/>
            <a:endCxn id="15" idx="2"/>
          </p:cNvCxnSpPr>
          <p:nvPr/>
        </p:nvCxnSpPr>
        <p:spPr>
          <a:xfrm rot="16200000" flipV="1">
            <a:off x="1822349" y="5111851"/>
            <a:ext cx="381000" cy="672897"/>
          </a:xfrm>
          <a:prstGeom prst="straightConnector1">
            <a:avLst/>
          </a:prstGeom>
          <a:ln>
            <a:tailEnd type="triangle" w="med"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a:stCxn id="49" idx="0"/>
            <a:endCxn id="16" idx="2"/>
          </p:cNvCxnSpPr>
          <p:nvPr/>
        </p:nvCxnSpPr>
        <p:spPr>
          <a:xfrm rot="5400000" flipH="1" flipV="1">
            <a:off x="2514368" y="4831745"/>
            <a:ext cx="641985" cy="972127"/>
          </a:xfrm>
          <a:prstGeom prst="straightConnector1">
            <a:avLst/>
          </a:prstGeom>
          <a:ln>
            <a:tailEnd type="triangle" w="med" len="lg"/>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7930206" y="2590800"/>
            <a:ext cx="1213794" cy="954107"/>
          </a:xfrm>
          <a:prstGeom prst="rect">
            <a:avLst/>
          </a:prstGeom>
          <a:noFill/>
          <a:ln>
            <a:noFill/>
          </a:ln>
        </p:spPr>
        <p:txBody>
          <a:bodyPr wrap="none" rtlCol="0">
            <a:spAutoFit/>
          </a:bodyPr>
          <a:lstStyle/>
          <a:p>
            <a:pPr algn="ctr"/>
            <a:r>
              <a:rPr lang="en-US" sz="2800" i="1" dirty="0" smtClean="0"/>
              <a:t>Output</a:t>
            </a:r>
            <a:br>
              <a:rPr lang="en-US" sz="2800" i="1" dirty="0" smtClean="0"/>
            </a:br>
            <a:r>
              <a:rPr lang="en-US" sz="2800" i="1" dirty="0" smtClean="0"/>
              <a:t>files</a:t>
            </a:r>
            <a:endParaRPr lang="en-US" sz="2800" i="1" dirty="0"/>
          </a:p>
        </p:txBody>
      </p:sp>
      <p:sp>
        <p:nvSpPr>
          <p:cNvPr id="58" name="TextBox 57"/>
          <p:cNvSpPr txBox="1"/>
          <p:nvPr/>
        </p:nvSpPr>
        <p:spPr>
          <a:xfrm>
            <a:off x="2057400" y="2057400"/>
            <a:ext cx="1502334" cy="523220"/>
          </a:xfrm>
          <a:prstGeom prst="rect">
            <a:avLst/>
          </a:prstGeom>
          <a:noFill/>
        </p:spPr>
        <p:txBody>
          <a:bodyPr wrap="none" rtlCol="0">
            <a:spAutoFit/>
          </a:bodyPr>
          <a:lstStyle/>
          <a:p>
            <a:r>
              <a:rPr lang="en-US" sz="2800" i="1" dirty="0" smtClean="0"/>
              <a:t>Channels</a:t>
            </a:r>
            <a:endParaRPr lang="en-US" sz="2800" i="1" dirty="0"/>
          </a:p>
        </p:txBody>
      </p:sp>
      <p:cxnSp>
        <p:nvCxnSpPr>
          <p:cNvPr id="59" name="Straight Arrow Connector 58"/>
          <p:cNvCxnSpPr>
            <a:stCxn id="58" idx="2"/>
          </p:cNvCxnSpPr>
          <p:nvPr/>
        </p:nvCxnSpPr>
        <p:spPr>
          <a:xfrm rot="5400000">
            <a:off x="2084993" y="3010228"/>
            <a:ext cx="1153182" cy="293967"/>
          </a:xfrm>
          <a:prstGeom prst="straightConnector1">
            <a:avLst/>
          </a:prstGeom>
          <a:ln>
            <a:tailEnd type="triangle" w="med" len="lg"/>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4419600" y="2514600"/>
            <a:ext cx="1002069" cy="523220"/>
          </a:xfrm>
          <a:prstGeom prst="rect">
            <a:avLst/>
          </a:prstGeom>
          <a:noFill/>
          <a:ln>
            <a:noFill/>
          </a:ln>
        </p:spPr>
        <p:txBody>
          <a:bodyPr wrap="none" rtlCol="0">
            <a:spAutoFit/>
          </a:bodyPr>
          <a:lstStyle/>
          <a:p>
            <a:r>
              <a:rPr lang="en-US" sz="2800" i="1" dirty="0" smtClean="0"/>
              <a:t>Stage</a:t>
            </a:r>
            <a:endParaRPr lang="en-US" sz="2800" i="1" dirty="0"/>
          </a:p>
        </p:txBody>
      </p:sp>
      <p:pic>
        <p:nvPicPr>
          <p:cNvPr id="65" name="Picture 2" descr="C:\Program Files\Microsoft Resource DVD Artwork\DVD_ART\Artwork_Imagery\Shapes and Graphics\circular shapes\3d Disc shapes\gray medium column.png"/>
          <p:cNvPicPr>
            <a:picLocks noChangeAspect="1" noChangeArrowheads="1"/>
          </p:cNvPicPr>
          <p:nvPr/>
        </p:nvPicPr>
        <p:blipFill>
          <a:blip r:embed="rId3" cstate="print"/>
          <a:srcRect/>
          <a:stretch>
            <a:fillRect/>
          </a:stretch>
        </p:blipFill>
        <p:spPr bwMode="auto">
          <a:xfrm>
            <a:off x="8382000" y="5334000"/>
            <a:ext cx="613339" cy="621030"/>
          </a:xfrm>
          <a:prstGeom prst="rect">
            <a:avLst/>
          </a:prstGeom>
          <a:noFill/>
        </p:spPr>
      </p:pic>
      <p:cxnSp>
        <p:nvCxnSpPr>
          <p:cNvPr id="66" name="Straight Arrow Connector 65"/>
          <p:cNvCxnSpPr>
            <a:stCxn id="16" idx="3"/>
            <a:endCxn id="19" idx="1"/>
          </p:cNvCxnSpPr>
          <p:nvPr/>
        </p:nvCxnSpPr>
        <p:spPr>
          <a:xfrm flipV="1">
            <a:off x="3702424" y="4653915"/>
            <a:ext cx="2286000" cy="76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a:stCxn id="6" idx="3"/>
            <a:endCxn id="8" idx="1"/>
          </p:cNvCxnSpPr>
          <p:nvPr/>
        </p:nvCxnSpPr>
        <p:spPr>
          <a:xfrm flipV="1">
            <a:off x="3702424" y="3587115"/>
            <a:ext cx="2286000" cy="457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4" name="Straight Arrow Connector 9"/>
          <p:cNvCxnSpPr>
            <a:stCxn id="5" idx="3"/>
          </p:cNvCxnSpPr>
          <p:nvPr/>
        </p:nvCxnSpPr>
        <p:spPr>
          <a:xfrm>
            <a:off x="2026024" y="3510915"/>
            <a:ext cx="934459" cy="418289"/>
          </a:xfrm>
          <a:prstGeom prst="curvedConnector3">
            <a:avLst>
              <a:gd name="adj1" fmla="val 50000"/>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04" name="Straight Arrow Connector 103"/>
          <p:cNvCxnSpPr>
            <a:stCxn id="19" idx="3"/>
            <a:endCxn id="65" idx="1"/>
          </p:cNvCxnSpPr>
          <p:nvPr/>
        </p:nvCxnSpPr>
        <p:spPr>
          <a:xfrm>
            <a:off x="6750424" y="4653915"/>
            <a:ext cx="1631576" cy="9906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58" idx="2"/>
          </p:cNvCxnSpPr>
          <p:nvPr/>
        </p:nvCxnSpPr>
        <p:spPr>
          <a:xfrm rot="16200000" flipH="1">
            <a:off x="2846993" y="2542193"/>
            <a:ext cx="1153180" cy="1230033"/>
          </a:xfrm>
          <a:prstGeom prst="straightConnector1">
            <a:avLst/>
          </a:prstGeom>
          <a:ln>
            <a:tailEnd type="triangle" w="med" len="lg"/>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3276600" y="4694374"/>
            <a:ext cx="691911" cy="1020626"/>
          </a:xfrm>
          <a:prstGeom prst="rect">
            <a:avLst/>
          </a:prstGeom>
          <a:noFill/>
        </p:spPr>
      </p:pic>
      <p:pic>
        <p:nvPicPr>
          <p:cNvPr id="73"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4572000" y="4694374"/>
            <a:ext cx="691911" cy="1020626"/>
          </a:xfrm>
          <a:prstGeom prst="rect">
            <a:avLst/>
          </a:prstGeom>
          <a:noFill/>
        </p:spPr>
      </p:pic>
      <p:pic>
        <p:nvPicPr>
          <p:cNvPr id="74"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5715000" y="4694374"/>
            <a:ext cx="691911" cy="1020626"/>
          </a:xfrm>
          <a:prstGeom prst="rect">
            <a:avLst/>
          </a:prstGeom>
          <a:noFill/>
        </p:spPr>
      </p:pic>
      <p:pic>
        <p:nvPicPr>
          <p:cNvPr id="78"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6858000" y="4694374"/>
            <a:ext cx="691911" cy="1020626"/>
          </a:xfrm>
          <a:prstGeom prst="rect">
            <a:avLst/>
          </a:prstGeom>
          <a:noFill/>
        </p:spPr>
      </p:pic>
      <p:sp>
        <p:nvSpPr>
          <p:cNvPr id="75" name="Freeform 74"/>
          <p:cNvSpPr/>
          <p:nvPr/>
        </p:nvSpPr>
        <p:spPr>
          <a:xfrm>
            <a:off x="606640" y="3151573"/>
            <a:ext cx="7459463" cy="997505"/>
          </a:xfrm>
          <a:custGeom>
            <a:avLst/>
            <a:gdLst>
              <a:gd name="connsiteX0" fmla="*/ 538579 w 7739849"/>
              <a:gd name="connsiteY0" fmla="*/ 328474 h 985421"/>
              <a:gd name="connsiteX1" fmla="*/ 645111 w 7739849"/>
              <a:gd name="connsiteY1" fmla="*/ 168676 h 985421"/>
              <a:gd name="connsiteX2" fmla="*/ 2074416 w 7739849"/>
              <a:gd name="connsiteY2" fmla="*/ 168676 h 985421"/>
              <a:gd name="connsiteX3" fmla="*/ 4071892 w 7739849"/>
              <a:gd name="connsiteY3" fmla="*/ 239697 h 985421"/>
              <a:gd name="connsiteX4" fmla="*/ 7187954 w 7739849"/>
              <a:gd name="connsiteY4" fmla="*/ 62144 h 985421"/>
              <a:gd name="connsiteX5" fmla="*/ 7383263 w 7739849"/>
              <a:gd name="connsiteY5" fmla="*/ 612559 h 985421"/>
              <a:gd name="connsiteX6" fmla="*/ 6051612 w 7739849"/>
              <a:gd name="connsiteY6" fmla="*/ 941033 h 985421"/>
              <a:gd name="connsiteX7" fmla="*/ 3876583 w 7739849"/>
              <a:gd name="connsiteY7" fmla="*/ 878889 h 985421"/>
              <a:gd name="connsiteX8" fmla="*/ 538579 w 7739849"/>
              <a:gd name="connsiteY8" fmla="*/ 328474 h 985421"/>
              <a:gd name="connsiteX0" fmla="*/ 538579 w 7739849"/>
              <a:gd name="connsiteY0" fmla="*/ 328474 h 960021"/>
              <a:gd name="connsiteX1" fmla="*/ 645111 w 7739849"/>
              <a:gd name="connsiteY1" fmla="*/ 168676 h 960021"/>
              <a:gd name="connsiteX2" fmla="*/ 2074416 w 7739849"/>
              <a:gd name="connsiteY2" fmla="*/ 168676 h 960021"/>
              <a:gd name="connsiteX3" fmla="*/ 4071892 w 7739849"/>
              <a:gd name="connsiteY3" fmla="*/ 239697 h 960021"/>
              <a:gd name="connsiteX4" fmla="*/ 7187954 w 7739849"/>
              <a:gd name="connsiteY4" fmla="*/ 62144 h 960021"/>
              <a:gd name="connsiteX5" fmla="*/ 7383263 w 7739849"/>
              <a:gd name="connsiteY5" fmla="*/ 612559 h 960021"/>
              <a:gd name="connsiteX6" fmla="*/ 6051612 w 7739849"/>
              <a:gd name="connsiteY6" fmla="*/ 941033 h 960021"/>
              <a:gd name="connsiteX7" fmla="*/ 3876583 w 7739849"/>
              <a:gd name="connsiteY7" fmla="*/ 726489 h 960021"/>
              <a:gd name="connsiteX8" fmla="*/ 538579 w 7739849"/>
              <a:gd name="connsiteY8" fmla="*/ 328474 h 960021"/>
              <a:gd name="connsiteX0" fmla="*/ 538579 w 7739849"/>
              <a:gd name="connsiteY0" fmla="*/ 328474 h 960021"/>
              <a:gd name="connsiteX1" fmla="*/ 645111 w 7739849"/>
              <a:gd name="connsiteY1" fmla="*/ 168676 h 960021"/>
              <a:gd name="connsiteX2" fmla="*/ 2074416 w 7739849"/>
              <a:gd name="connsiteY2" fmla="*/ 168676 h 960021"/>
              <a:gd name="connsiteX3" fmla="*/ 4071892 w 7739849"/>
              <a:gd name="connsiteY3" fmla="*/ 239697 h 960021"/>
              <a:gd name="connsiteX4" fmla="*/ 7187954 w 7739849"/>
              <a:gd name="connsiteY4" fmla="*/ 62144 h 960021"/>
              <a:gd name="connsiteX5" fmla="*/ 7383263 w 7739849"/>
              <a:gd name="connsiteY5" fmla="*/ 612559 h 960021"/>
              <a:gd name="connsiteX6" fmla="*/ 5899212 w 7739849"/>
              <a:gd name="connsiteY6" fmla="*/ 941033 h 960021"/>
              <a:gd name="connsiteX7" fmla="*/ 3876583 w 7739849"/>
              <a:gd name="connsiteY7" fmla="*/ 726489 h 960021"/>
              <a:gd name="connsiteX8" fmla="*/ 538579 w 7739849"/>
              <a:gd name="connsiteY8" fmla="*/ 328474 h 960021"/>
              <a:gd name="connsiteX0" fmla="*/ 538579 w 7739849"/>
              <a:gd name="connsiteY0" fmla="*/ 328474 h 948924"/>
              <a:gd name="connsiteX1" fmla="*/ 645111 w 7739849"/>
              <a:gd name="connsiteY1" fmla="*/ 168676 h 948924"/>
              <a:gd name="connsiteX2" fmla="*/ 2074416 w 7739849"/>
              <a:gd name="connsiteY2" fmla="*/ 168676 h 948924"/>
              <a:gd name="connsiteX3" fmla="*/ 4071892 w 7739849"/>
              <a:gd name="connsiteY3" fmla="*/ 239697 h 948924"/>
              <a:gd name="connsiteX4" fmla="*/ 7187954 w 7739849"/>
              <a:gd name="connsiteY4" fmla="*/ 62144 h 948924"/>
              <a:gd name="connsiteX5" fmla="*/ 7383263 w 7739849"/>
              <a:gd name="connsiteY5" fmla="*/ 612559 h 948924"/>
              <a:gd name="connsiteX6" fmla="*/ 7374385 w 7739849"/>
              <a:gd name="connsiteY6" fmla="*/ 773837 h 948924"/>
              <a:gd name="connsiteX7" fmla="*/ 5899212 w 7739849"/>
              <a:gd name="connsiteY7" fmla="*/ 941033 h 948924"/>
              <a:gd name="connsiteX8" fmla="*/ 3876583 w 7739849"/>
              <a:gd name="connsiteY8" fmla="*/ 726489 h 948924"/>
              <a:gd name="connsiteX9" fmla="*/ 538579 w 7739849"/>
              <a:gd name="connsiteY9" fmla="*/ 328474 h 948924"/>
              <a:gd name="connsiteX0" fmla="*/ 538579 w 7765249"/>
              <a:gd name="connsiteY0" fmla="*/ 328474 h 948924"/>
              <a:gd name="connsiteX1" fmla="*/ 645111 w 7765249"/>
              <a:gd name="connsiteY1" fmla="*/ 168676 h 948924"/>
              <a:gd name="connsiteX2" fmla="*/ 2074416 w 7765249"/>
              <a:gd name="connsiteY2" fmla="*/ 168676 h 948924"/>
              <a:gd name="connsiteX3" fmla="*/ 4071892 w 7765249"/>
              <a:gd name="connsiteY3" fmla="*/ 239697 h 948924"/>
              <a:gd name="connsiteX4" fmla="*/ 7187954 w 7765249"/>
              <a:gd name="connsiteY4" fmla="*/ 62144 h 948924"/>
              <a:gd name="connsiteX5" fmla="*/ 7535663 w 7765249"/>
              <a:gd name="connsiteY5" fmla="*/ 612559 h 948924"/>
              <a:gd name="connsiteX6" fmla="*/ 7374385 w 7765249"/>
              <a:gd name="connsiteY6" fmla="*/ 773837 h 948924"/>
              <a:gd name="connsiteX7" fmla="*/ 5899212 w 7765249"/>
              <a:gd name="connsiteY7" fmla="*/ 941033 h 948924"/>
              <a:gd name="connsiteX8" fmla="*/ 3876583 w 7765249"/>
              <a:gd name="connsiteY8" fmla="*/ 726489 h 948924"/>
              <a:gd name="connsiteX9" fmla="*/ 538579 w 7765249"/>
              <a:gd name="connsiteY9" fmla="*/ 328474 h 948924"/>
              <a:gd name="connsiteX0" fmla="*/ 538579 w 7765249"/>
              <a:gd name="connsiteY0" fmla="*/ 328474 h 948924"/>
              <a:gd name="connsiteX1" fmla="*/ 645111 w 7765249"/>
              <a:gd name="connsiteY1" fmla="*/ 168676 h 948924"/>
              <a:gd name="connsiteX2" fmla="*/ 2074416 w 7765249"/>
              <a:gd name="connsiteY2" fmla="*/ 168676 h 948924"/>
              <a:gd name="connsiteX3" fmla="*/ 4071892 w 7765249"/>
              <a:gd name="connsiteY3" fmla="*/ 239697 h 948924"/>
              <a:gd name="connsiteX4" fmla="*/ 7187954 w 7765249"/>
              <a:gd name="connsiteY4" fmla="*/ 62144 h 948924"/>
              <a:gd name="connsiteX5" fmla="*/ 7535663 w 7765249"/>
              <a:gd name="connsiteY5" fmla="*/ 612559 h 948924"/>
              <a:gd name="connsiteX6" fmla="*/ 7374385 w 7765249"/>
              <a:gd name="connsiteY6" fmla="*/ 773837 h 948924"/>
              <a:gd name="connsiteX7" fmla="*/ 5899212 w 7765249"/>
              <a:gd name="connsiteY7" fmla="*/ 941033 h 948924"/>
              <a:gd name="connsiteX8" fmla="*/ 3876583 w 7765249"/>
              <a:gd name="connsiteY8" fmla="*/ 726489 h 948924"/>
              <a:gd name="connsiteX9" fmla="*/ 538579 w 7765249"/>
              <a:gd name="connsiteY9" fmla="*/ 328474 h 948924"/>
              <a:gd name="connsiteX0" fmla="*/ 538579 w 7647127"/>
              <a:gd name="connsiteY0" fmla="*/ 328474 h 948924"/>
              <a:gd name="connsiteX1" fmla="*/ 645111 w 7647127"/>
              <a:gd name="connsiteY1" fmla="*/ 168676 h 948924"/>
              <a:gd name="connsiteX2" fmla="*/ 2074416 w 7647127"/>
              <a:gd name="connsiteY2" fmla="*/ 168676 h 948924"/>
              <a:gd name="connsiteX3" fmla="*/ 4071892 w 7647127"/>
              <a:gd name="connsiteY3" fmla="*/ 239697 h 948924"/>
              <a:gd name="connsiteX4" fmla="*/ 6883154 w 7647127"/>
              <a:gd name="connsiteY4" fmla="*/ 62144 h 948924"/>
              <a:gd name="connsiteX5" fmla="*/ 7535663 w 7647127"/>
              <a:gd name="connsiteY5" fmla="*/ 612559 h 948924"/>
              <a:gd name="connsiteX6" fmla="*/ 7374385 w 7647127"/>
              <a:gd name="connsiteY6" fmla="*/ 773837 h 948924"/>
              <a:gd name="connsiteX7" fmla="*/ 5899212 w 7647127"/>
              <a:gd name="connsiteY7" fmla="*/ 941033 h 948924"/>
              <a:gd name="connsiteX8" fmla="*/ 3876583 w 7647127"/>
              <a:gd name="connsiteY8" fmla="*/ 726489 h 948924"/>
              <a:gd name="connsiteX9" fmla="*/ 538579 w 7647127"/>
              <a:gd name="connsiteY9" fmla="*/ 328474 h 948924"/>
              <a:gd name="connsiteX0" fmla="*/ 538579 w 7535663"/>
              <a:gd name="connsiteY0" fmla="*/ 328474 h 960021"/>
              <a:gd name="connsiteX1" fmla="*/ 645111 w 7535663"/>
              <a:gd name="connsiteY1" fmla="*/ 168676 h 960021"/>
              <a:gd name="connsiteX2" fmla="*/ 2074416 w 7535663"/>
              <a:gd name="connsiteY2" fmla="*/ 168676 h 960021"/>
              <a:gd name="connsiteX3" fmla="*/ 4071892 w 7535663"/>
              <a:gd name="connsiteY3" fmla="*/ 239697 h 960021"/>
              <a:gd name="connsiteX4" fmla="*/ 6883154 w 7535663"/>
              <a:gd name="connsiteY4" fmla="*/ 62144 h 960021"/>
              <a:gd name="connsiteX5" fmla="*/ 7535663 w 7535663"/>
              <a:gd name="connsiteY5" fmla="*/ 612559 h 960021"/>
              <a:gd name="connsiteX6" fmla="*/ 5899212 w 7535663"/>
              <a:gd name="connsiteY6" fmla="*/ 941033 h 960021"/>
              <a:gd name="connsiteX7" fmla="*/ 3876583 w 7535663"/>
              <a:gd name="connsiteY7" fmla="*/ 726489 h 960021"/>
              <a:gd name="connsiteX8" fmla="*/ 538579 w 7535663"/>
              <a:gd name="connsiteY8" fmla="*/ 328474 h 960021"/>
              <a:gd name="connsiteX0" fmla="*/ 538579 w 7577709"/>
              <a:gd name="connsiteY0" fmla="*/ 328474 h 972845"/>
              <a:gd name="connsiteX1" fmla="*/ 645111 w 7577709"/>
              <a:gd name="connsiteY1" fmla="*/ 168676 h 972845"/>
              <a:gd name="connsiteX2" fmla="*/ 2074416 w 7577709"/>
              <a:gd name="connsiteY2" fmla="*/ 168676 h 972845"/>
              <a:gd name="connsiteX3" fmla="*/ 4071892 w 7577709"/>
              <a:gd name="connsiteY3" fmla="*/ 239697 h 972845"/>
              <a:gd name="connsiteX4" fmla="*/ 6883154 w 7577709"/>
              <a:gd name="connsiteY4" fmla="*/ 62144 h 972845"/>
              <a:gd name="connsiteX5" fmla="*/ 7535663 w 7577709"/>
              <a:gd name="connsiteY5" fmla="*/ 612559 h 972845"/>
              <a:gd name="connsiteX6" fmla="*/ 7135428 w 7577709"/>
              <a:gd name="connsiteY6" fmla="*/ 917359 h 972845"/>
              <a:gd name="connsiteX7" fmla="*/ 5899212 w 7577709"/>
              <a:gd name="connsiteY7" fmla="*/ 941033 h 972845"/>
              <a:gd name="connsiteX8" fmla="*/ 3876583 w 7577709"/>
              <a:gd name="connsiteY8" fmla="*/ 726489 h 972845"/>
              <a:gd name="connsiteX9" fmla="*/ 538579 w 7577709"/>
              <a:gd name="connsiteY9" fmla="*/ 328474 h 972845"/>
              <a:gd name="connsiteX0" fmla="*/ 538579 w 7577709"/>
              <a:gd name="connsiteY0" fmla="*/ 328474 h 980982"/>
              <a:gd name="connsiteX1" fmla="*/ 645111 w 7577709"/>
              <a:gd name="connsiteY1" fmla="*/ 168676 h 980982"/>
              <a:gd name="connsiteX2" fmla="*/ 2074416 w 7577709"/>
              <a:gd name="connsiteY2" fmla="*/ 168676 h 980982"/>
              <a:gd name="connsiteX3" fmla="*/ 4071892 w 7577709"/>
              <a:gd name="connsiteY3" fmla="*/ 239697 h 980982"/>
              <a:gd name="connsiteX4" fmla="*/ 6883154 w 7577709"/>
              <a:gd name="connsiteY4" fmla="*/ 62144 h 980982"/>
              <a:gd name="connsiteX5" fmla="*/ 7535663 w 7577709"/>
              <a:gd name="connsiteY5" fmla="*/ 612559 h 980982"/>
              <a:gd name="connsiteX6" fmla="*/ 7135428 w 7577709"/>
              <a:gd name="connsiteY6" fmla="*/ 917359 h 980982"/>
              <a:gd name="connsiteX7" fmla="*/ 5899212 w 7577709"/>
              <a:gd name="connsiteY7" fmla="*/ 941033 h 980982"/>
              <a:gd name="connsiteX8" fmla="*/ 3876583 w 7577709"/>
              <a:gd name="connsiteY8" fmla="*/ 878889 h 980982"/>
              <a:gd name="connsiteX9" fmla="*/ 538579 w 7577709"/>
              <a:gd name="connsiteY9" fmla="*/ 328474 h 980982"/>
              <a:gd name="connsiteX0" fmla="*/ 538579 w 7577709"/>
              <a:gd name="connsiteY0" fmla="*/ 328474 h 972105"/>
              <a:gd name="connsiteX1" fmla="*/ 645111 w 7577709"/>
              <a:gd name="connsiteY1" fmla="*/ 168676 h 972105"/>
              <a:gd name="connsiteX2" fmla="*/ 2074416 w 7577709"/>
              <a:gd name="connsiteY2" fmla="*/ 168676 h 972105"/>
              <a:gd name="connsiteX3" fmla="*/ 4071892 w 7577709"/>
              <a:gd name="connsiteY3" fmla="*/ 239697 h 972105"/>
              <a:gd name="connsiteX4" fmla="*/ 6883154 w 7577709"/>
              <a:gd name="connsiteY4" fmla="*/ 62144 h 972105"/>
              <a:gd name="connsiteX5" fmla="*/ 7535663 w 7577709"/>
              <a:gd name="connsiteY5" fmla="*/ 612559 h 972105"/>
              <a:gd name="connsiteX6" fmla="*/ 7135428 w 7577709"/>
              <a:gd name="connsiteY6" fmla="*/ 917359 h 972105"/>
              <a:gd name="connsiteX7" fmla="*/ 5899212 w 7577709"/>
              <a:gd name="connsiteY7" fmla="*/ 941033 h 972105"/>
              <a:gd name="connsiteX8" fmla="*/ 3876583 w 7577709"/>
              <a:gd name="connsiteY8" fmla="*/ 878889 h 972105"/>
              <a:gd name="connsiteX9" fmla="*/ 2243092 w 7577709"/>
              <a:gd name="connsiteY9" fmla="*/ 562991 h 972105"/>
              <a:gd name="connsiteX10" fmla="*/ 538579 w 7577709"/>
              <a:gd name="connsiteY10" fmla="*/ 328474 h 972105"/>
              <a:gd name="connsiteX0" fmla="*/ 538579 w 7577709"/>
              <a:gd name="connsiteY0" fmla="*/ 328474 h 972105"/>
              <a:gd name="connsiteX1" fmla="*/ 645111 w 7577709"/>
              <a:gd name="connsiteY1" fmla="*/ 168676 h 972105"/>
              <a:gd name="connsiteX2" fmla="*/ 2074416 w 7577709"/>
              <a:gd name="connsiteY2" fmla="*/ 168676 h 972105"/>
              <a:gd name="connsiteX3" fmla="*/ 4071892 w 7577709"/>
              <a:gd name="connsiteY3" fmla="*/ 239697 h 972105"/>
              <a:gd name="connsiteX4" fmla="*/ 6883154 w 7577709"/>
              <a:gd name="connsiteY4" fmla="*/ 62144 h 972105"/>
              <a:gd name="connsiteX5" fmla="*/ 7535663 w 7577709"/>
              <a:gd name="connsiteY5" fmla="*/ 612559 h 972105"/>
              <a:gd name="connsiteX6" fmla="*/ 7135428 w 7577709"/>
              <a:gd name="connsiteY6" fmla="*/ 917359 h 972105"/>
              <a:gd name="connsiteX7" fmla="*/ 5899212 w 7577709"/>
              <a:gd name="connsiteY7" fmla="*/ 941033 h 972105"/>
              <a:gd name="connsiteX8" fmla="*/ 3876583 w 7577709"/>
              <a:gd name="connsiteY8" fmla="*/ 878889 h 972105"/>
              <a:gd name="connsiteX9" fmla="*/ 3361678 w 7577709"/>
              <a:gd name="connsiteY9" fmla="*/ 646590 h 972105"/>
              <a:gd name="connsiteX10" fmla="*/ 2243092 w 7577709"/>
              <a:gd name="connsiteY10" fmla="*/ 562991 h 972105"/>
              <a:gd name="connsiteX11" fmla="*/ 538579 w 7577709"/>
              <a:gd name="connsiteY11" fmla="*/ 328474 h 972105"/>
              <a:gd name="connsiteX0" fmla="*/ 538579 w 7577709"/>
              <a:gd name="connsiteY0" fmla="*/ 353874 h 997505"/>
              <a:gd name="connsiteX1" fmla="*/ 645111 w 7577709"/>
              <a:gd name="connsiteY1" fmla="*/ 194076 h 997505"/>
              <a:gd name="connsiteX2" fmla="*/ 2074416 w 7577709"/>
              <a:gd name="connsiteY2" fmla="*/ 194076 h 997505"/>
              <a:gd name="connsiteX3" fmla="*/ 4605292 w 7577709"/>
              <a:gd name="connsiteY3" fmla="*/ 112697 h 997505"/>
              <a:gd name="connsiteX4" fmla="*/ 6883154 w 7577709"/>
              <a:gd name="connsiteY4" fmla="*/ 87544 h 997505"/>
              <a:gd name="connsiteX5" fmla="*/ 7535663 w 7577709"/>
              <a:gd name="connsiteY5" fmla="*/ 637959 h 997505"/>
              <a:gd name="connsiteX6" fmla="*/ 7135428 w 7577709"/>
              <a:gd name="connsiteY6" fmla="*/ 942759 h 997505"/>
              <a:gd name="connsiteX7" fmla="*/ 5899212 w 7577709"/>
              <a:gd name="connsiteY7" fmla="*/ 966433 h 997505"/>
              <a:gd name="connsiteX8" fmla="*/ 3876583 w 7577709"/>
              <a:gd name="connsiteY8" fmla="*/ 904289 h 997505"/>
              <a:gd name="connsiteX9" fmla="*/ 3361678 w 7577709"/>
              <a:gd name="connsiteY9" fmla="*/ 671990 h 997505"/>
              <a:gd name="connsiteX10" fmla="*/ 2243092 w 7577709"/>
              <a:gd name="connsiteY10" fmla="*/ 588391 h 997505"/>
              <a:gd name="connsiteX11" fmla="*/ 538579 w 7577709"/>
              <a:gd name="connsiteY11" fmla="*/ 353874 h 997505"/>
              <a:gd name="connsiteX0" fmla="*/ 538579 w 7577709"/>
              <a:gd name="connsiteY0" fmla="*/ 353874 h 997505"/>
              <a:gd name="connsiteX1" fmla="*/ 645111 w 7577709"/>
              <a:gd name="connsiteY1" fmla="*/ 194076 h 997505"/>
              <a:gd name="connsiteX2" fmla="*/ 2074416 w 7577709"/>
              <a:gd name="connsiteY2" fmla="*/ 194076 h 997505"/>
              <a:gd name="connsiteX3" fmla="*/ 3062057 w 7577709"/>
              <a:gd name="connsiteY3" fmla="*/ 167443 h 997505"/>
              <a:gd name="connsiteX4" fmla="*/ 4605292 w 7577709"/>
              <a:gd name="connsiteY4" fmla="*/ 112697 h 997505"/>
              <a:gd name="connsiteX5" fmla="*/ 6883154 w 7577709"/>
              <a:gd name="connsiteY5" fmla="*/ 87544 h 997505"/>
              <a:gd name="connsiteX6" fmla="*/ 7535663 w 7577709"/>
              <a:gd name="connsiteY6" fmla="*/ 637959 h 997505"/>
              <a:gd name="connsiteX7" fmla="*/ 7135428 w 7577709"/>
              <a:gd name="connsiteY7" fmla="*/ 942759 h 997505"/>
              <a:gd name="connsiteX8" fmla="*/ 5899212 w 7577709"/>
              <a:gd name="connsiteY8" fmla="*/ 966433 h 997505"/>
              <a:gd name="connsiteX9" fmla="*/ 3876583 w 7577709"/>
              <a:gd name="connsiteY9" fmla="*/ 904289 h 997505"/>
              <a:gd name="connsiteX10" fmla="*/ 3361678 w 7577709"/>
              <a:gd name="connsiteY10" fmla="*/ 671990 h 997505"/>
              <a:gd name="connsiteX11" fmla="*/ 2243092 w 7577709"/>
              <a:gd name="connsiteY11" fmla="*/ 588391 h 997505"/>
              <a:gd name="connsiteX12" fmla="*/ 538579 w 7577709"/>
              <a:gd name="connsiteY12" fmla="*/ 353874 h 997505"/>
              <a:gd name="connsiteX0" fmla="*/ 538579 w 7577709"/>
              <a:gd name="connsiteY0" fmla="*/ 353874 h 997505"/>
              <a:gd name="connsiteX1" fmla="*/ 645111 w 7577709"/>
              <a:gd name="connsiteY1" fmla="*/ 194076 h 997505"/>
              <a:gd name="connsiteX2" fmla="*/ 2074416 w 7577709"/>
              <a:gd name="connsiteY2" fmla="*/ 194076 h 997505"/>
              <a:gd name="connsiteX3" fmla="*/ 3062057 w 7577709"/>
              <a:gd name="connsiteY3" fmla="*/ 167443 h 997505"/>
              <a:gd name="connsiteX4" fmla="*/ 4605292 w 7577709"/>
              <a:gd name="connsiteY4" fmla="*/ 112697 h 997505"/>
              <a:gd name="connsiteX5" fmla="*/ 6883154 w 7577709"/>
              <a:gd name="connsiteY5" fmla="*/ 87544 h 997505"/>
              <a:gd name="connsiteX6" fmla="*/ 7535663 w 7577709"/>
              <a:gd name="connsiteY6" fmla="*/ 637959 h 997505"/>
              <a:gd name="connsiteX7" fmla="*/ 7135428 w 7577709"/>
              <a:gd name="connsiteY7" fmla="*/ 942759 h 997505"/>
              <a:gd name="connsiteX8" fmla="*/ 5899212 w 7577709"/>
              <a:gd name="connsiteY8" fmla="*/ 966433 h 997505"/>
              <a:gd name="connsiteX9" fmla="*/ 3876583 w 7577709"/>
              <a:gd name="connsiteY9" fmla="*/ 904289 h 997505"/>
              <a:gd name="connsiteX10" fmla="*/ 3056878 w 7577709"/>
              <a:gd name="connsiteY10" fmla="*/ 519590 h 997505"/>
              <a:gd name="connsiteX11" fmla="*/ 2243092 w 7577709"/>
              <a:gd name="connsiteY11" fmla="*/ 588391 h 997505"/>
              <a:gd name="connsiteX12" fmla="*/ 538579 w 7577709"/>
              <a:gd name="connsiteY12" fmla="*/ 353874 h 997505"/>
              <a:gd name="connsiteX0" fmla="*/ 538579 w 7577709"/>
              <a:gd name="connsiteY0" fmla="*/ 353874 h 997505"/>
              <a:gd name="connsiteX1" fmla="*/ 645111 w 7577709"/>
              <a:gd name="connsiteY1" fmla="*/ 194076 h 997505"/>
              <a:gd name="connsiteX2" fmla="*/ 2074416 w 7577709"/>
              <a:gd name="connsiteY2" fmla="*/ 194076 h 997505"/>
              <a:gd name="connsiteX3" fmla="*/ 3062057 w 7577709"/>
              <a:gd name="connsiteY3" fmla="*/ 167443 h 997505"/>
              <a:gd name="connsiteX4" fmla="*/ 4605292 w 7577709"/>
              <a:gd name="connsiteY4" fmla="*/ 112697 h 997505"/>
              <a:gd name="connsiteX5" fmla="*/ 6883154 w 7577709"/>
              <a:gd name="connsiteY5" fmla="*/ 87544 h 997505"/>
              <a:gd name="connsiteX6" fmla="*/ 7535663 w 7577709"/>
              <a:gd name="connsiteY6" fmla="*/ 637959 h 997505"/>
              <a:gd name="connsiteX7" fmla="*/ 7135428 w 7577709"/>
              <a:gd name="connsiteY7" fmla="*/ 942759 h 997505"/>
              <a:gd name="connsiteX8" fmla="*/ 5899212 w 7577709"/>
              <a:gd name="connsiteY8" fmla="*/ 966433 h 997505"/>
              <a:gd name="connsiteX9" fmla="*/ 3876583 w 7577709"/>
              <a:gd name="connsiteY9" fmla="*/ 904289 h 997505"/>
              <a:gd name="connsiteX10" fmla="*/ 3056878 w 7577709"/>
              <a:gd name="connsiteY10" fmla="*/ 519590 h 997505"/>
              <a:gd name="connsiteX11" fmla="*/ 2243092 w 7577709"/>
              <a:gd name="connsiteY11" fmla="*/ 512191 h 997505"/>
              <a:gd name="connsiteX12" fmla="*/ 538579 w 7577709"/>
              <a:gd name="connsiteY12" fmla="*/ 353874 h 997505"/>
              <a:gd name="connsiteX0" fmla="*/ 538579 w 7577709"/>
              <a:gd name="connsiteY0" fmla="*/ 353874 h 997505"/>
              <a:gd name="connsiteX1" fmla="*/ 645111 w 7577709"/>
              <a:gd name="connsiteY1" fmla="*/ 194076 h 997505"/>
              <a:gd name="connsiteX2" fmla="*/ 2074416 w 7577709"/>
              <a:gd name="connsiteY2" fmla="*/ 194076 h 997505"/>
              <a:gd name="connsiteX3" fmla="*/ 3062057 w 7577709"/>
              <a:gd name="connsiteY3" fmla="*/ 167443 h 997505"/>
              <a:gd name="connsiteX4" fmla="*/ 4605292 w 7577709"/>
              <a:gd name="connsiteY4" fmla="*/ 112697 h 997505"/>
              <a:gd name="connsiteX5" fmla="*/ 6883154 w 7577709"/>
              <a:gd name="connsiteY5" fmla="*/ 87544 h 997505"/>
              <a:gd name="connsiteX6" fmla="*/ 7535663 w 7577709"/>
              <a:gd name="connsiteY6" fmla="*/ 637959 h 997505"/>
              <a:gd name="connsiteX7" fmla="*/ 7135428 w 7577709"/>
              <a:gd name="connsiteY7" fmla="*/ 942759 h 997505"/>
              <a:gd name="connsiteX8" fmla="*/ 5899212 w 7577709"/>
              <a:gd name="connsiteY8" fmla="*/ 966433 h 997505"/>
              <a:gd name="connsiteX9" fmla="*/ 3876583 w 7577709"/>
              <a:gd name="connsiteY9" fmla="*/ 904289 h 997505"/>
              <a:gd name="connsiteX10" fmla="*/ 3056878 w 7577709"/>
              <a:gd name="connsiteY10" fmla="*/ 519590 h 997505"/>
              <a:gd name="connsiteX11" fmla="*/ 2243092 w 7577709"/>
              <a:gd name="connsiteY11" fmla="*/ 512191 h 997505"/>
              <a:gd name="connsiteX12" fmla="*/ 538579 w 7577709"/>
              <a:gd name="connsiteY12" fmla="*/ 353874 h 997505"/>
              <a:gd name="connsiteX0" fmla="*/ 538579 w 7501509"/>
              <a:gd name="connsiteY0" fmla="*/ 328474 h 997505"/>
              <a:gd name="connsiteX1" fmla="*/ 645111 w 7501509"/>
              <a:gd name="connsiteY1" fmla="*/ 168676 h 997505"/>
              <a:gd name="connsiteX2" fmla="*/ 2074416 w 7501509"/>
              <a:gd name="connsiteY2" fmla="*/ 168676 h 997505"/>
              <a:gd name="connsiteX3" fmla="*/ 3062057 w 7501509"/>
              <a:gd name="connsiteY3" fmla="*/ 142043 h 997505"/>
              <a:gd name="connsiteX4" fmla="*/ 4605292 w 7501509"/>
              <a:gd name="connsiteY4" fmla="*/ 87297 h 997505"/>
              <a:gd name="connsiteX5" fmla="*/ 6883154 w 7501509"/>
              <a:gd name="connsiteY5" fmla="*/ 62144 h 997505"/>
              <a:gd name="connsiteX6" fmla="*/ 7459463 w 7501509"/>
              <a:gd name="connsiteY6" fmla="*/ 460159 h 997505"/>
              <a:gd name="connsiteX7" fmla="*/ 7135428 w 7501509"/>
              <a:gd name="connsiteY7" fmla="*/ 917359 h 997505"/>
              <a:gd name="connsiteX8" fmla="*/ 5899212 w 7501509"/>
              <a:gd name="connsiteY8" fmla="*/ 941033 h 997505"/>
              <a:gd name="connsiteX9" fmla="*/ 3876583 w 7501509"/>
              <a:gd name="connsiteY9" fmla="*/ 878889 h 997505"/>
              <a:gd name="connsiteX10" fmla="*/ 3056878 w 7501509"/>
              <a:gd name="connsiteY10" fmla="*/ 494190 h 997505"/>
              <a:gd name="connsiteX11" fmla="*/ 2243092 w 7501509"/>
              <a:gd name="connsiteY11" fmla="*/ 486791 h 997505"/>
              <a:gd name="connsiteX12" fmla="*/ 538579 w 7501509"/>
              <a:gd name="connsiteY12" fmla="*/ 328474 h 997505"/>
              <a:gd name="connsiteX0" fmla="*/ 538579 w 7459463"/>
              <a:gd name="connsiteY0" fmla="*/ 328474 h 997505"/>
              <a:gd name="connsiteX1" fmla="*/ 645111 w 7459463"/>
              <a:gd name="connsiteY1" fmla="*/ 168676 h 997505"/>
              <a:gd name="connsiteX2" fmla="*/ 2074416 w 7459463"/>
              <a:gd name="connsiteY2" fmla="*/ 168676 h 997505"/>
              <a:gd name="connsiteX3" fmla="*/ 3062057 w 7459463"/>
              <a:gd name="connsiteY3" fmla="*/ 142043 h 997505"/>
              <a:gd name="connsiteX4" fmla="*/ 4605292 w 7459463"/>
              <a:gd name="connsiteY4" fmla="*/ 87297 h 997505"/>
              <a:gd name="connsiteX5" fmla="*/ 6883154 w 7459463"/>
              <a:gd name="connsiteY5" fmla="*/ 62144 h 997505"/>
              <a:gd name="connsiteX6" fmla="*/ 7459463 w 7459463"/>
              <a:gd name="connsiteY6" fmla="*/ 460159 h 997505"/>
              <a:gd name="connsiteX7" fmla="*/ 7135428 w 7459463"/>
              <a:gd name="connsiteY7" fmla="*/ 917359 h 997505"/>
              <a:gd name="connsiteX8" fmla="*/ 5899212 w 7459463"/>
              <a:gd name="connsiteY8" fmla="*/ 941033 h 997505"/>
              <a:gd name="connsiteX9" fmla="*/ 3876583 w 7459463"/>
              <a:gd name="connsiteY9" fmla="*/ 878889 h 997505"/>
              <a:gd name="connsiteX10" fmla="*/ 3056878 w 7459463"/>
              <a:gd name="connsiteY10" fmla="*/ 494190 h 997505"/>
              <a:gd name="connsiteX11" fmla="*/ 2243092 w 7459463"/>
              <a:gd name="connsiteY11" fmla="*/ 486791 h 997505"/>
              <a:gd name="connsiteX12" fmla="*/ 538579 w 7459463"/>
              <a:gd name="connsiteY12" fmla="*/ 328474 h 997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59463" h="997505">
                <a:moveTo>
                  <a:pt x="538579" y="328474"/>
                </a:moveTo>
                <a:cubicBezTo>
                  <a:pt x="0" y="210105"/>
                  <a:pt x="389138" y="195309"/>
                  <a:pt x="645111" y="168676"/>
                </a:cubicBezTo>
                <a:cubicBezTo>
                  <a:pt x="901084" y="142043"/>
                  <a:pt x="1671592" y="173115"/>
                  <a:pt x="2074416" y="168676"/>
                </a:cubicBezTo>
                <a:cubicBezTo>
                  <a:pt x="2477240" y="164237"/>
                  <a:pt x="2640244" y="155606"/>
                  <a:pt x="3062057" y="142043"/>
                </a:cubicBezTo>
                <a:cubicBezTo>
                  <a:pt x="3483870" y="128480"/>
                  <a:pt x="3968443" y="100613"/>
                  <a:pt x="4605292" y="87297"/>
                </a:cubicBezTo>
                <a:cubicBezTo>
                  <a:pt x="5242141" y="73981"/>
                  <a:pt x="6407459" y="0"/>
                  <a:pt x="6883154" y="62144"/>
                </a:cubicBezTo>
                <a:cubicBezTo>
                  <a:pt x="7358849" y="124288"/>
                  <a:pt x="7417417" y="317623"/>
                  <a:pt x="7459463" y="460159"/>
                </a:cubicBezTo>
                <a:cubicBezTo>
                  <a:pt x="7458600" y="641905"/>
                  <a:pt x="7395470" y="837213"/>
                  <a:pt x="7135428" y="917359"/>
                </a:cubicBezTo>
                <a:cubicBezTo>
                  <a:pt x="6875386" y="997505"/>
                  <a:pt x="6442353" y="947445"/>
                  <a:pt x="5899212" y="941033"/>
                </a:cubicBezTo>
                <a:cubicBezTo>
                  <a:pt x="5356071" y="934621"/>
                  <a:pt x="4350305" y="953363"/>
                  <a:pt x="3876583" y="878889"/>
                </a:cubicBezTo>
                <a:cubicBezTo>
                  <a:pt x="3402861" y="804415"/>
                  <a:pt x="3329126" y="559540"/>
                  <a:pt x="3056878" y="494190"/>
                </a:cubicBezTo>
                <a:cubicBezTo>
                  <a:pt x="2784630" y="428840"/>
                  <a:pt x="2644314" y="478899"/>
                  <a:pt x="2243092" y="486791"/>
                </a:cubicBezTo>
                <a:cubicBezTo>
                  <a:pt x="1823376" y="459172"/>
                  <a:pt x="804909" y="406893"/>
                  <a:pt x="538579" y="328474"/>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Line 73"/>
          <p:cNvSpPr>
            <a:spLocks noChangeShapeType="1"/>
          </p:cNvSpPr>
          <p:nvPr/>
        </p:nvSpPr>
        <p:spPr bwMode="auto">
          <a:xfrm>
            <a:off x="7543800" y="5053836"/>
            <a:ext cx="0" cy="650277"/>
          </a:xfrm>
          <a:prstGeom prst="line">
            <a:avLst/>
          </a:prstGeom>
          <a:noFill/>
          <a:ln w="57150">
            <a:solidFill>
              <a:schemeClr val="tx1"/>
            </a:solidFill>
            <a:round/>
            <a:headEnd/>
            <a:tailEnd/>
          </a:ln>
          <a:effectLst/>
        </p:spPr>
        <p:txBody>
          <a:bodyPr/>
          <a:lstStyle/>
          <a:p>
            <a:endParaRPr lang="en-US" sz="3200"/>
          </a:p>
        </p:txBody>
      </p:sp>
      <p:sp>
        <p:nvSpPr>
          <p:cNvPr id="2" name="Title 1"/>
          <p:cNvSpPr>
            <a:spLocks noGrp="1"/>
          </p:cNvSpPr>
          <p:nvPr>
            <p:ph type="title"/>
          </p:nvPr>
        </p:nvSpPr>
        <p:spPr/>
        <p:txBody>
          <a:bodyPr/>
          <a:lstStyle/>
          <a:p>
            <a:r>
              <a:rPr lang="en-US" dirty="0" smtClean="0"/>
              <a:t>Dryad System Architecture</a:t>
            </a:r>
            <a:endParaRPr lang="en-US" dirty="0"/>
          </a:p>
        </p:txBody>
      </p:sp>
      <p:sp>
        <p:nvSpPr>
          <p:cNvPr id="77" name="Slide Number Placeholder 76"/>
          <p:cNvSpPr>
            <a:spLocks noGrp="1"/>
          </p:cNvSpPr>
          <p:nvPr>
            <p:ph type="sldNum" sz="quarter" idx="12"/>
          </p:nvPr>
        </p:nvSpPr>
        <p:spPr/>
        <p:txBody>
          <a:bodyPr/>
          <a:lstStyle/>
          <a:p>
            <a:fld id="{FC7F914F-062F-453F-B34B-BB004E9935E0}" type="slidenum">
              <a:rPr lang="en-US" smtClean="0"/>
              <a:pPr/>
              <a:t>51</a:t>
            </a:fld>
            <a:endParaRPr lang="en-US"/>
          </a:p>
        </p:txBody>
      </p:sp>
      <p:sp>
        <p:nvSpPr>
          <p:cNvPr id="4" name="Rectangle 4"/>
          <p:cNvSpPr>
            <a:spLocks noChangeArrowheads="1"/>
          </p:cNvSpPr>
          <p:nvPr/>
        </p:nvSpPr>
        <p:spPr bwMode="auto">
          <a:xfrm>
            <a:off x="3602556" y="2197768"/>
            <a:ext cx="4671820" cy="584391"/>
          </a:xfrm>
          <a:prstGeom prst="rect">
            <a:avLst/>
          </a:prstGeom>
          <a:solidFill>
            <a:srgbClr val="FFFF00"/>
          </a:solidFill>
          <a:ln w="9525">
            <a:solidFill>
              <a:schemeClr val="tx1"/>
            </a:solidFill>
            <a:miter lim="800000"/>
            <a:headEnd/>
            <a:tailEnd/>
          </a:ln>
          <a:effectLst/>
        </p:spPr>
        <p:txBody>
          <a:bodyPr wrap="none" anchor="ctr"/>
          <a:lstStyle/>
          <a:p>
            <a:pPr algn="ctr"/>
            <a:r>
              <a:rPr lang="en-US" sz="2800" dirty="0" smtClean="0"/>
              <a:t>Files, TCP, FIFO, Network</a:t>
            </a:r>
            <a:endParaRPr lang="en-US" sz="2800" dirty="0"/>
          </a:p>
        </p:txBody>
      </p:sp>
      <p:sp>
        <p:nvSpPr>
          <p:cNvPr id="5" name="Rectangle 24"/>
          <p:cNvSpPr>
            <a:spLocks noChangeArrowheads="1"/>
          </p:cNvSpPr>
          <p:nvPr/>
        </p:nvSpPr>
        <p:spPr bwMode="auto">
          <a:xfrm>
            <a:off x="694016" y="2521476"/>
            <a:ext cx="2353984" cy="3345924"/>
          </a:xfrm>
          <a:prstGeom prst="rect">
            <a:avLst/>
          </a:prstGeom>
          <a:noFill/>
          <a:ln w="28575" cap="rnd">
            <a:solidFill>
              <a:schemeClr val="tx1"/>
            </a:solidFill>
            <a:prstDash val="sysDot"/>
            <a:miter lim="800000"/>
            <a:headEnd/>
            <a:tailEnd/>
          </a:ln>
          <a:effectLst/>
        </p:spPr>
        <p:txBody>
          <a:bodyPr wrap="none" anchor="ctr"/>
          <a:lstStyle/>
          <a:p>
            <a:endParaRPr lang="en-US" sz="3200"/>
          </a:p>
        </p:txBody>
      </p:sp>
      <p:sp>
        <p:nvSpPr>
          <p:cNvPr id="6" name="Oval 25"/>
          <p:cNvSpPr>
            <a:spLocks noChangeArrowheads="1"/>
          </p:cNvSpPr>
          <p:nvPr/>
        </p:nvSpPr>
        <p:spPr bwMode="auto">
          <a:xfrm>
            <a:off x="1088573" y="2976956"/>
            <a:ext cx="237432" cy="194797"/>
          </a:xfrm>
          <a:prstGeom prst="ellipse">
            <a:avLst/>
          </a:prstGeom>
          <a:solidFill>
            <a:srgbClr val="66FF66"/>
          </a:solidFill>
          <a:ln w="9525">
            <a:solidFill>
              <a:schemeClr val="tx1"/>
            </a:solidFill>
            <a:round/>
            <a:headEnd/>
            <a:tailEnd/>
          </a:ln>
          <a:effectLst/>
        </p:spPr>
        <p:txBody>
          <a:bodyPr wrap="none" anchor="ctr"/>
          <a:lstStyle/>
          <a:p>
            <a:endParaRPr lang="en-US" sz="3200"/>
          </a:p>
        </p:txBody>
      </p:sp>
      <p:sp>
        <p:nvSpPr>
          <p:cNvPr id="7" name="Oval 26"/>
          <p:cNvSpPr>
            <a:spLocks noChangeArrowheads="1"/>
          </p:cNvSpPr>
          <p:nvPr/>
        </p:nvSpPr>
        <p:spPr bwMode="auto">
          <a:xfrm>
            <a:off x="1563436" y="2976956"/>
            <a:ext cx="237432" cy="194797"/>
          </a:xfrm>
          <a:prstGeom prst="ellipse">
            <a:avLst/>
          </a:prstGeom>
          <a:solidFill>
            <a:srgbClr val="66FF66"/>
          </a:solidFill>
          <a:ln w="9525">
            <a:solidFill>
              <a:schemeClr val="tx1"/>
            </a:solidFill>
            <a:round/>
            <a:headEnd/>
            <a:tailEnd/>
          </a:ln>
          <a:effectLst/>
        </p:spPr>
        <p:txBody>
          <a:bodyPr wrap="none" anchor="ctr"/>
          <a:lstStyle/>
          <a:p>
            <a:endParaRPr lang="en-US" sz="3200"/>
          </a:p>
        </p:txBody>
      </p:sp>
      <p:sp>
        <p:nvSpPr>
          <p:cNvPr id="8" name="Oval 27"/>
          <p:cNvSpPr>
            <a:spLocks noChangeArrowheads="1"/>
          </p:cNvSpPr>
          <p:nvPr/>
        </p:nvSpPr>
        <p:spPr bwMode="auto">
          <a:xfrm>
            <a:off x="2038300" y="2976956"/>
            <a:ext cx="237432" cy="194797"/>
          </a:xfrm>
          <a:prstGeom prst="ellipse">
            <a:avLst/>
          </a:prstGeom>
          <a:solidFill>
            <a:srgbClr val="66FF66"/>
          </a:solidFill>
          <a:ln w="9525">
            <a:solidFill>
              <a:schemeClr val="tx1"/>
            </a:solidFill>
            <a:round/>
            <a:headEnd/>
            <a:tailEnd/>
          </a:ln>
          <a:effectLst/>
        </p:spPr>
        <p:txBody>
          <a:bodyPr wrap="none" anchor="ctr"/>
          <a:lstStyle/>
          <a:p>
            <a:endParaRPr lang="en-US" sz="3200"/>
          </a:p>
        </p:txBody>
      </p:sp>
      <p:sp>
        <p:nvSpPr>
          <p:cNvPr id="9" name="Oval 28"/>
          <p:cNvSpPr>
            <a:spLocks noChangeArrowheads="1"/>
          </p:cNvSpPr>
          <p:nvPr/>
        </p:nvSpPr>
        <p:spPr bwMode="auto">
          <a:xfrm>
            <a:off x="1326004" y="3366550"/>
            <a:ext cx="237432" cy="194797"/>
          </a:xfrm>
          <a:prstGeom prst="ellipse">
            <a:avLst/>
          </a:prstGeom>
          <a:solidFill>
            <a:srgbClr val="CCFFFF"/>
          </a:solidFill>
          <a:ln w="9525">
            <a:solidFill>
              <a:schemeClr val="tx1"/>
            </a:solidFill>
            <a:round/>
            <a:headEnd/>
            <a:tailEnd/>
          </a:ln>
          <a:effectLst/>
        </p:spPr>
        <p:txBody>
          <a:bodyPr wrap="none" anchor="ctr"/>
          <a:lstStyle/>
          <a:p>
            <a:endParaRPr lang="en-US" sz="3200"/>
          </a:p>
        </p:txBody>
      </p:sp>
      <p:sp>
        <p:nvSpPr>
          <p:cNvPr id="10" name="Oval 29"/>
          <p:cNvSpPr>
            <a:spLocks noChangeArrowheads="1"/>
          </p:cNvSpPr>
          <p:nvPr/>
        </p:nvSpPr>
        <p:spPr bwMode="auto">
          <a:xfrm>
            <a:off x="1800868" y="3366550"/>
            <a:ext cx="237432" cy="194797"/>
          </a:xfrm>
          <a:prstGeom prst="ellipse">
            <a:avLst/>
          </a:prstGeom>
          <a:solidFill>
            <a:srgbClr val="CCFFFF"/>
          </a:solidFill>
          <a:ln w="9525">
            <a:solidFill>
              <a:schemeClr val="tx1"/>
            </a:solidFill>
            <a:round/>
            <a:headEnd/>
            <a:tailEnd/>
          </a:ln>
          <a:effectLst/>
        </p:spPr>
        <p:txBody>
          <a:bodyPr wrap="none" anchor="ctr"/>
          <a:lstStyle/>
          <a:p>
            <a:endParaRPr lang="en-US" sz="3200"/>
          </a:p>
        </p:txBody>
      </p:sp>
      <p:sp>
        <p:nvSpPr>
          <p:cNvPr id="11" name="Oval 30"/>
          <p:cNvSpPr>
            <a:spLocks noChangeArrowheads="1"/>
          </p:cNvSpPr>
          <p:nvPr/>
        </p:nvSpPr>
        <p:spPr bwMode="auto">
          <a:xfrm>
            <a:off x="2275732" y="3366550"/>
            <a:ext cx="237432" cy="194797"/>
          </a:xfrm>
          <a:prstGeom prst="ellipse">
            <a:avLst/>
          </a:prstGeom>
          <a:solidFill>
            <a:srgbClr val="CCFFFF"/>
          </a:solidFill>
          <a:ln w="9525">
            <a:solidFill>
              <a:schemeClr val="tx1"/>
            </a:solidFill>
            <a:round/>
            <a:headEnd/>
            <a:tailEnd/>
          </a:ln>
          <a:effectLst/>
        </p:spPr>
        <p:txBody>
          <a:bodyPr wrap="none" anchor="ctr"/>
          <a:lstStyle/>
          <a:p>
            <a:endParaRPr lang="en-US" sz="3200"/>
          </a:p>
        </p:txBody>
      </p:sp>
      <p:sp>
        <p:nvSpPr>
          <p:cNvPr id="12" name="Oval 31"/>
          <p:cNvSpPr>
            <a:spLocks noChangeArrowheads="1"/>
          </p:cNvSpPr>
          <p:nvPr/>
        </p:nvSpPr>
        <p:spPr bwMode="auto">
          <a:xfrm>
            <a:off x="2516654" y="2976956"/>
            <a:ext cx="237432" cy="194797"/>
          </a:xfrm>
          <a:prstGeom prst="ellipse">
            <a:avLst/>
          </a:prstGeom>
          <a:solidFill>
            <a:srgbClr val="66FF66"/>
          </a:solidFill>
          <a:ln w="9525">
            <a:solidFill>
              <a:schemeClr val="tx1"/>
            </a:solidFill>
            <a:round/>
            <a:headEnd/>
            <a:tailEnd/>
          </a:ln>
          <a:effectLst/>
        </p:spPr>
        <p:txBody>
          <a:bodyPr wrap="none" anchor="ctr"/>
          <a:lstStyle/>
          <a:p>
            <a:endParaRPr lang="en-US" sz="3200"/>
          </a:p>
        </p:txBody>
      </p:sp>
      <p:sp>
        <p:nvSpPr>
          <p:cNvPr id="13" name="Oval 32"/>
          <p:cNvSpPr>
            <a:spLocks noChangeArrowheads="1"/>
          </p:cNvSpPr>
          <p:nvPr/>
        </p:nvSpPr>
        <p:spPr bwMode="auto">
          <a:xfrm>
            <a:off x="2038300" y="3690258"/>
            <a:ext cx="237432" cy="194797"/>
          </a:xfrm>
          <a:prstGeom prst="ellipse">
            <a:avLst/>
          </a:prstGeom>
          <a:solidFill>
            <a:srgbClr val="C0C0C0"/>
          </a:solidFill>
          <a:ln w="9525">
            <a:solidFill>
              <a:schemeClr val="tx1"/>
            </a:solidFill>
            <a:round/>
            <a:headEnd/>
            <a:tailEnd/>
          </a:ln>
          <a:effectLst/>
        </p:spPr>
        <p:txBody>
          <a:bodyPr wrap="none" anchor="ctr"/>
          <a:lstStyle/>
          <a:p>
            <a:endParaRPr lang="en-US" sz="3200"/>
          </a:p>
        </p:txBody>
      </p:sp>
      <p:sp>
        <p:nvSpPr>
          <p:cNvPr id="14" name="Oval 33"/>
          <p:cNvSpPr>
            <a:spLocks noChangeArrowheads="1"/>
          </p:cNvSpPr>
          <p:nvPr/>
        </p:nvSpPr>
        <p:spPr bwMode="auto">
          <a:xfrm>
            <a:off x="1563436" y="3690258"/>
            <a:ext cx="237432" cy="194797"/>
          </a:xfrm>
          <a:prstGeom prst="ellipse">
            <a:avLst/>
          </a:prstGeom>
          <a:solidFill>
            <a:srgbClr val="C0C0C0"/>
          </a:solidFill>
          <a:ln w="9525">
            <a:solidFill>
              <a:schemeClr val="tx1"/>
            </a:solidFill>
            <a:round/>
            <a:headEnd/>
            <a:tailEnd/>
          </a:ln>
          <a:effectLst/>
        </p:spPr>
        <p:txBody>
          <a:bodyPr wrap="none" anchor="ctr"/>
          <a:lstStyle/>
          <a:p>
            <a:endParaRPr lang="en-US" sz="3200"/>
          </a:p>
        </p:txBody>
      </p:sp>
      <p:sp>
        <p:nvSpPr>
          <p:cNvPr id="15" name="Oval 34"/>
          <p:cNvSpPr>
            <a:spLocks noChangeArrowheads="1"/>
          </p:cNvSpPr>
          <p:nvPr/>
        </p:nvSpPr>
        <p:spPr bwMode="auto">
          <a:xfrm>
            <a:off x="1011756" y="3690258"/>
            <a:ext cx="237432" cy="194797"/>
          </a:xfrm>
          <a:prstGeom prst="ellipse">
            <a:avLst/>
          </a:prstGeom>
          <a:solidFill>
            <a:srgbClr val="C0C0C0"/>
          </a:solidFill>
          <a:ln w="9525">
            <a:solidFill>
              <a:schemeClr val="tx1"/>
            </a:solidFill>
            <a:round/>
            <a:headEnd/>
            <a:tailEnd/>
          </a:ln>
          <a:effectLst/>
        </p:spPr>
        <p:txBody>
          <a:bodyPr wrap="none" anchor="ctr"/>
          <a:lstStyle/>
          <a:p>
            <a:endParaRPr lang="en-US" sz="3200"/>
          </a:p>
        </p:txBody>
      </p:sp>
      <p:sp>
        <p:nvSpPr>
          <p:cNvPr id="16" name="Oval 35"/>
          <p:cNvSpPr>
            <a:spLocks noChangeArrowheads="1"/>
          </p:cNvSpPr>
          <p:nvPr/>
        </p:nvSpPr>
        <p:spPr bwMode="auto">
          <a:xfrm>
            <a:off x="1326004" y="3950941"/>
            <a:ext cx="237432" cy="194797"/>
          </a:xfrm>
          <a:prstGeom prst="ellipse">
            <a:avLst/>
          </a:prstGeom>
          <a:solidFill>
            <a:srgbClr val="C0C0C0"/>
          </a:solidFill>
          <a:ln w="9525">
            <a:solidFill>
              <a:schemeClr val="tx1"/>
            </a:solidFill>
            <a:round/>
            <a:headEnd/>
            <a:tailEnd/>
          </a:ln>
          <a:effectLst/>
        </p:spPr>
        <p:txBody>
          <a:bodyPr wrap="none" anchor="ctr"/>
          <a:lstStyle/>
          <a:p>
            <a:endParaRPr lang="en-US" sz="3200"/>
          </a:p>
        </p:txBody>
      </p:sp>
      <p:sp>
        <p:nvSpPr>
          <p:cNvPr id="17" name="Oval 36"/>
          <p:cNvSpPr>
            <a:spLocks noChangeArrowheads="1"/>
          </p:cNvSpPr>
          <p:nvPr/>
        </p:nvSpPr>
        <p:spPr bwMode="auto">
          <a:xfrm>
            <a:off x="1800868" y="3950941"/>
            <a:ext cx="237432" cy="194797"/>
          </a:xfrm>
          <a:prstGeom prst="ellipse">
            <a:avLst/>
          </a:prstGeom>
          <a:solidFill>
            <a:srgbClr val="C0C0C0"/>
          </a:solidFill>
          <a:ln w="9525">
            <a:solidFill>
              <a:schemeClr val="tx1"/>
            </a:solidFill>
            <a:round/>
            <a:headEnd/>
            <a:tailEnd/>
          </a:ln>
          <a:effectLst/>
        </p:spPr>
        <p:txBody>
          <a:bodyPr wrap="none" anchor="ctr"/>
          <a:lstStyle/>
          <a:p>
            <a:endParaRPr lang="en-US" sz="3200"/>
          </a:p>
        </p:txBody>
      </p:sp>
      <p:sp>
        <p:nvSpPr>
          <p:cNvPr id="18" name="Oval 37"/>
          <p:cNvSpPr>
            <a:spLocks noChangeArrowheads="1"/>
          </p:cNvSpPr>
          <p:nvPr/>
        </p:nvSpPr>
        <p:spPr bwMode="auto">
          <a:xfrm>
            <a:off x="2275732" y="3950941"/>
            <a:ext cx="237432" cy="194797"/>
          </a:xfrm>
          <a:prstGeom prst="ellipse">
            <a:avLst/>
          </a:prstGeom>
          <a:solidFill>
            <a:srgbClr val="C0C0C0"/>
          </a:solidFill>
          <a:ln w="9525">
            <a:solidFill>
              <a:schemeClr val="tx1"/>
            </a:solidFill>
            <a:round/>
            <a:headEnd/>
            <a:tailEnd/>
          </a:ln>
          <a:effectLst/>
        </p:spPr>
        <p:txBody>
          <a:bodyPr wrap="none" anchor="ctr"/>
          <a:lstStyle/>
          <a:p>
            <a:endParaRPr lang="en-US" sz="3200"/>
          </a:p>
        </p:txBody>
      </p:sp>
      <p:cxnSp>
        <p:nvCxnSpPr>
          <p:cNvPr id="19" name="AutoShape 38"/>
          <p:cNvCxnSpPr>
            <a:cxnSpLocks noChangeShapeType="1"/>
            <a:stCxn id="6" idx="4"/>
            <a:endCxn id="9" idx="1"/>
          </p:cNvCxnSpPr>
          <p:nvPr/>
        </p:nvCxnSpPr>
        <p:spPr bwMode="auto">
          <a:xfrm rot="16200000" flipH="1">
            <a:off x="1172371" y="3206671"/>
            <a:ext cx="223324" cy="153487"/>
          </a:xfrm>
          <a:prstGeom prst="straightConnector1">
            <a:avLst/>
          </a:prstGeom>
          <a:noFill/>
          <a:ln w="9525">
            <a:solidFill>
              <a:schemeClr val="tx1"/>
            </a:solidFill>
            <a:round/>
            <a:headEnd/>
            <a:tailEnd type="triangle" w="med" len="med"/>
          </a:ln>
          <a:effectLst/>
        </p:spPr>
      </p:cxnSp>
      <p:cxnSp>
        <p:nvCxnSpPr>
          <p:cNvPr id="20" name="AutoShape 39"/>
          <p:cNvCxnSpPr>
            <a:cxnSpLocks noChangeShapeType="1"/>
            <a:stCxn id="7" idx="3"/>
            <a:endCxn id="9" idx="7"/>
          </p:cNvCxnSpPr>
          <p:nvPr/>
        </p:nvCxnSpPr>
        <p:spPr bwMode="auto">
          <a:xfrm rot="5400000">
            <a:off x="1437511" y="3234380"/>
            <a:ext cx="251851" cy="69542"/>
          </a:xfrm>
          <a:prstGeom prst="straightConnector1">
            <a:avLst/>
          </a:prstGeom>
          <a:noFill/>
          <a:ln w="9525">
            <a:solidFill>
              <a:schemeClr val="tx1"/>
            </a:solidFill>
            <a:round/>
            <a:headEnd/>
            <a:tailEnd type="triangle" w="med" len="med"/>
          </a:ln>
          <a:effectLst/>
        </p:spPr>
      </p:cxnSp>
      <p:cxnSp>
        <p:nvCxnSpPr>
          <p:cNvPr id="21" name="AutoShape 40"/>
          <p:cNvCxnSpPr>
            <a:cxnSpLocks noChangeShapeType="1"/>
            <a:stCxn id="7" idx="5"/>
            <a:endCxn id="10" idx="1"/>
          </p:cNvCxnSpPr>
          <p:nvPr/>
        </p:nvCxnSpPr>
        <p:spPr bwMode="auto">
          <a:xfrm rot="16200000" flipH="1">
            <a:off x="1674942" y="3234380"/>
            <a:ext cx="251852" cy="69543"/>
          </a:xfrm>
          <a:prstGeom prst="straightConnector1">
            <a:avLst/>
          </a:prstGeom>
          <a:noFill/>
          <a:ln w="9525">
            <a:solidFill>
              <a:schemeClr val="tx1"/>
            </a:solidFill>
            <a:round/>
            <a:headEnd/>
            <a:tailEnd type="triangle" w="med" len="med"/>
          </a:ln>
          <a:effectLst/>
        </p:spPr>
      </p:cxnSp>
      <p:cxnSp>
        <p:nvCxnSpPr>
          <p:cNvPr id="22" name="AutoShape 41"/>
          <p:cNvCxnSpPr>
            <a:cxnSpLocks noChangeShapeType="1"/>
            <a:stCxn id="8" idx="3"/>
            <a:endCxn id="10" idx="0"/>
          </p:cNvCxnSpPr>
          <p:nvPr/>
        </p:nvCxnSpPr>
        <p:spPr bwMode="auto">
          <a:xfrm rot="5400000">
            <a:off x="1884666" y="3178145"/>
            <a:ext cx="223324" cy="153487"/>
          </a:xfrm>
          <a:prstGeom prst="straightConnector1">
            <a:avLst/>
          </a:prstGeom>
          <a:noFill/>
          <a:ln w="9525">
            <a:solidFill>
              <a:schemeClr val="tx1"/>
            </a:solidFill>
            <a:round/>
            <a:headEnd/>
            <a:tailEnd type="triangle" w="med" len="med"/>
          </a:ln>
          <a:effectLst/>
        </p:spPr>
      </p:cxnSp>
      <p:cxnSp>
        <p:nvCxnSpPr>
          <p:cNvPr id="23" name="AutoShape 42"/>
          <p:cNvCxnSpPr>
            <a:cxnSpLocks noChangeShapeType="1"/>
            <a:stCxn id="8" idx="5"/>
            <a:endCxn id="11" idx="0"/>
          </p:cNvCxnSpPr>
          <p:nvPr/>
        </p:nvCxnSpPr>
        <p:spPr bwMode="auto">
          <a:xfrm rot="16200000" flipH="1">
            <a:off x="2206042" y="3178144"/>
            <a:ext cx="223324" cy="153487"/>
          </a:xfrm>
          <a:prstGeom prst="straightConnector1">
            <a:avLst/>
          </a:prstGeom>
          <a:noFill/>
          <a:ln w="9525">
            <a:solidFill>
              <a:schemeClr val="tx1"/>
            </a:solidFill>
            <a:round/>
            <a:headEnd/>
            <a:tailEnd type="triangle" w="med" len="med"/>
          </a:ln>
          <a:effectLst/>
        </p:spPr>
      </p:cxnSp>
      <p:cxnSp>
        <p:nvCxnSpPr>
          <p:cNvPr id="24" name="AutoShape 43"/>
          <p:cNvCxnSpPr>
            <a:cxnSpLocks noChangeShapeType="1"/>
            <a:stCxn id="12" idx="4"/>
            <a:endCxn id="11" idx="7"/>
          </p:cNvCxnSpPr>
          <p:nvPr/>
        </p:nvCxnSpPr>
        <p:spPr bwMode="auto">
          <a:xfrm rot="5400000">
            <a:off x="2445220" y="3204927"/>
            <a:ext cx="223324" cy="156977"/>
          </a:xfrm>
          <a:prstGeom prst="straightConnector1">
            <a:avLst/>
          </a:prstGeom>
          <a:noFill/>
          <a:ln w="9525">
            <a:solidFill>
              <a:schemeClr val="tx1"/>
            </a:solidFill>
            <a:round/>
            <a:headEnd/>
            <a:tailEnd type="triangle" w="med" len="med"/>
          </a:ln>
          <a:effectLst/>
        </p:spPr>
      </p:cxnSp>
      <p:cxnSp>
        <p:nvCxnSpPr>
          <p:cNvPr id="25" name="AutoShape 45"/>
          <p:cNvCxnSpPr>
            <a:cxnSpLocks noChangeShapeType="1"/>
            <a:stCxn id="10" idx="4"/>
            <a:endCxn id="13" idx="1"/>
          </p:cNvCxnSpPr>
          <p:nvPr/>
        </p:nvCxnSpPr>
        <p:spPr bwMode="auto">
          <a:xfrm rot="16200000" flipH="1">
            <a:off x="1917609" y="3563322"/>
            <a:ext cx="157438" cy="153487"/>
          </a:xfrm>
          <a:prstGeom prst="straightConnector1">
            <a:avLst/>
          </a:prstGeom>
          <a:noFill/>
          <a:ln w="9525">
            <a:solidFill>
              <a:schemeClr val="tx1"/>
            </a:solidFill>
            <a:round/>
            <a:headEnd/>
            <a:tailEnd type="triangle" w="med" len="med"/>
          </a:ln>
          <a:effectLst/>
        </p:spPr>
      </p:cxnSp>
      <p:cxnSp>
        <p:nvCxnSpPr>
          <p:cNvPr id="26" name="AutoShape 46"/>
          <p:cNvCxnSpPr>
            <a:cxnSpLocks noChangeShapeType="1"/>
            <a:stCxn id="10" idx="4"/>
            <a:endCxn id="14" idx="7"/>
          </p:cNvCxnSpPr>
          <p:nvPr/>
        </p:nvCxnSpPr>
        <p:spPr bwMode="auto">
          <a:xfrm rot="5400000">
            <a:off x="1764122" y="3563323"/>
            <a:ext cx="157438" cy="153487"/>
          </a:xfrm>
          <a:prstGeom prst="straightConnector1">
            <a:avLst/>
          </a:prstGeom>
          <a:noFill/>
          <a:ln w="9525">
            <a:solidFill>
              <a:schemeClr val="tx1"/>
            </a:solidFill>
            <a:round/>
            <a:headEnd/>
            <a:tailEnd type="triangle" w="med" len="med"/>
          </a:ln>
          <a:effectLst/>
        </p:spPr>
      </p:cxnSp>
      <p:cxnSp>
        <p:nvCxnSpPr>
          <p:cNvPr id="27" name="AutoShape 47"/>
          <p:cNvCxnSpPr>
            <a:cxnSpLocks noChangeShapeType="1"/>
            <a:stCxn id="9" idx="4"/>
            <a:endCxn id="15" idx="7"/>
          </p:cNvCxnSpPr>
          <p:nvPr/>
        </p:nvCxnSpPr>
        <p:spPr bwMode="auto">
          <a:xfrm rot="5400000">
            <a:off x="1250852" y="3524914"/>
            <a:ext cx="157438" cy="230303"/>
          </a:xfrm>
          <a:prstGeom prst="straightConnector1">
            <a:avLst/>
          </a:prstGeom>
          <a:noFill/>
          <a:ln w="9525">
            <a:solidFill>
              <a:schemeClr val="tx1"/>
            </a:solidFill>
            <a:round/>
            <a:headEnd/>
            <a:tailEnd type="triangle" w="med" len="med"/>
          </a:ln>
          <a:effectLst/>
        </p:spPr>
      </p:cxnSp>
      <p:cxnSp>
        <p:nvCxnSpPr>
          <p:cNvPr id="28" name="AutoShape 48"/>
          <p:cNvCxnSpPr>
            <a:cxnSpLocks noChangeShapeType="1"/>
            <a:stCxn id="9" idx="4"/>
            <a:endCxn id="14" idx="1"/>
          </p:cNvCxnSpPr>
          <p:nvPr/>
        </p:nvCxnSpPr>
        <p:spPr bwMode="auto">
          <a:xfrm rot="16200000" flipH="1">
            <a:off x="1442746" y="3563322"/>
            <a:ext cx="157438" cy="153487"/>
          </a:xfrm>
          <a:prstGeom prst="straightConnector1">
            <a:avLst/>
          </a:prstGeom>
          <a:noFill/>
          <a:ln w="9525">
            <a:solidFill>
              <a:schemeClr val="tx1"/>
            </a:solidFill>
            <a:round/>
            <a:headEnd/>
            <a:tailEnd type="triangle" w="med" len="med"/>
          </a:ln>
          <a:effectLst/>
        </p:spPr>
      </p:cxnSp>
      <p:cxnSp>
        <p:nvCxnSpPr>
          <p:cNvPr id="29" name="AutoShape 51"/>
          <p:cNvCxnSpPr>
            <a:cxnSpLocks noChangeShapeType="1"/>
            <a:stCxn id="14" idx="5"/>
            <a:endCxn id="17" idx="1"/>
          </p:cNvCxnSpPr>
          <p:nvPr/>
        </p:nvCxnSpPr>
        <p:spPr bwMode="auto">
          <a:xfrm rot="16200000" flipH="1">
            <a:off x="1739397" y="3883226"/>
            <a:ext cx="122941" cy="69543"/>
          </a:xfrm>
          <a:prstGeom prst="straightConnector1">
            <a:avLst/>
          </a:prstGeom>
          <a:noFill/>
          <a:ln w="9525">
            <a:solidFill>
              <a:schemeClr val="tx1"/>
            </a:solidFill>
            <a:round/>
            <a:headEnd/>
            <a:tailEnd type="triangle" w="med" len="med"/>
          </a:ln>
          <a:effectLst/>
        </p:spPr>
      </p:cxnSp>
      <p:cxnSp>
        <p:nvCxnSpPr>
          <p:cNvPr id="31" name="AutoShape 53"/>
          <p:cNvCxnSpPr>
            <a:cxnSpLocks noChangeShapeType="1"/>
            <a:stCxn id="13" idx="3"/>
            <a:endCxn id="17" idx="0"/>
          </p:cNvCxnSpPr>
          <p:nvPr/>
        </p:nvCxnSpPr>
        <p:spPr bwMode="auto">
          <a:xfrm rot="5400000">
            <a:off x="1949122" y="3826989"/>
            <a:ext cx="94414" cy="153487"/>
          </a:xfrm>
          <a:prstGeom prst="straightConnector1">
            <a:avLst/>
          </a:prstGeom>
          <a:noFill/>
          <a:ln w="9525">
            <a:solidFill>
              <a:schemeClr val="tx1"/>
            </a:solidFill>
            <a:round/>
            <a:headEnd/>
            <a:tailEnd type="triangle" w="med" len="med"/>
          </a:ln>
          <a:effectLst/>
        </p:spPr>
      </p:cxnSp>
      <p:cxnSp>
        <p:nvCxnSpPr>
          <p:cNvPr id="32" name="AutoShape 54"/>
          <p:cNvCxnSpPr>
            <a:cxnSpLocks noChangeShapeType="1"/>
            <a:stCxn id="14" idx="3"/>
            <a:endCxn id="16" idx="7"/>
          </p:cNvCxnSpPr>
          <p:nvPr/>
        </p:nvCxnSpPr>
        <p:spPr bwMode="auto">
          <a:xfrm rot="5400000">
            <a:off x="1501965" y="3883226"/>
            <a:ext cx="122941" cy="69543"/>
          </a:xfrm>
          <a:prstGeom prst="straightConnector1">
            <a:avLst/>
          </a:prstGeom>
          <a:noFill/>
          <a:ln w="9525">
            <a:solidFill>
              <a:schemeClr val="tx1"/>
            </a:solidFill>
            <a:round/>
            <a:headEnd/>
            <a:tailEnd type="triangle" w="med" len="med"/>
          </a:ln>
          <a:effectLst/>
        </p:spPr>
      </p:cxnSp>
      <p:cxnSp>
        <p:nvCxnSpPr>
          <p:cNvPr id="33" name="AutoShape 55"/>
          <p:cNvCxnSpPr>
            <a:cxnSpLocks noChangeShapeType="1"/>
            <a:stCxn id="15" idx="5"/>
            <a:endCxn id="16" idx="1"/>
          </p:cNvCxnSpPr>
          <p:nvPr/>
        </p:nvCxnSpPr>
        <p:spPr bwMode="auto">
          <a:xfrm rot="16200000" flipH="1">
            <a:off x="1226126" y="3844819"/>
            <a:ext cx="122940" cy="146358"/>
          </a:xfrm>
          <a:prstGeom prst="straightConnector1">
            <a:avLst/>
          </a:prstGeom>
          <a:noFill/>
          <a:ln w="9525">
            <a:solidFill>
              <a:schemeClr val="tx1"/>
            </a:solidFill>
            <a:round/>
            <a:headEnd/>
            <a:tailEnd type="triangle" w="med" len="med"/>
          </a:ln>
          <a:effectLst/>
        </p:spPr>
      </p:cxnSp>
      <p:cxnSp>
        <p:nvCxnSpPr>
          <p:cNvPr id="34" name="AutoShape 56"/>
          <p:cNvCxnSpPr>
            <a:cxnSpLocks noChangeShapeType="1"/>
            <a:stCxn id="13" idx="5"/>
            <a:endCxn id="18" idx="1"/>
          </p:cNvCxnSpPr>
          <p:nvPr/>
        </p:nvCxnSpPr>
        <p:spPr bwMode="auto">
          <a:xfrm rot="16200000" flipH="1">
            <a:off x="2214261" y="3883226"/>
            <a:ext cx="122941" cy="69543"/>
          </a:xfrm>
          <a:prstGeom prst="straightConnector1">
            <a:avLst/>
          </a:prstGeom>
          <a:noFill/>
          <a:ln w="9525">
            <a:solidFill>
              <a:schemeClr val="tx1"/>
            </a:solidFill>
            <a:round/>
            <a:headEnd/>
            <a:tailEnd type="triangle" w="med" len="med"/>
          </a:ln>
          <a:effectLst/>
        </p:spPr>
      </p:cxnSp>
      <p:sp>
        <p:nvSpPr>
          <p:cNvPr id="35" name="Text Box 57"/>
          <p:cNvSpPr txBox="1">
            <a:spLocks noChangeArrowheads="1"/>
          </p:cNvSpPr>
          <p:nvPr/>
        </p:nvSpPr>
        <p:spPr bwMode="auto">
          <a:xfrm>
            <a:off x="914401" y="2514600"/>
            <a:ext cx="1905000" cy="461665"/>
          </a:xfrm>
          <a:prstGeom prst="rect">
            <a:avLst/>
          </a:prstGeom>
          <a:noFill/>
          <a:ln w="9525">
            <a:noFill/>
            <a:miter lim="800000"/>
            <a:headEnd/>
            <a:tailEnd/>
          </a:ln>
          <a:effectLst/>
        </p:spPr>
        <p:txBody>
          <a:bodyPr wrap="square">
            <a:spAutoFit/>
          </a:bodyPr>
          <a:lstStyle/>
          <a:p>
            <a:r>
              <a:rPr lang="en-US" sz="2400" i="1" dirty="0"/>
              <a:t>job schedule</a:t>
            </a:r>
          </a:p>
        </p:txBody>
      </p:sp>
      <p:sp>
        <p:nvSpPr>
          <p:cNvPr id="37" name="Line 68"/>
          <p:cNvSpPr>
            <a:spLocks noChangeShapeType="1"/>
          </p:cNvSpPr>
          <p:nvPr/>
        </p:nvSpPr>
        <p:spPr bwMode="auto">
          <a:xfrm>
            <a:off x="990806" y="5704113"/>
            <a:ext cx="6892506" cy="0"/>
          </a:xfrm>
          <a:prstGeom prst="line">
            <a:avLst/>
          </a:prstGeom>
          <a:noFill/>
          <a:ln w="57150">
            <a:solidFill>
              <a:schemeClr val="tx1"/>
            </a:solidFill>
            <a:round/>
            <a:headEnd/>
            <a:tailEnd/>
          </a:ln>
          <a:effectLst/>
        </p:spPr>
        <p:txBody>
          <a:bodyPr/>
          <a:lstStyle/>
          <a:p>
            <a:endParaRPr lang="en-US" sz="3200"/>
          </a:p>
        </p:txBody>
      </p:sp>
      <p:sp>
        <p:nvSpPr>
          <p:cNvPr id="38" name="Line 69"/>
          <p:cNvSpPr>
            <a:spLocks noChangeShapeType="1"/>
          </p:cNvSpPr>
          <p:nvPr/>
        </p:nvSpPr>
        <p:spPr bwMode="auto">
          <a:xfrm>
            <a:off x="1957991" y="5446294"/>
            <a:ext cx="0" cy="257819"/>
          </a:xfrm>
          <a:prstGeom prst="line">
            <a:avLst/>
          </a:prstGeom>
          <a:noFill/>
          <a:ln w="38100">
            <a:solidFill>
              <a:schemeClr val="tx1"/>
            </a:solidFill>
            <a:round/>
            <a:headEnd/>
            <a:tailEnd/>
          </a:ln>
          <a:effectLst/>
        </p:spPr>
        <p:txBody>
          <a:bodyPr/>
          <a:lstStyle/>
          <a:p>
            <a:endParaRPr lang="en-US" sz="3200"/>
          </a:p>
        </p:txBody>
      </p:sp>
      <p:sp>
        <p:nvSpPr>
          <p:cNvPr id="39" name="Line 70"/>
          <p:cNvSpPr>
            <a:spLocks noChangeShapeType="1"/>
          </p:cNvSpPr>
          <p:nvPr/>
        </p:nvSpPr>
        <p:spPr bwMode="auto">
          <a:xfrm>
            <a:off x="4000604" y="5053836"/>
            <a:ext cx="0" cy="650277"/>
          </a:xfrm>
          <a:prstGeom prst="line">
            <a:avLst/>
          </a:prstGeom>
          <a:noFill/>
          <a:ln w="57150">
            <a:solidFill>
              <a:schemeClr val="tx1"/>
            </a:solidFill>
            <a:round/>
            <a:headEnd/>
            <a:tailEnd/>
          </a:ln>
          <a:effectLst/>
        </p:spPr>
        <p:txBody>
          <a:bodyPr/>
          <a:lstStyle/>
          <a:p>
            <a:endParaRPr lang="en-US" sz="3200"/>
          </a:p>
        </p:txBody>
      </p:sp>
      <p:sp>
        <p:nvSpPr>
          <p:cNvPr id="40" name="Line 72"/>
          <p:cNvSpPr>
            <a:spLocks noChangeShapeType="1"/>
          </p:cNvSpPr>
          <p:nvPr/>
        </p:nvSpPr>
        <p:spPr bwMode="auto">
          <a:xfrm>
            <a:off x="5344886" y="5053836"/>
            <a:ext cx="0" cy="650277"/>
          </a:xfrm>
          <a:prstGeom prst="line">
            <a:avLst/>
          </a:prstGeom>
          <a:noFill/>
          <a:ln w="57150">
            <a:solidFill>
              <a:schemeClr val="tx1"/>
            </a:solidFill>
            <a:round/>
            <a:headEnd/>
            <a:tailEnd/>
          </a:ln>
          <a:effectLst/>
        </p:spPr>
        <p:txBody>
          <a:bodyPr/>
          <a:lstStyle/>
          <a:p>
            <a:endParaRPr lang="en-US" sz="3200"/>
          </a:p>
        </p:txBody>
      </p:sp>
      <p:sp>
        <p:nvSpPr>
          <p:cNvPr id="41" name="Line 73"/>
          <p:cNvSpPr>
            <a:spLocks noChangeShapeType="1"/>
          </p:cNvSpPr>
          <p:nvPr/>
        </p:nvSpPr>
        <p:spPr bwMode="auto">
          <a:xfrm>
            <a:off x="6374922" y="5053836"/>
            <a:ext cx="0" cy="650277"/>
          </a:xfrm>
          <a:prstGeom prst="line">
            <a:avLst/>
          </a:prstGeom>
          <a:noFill/>
          <a:ln w="57150">
            <a:solidFill>
              <a:schemeClr val="tx1"/>
            </a:solidFill>
            <a:round/>
            <a:headEnd/>
            <a:tailEnd/>
          </a:ln>
          <a:effectLst/>
        </p:spPr>
        <p:txBody>
          <a:bodyPr/>
          <a:lstStyle/>
          <a:p>
            <a:endParaRPr lang="en-US" sz="3200"/>
          </a:p>
        </p:txBody>
      </p:sp>
      <p:sp>
        <p:nvSpPr>
          <p:cNvPr id="43" name="Oval 76"/>
          <p:cNvSpPr>
            <a:spLocks noChangeArrowheads="1"/>
          </p:cNvSpPr>
          <p:nvPr/>
        </p:nvSpPr>
        <p:spPr bwMode="auto">
          <a:xfrm>
            <a:off x="1881175" y="5641091"/>
            <a:ext cx="157125" cy="128911"/>
          </a:xfrm>
          <a:prstGeom prst="ellipse">
            <a:avLst/>
          </a:prstGeom>
          <a:solidFill>
            <a:schemeClr val="bg1"/>
          </a:solidFill>
          <a:ln w="9525">
            <a:solidFill>
              <a:schemeClr val="tx1"/>
            </a:solidFill>
            <a:round/>
            <a:headEnd/>
            <a:tailEnd/>
          </a:ln>
          <a:effectLst/>
        </p:spPr>
        <p:txBody>
          <a:bodyPr wrap="none" anchor="ctr"/>
          <a:lstStyle/>
          <a:p>
            <a:endParaRPr lang="en-US" sz="3200"/>
          </a:p>
        </p:txBody>
      </p:sp>
      <p:sp>
        <p:nvSpPr>
          <p:cNvPr id="44" name="Oval 77"/>
          <p:cNvSpPr>
            <a:spLocks noChangeArrowheads="1"/>
          </p:cNvSpPr>
          <p:nvPr/>
        </p:nvSpPr>
        <p:spPr bwMode="auto">
          <a:xfrm>
            <a:off x="3920295" y="5641091"/>
            <a:ext cx="157125" cy="128911"/>
          </a:xfrm>
          <a:prstGeom prst="ellipse">
            <a:avLst/>
          </a:prstGeom>
          <a:solidFill>
            <a:schemeClr val="bg1"/>
          </a:solidFill>
          <a:ln w="9525">
            <a:solidFill>
              <a:schemeClr val="tx1"/>
            </a:solidFill>
            <a:round/>
            <a:headEnd/>
            <a:tailEnd/>
          </a:ln>
          <a:effectLst/>
        </p:spPr>
        <p:txBody>
          <a:bodyPr wrap="none" anchor="ctr"/>
          <a:lstStyle/>
          <a:p>
            <a:endParaRPr lang="en-US" sz="3200"/>
          </a:p>
        </p:txBody>
      </p:sp>
      <p:sp>
        <p:nvSpPr>
          <p:cNvPr id="45" name="Oval 78"/>
          <p:cNvSpPr>
            <a:spLocks noChangeArrowheads="1"/>
          </p:cNvSpPr>
          <p:nvPr/>
        </p:nvSpPr>
        <p:spPr bwMode="auto">
          <a:xfrm>
            <a:off x="5264579" y="5641091"/>
            <a:ext cx="157123" cy="128911"/>
          </a:xfrm>
          <a:prstGeom prst="ellipse">
            <a:avLst/>
          </a:prstGeom>
          <a:solidFill>
            <a:schemeClr val="bg1"/>
          </a:solidFill>
          <a:ln w="9525">
            <a:solidFill>
              <a:schemeClr val="tx1"/>
            </a:solidFill>
            <a:round/>
            <a:headEnd/>
            <a:tailEnd/>
          </a:ln>
          <a:effectLst/>
        </p:spPr>
        <p:txBody>
          <a:bodyPr wrap="none" anchor="ctr"/>
          <a:lstStyle/>
          <a:p>
            <a:endParaRPr lang="en-US" sz="3200"/>
          </a:p>
        </p:txBody>
      </p:sp>
      <p:sp>
        <p:nvSpPr>
          <p:cNvPr id="46" name="Oval 79"/>
          <p:cNvSpPr>
            <a:spLocks noChangeArrowheads="1"/>
          </p:cNvSpPr>
          <p:nvPr/>
        </p:nvSpPr>
        <p:spPr bwMode="auto">
          <a:xfrm>
            <a:off x="6294613" y="5641091"/>
            <a:ext cx="157125" cy="128911"/>
          </a:xfrm>
          <a:prstGeom prst="ellipse">
            <a:avLst/>
          </a:prstGeom>
          <a:solidFill>
            <a:schemeClr val="bg1"/>
          </a:solidFill>
          <a:ln w="9525">
            <a:solidFill>
              <a:schemeClr val="tx1"/>
            </a:solidFill>
            <a:round/>
            <a:headEnd/>
            <a:tailEnd/>
          </a:ln>
          <a:effectLst/>
        </p:spPr>
        <p:txBody>
          <a:bodyPr wrap="none" anchor="ctr"/>
          <a:lstStyle/>
          <a:p>
            <a:endParaRPr lang="en-US" sz="3200"/>
          </a:p>
        </p:txBody>
      </p:sp>
      <p:sp>
        <p:nvSpPr>
          <p:cNvPr id="47" name="Oval 80"/>
          <p:cNvSpPr>
            <a:spLocks noChangeArrowheads="1"/>
          </p:cNvSpPr>
          <p:nvPr/>
        </p:nvSpPr>
        <p:spPr bwMode="auto">
          <a:xfrm>
            <a:off x="7467600" y="5638800"/>
            <a:ext cx="157123" cy="128911"/>
          </a:xfrm>
          <a:prstGeom prst="ellipse">
            <a:avLst/>
          </a:prstGeom>
          <a:solidFill>
            <a:schemeClr val="bg1"/>
          </a:solidFill>
          <a:ln w="9525">
            <a:solidFill>
              <a:schemeClr val="tx1"/>
            </a:solidFill>
            <a:round/>
            <a:headEnd/>
            <a:tailEnd/>
          </a:ln>
          <a:effectLst/>
        </p:spPr>
        <p:txBody>
          <a:bodyPr wrap="none" anchor="ctr"/>
          <a:lstStyle/>
          <a:p>
            <a:endParaRPr lang="en-US" sz="3200"/>
          </a:p>
        </p:txBody>
      </p:sp>
      <p:sp>
        <p:nvSpPr>
          <p:cNvPr id="48" name="Text Box 83"/>
          <p:cNvSpPr txBox="1">
            <a:spLocks noChangeArrowheads="1"/>
          </p:cNvSpPr>
          <p:nvPr/>
        </p:nvSpPr>
        <p:spPr bwMode="auto">
          <a:xfrm>
            <a:off x="5344886" y="1676400"/>
            <a:ext cx="2489543" cy="523220"/>
          </a:xfrm>
          <a:prstGeom prst="rect">
            <a:avLst/>
          </a:prstGeom>
          <a:noFill/>
          <a:ln w="9525">
            <a:noFill/>
            <a:miter lim="800000"/>
            <a:headEnd/>
            <a:tailEnd/>
          </a:ln>
          <a:effectLst/>
        </p:spPr>
        <p:txBody>
          <a:bodyPr wrap="square">
            <a:spAutoFit/>
          </a:bodyPr>
          <a:lstStyle/>
          <a:p>
            <a:r>
              <a:rPr lang="en-US" sz="2800"/>
              <a:t>data plane</a:t>
            </a:r>
          </a:p>
        </p:txBody>
      </p:sp>
      <p:sp>
        <p:nvSpPr>
          <p:cNvPr id="49" name="Text Box 84"/>
          <p:cNvSpPr txBox="1">
            <a:spLocks noChangeArrowheads="1"/>
          </p:cNvSpPr>
          <p:nvPr/>
        </p:nvSpPr>
        <p:spPr bwMode="auto">
          <a:xfrm>
            <a:off x="2895600" y="5715000"/>
            <a:ext cx="2960914" cy="523220"/>
          </a:xfrm>
          <a:prstGeom prst="rect">
            <a:avLst/>
          </a:prstGeom>
          <a:noFill/>
          <a:ln w="9525">
            <a:noFill/>
            <a:miter lim="800000"/>
            <a:headEnd/>
            <a:tailEnd/>
          </a:ln>
          <a:effectLst/>
        </p:spPr>
        <p:txBody>
          <a:bodyPr wrap="square">
            <a:spAutoFit/>
          </a:bodyPr>
          <a:lstStyle/>
          <a:p>
            <a:r>
              <a:rPr lang="en-US" sz="2800" dirty="0"/>
              <a:t>control plane</a:t>
            </a:r>
          </a:p>
        </p:txBody>
      </p:sp>
      <p:cxnSp>
        <p:nvCxnSpPr>
          <p:cNvPr id="52" name="AutoShape 88"/>
          <p:cNvCxnSpPr>
            <a:cxnSpLocks noChangeShapeType="1"/>
            <a:stCxn id="11" idx="3"/>
            <a:endCxn id="13" idx="7"/>
          </p:cNvCxnSpPr>
          <p:nvPr/>
        </p:nvCxnSpPr>
        <p:spPr bwMode="auto">
          <a:xfrm rot="5400000">
            <a:off x="2182750" y="3591031"/>
            <a:ext cx="185965" cy="69542"/>
          </a:xfrm>
          <a:prstGeom prst="straightConnector1">
            <a:avLst/>
          </a:prstGeom>
          <a:noFill/>
          <a:ln w="9525">
            <a:solidFill>
              <a:schemeClr val="tx1"/>
            </a:solidFill>
            <a:round/>
            <a:headEnd/>
            <a:tailEnd type="triangle" w="med" len="med"/>
          </a:ln>
          <a:effectLst/>
        </p:spPr>
      </p:cxnSp>
      <p:cxnSp>
        <p:nvCxnSpPr>
          <p:cNvPr id="53" name="AutoShape 89"/>
          <p:cNvCxnSpPr>
            <a:cxnSpLocks noChangeShapeType="1"/>
            <a:stCxn id="11" idx="4"/>
            <a:endCxn id="18" idx="7"/>
          </p:cNvCxnSpPr>
          <p:nvPr/>
        </p:nvCxnSpPr>
        <p:spPr bwMode="auto">
          <a:xfrm rot="16200000" flipH="1">
            <a:off x="2227360" y="3728434"/>
            <a:ext cx="418121" cy="83945"/>
          </a:xfrm>
          <a:prstGeom prst="straightConnector1">
            <a:avLst/>
          </a:prstGeom>
          <a:noFill/>
          <a:ln w="9525">
            <a:solidFill>
              <a:schemeClr val="tx1"/>
            </a:solidFill>
            <a:round/>
            <a:headEnd/>
            <a:tailEnd type="triangle" w="med" len="med"/>
          </a:ln>
          <a:effectLst/>
        </p:spPr>
      </p:cxnSp>
      <p:sp>
        <p:nvSpPr>
          <p:cNvPr id="54" name="Rectangle 7"/>
          <p:cNvSpPr>
            <a:spLocks noChangeArrowheads="1"/>
          </p:cNvSpPr>
          <p:nvPr/>
        </p:nvSpPr>
        <p:spPr bwMode="auto">
          <a:xfrm>
            <a:off x="3505201" y="4546121"/>
            <a:ext cx="990806" cy="705376"/>
          </a:xfrm>
          <a:prstGeom prst="rect">
            <a:avLst/>
          </a:prstGeom>
          <a:solidFill>
            <a:srgbClr val="66FF66"/>
          </a:solidFill>
          <a:ln w="9525">
            <a:solidFill>
              <a:schemeClr val="tx1"/>
            </a:solidFill>
            <a:miter lim="800000"/>
            <a:headEnd/>
            <a:tailEnd/>
          </a:ln>
          <a:effectLst/>
        </p:spPr>
        <p:txBody>
          <a:bodyPr wrap="none" anchor="ctr"/>
          <a:lstStyle/>
          <a:p>
            <a:pPr algn="ctr"/>
            <a:r>
              <a:rPr lang="en-US" sz="2800" dirty="0" smtClean="0"/>
              <a:t>NS,</a:t>
            </a:r>
            <a:br>
              <a:rPr lang="en-US" sz="2800" dirty="0" smtClean="0"/>
            </a:br>
            <a:r>
              <a:rPr lang="en-US" sz="2800" dirty="0" err="1" smtClean="0"/>
              <a:t>Sched</a:t>
            </a:r>
            <a:endParaRPr lang="en-US" sz="2800" dirty="0"/>
          </a:p>
        </p:txBody>
      </p:sp>
      <p:sp>
        <p:nvSpPr>
          <p:cNvPr id="55" name="Rectangle 8"/>
          <p:cNvSpPr>
            <a:spLocks noChangeArrowheads="1"/>
          </p:cNvSpPr>
          <p:nvPr/>
        </p:nvSpPr>
        <p:spPr bwMode="auto">
          <a:xfrm>
            <a:off x="4800189" y="4546121"/>
            <a:ext cx="949727" cy="705376"/>
          </a:xfrm>
          <a:prstGeom prst="rect">
            <a:avLst/>
          </a:prstGeom>
          <a:solidFill>
            <a:srgbClr val="FFCCFF"/>
          </a:solidFill>
          <a:ln w="9525">
            <a:solidFill>
              <a:schemeClr val="tx1"/>
            </a:solidFill>
            <a:miter lim="800000"/>
            <a:headEnd/>
            <a:tailEnd/>
          </a:ln>
          <a:effectLst/>
        </p:spPr>
        <p:txBody>
          <a:bodyPr wrap="none" anchor="ctr"/>
          <a:lstStyle/>
          <a:p>
            <a:pPr algn="ctr"/>
            <a:r>
              <a:rPr lang="en-US" sz="3200" dirty="0" smtClean="0"/>
              <a:t>RE</a:t>
            </a:r>
            <a:endParaRPr lang="en-US" sz="3200" dirty="0"/>
          </a:p>
        </p:txBody>
      </p:sp>
      <p:sp>
        <p:nvSpPr>
          <p:cNvPr id="56" name="Rectangle 9"/>
          <p:cNvSpPr>
            <a:spLocks noChangeArrowheads="1"/>
          </p:cNvSpPr>
          <p:nvPr/>
        </p:nvSpPr>
        <p:spPr bwMode="auto">
          <a:xfrm>
            <a:off x="7013892" y="4546121"/>
            <a:ext cx="949727" cy="705376"/>
          </a:xfrm>
          <a:prstGeom prst="rect">
            <a:avLst/>
          </a:prstGeom>
          <a:solidFill>
            <a:srgbClr val="FFCCFF"/>
          </a:solidFill>
          <a:ln w="9525">
            <a:solidFill>
              <a:schemeClr val="tx1"/>
            </a:solidFill>
            <a:miter lim="800000"/>
            <a:headEnd/>
            <a:tailEnd/>
          </a:ln>
          <a:effectLst/>
        </p:spPr>
        <p:txBody>
          <a:bodyPr wrap="none" anchor="ctr"/>
          <a:lstStyle/>
          <a:p>
            <a:pPr algn="ctr"/>
            <a:r>
              <a:rPr lang="en-US" sz="3200" dirty="0" smtClean="0"/>
              <a:t>RE</a:t>
            </a:r>
            <a:endParaRPr lang="en-US" sz="3200" dirty="0"/>
          </a:p>
        </p:txBody>
      </p:sp>
      <p:sp>
        <p:nvSpPr>
          <p:cNvPr id="57" name="Rectangle 13"/>
          <p:cNvSpPr>
            <a:spLocks noChangeArrowheads="1"/>
          </p:cNvSpPr>
          <p:nvPr/>
        </p:nvSpPr>
        <p:spPr bwMode="auto">
          <a:xfrm>
            <a:off x="5907042" y="4546121"/>
            <a:ext cx="949727" cy="705376"/>
          </a:xfrm>
          <a:prstGeom prst="rect">
            <a:avLst/>
          </a:prstGeom>
          <a:solidFill>
            <a:srgbClr val="FFCCFF"/>
          </a:solidFill>
          <a:ln w="9525">
            <a:solidFill>
              <a:schemeClr val="tx1"/>
            </a:solidFill>
            <a:miter lim="800000"/>
            <a:headEnd/>
            <a:tailEnd/>
          </a:ln>
          <a:effectLst/>
        </p:spPr>
        <p:txBody>
          <a:bodyPr wrap="none" anchor="ctr"/>
          <a:lstStyle/>
          <a:p>
            <a:pPr algn="ctr"/>
            <a:r>
              <a:rPr lang="en-US" sz="3200" dirty="0" smtClean="0"/>
              <a:t>RE</a:t>
            </a:r>
            <a:endParaRPr lang="en-US" sz="3200" dirty="0"/>
          </a:p>
        </p:txBody>
      </p:sp>
      <p:sp>
        <p:nvSpPr>
          <p:cNvPr id="59" name="Line 91"/>
          <p:cNvSpPr>
            <a:spLocks noChangeShapeType="1"/>
          </p:cNvSpPr>
          <p:nvPr/>
        </p:nvSpPr>
        <p:spPr bwMode="auto">
          <a:xfrm flipV="1">
            <a:off x="5425195" y="2782159"/>
            <a:ext cx="398047" cy="650279"/>
          </a:xfrm>
          <a:prstGeom prst="line">
            <a:avLst/>
          </a:prstGeom>
          <a:noFill/>
          <a:ln w="76200">
            <a:solidFill>
              <a:schemeClr val="tx1"/>
            </a:solidFill>
            <a:round/>
            <a:headEnd/>
            <a:tailEnd type="triangle" w="med" len="med"/>
          </a:ln>
          <a:effectLst/>
        </p:spPr>
        <p:txBody>
          <a:bodyPr/>
          <a:lstStyle/>
          <a:p>
            <a:endParaRPr lang="en-US" sz="3200"/>
          </a:p>
        </p:txBody>
      </p:sp>
      <p:sp>
        <p:nvSpPr>
          <p:cNvPr id="60" name="Line 92"/>
          <p:cNvSpPr>
            <a:spLocks noChangeShapeType="1"/>
          </p:cNvSpPr>
          <p:nvPr/>
        </p:nvSpPr>
        <p:spPr bwMode="auto">
          <a:xfrm>
            <a:off x="6294613" y="2782159"/>
            <a:ext cx="80309" cy="584391"/>
          </a:xfrm>
          <a:prstGeom prst="line">
            <a:avLst/>
          </a:prstGeom>
          <a:noFill/>
          <a:ln w="76200">
            <a:solidFill>
              <a:schemeClr val="tx1"/>
            </a:solidFill>
            <a:round/>
            <a:headEnd/>
            <a:tailEnd type="triangle" w="med" len="med"/>
          </a:ln>
          <a:effectLst/>
        </p:spPr>
        <p:txBody>
          <a:bodyPr/>
          <a:lstStyle/>
          <a:p>
            <a:endParaRPr lang="en-US" sz="3200"/>
          </a:p>
        </p:txBody>
      </p:sp>
      <p:sp>
        <p:nvSpPr>
          <p:cNvPr id="61" name="Line 93"/>
          <p:cNvSpPr>
            <a:spLocks noChangeShapeType="1"/>
          </p:cNvSpPr>
          <p:nvPr/>
        </p:nvSpPr>
        <p:spPr bwMode="auto">
          <a:xfrm>
            <a:off x="7324649" y="2782159"/>
            <a:ext cx="80307" cy="584391"/>
          </a:xfrm>
          <a:prstGeom prst="line">
            <a:avLst/>
          </a:prstGeom>
          <a:noFill/>
          <a:ln w="76200">
            <a:solidFill>
              <a:schemeClr val="tx1"/>
            </a:solidFill>
            <a:round/>
            <a:headEnd/>
            <a:tailEnd type="triangle" w="med" len="med"/>
          </a:ln>
          <a:effectLst/>
        </p:spPr>
        <p:txBody>
          <a:bodyPr/>
          <a:lstStyle/>
          <a:p>
            <a:endParaRPr lang="en-US" sz="3200"/>
          </a:p>
        </p:txBody>
      </p:sp>
      <p:sp>
        <p:nvSpPr>
          <p:cNvPr id="62" name="Line 94"/>
          <p:cNvSpPr>
            <a:spLocks noChangeShapeType="1"/>
          </p:cNvSpPr>
          <p:nvPr/>
        </p:nvSpPr>
        <p:spPr bwMode="auto">
          <a:xfrm>
            <a:off x="5027147" y="2782159"/>
            <a:ext cx="160616" cy="584391"/>
          </a:xfrm>
          <a:prstGeom prst="line">
            <a:avLst/>
          </a:prstGeom>
          <a:noFill/>
          <a:ln w="76200">
            <a:solidFill>
              <a:schemeClr val="tx1"/>
            </a:solidFill>
            <a:round/>
            <a:headEnd/>
            <a:tailEnd type="triangle" w="med" len="med"/>
          </a:ln>
          <a:effectLst/>
        </p:spPr>
        <p:txBody>
          <a:bodyPr/>
          <a:lstStyle/>
          <a:p>
            <a:endParaRPr lang="en-US" sz="3200"/>
          </a:p>
        </p:txBody>
      </p:sp>
      <p:sp>
        <p:nvSpPr>
          <p:cNvPr id="63" name="Line 97"/>
          <p:cNvSpPr>
            <a:spLocks noChangeShapeType="1"/>
          </p:cNvSpPr>
          <p:nvPr/>
        </p:nvSpPr>
        <p:spPr bwMode="auto">
          <a:xfrm flipV="1">
            <a:off x="6532045" y="2782159"/>
            <a:ext cx="398047" cy="650279"/>
          </a:xfrm>
          <a:prstGeom prst="line">
            <a:avLst/>
          </a:prstGeom>
          <a:noFill/>
          <a:ln w="76200">
            <a:solidFill>
              <a:schemeClr val="tx1"/>
            </a:solidFill>
            <a:round/>
            <a:headEnd/>
            <a:tailEnd type="triangle" w="med" len="med"/>
          </a:ln>
          <a:effectLst/>
        </p:spPr>
        <p:txBody>
          <a:bodyPr/>
          <a:lstStyle/>
          <a:p>
            <a:endParaRPr lang="en-US" sz="3200"/>
          </a:p>
        </p:txBody>
      </p:sp>
      <p:sp>
        <p:nvSpPr>
          <p:cNvPr id="64" name="Line 98"/>
          <p:cNvSpPr>
            <a:spLocks noChangeShapeType="1"/>
          </p:cNvSpPr>
          <p:nvPr/>
        </p:nvSpPr>
        <p:spPr bwMode="auto">
          <a:xfrm flipV="1">
            <a:off x="7562081" y="2782159"/>
            <a:ext cx="398047" cy="650279"/>
          </a:xfrm>
          <a:prstGeom prst="line">
            <a:avLst/>
          </a:prstGeom>
          <a:noFill/>
          <a:ln w="76200">
            <a:solidFill>
              <a:schemeClr val="tx1"/>
            </a:solidFill>
            <a:round/>
            <a:headEnd/>
            <a:tailEnd type="triangle" w="med" len="med"/>
          </a:ln>
          <a:effectLst/>
        </p:spPr>
        <p:txBody>
          <a:bodyPr/>
          <a:lstStyle/>
          <a:p>
            <a:endParaRPr lang="en-US" sz="3200"/>
          </a:p>
        </p:txBody>
      </p:sp>
      <p:sp>
        <p:nvSpPr>
          <p:cNvPr id="65" name="Line 99"/>
          <p:cNvSpPr>
            <a:spLocks noChangeShapeType="1"/>
          </p:cNvSpPr>
          <p:nvPr/>
        </p:nvSpPr>
        <p:spPr bwMode="auto">
          <a:xfrm>
            <a:off x="5264578" y="3950941"/>
            <a:ext cx="10473" cy="595180"/>
          </a:xfrm>
          <a:prstGeom prst="line">
            <a:avLst/>
          </a:prstGeom>
          <a:noFill/>
          <a:ln w="38100">
            <a:solidFill>
              <a:schemeClr val="tx1"/>
            </a:solidFill>
            <a:round/>
            <a:headEnd type="triangle" w="med" len="med"/>
            <a:tailEnd type="triangle" w="med" len="med"/>
          </a:ln>
          <a:effectLst/>
        </p:spPr>
        <p:txBody>
          <a:bodyPr/>
          <a:lstStyle/>
          <a:p>
            <a:endParaRPr lang="en-US" sz="3200"/>
          </a:p>
        </p:txBody>
      </p:sp>
      <p:sp>
        <p:nvSpPr>
          <p:cNvPr id="66" name="Line 101"/>
          <p:cNvSpPr>
            <a:spLocks noChangeShapeType="1"/>
          </p:cNvSpPr>
          <p:nvPr/>
        </p:nvSpPr>
        <p:spPr bwMode="auto">
          <a:xfrm>
            <a:off x="6374921" y="3950941"/>
            <a:ext cx="6983" cy="595180"/>
          </a:xfrm>
          <a:prstGeom prst="line">
            <a:avLst/>
          </a:prstGeom>
          <a:noFill/>
          <a:ln w="38100">
            <a:solidFill>
              <a:schemeClr val="tx1"/>
            </a:solidFill>
            <a:round/>
            <a:headEnd type="triangle" w="med" len="med"/>
            <a:tailEnd type="triangle" w="med" len="med"/>
          </a:ln>
          <a:effectLst/>
        </p:spPr>
        <p:txBody>
          <a:bodyPr/>
          <a:lstStyle/>
          <a:p>
            <a:endParaRPr lang="en-US" sz="3200"/>
          </a:p>
        </p:txBody>
      </p:sp>
      <p:sp>
        <p:nvSpPr>
          <p:cNvPr id="67" name="Line 102"/>
          <p:cNvSpPr>
            <a:spLocks noChangeShapeType="1"/>
          </p:cNvSpPr>
          <p:nvPr/>
        </p:nvSpPr>
        <p:spPr bwMode="auto">
          <a:xfrm>
            <a:off x="7481771" y="3950941"/>
            <a:ext cx="6983" cy="595180"/>
          </a:xfrm>
          <a:prstGeom prst="line">
            <a:avLst/>
          </a:prstGeom>
          <a:noFill/>
          <a:ln w="38100">
            <a:solidFill>
              <a:schemeClr val="tx1"/>
            </a:solidFill>
            <a:round/>
            <a:headEnd type="triangle" w="med" len="med"/>
            <a:tailEnd type="triangle" w="med" len="med"/>
          </a:ln>
          <a:effectLst/>
        </p:spPr>
        <p:txBody>
          <a:bodyPr/>
          <a:lstStyle/>
          <a:p>
            <a:endParaRPr lang="en-US" sz="3200"/>
          </a:p>
        </p:txBody>
      </p:sp>
      <p:sp>
        <p:nvSpPr>
          <p:cNvPr id="68" name="Oval 58"/>
          <p:cNvSpPr>
            <a:spLocks noChangeArrowheads="1"/>
          </p:cNvSpPr>
          <p:nvPr/>
        </p:nvSpPr>
        <p:spPr bwMode="auto">
          <a:xfrm>
            <a:off x="4870022" y="3363686"/>
            <a:ext cx="789112" cy="584391"/>
          </a:xfrm>
          <a:prstGeom prst="ellipse">
            <a:avLst/>
          </a:prstGeom>
          <a:solidFill>
            <a:srgbClr val="CCFFFF"/>
          </a:solidFill>
          <a:ln w="9525">
            <a:solidFill>
              <a:schemeClr val="tx1"/>
            </a:solidFill>
            <a:round/>
            <a:headEnd/>
            <a:tailEnd/>
          </a:ln>
          <a:effectLst/>
        </p:spPr>
        <p:txBody>
          <a:bodyPr wrap="none" anchor="ctr"/>
          <a:lstStyle/>
          <a:p>
            <a:pPr algn="ctr"/>
            <a:r>
              <a:rPr lang="en-US" sz="3200"/>
              <a:t>V</a:t>
            </a:r>
          </a:p>
        </p:txBody>
      </p:sp>
      <p:sp>
        <p:nvSpPr>
          <p:cNvPr id="69" name="Oval 59"/>
          <p:cNvSpPr>
            <a:spLocks noChangeArrowheads="1"/>
          </p:cNvSpPr>
          <p:nvPr/>
        </p:nvSpPr>
        <p:spPr bwMode="auto">
          <a:xfrm>
            <a:off x="5980365" y="3366550"/>
            <a:ext cx="789112" cy="584391"/>
          </a:xfrm>
          <a:prstGeom prst="ellipse">
            <a:avLst/>
          </a:prstGeom>
          <a:solidFill>
            <a:srgbClr val="CCFFFF"/>
          </a:solidFill>
          <a:ln w="9525">
            <a:solidFill>
              <a:schemeClr val="tx1"/>
            </a:solidFill>
            <a:round/>
            <a:headEnd/>
            <a:tailEnd/>
          </a:ln>
          <a:effectLst/>
        </p:spPr>
        <p:txBody>
          <a:bodyPr wrap="none" anchor="ctr"/>
          <a:lstStyle/>
          <a:p>
            <a:pPr algn="ctr"/>
            <a:r>
              <a:rPr lang="en-US" sz="3200"/>
              <a:t>V</a:t>
            </a:r>
          </a:p>
        </p:txBody>
      </p:sp>
      <p:sp>
        <p:nvSpPr>
          <p:cNvPr id="70" name="Oval 60"/>
          <p:cNvSpPr>
            <a:spLocks noChangeArrowheads="1"/>
          </p:cNvSpPr>
          <p:nvPr/>
        </p:nvSpPr>
        <p:spPr bwMode="auto">
          <a:xfrm>
            <a:off x="7090708" y="3366550"/>
            <a:ext cx="789112" cy="584391"/>
          </a:xfrm>
          <a:prstGeom prst="ellipse">
            <a:avLst/>
          </a:prstGeom>
          <a:solidFill>
            <a:srgbClr val="CCFFFF"/>
          </a:solidFill>
          <a:ln w="9525">
            <a:solidFill>
              <a:schemeClr val="tx1"/>
            </a:solidFill>
            <a:round/>
            <a:headEnd/>
            <a:tailEnd/>
          </a:ln>
          <a:effectLst/>
        </p:spPr>
        <p:txBody>
          <a:bodyPr wrap="none" anchor="ctr"/>
          <a:lstStyle/>
          <a:p>
            <a:pPr algn="ctr"/>
            <a:r>
              <a:rPr lang="en-US" sz="3200" dirty="0"/>
              <a:t>V</a:t>
            </a:r>
          </a:p>
        </p:txBody>
      </p:sp>
      <p:sp>
        <p:nvSpPr>
          <p:cNvPr id="76" name="TextBox 75"/>
          <p:cNvSpPr txBox="1"/>
          <p:nvPr/>
        </p:nvSpPr>
        <p:spPr>
          <a:xfrm>
            <a:off x="1219200" y="5867400"/>
            <a:ext cx="1643142" cy="369332"/>
          </a:xfrm>
          <a:prstGeom prst="rect">
            <a:avLst/>
          </a:prstGeom>
          <a:noFill/>
        </p:spPr>
        <p:txBody>
          <a:bodyPr wrap="none" rtlCol="0">
            <a:spAutoFit/>
          </a:bodyPr>
          <a:lstStyle/>
          <a:p>
            <a:r>
              <a:rPr lang="en-US" dirty="0" smtClean="0"/>
              <a:t>Graph manager</a:t>
            </a:r>
            <a:endParaRPr lang="en-US" dirty="0"/>
          </a:p>
        </p:txBody>
      </p:sp>
      <p:sp>
        <p:nvSpPr>
          <p:cNvPr id="79" name="TextBox 78"/>
          <p:cNvSpPr txBox="1"/>
          <p:nvPr/>
        </p:nvSpPr>
        <p:spPr>
          <a:xfrm>
            <a:off x="5334000" y="5867400"/>
            <a:ext cx="814390" cy="369332"/>
          </a:xfrm>
          <a:prstGeom prst="rect">
            <a:avLst/>
          </a:prstGeom>
          <a:noFill/>
        </p:spPr>
        <p:txBody>
          <a:bodyPr wrap="none" rtlCol="0">
            <a:spAutoFit/>
          </a:bodyPr>
          <a:lstStyle/>
          <a:p>
            <a:r>
              <a:rPr lang="en-US" dirty="0" smtClean="0"/>
              <a:t>cluster</a:t>
            </a:r>
            <a:endParaRPr lang="en-US" dirty="0"/>
          </a:p>
        </p:txBody>
      </p:sp>
      <p:sp>
        <p:nvSpPr>
          <p:cNvPr id="80" name="Rectangle 24"/>
          <p:cNvSpPr>
            <a:spLocks noChangeArrowheads="1"/>
          </p:cNvSpPr>
          <p:nvPr/>
        </p:nvSpPr>
        <p:spPr bwMode="auto">
          <a:xfrm>
            <a:off x="3200400" y="1752600"/>
            <a:ext cx="5257800" cy="4114800"/>
          </a:xfrm>
          <a:prstGeom prst="rect">
            <a:avLst/>
          </a:prstGeom>
          <a:noFill/>
          <a:ln w="28575" cap="rnd">
            <a:solidFill>
              <a:schemeClr val="tx1"/>
            </a:solidFill>
            <a:prstDash val="sysDot"/>
            <a:miter lim="800000"/>
            <a:headEnd/>
            <a:tailEnd/>
          </a:ln>
          <a:effectLst/>
        </p:spPr>
        <p:txBody>
          <a:bodyPr wrap="none" anchor="ctr"/>
          <a:lstStyle/>
          <a:p>
            <a:endParaRPr lang="en-US" sz="3200"/>
          </a:p>
        </p:txBody>
      </p:sp>
      <p:pic>
        <p:nvPicPr>
          <p:cNvPr id="81"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1576258" y="4620465"/>
            <a:ext cx="691911" cy="1020626"/>
          </a:xfrm>
          <a:prstGeom prst="rect">
            <a:avLst/>
          </a:prstGeom>
          <a:noFill/>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Separate Data and Control Plane</a:t>
            </a:r>
            <a:endParaRPr lang="en-US" dirty="0"/>
          </a:p>
        </p:txBody>
      </p:sp>
      <p:pic>
        <p:nvPicPr>
          <p:cNvPr id="5" name="Picture 2" descr="C:\Documents and Settings\mbudiu\Local Settings\Temporary Internet Files\Content.IE5\8FBAYZRT\MPj04277090000[1].jpg"/>
          <p:cNvPicPr>
            <a:picLocks noGrp="1" noChangeAspect="1" noChangeArrowheads="1"/>
          </p:cNvPicPr>
          <p:nvPr>
            <p:ph idx="1"/>
          </p:nvPr>
        </p:nvPicPr>
        <p:blipFill>
          <a:blip r:embed="rId2" cstate="print"/>
          <a:stretch>
            <a:fillRect/>
          </a:stretch>
        </p:blipFill>
        <p:spPr bwMode="auto">
          <a:xfrm>
            <a:off x="6858000" y="2819400"/>
            <a:ext cx="1675015" cy="1675015"/>
          </a:xfrm>
          <a:prstGeom prst="rect">
            <a:avLst/>
          </a:prstGeom>
          <a:noFill/>
        </p:spPr>
      </p:pic>
      <p:sp>
        <p:nvSpPr>
          <p:cNvPr id="4" name="Slide Number Placeholder 3"/>
          <p:cNvSpPr>
            <a:spLocks noGrp="1"/>
          </p:cNvSpPr>
          <p:nvPr>
            <p:ph type="sldNum" sz="quarter" idx="12"/>
          </p:nvPr>
        </p:nvSpPr>
        <p:spPr/>
        <p:txBody>
          <a:bodyPr/>
          <a:lstStyle/>
          <a:p>
            <a:fld id="{FC7F914F-062F-453F-B34B-BB004E9935E0}" type="slidenum">
              <a:rPr lang="en-US" smtClean="0"/>
              <a:pPr/>
              <a:t>52</a:t>
            </a:fld>
            <a:endParaRPr lang="en-US"/>
          </a:p>
        </p:txBody>
      </p:sp>
      <p:sp>
        <p:nvSpPr>
          <p:cNvPr id="6" name="TextBox 5"/>
          <p:cNvSpPr txBox="1"/>
          <p:nvPr/>
        </p:nvSpPr>
        <p:spPr>
          <a:xfrm>
            <a:off x="685800" y="2198915"/>
            <a:ext cx="4862293" cy="2554545"/>
          </a:xfrm>
          <a:prstGeom prst="rect">
            <a:avLst/>
          </a:prstGeom>
          <a:noFill/>
        </p:spPr>
        <p:txBody>
          <a:bodyPr wrap="none" rtlCol="0">
            <a:spAutoFit/>
          </a:bodyPr>
          <a:lstStyle/>
          <a:p>
            <a:pPr marL="457200" indent="-457200">
              <a:buFont typeface="Arial" pitchFamily="34" charset="0"/>
              <a:buChar char="•"/>
            </a:pPr>
            <a:r>
              <a:rPr lang="en-US" sz="3200" dirty="0" smtClean="0"/>
              <a:t>Different kinds of traffic</a:t>
            </a:r>
          </a:p>
          <a:p>
            <a:pPr marL="914400" lvl="1" indent="-457200">
              <a:buFont typeface="Arial" pitchFamily="34" charset="0"/>
              <a:buChar char="•"/>
            </a:pPr>
            <a:r>
              <a:rPr lang="en-US" sz="3200" dirty="0" smtClean="0"/>
              <a:t>Data = bulk, pipelined</a:t>
            </a:r>
          </a:p>
          <a:p>
            <a:pPr marL="914400" lvl="1" indent="-457200">
              <a:buFont typeface="Arial" pitchFamily="34" charset="0"/>
              <a:buChar char="•"/>
            </a:pPr>
            <a:r>
              <a:rPr lang="en-US" sz="3200" dirty="0" smtClean="0"/>
              <a:t>Control = interactive</a:t>
            </a:r>
          </a:p>
          <a:p>
            <a:pPr marL="457200" indent="-457200">
              <a:buFont typeface="Arial" pitchFamily="34" charset="0"/>
              <a:buChar char="•"/>
            </a:pPr>
            <a:r>
              <a:rPr lang="en-US" sz="3200" dirty="0" smtClean="0"/>
              <a:t>Different reliability needs</a:t>
            </a:r>
          </a:p>
          <a:p>
            <a:pPr marL="457200" indent="-457200">
              <a:buFont typeface="Arial" pitchFamily="34" charset="0"/>
              <a:buChar char="•"/>
            </a:pPr>
            <a:endParaRPr lang="en-US" sz="3200" dirty="0"/>
          </a:p>
        </p:txBody>
      </p:sp>
    </p:spTree>
    <p:extLst>
      <p:ext uri="{BB962C8B-B14F-4D97-AF65-F5344CB8AC3E}">
        <p14:creationId xmlns:p14="http://schemas.microsoft.com/office/powerpoint/2010/main" val="314222884"/>
      </p:ext>
    </p:extLst>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Centralized control</a:t>
            </a:r>
            <a:endParaRPr lang="en-US" dirty="0"/>
          </a:p>
        </p:txBody>
      </p:sp>
      <p:sp>
        <p:nvSpPr>
          <p:cNvPr id="3" name="Content Placeholder 2"/>
          <p:cNvSpPr>
            <a:spLocks noGrp="1"/>
          </p:cNvSpPr>
          <p:nvPr>
            <p:ph idx="1"/>
          </p:nvPr>
        </p:nvSpPr>
        <p:spPr/>
        <p:txBody>
          <a:bodyPr/>
          <a:lstStyle/>
          <a:p>
            <a:r>
              <a:rPr lang="en-US" dirty="0" smtClean="0"/>
              <a:t>Manager state is not replicated</a:t>
            </a:r>
          </a:p>
          <a:p>
            <a:r>
              <a:rPr lang="en-US" dirty="0" smtClean="0"/>
              <a:t>Entire manager state is held in RAM</a:t>
            </a:r>
          </a:p>
          <a:p>
            <a:r>
              <a:rPr lang="en-US" dirty="0" smtClean="0"/>
              <a:t>Simple implementation</a:t>
            </a:r>
          </a:p>
          <a:p>
            <a:r>
              <a:rPr lang="en-US" dirty="0" smtClean="0"/>
              <a:t>Vertices use leases: </a:t>
            </a:r>
            <a:br>
              <a:rPr lang="en-US" dirty="0" smtClean="0"/>
            </a:br>
            <a:r>
              <a:rPr lang="en-US" dirty="0" smtClean="0"/>
              <a:t>no runaway computations on manager crash</a:t>
            </a:r>
          </a:p>
          <a:p>
            <a:r>
              <a:rPr lang="en-US" dirty="0" smtClean="0"/>
              <a:t>Manager crash causes complete job crash</a:t>
            </a:r>
          </a:p>
        </p:txBody>
      </p:sp>
      <p:sp>
        <p:nvSpPr>
          <p:cNvPr id="4" name="Slide Number Placeholder 3"/>
          <p:cNvSpPr>
            <a:spLocks noGrp="1"/>
          </p:cNvSpPr>
          <p:nvPr>
            <p:ph type="sldNum" sz="quarter" idx="12"/>
          </p:nvPr>
        </p:nvSpPr>
        <p:spPr/>
        <p:txBody>
          <a:bodyPr/>
          <a:lstStyle/>
          <a:p>
            <a:fld id="{FC7F914F-062F-453F-B34B-BB004E9935E0}" type="slidenum">
              <a:rPr lang="en-US" smtClean="0"/>
              <a:pPr/>
              <a:t>53</a:t>
            </a:fld>
            <a:endParaRPr lang="en-US"/>
          </a:p>
        </p:txBody>
      </p:sp>
      <p:pic>
        <p:nvPicPr>
          <p:cNvPr id="5" name="Picture 2" descr="C:\Documents and Settings\mbudiu\Local Settings\Temporary Internet Files\Content.IE5\8FBAYZRT\MPj04277090000[1].jpg"/>
          <p:cNvPicPr>
            <a:picLocks noChangeAspect="1" noChangeArrowheads="1"/>
          </p:cNvPicPr>
          <p:nvPr/>
        </p:nvPicPr>
        <p:blipFill>
          <a:blip r:embed="rId2" cstate="print"/>
          <a:stretch>
            <a:fillRect/>
          </a:stretch>
        </p:blipFill>
        <p:spPr bwMode="auto">
          <a:xfrm>
            <a:off x="7162800" y="1600200"/>
            <a:ext cx="1675015" cy="1675015"/>
          </a:xfrm>
          <a:prstGeom prst="rect">
            <a:avLst/>
          </a:prstGeom>
          <a:noFill/>
        </p:spPr>
      </p:pic>
    </p:spTree>
    <p:extLst>
      <p:ext uri="{BB962C8B-B14F-4D97-AF65-F5344CB8AC3E}">
        <p14:creationId xmlns:p14="http://schemas.microsoft.com/office/powerpoint/2010/main" val="4198829245"/>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113"/>
          <p:cNvSpPr/>
          <p:nvPr/>
        </p:nvSpPr>
        <p:spPr>
          <a:xfrm>
            <a:off x="1219200" y="4038600"/>
            <a:ext cx="990600" cy="4572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GM code</a:t>
            </a:r>
            <a:endParaRPr lang="en-US" dirty="0">
              <a:solidFill>
                <a:schemeClr val="tx1"/>
              </a:solidFill>
            </a:endParaRPr>
          </a:p>
        </p:txBody>
      </p:sp>
      <p:sp>
        <p:nvSpPr>
          <p:cNvPr id="115" name="Rectangle 114"/>
          <p:cNvSpPr/>
          <p:nvPr/>
        </p:nvSpPr>
        <p:spPr>
          <a:xfrm>
            <a:off x="7696200" y="3429000"/>
            <a:ext cx="990600" cy="457200"/>
          </a:xfrm>
          <a:prstGeom prst="rect">
            <a:avLst/>
          </a:prstGeom>
          <a:solidFill>
            <a:schemeClr val="accent3">
              <a:lumMod val="40000"/>
              <a:lumOff val="6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vertex code</a:t>
            </a:r>
            <a:endParaRPr lang="en-US" dirty="0">
              <a:solidFill>
                <a:schemeClr val="tx1"/>
              </a:solidFill>
            </a:endParaRPr>
          </a:p>
        </p:txBody>
      </p:sp>
      <p:cxnSp>
        <p:nvCxnSpPr>
          <p:cNvPr id="5" name="Straight Connector 4"/>
          <p:cNvCxnSpPr/>
          <p:nvPr/>
        </p:nvCxnSpPr>
        <p:spPr>
          <a:xfrm>
            <a:off x="1905000" y="5334000"/>
            <a:ext cx="7086600" cy="15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762000" y="5943600"/>
            <a:ext cx="8229600" cy="15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5400000">
            <a:off x="1372394" y="5409406"/>
            <a:ext cx="1066800" cy="15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a:off x="7544594" y="5409406"/>
            <a:ext cx="1066800"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7" name="modem"/>
          <p:cNvSpPr>
            <a:spLocks noEditPoints="1" noChangeArrowheads="1"/>
          </p:cNvSpPr>
          <p:nvPr/>
        </p:nvSpPr>
        <p:spPr bwMode="auto">
          <a:xfrm>
            <a:off x="7772400" y="4572000"/>
            <a:ext cx="609600" cy="304800"/>
          </a:xfrm>
          <a:custGeom>
            <a:avLst/>
            <a:gdLst>
              <a:gd name="T0" fmla="*/ 0 w 21600"/>
              <a:gd name="T1" fmla="*/ 5152 h 21600"/>
              <a:gd name="T2" fmla="*/ 2941 w 21600"/>
              <a:gd name="T3" fmla="*/ 0 h 21600"/>
              <a:gd name="T4" fmla="*/ 18625 w 21600"/>
              <a:gd name="T5" fmla="*/ 0 h 21600"/>
              <a:gd name="T6" fmla="*/ 21600 w 21600"/>
              <a:gd name="T7" fmla="*/ 5152 h 21600"/>
              <a:gd name="T8" fmla="*/ 21600 w 21600"/>
              <a:gd name="T9" fmla="*/ 21600 h 21600"/>
              <a:gd name="T10" fmla="*/ 0 w 21600"/>
              <a:gd name="T11" fmla="*/ 21600 h 21600"/>
              <a:gd name="T12" fmla="*/ 10800 w 21600"/>
              <a:gd name="T13" fmla="*/ 0 h 21600"/>
              <a:gd name="T14" fmla="*/ 10800 w 21600"/>
              <a:gd name="T15" fmla="*/ 21600 h 21600"/>
              <a:gd name="T16" fmla="*/ 0 w 21600"/>
              <a:gd name="T17" fmla="*/ 13376 h 21600"/>
              <a:gd name="T18" fmla="*/ 21600 w 21600"/>
              <a:gd name="T19" fmla="*/ 13376 h 21600"/>
              <a:gd name="T20" fmla="*/ 400 w 21600"/>
              <a:gd name="T21" fmla="*/ 22400 h 21600"/>
              <a:gd name="T22" fmla="*/ 21200 w 21600"/>
              <a:gd name="T23" fmla="*/ 30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5152"/>
                </a:moveTo>
                <a:lnTo>
                  <a:pt x="2941" y="0"/>
                </a:lnTo>
                <a:lnTo>
                  <a:pt x="18625" y="0"/>
                </a:lnTo>
                <a:lnTo>
                  <a:pt x="21600" y="5152"/>
                </a:lnTo>
                <a:lnTo>
                  <a:pt x="21600" y="21600"/>
                </a:lnTo>
                <a:lnTo>
                  <a:pt x="0" y="21600"/>
                </a:lnTo>
                <a:lnTo>
                  <a:pt x="0" y="5152"/>
                </a:lnTo>
                <a:close/>
              </a:path>
              <a:path w="21600" h="21600" extrusionOk="0">
                <a:moveTo>
                  <a:pt x="0" y="5251"/>
                </a:moveTo>
                <a:lnTo>
                  <a:pt x="21600" y="5251"/>
                </a:lnTo>
                <a:moveTo>
                  <a:pt x="1961" y="11791"/>
                </a:moveTo>
                <a:lnTo>
                  <a:pt x="1961" y="14268"/>
                </a:lnTo>
                <a:lnTo>
                  <a:pt x="2806" y="14268"/>
                </a:lnTo>
                <a:lnTo>
                  <a:pt x="2806" y="11791"/>
                </a:lnTo>
                <a:lnTo>
                  <a:pt x="1961" y="11791"/>
                </a:lnTo>
                <a:close/>
              </a:path>
              <a:path w="21600" h="21600" extrusionOk="0">
                <a:moveTo>
                  <a:pt x="3685" y="11791"/>
                </a:moveTo>
                <a:lnTo>
                  <a:pt x="3685" y="14268"/>
                </a:lnTo>
                <a:lnTo>
                  <a:pt x="4530" y="14268"/>
                </a:lnTo>
                <a:lnTo>
                  <a:pt x="4530" y="11791"/>
                </a:lnTo>
                <a:lnTo>
                  <a:pt x="3685" y="11791"/>
                </a:lnTo>
                <a:close/>
              </a:path>
              <a:path w="21600" h="21600" extrusionOk="0">
                <a:moveTo>
                  <a:pt x="5408" y="11791"/>
                </a:moveTo>
                <a:lnTo>
                  <a:pt x="5408" y="14268"/>
                </a:lnTo>
                <a:lnTo>
                  <a:pt x="6254" y="14268"/>
                </a:lnTo>
                <a:lnTo>
                  <a:pt x="6254" y="11791"/>
                </a:lnTo>
                <a:lnTo>
                  <a:pt x="5408" y="11791"/>
                </a:lnTo>
                <a:close/>
              </a:path>
              <a:path w="21600" h="21600" extrusionOk="0">
                <a:moveTo>
                  <a:pt x="7132" y="11791"/>
                </a:moveTo>
                <a:lnTo>
                  <a:pt x="7132" y="14268"/>
                </a:lnTo>
                <a:lnTo>
                  <a:pt x="7977" y="14268"/>
                </a:lnTo>
                <a:lnTo>
                  <a:pt x="7977" y="11791"/>
                </a:lnTo>
                <a:lnTo>
                  <a:pt x="7132" y="11791"/>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22" name="Picture 3" descr="C:\Documents and Settings\mbudiu\Local Settings\Temporary Internet Files\Content.IE5\BEKKHKZ9\MPj04090150000[1].jpg"/>
          <p:cNvPicPr>
            <a:picLocks noChangeAspect="1" noChangeArrowheads="1"/>
          </p:cNvPicPr>
          <p:nvPr/>
        </p:nvPicPr>
        <p:blipFill>
          <a:blip r:embed="rId3" cstate="print"/>
          <a:srcRect/>
          <a:stretch>
            <a:fillRect/>
          </a:stretch>
        </p:blipFill>
        <p:spPr bwMode="auto">
          <a:xfrm>
            <a:off x="7878074" y="3973959"/>
            <a:ext cx="457944" cy="460190"/>
          </a:xfrm>
          <a:prstGeom prst="rect">
            <a:avLst/>
          </a:prstGeom>
          <a:noFill/>
        </p:spPr>
      </p:pic>
      <p:sp>
        <p:nvSpPr>
          <p:cNvPr id="26" name="modem"/>
          <p:cNvSpPr>
            <a:spLocks noEditPoints="1" noChangeArrowheads="1"/>
          </p:cNvSpPr>
          <p:nvPr/>
        </p:nvSpPr>
        <p:spPr bwMode="auto">
          <a:xfrm>
            <a:off x="1524000" y="4572000"/>
            <a:ext cx="609600" cy="304800"/>
          </a:xfrm>
          <a:custGeom>
            <a:avLst/>
            <a:gdLst>
              <a:gd name="T0" fmla="*/ 0 w 21600"/>
              <a:gd name="T1" fmla="*/ 5152 h 21600"/>
              <a:gd name="T2" fmla="*/ 2941 w 21600"/>
              <a:gd name="T3" fmla="*/ 0 h 21600"/>
              <a:gd name="T4" fmla="*/ 18625 w 21600"/>
              <a:gd name="T5" fmla="*/ 0 h 21600"/>
              <a:gd name="T6" fmla="*/ 21600 w 21600"/>
              <a:gd name="T7" fmla="*/ 5152 h 21600"/>
              <a:gd name="T8" fmla="*/ 21600 w 21600"/>
              <a:gd name="T9" fmla="*/ 21600 h 21600"/>
              <a:gd name="T10" fmla="*/ 0 w 21600"/>
              <a:gd name="T11" fmla="*/ 21600 h 21600"/>
              <a:gd name="T12" fmla="*/ 10800 w 21600"/>
              <a:gd name="T13" fmla="*/ 0 h 21600"/>
              <a:gd name="T14" fmla="*/ 10800 w 21600"/>
              <a:gd name="T15" fmla="*/ 21600 h 21600"/>
              <a:gd name="T16" fmla="*/ 0 w 21600"/>
              <a:gd name="T17" fmla="*/ 13376 h 21600"/>
              <a:gd name="T18" fmla="*/ 21600 w 21600"/>
              <a:gd name="T19" fmla="*/ 13376 h 21600"/>
              <a:gd name="T20" fmla="*/ 400 w 21600"/>
              <a:gd name="T21" fmla="*/ 22400 h 21600"/>
              <a:gd name="T22" fmla="*/ 21200 w 21600"/>
              <a:gd name="T23" fmla="*/ 30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5152"/>
                </a:moveTo>
                <a:lnTo>
                  <a:pt x="2941" y="0"/>
                </a:lnTo>
                <a:lnTo>
                  <a:pt x="18625" y="0"/>
                </a:lnTo>
                <a:lnTo>
                  <a:pt x="21600" y="5152"/>
                </a:lnTo>
                <a:lnTo>
                  <a:pt x="21600" y="21600"/>
                </a:lnTo>
                <a:lnTo>
                  <a:pt x="0" y="21600"/>
                </a:lnTo>
                <a:lnTo>
                  <a:pt x="0" y="5152"/>
                </a:lnTo>
                <a:close/>
              </a:path>
              <a:path w="21600" h="21600" extrusionOk="0">
                <a:moveTo>
                  <a:pt x="0" y="5251"/>
                </a:moveTo>
                <a:lnTo>
                  <a:pt x="21600" y="5251"/>
                </a:lnTo>
                <a:moveTo>
                  <a:pt x="1961" y="11791"/>
                </a:moveTo>
                <a:lnTo>
                  <a:pt x="1961" y="14268"/>
                </a:lnTo>
                <a:lnTo>
                  <a:pt x="2806" y="14268"/>
                </a:lnTo>
                <a:lnTo>
                  <a:pt x="2806" y="11791"/>
                </a:lnTo>
                <a:lnTo>
                  <a:pt x="1961" y="11791"/>
                </a:lnTo>
                <a:close/>
              </a:path>
              <a:path w="21600" h="21600" extrusionOk="0">
                <a:moveTo>
                  <a:pt x="3685" y="11791"/>
                </a:moveTo>
                <a:lnTo>
                  <a:pt x="3685" y="14268"/>
                </a:lnTo>
                <a:lnTo>
                  <a:pt x="4530" y="14268"/>
                </a:lnTo>
                <a:lnTo>
                  <a:pt x="4530" y="11791"/>
                </a:lnTo>
                <a:lnTo>
                  <a:pt x="3685" y="11791"/>
                </a:lnTo>
                <a:close/>
              </a:path>
              <a:path w="21600" h="21600" extrusionOk="0">
                <a:moveTo>
                  <a:pt x="5408" y="11791"/>
                </a:moveTo>
                <a:lnTo>
                  <a:pt x="5408" y="14268"/>
                </a:lnTo>
                <a:lnTo>
                  <a:pt x="6254" y="14268"/>
                </a:lnTo>
                <a:lnTo>
                  <a:pt x="6254" y="11791"/>
                </a:lnTo>
                <a:lnTo>
                  <a:pt x="5408" y="11791"/>
                </a:lnTo>
                <a:close/>
              </a:path>
              <a:path w="21600" h="21600" extrusionOk="0">
                <a:moveTo>
                  <a:pt x="7132" y="11791"/>
                </a:moveTo>
                <a:lnTo>
                  <a:pt x="7132" y="14268"/>
                </a:lnTo>
                <a:lnTo>
                  <a:pt x="7977" y="14268"/>
                </a:lnTo>
                <a:lnTo>
                  <a:pt x="7977" y="11791"/>
                </a:lnTo>
                <a:lnTo>
                  <a:pt x="7132" y="11791"/>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28" name="Straight Connector 27"/>
          <p:cNvCxnSpPr/>
          <p:nvPr/>
        </p:nvCxnSpPr>
        <p:spPr>
          <a:xfrm rot="5400000">
            <a:off x="-838200" y="4343400"/>
            <a:ext cx="3200400" cy="158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6200000" flipH="1">
            <a:off x="838200" y="2819400"/>
            <a:ext cx="1600200" cy="685800"/>
          </a:xfrm>
          <a:prstGeom prst="straightConnector1">
            <a:avLst/>
          </a:prstGeom>
          <a:ln w="28575">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2362201" y="2818892"/>
            <a:ext cx="5333999" cy="1237996"/>
          </a:xfrm>
          <a:custGeom>
            <a:avLst/>
            <a:gdLst>
              <a:gd name="connsiteX0" fmla="*/ 0 w 3044952"/>
              <a:gd name="connsiteY0" fmla="*/ 704088 h 704088"/>
              <a:gd name="connsiteX1" fmla="*/ 1271016 w 3044952"/>
              <a:gd name="connsiteY1" fmla="*/ 173736 h 704088"/>
              <a:gd name="connsiteX2" fmla="*/ 3044952 w 3044952"/>
              <a:gd name="connsiteY2" fmla="*/ 0 h 704088"/>
              <a:gd name="connsiteX0" fmla="*/ 0 w 3044952"/>
              <a:gd name="connsiteY0" fmla="*/ 704088 h 704088"/>
              <a:gd name="connsiteX1" fmla="*/ 1271016 w 3044952"/>
              <a:gd name="connsiteY1" fmla="*/ 326136 h 704088"/>
              <a:gd name="connsiteX2" fmla="*/ 3044952 w 3044952"/>
              <a:gd name="connsiteY2" fmla="*/ 0 h 704088"/>
              <a:gd name="connsiteX0" fmla="*/ 0 w 3089529"/>
              <a:gd name="connsiteY0" fmla="*/ 1485900 h 1485900"/>
              <a:gd name="connsiteX1" fmla="*/ 2582037 w 3089529"/>
              <a:gd name="connsiteY1" fmla="*/ 117348 h 1485900"/>
              <a:gd name="connsiteX2" fmla="*/ 3044952 w 3089529"/>
              <a:gd name="connsiteY2" fmla="*/ 781812 h 1485900"/>
              <a:gd name="connsiteX0" fmla="*/ 0 w 3091655"/>
              <a:gd name="connsiteY0" fmla="*/ 1596644 h 1596644"/>
              <a:gd name="connsiteX1" fmla="*/ 2582037 w 3091655"/>
              <a:gd name="connsiteY1" fmla="*/ 228092 h 1596644"/>
              <a:gd name="connsiteX2" fmla="*/ 3014502 w 3091655"/>
              <a:gd name="connsiteY2" fmla="*/ 380492 h 1596644"/>
              <a:gd name="connsiteX3" fmla="*/ 3044952 w 3091655"/>
              <a:gd name="connsiteY3" fmla="*/ 892556 h 1596644"/>
              <a:gd name="connsiteX0" fmla="*/ 0 w 3281964"/>
              <a:gd name="connsiteY0" fmla="*/ 1237996 h 1237996"/>
              <a:gd name="connsiteX1" fmla="*/ 1440180 w 3281964"/>
              <a:gd name="connsiteY1" fmla="*/ 402844 h 1237996"/>
              <a:gd name="connsiteX2" fmla="*/ 3014502 w 3281964"/>
              <a:gd name="connsiteY2" fmla="*/ 21844 h 1237996"/>
              <a:gd name="connsiteX3" fmla="*/ 3044952 w 3281964"/>
              <a:gd name="connsiteY3" fmla="*/ 533908 h 1237996"/>
              <a:gd name="connsiteX0" fmla="*/ 0 w 3044952"/>
              <a:gd name="connsiteY0" fmla="*/ 1390396 h 1390396"/>
              <a:gd name="connsiteX1" fmla="*/ 1440180 w 3044952"/>
              <a:gd name="connsiteY1" fmla="*/ 555244 h 1390396"/>
              <a:gd name="connsiteX2" fmla="*/ 2464719 w 3044952"/>
              <a:gd name="connsiteY2" fmla="*/ 21844 h 1390396"/>
              <a:gd name="connsiteX3" fmla="*/ 3044952 w 3044952"/>
              <a:gd name="connsiteY3" fmla="*/ 686308 h 1390396"/>
              <a:gd name="connsiteX0" fmla="*/ 0 w 3044952"/>
              <a:gd name="connsiteY0" fmla="*/ 1390396 h 1390396"/>
              <a:gd name="connsiteX1" fmla="*/ 1186434 w 3044952"/>
              <a:gd name="connsiteY1" fmla="*/ 555244 h 1390396"/>
              <a:gd name="connsiteX2" fmla="*/ 2464719 w 3044952"/>
              <a:gd name="connsiteY2" fmla="*/ 21844 h 1390396"/>
              <a:gd name="connsiteX3" fmla="*/ 3044952 w 3044952"/>
              <a:gd name="connsiteY3" fmla="*/ 686308 h 1390396"/>
              <a:gd name="connsiteX0" fmla="*/ 0 w 3044952"/>
              <a:gd name="connsiteY0" fmla="*/ 1237996 h 1237996"/>
              <a:gd name="connsiteX1" fmla="*/ 1186434 w 3044952"/>
              <a:gd name="connsiteY1" fmla="*/ 402844 h 1237996"/>
              <a:gd name="connsiteX2" fmla="*/ 2464719 w 3044952"/>
              <a:gd name="connsiteY2" fmla="*/ 21844 h 1237996"/>
              <a:gd name="connsiteX3" fmla="*/ 3044952 w 3044952"/>
              <a:gd name="connsiteY3" fmla="*/ 533908 h 1237996"/>
            </a:gdLst>
            <a:ahLst/>
            <a:cxnLst>
              <a:cxn ang="0">
                <a:pos x="connsiteX0" y="connsiteY0"/>
              </a:cxn>
              <a:cxn ang="0">
                <a:pos x="connsiteX1" y="connsiteY1"/>
              </a:cxn>
              <a:cxn ang="0">
                <a:pos x="connsiteX2" y="connsiteY2"/>
              </a:cxn>
              <a:cxn ang="0">
                <a:pos x="connsiteX3" y="connsiteY3"/>
              </a:cxn>
            </a:cxnLst>
            <a:rect l="l" t="t" r="r" b="b"/>
            <a:pathLst>
              <a:path w="3044952" h="1237996">
                <a:moveTo>
                  <a:pt x="0" y="1237996"/>
                </a:moveTo>
                <a:cubicBezTo>
                  <a:pt x="381762" y="1031494"/>
                  <a:pt x="678942" y="520192"/>
                  <a:pt x="1186434" y="402844"/>
                </a:cubicBezTo>
                <a:cubicBezTo>
                  <a:pt x="1618366" y="174752"/>
                  <a:pt x="2154966" y="0"/>
                  <a:pt x="2464719" y="21844"/>
                </a:cubicBezTo>
                <a:cubicBezTo>
                  <a:pt x="2774472" y="43688"/>
                  <a:pt x="2969392" y="423164"/>
                  <a:pt x="3044952" y="533908"/>
                </a:cubicBezTo>
              </a:path>
            </a:pathLst>
          </a:custGeom>
          <a:ln w="28575">
            <a:solidFill>
              <a:srgbClr val="FF0000"/>
            </a:solidFill>
            <a:prstDash val="solid"/>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1" name="Title 60"/>
          <p:cNvSpPr>
            <a:spLocks noGrp="1"/>
          </p:cNvSpPr>
          <p:nvPr>
            <p:ph type="title"/>
          </p:nvPr>
        </p:nvSpPr>
        <p:spPr>
          <a:xfrm>
            <a:off x="609600" y="152400"/>
            <a:ext cx="8229600" cy="1143000"/>
          </a:xfrm>
        </p:spPr>
        <p:txBody>
          <a:bodyPr/>
          <a:lstStyle/>
          <a:p>
            <a:r>
              <a:rPr lang="en-US" dirty="0" smtClean="0"/>
              <a:t>Staging</a:t>
            </a:r>
            <a:endParaRPr lang="en-US" dirty="0"/>
          </a:p>
        </p:txBody>
      </p:sp>
      <p:pic>
        <p:nvPicPr>
          <p:cNvPr id="62" name="Picture 14" descr="C:\Program Files\Microsoft Office\MEDIA\CAGCAT10\j0195384.wmf"/>
          <p:cNvPicPr>
            <a:picLocks noChangeAspect="1" noChangeArrowheads="1"/>
          </p:cNvPicPr>
          <p:nvPr/>
        </p:nvPicPr>
        <p:blipFill>
          <a:blip r:embed="rId4" cstate="print"/>
          <a:srcRect/>
          <a:stretch>
            <a:fillRect/>
          </a:stretch>
        </p:blipFill>
        <p:spPr bwMode="auto">
          <a:xfrm flipH="1">
            <a:off x="0" y="1524000"/>
            <a:ext cx="1194269" cy="1219200"/>
          </a:xfrm>
          <a:prstGeom prst="rect">
            <a:avLst/>
          </a:prstGeom>
          <a:noFill/>
        </p:spPr>
      </p:pic>
      <p:sp>
        <p:nvSpPr>
          <p:cNvPr id="63" name="TextBox 62"/>
          <p:cNvSpPr txBox="1"/>
          <p:nvPr/>
        </p:nvSpPr>
        <p:spPr>
          <a:xfrm>
            <a:off x="304800" y="990600"/>
            <a:ext cx="880369" cy="369332"/>
          </a:xfrm>
          <a:prstGeom prst="rect">
            <a:avLst/>
          </a:prstGeom>
          <a:noFill/>
        </p:spPr>
        <p:txBody>
          <a:bodyPr wrap="none" rtlCol="0">
            <a:spAutoFit/>
          </a:bodyPr>
          <a:lstStyle/>
          <a:p>
            <a:r>
              <a:rPr lang="en-US" i="1" dirty="0" smtClean="0"/>
              <a:t>1. Build</a:t>
            </a:r>
            <a:endParaRPr lang="en-US" i="1" dirty="0"/>
          </a:p>
        </p:txBody>
      </p:sp>
      <p:sp>
        <p:nvSpPr>
          <p:cNvPr id="64" name="TextBox 63"/>
          <p:cNvSpPr txBox="1"/>
          <p:nvPr/>
        </p:nvSpPr>
        <p:spPr>
          <a:xfrm>
            <a:off x="762000" y="2819400"/>
            <a:ext cx="917239" cy="646331"/>
          </a:xfrm>
          <a:prstGeom prst="rect">
            <a:avLst/>
          </a:prstGeom>
          <a:noFill/>
        </p:spPr>
        <p:txBody>
          <a:bodyPr wrap="none" rtlCol="0">
            <a:spAutoFit/>
          </a:bodyPr>
          <a:lstStyle/>
          <a:p>
            <a:r>
              <a:rPr lang="en-US" i="1" dirty="0" smtClean="0"/>
              <a:t>2. Send </a:t>
            </a:r>
            <a:br>
              <a:rPr lang="en-US" i="1" dirty="0" smtClean="0"/>
            </a:br>
            <a:r>
              <a:rPr lang="en-US" i="1" dirty="0" smtClean="0"/>
              <a:t>.exe</a:t>
            </a:r>
            <a:endParaRPr lang="en-US" i="1" dirty="0"/>
          </a:p>
        </p:txBody>
      </p:sp>
      <p:sp>
        <p:nvSpPr>
          <p:cNvPr id="65" name="TextBox 64"/>
          <p:cNvSpPr txBox="1"/>
          <p:nvPr/>
        </p:nvSpPr>
        <p:spPr>
          <a:xfrm>
            <a:off x="762000" y="4876800"/>
            <a:ext cx="1763688" cy="369332"/>
          </a:xfrm>
          <a:prstGeom prst="rect">
            <a:avLst/>
          </a:prstGeom>
          <a:noFill/>
        </p:spPr>
        <p:txBody>
          <a:bodyPr wrap="none" rtlCol="0">
            <a:spAutoFit/>
          </a:bodyPr>
          <a:lstStyle/>
          <a:p>
            <a:r>
              <a:rPr lang="en-US" i="1" dirty="0" smtClean="0"/>
              <a:t>3. Start manager</a:t>
            </a:r>
            <a:endParaRPr lang="en-US" i="1" dirty="0"/>
          </a:p>
        </p:txBody>
      </p:sp>
      <p:sp>
        <p:nvSpPr>
          <p:cNvPr id="66" name="TextBox 65"/>
          <p:cNvSpPr txBox="1"/>
          <p:nvPr/>
        </p:nvSpPr>
        <p:spPr>
          <a:xfrm>
            <a:off x="2590800" y="3886200"/>
            <a:ext cx="1886157" cy="369332"/>
          </a:xfrm>
          <a:prstGeom prst="rect">
            <a:avLst/>
          </a:prstGeom>
          <a:noFill/>
        </p:spPr>
        <p:txBody>
          <a:bodyPr wrap="none" rtlCol="0">
            <a:spAutoFit/>
          </a:bodyPr>
          <a:lstStyle/>
          <a:p>
            <a:r>
              <a:rPr lang="en-US" i="1" dirty="0" smtClean="0"/>
              <a:t>5. Generate graph</a:t>
            </a:r>
            <a:endParaRPr lang="en-US" i="1" dirty="0"/>
          </a:p>
        </p:txBody>
      </p:sp>
      <p:sp>
        <p:nvSpPr>
          <p:cNvPr id="67" name="Oval 66"/>
          <p:cNvSpPr/>
          <p:nvPr/>
        </p:nvSpPr>
        <p:spPr>
          <a:xfrm>
            <a:off x="22860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438400" y="4343400"/>
            <a:ext cx="76200" cy="76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25908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2362200" y="4495800"/>
            <a:ext cx="76200" cy="76200"/>
          </a:xfrm>
          <a:prstGeom prst="ellipse">
            <a:avLst/>
          </a:prstGeom>
          <a:ln>
            <a:tailE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2514600" y="4495800"/>
            <a:ext cx="76200" cy="76200"/>
          </a:xfrm>
          <a:prstGeom prst="ellipse">
            <a:avLst/>
          </a:prstGeom>
          <a:ln>
            <a:tailE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2667000" y="4495800"/>
            <a:ext cx="76200" cy="76200"/>
          </a:xfrm>
          <a:prstGeom prst="ellipse">
            <a:avLst/>
          </a:prstGeom>
          <a:solidFill>
            <a:srgbClr val="FFFF00"/>
          </a:solidFill>
          <a:ln>
            <a:tailEnd w="sm" len="s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2362200"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514600"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2667000" y="41910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743200" y="4343400"/>
            <a:ext cx="76200" cy="76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8" name="Straight Arrow Connector 77"/>
          <p:cNvCxnSpPr>
            <a:stCxn id="72" idx="7"/>
            <a:endCxn id="76" idx="4"/>
          </p:cNvCxnSpPr>
          <p:nvPr/>
        </p:nvCxnSpPr>
        <p:spPr>
          <a:xfrm rot="5400000" flipH="1" flipV="1">
            <a:off x="2712991" y="4438651"/>
            <a:ext cx="87359" cy="49259"/>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72" idx="1"/>
            <a:endCxn id="69" idx="4"/>
          </p:cNvCxnSpPr>
          <p:nvPr/>
        </p:nvCxnSpPr>
        <p:spPr>
          <a:xfrm rot="16200000" flipV="1">
            <a:off x="2609851" y="4438650"/>
            <a:ext cx="87359" cy="49259"/>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a:stCxn id="71" idx="7"/>
            <a:endCxn id="69" idx="4"/>
          </p:cNvCxnSpPr>
          <p:nvPr/>
        </p:nvCxnSpPr>
        <p:spPr>
          <a:xfrm rot="5400000" flipH="1" flipV="1">
            <a:off x="2560591" y="4438651"/>
            <a:ext cx="87359" cy="49259"/>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a:stCxn id="71" idx="1"/>
            <a:endCxn id="68" idx="4"/>
          </p:cNvCxnSpPr>
          <p:nvPr/>
        </p:nvCxnSpPr>
        <p:spPr>
          <a:xfrm rot="16200000" flipV="1">
            <a:off x="2457451" y="4438650"/>
            <a:ext cx="87359" cy="49259"/>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70" idx="7"/>
            <a:endCxn id="68" idx="3"/>
          </p:cNvCxnSpPr>
          <p:nvPr/>
        </p:nvCxnSpPr>
        <p:spPr>
          <a:xfrm rot="5400000" flipH="1" flipV="1">
            <a:off x="2389141" y="4446541"/>
            <a:ext cx="98518" cy="22318"/>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70" idx="1"/>
            <a:endCxn id="67" idx="5"/>
          </p:cNvCxnSpPr>
          <p:nvPr/>
        </p:nvCxnSpPr>
        <p:spPr>
          <a:xfrm rot="16200000" flipV="1">
            <a:off x="2312941" y="4446541"/>
            <a:ext cx="98518" cy="22318"/>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a:stCxn id="76" idx="1"/>
            <a:endCxn id="75" idx="4"/>
          </p:cNvCxnSpPr>
          <p:nvPr/>
        </p:nvCxnSpPr>
        <p:spPr>
          <a:xfrm rot="16200000" flipV="1">
            <a:off x="2686051" y="4286250"/>
            <a:ext cx="87359" cy="49259"/>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a:stCxn id="69" idx="7"/>
            <a:endCxn id="75" idx="5"/>
          </p:cNvCxnSpPr>
          <p:nvPr/>
        </p:nvCxnSpPr>
        <p:spPr>
          <a:xfrm rot="5400000" flipH="1" flipV="1">
            <a:off x="2644682" y="4267200"/>
            <a:ext cx="98518" cy="7620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a:stCxn id="69" idx="1"/>
            <a:endCxn id="74" idx="4"/>
          </p:cNvCxnSpPr>
          <p:nvPr/>
        </p:nvCxnSpPr>
        <p:spPr>
          <a:xfrm rot="16200000" flipV="1">
            <a:off x="2533651" y="4286250"/>
            <a:ext cx="87359" cy="49259"/>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a:stCxn id="68" idx="7"/>
            <a:endCxn id="74" idx="6"/>
          </p:cNvCxnSpPr>
          <p:nvPr/>
        </p:nvCxnSpPr>
        <p:spPr>
          <a:xfrm rot="5400000" flipH="1" flipV="1">
            <a:off x="2484391" y="4248151"/>
            <a:ext cx="125459" cy="87359"/>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100" name="Straight Arrow Connector 99"/>
          <p:cNvCxnSpPr>
            <a:stCxn id="68" idx="1"/>
            <a:endCxn id="73" idx="5"/>
          </p:cNvCxnSpPr>
          <p:nvPr/>
        </p:nvCxnSpPr>
        <p:spPr>
          <a:xfrm rot="16200000" flipV="1">
            <a:off x="2389141" y="4294141"/>
            <a:ext cx="98518" cy="22318"/>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a:stCxn id="67" idx="1"/>
            <a:endCxn id="73" idx="3"/>
          </p:cNvCxnSpPr>
          <p:nvPr/>
        </p:nvCxnSpPr>
        <p:spPr>
          <a:xfrm rot="5400000" flipH="1" flipV="1">
            <a:off x="2286000" y="4267200"/>
            <a:ext cx="98518" cy="76200"/>
          </a:xfrm>
          <a:prstGeom prst="straightConnector1">
            <a:avLst/>
          </a:prstGeom>
          <a:ln>
            <a:tailEnd type="arrow" w="sm" len="sm"/>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733800" y="2895600"/>
            <a:ext cx="1181670" cy="646331"/>
          </a:xfrm>
          <a:prstGeom prst="rect">
            <a:avLst/>
          </a:prstGeom>
          <a:noFill/>
        </p:spPr>
        <p:txBody>
          <a:bodyPr wrap="none" rtlCol="0">
            <a:spAutoFit/>
          </a:bodyPr>
          <a:lstStyle/>
          <a:p>
            <a:pPr algn="ctr"/>
            <a:r>
              <a:rPr lang="en-US" i="1" dirty="0" smtClean="0"/>
              <a:t>7. Serialize</a:t>
            </a:r>
            <a:br>
              <a:rPr lang="en-US" i="1" dirty="0" smtClean="0"/>
            </a:br>
            <a:r>
              <a:rPr lang="en-US" i="1" dirty="0" smtClean="0"/>
              <a:t>vertices</a:t>
            </a:r>
            <a:endParaRPr lang="en-US" i="1" dirty="0"/>
          </a:p>
        </p:txBody>
      </p:sp>
      <p:sp>
        <p:nvSpPr>
          <p:cNvPr id="109" name="Freeform 108"/>
          <p:cNvSpPr/>
          <p:nvPr/>
        </p:nvSpPr>
        <p:spPr>
          <a:xfrm>
            <a:off x="2191309" y="4553711"/>
            <a:ext cx="5799626" cy="866269"/>
          </a:xfrm>
          <a:custGeom>
            <a:avLst/>
            <a:gdLst>
              <a:gd name="connsiteX0" fmla="*/ 5708904 w 5995416"/>
              <a:gd name="connsiteY0" fmla="*/ 0 h 1772412"/>
              <a:gd name="connsiteX1" fmla="*/ 5562600 w 5995416"/>
              <a:gd name="connsiteY1" fmla="*/ 1380744 h 1772412"/>
              <a:gd name="connsiteX2" fmla="*/ 3112008 w 5995416"/>
              <a:gd name="connsiteY2" fmla="*/ 1664208 h 1772412"/>
              <a:gd name="connsiteX3" fmla="*/ 505968 w 5995416"/>
              <a:gd name="connsiteY3" fmla="*/ 1636776 h 1772412"/>
              <a:gd name="connsiteX4" fmla="*/ 76200 w 5995416"/>
              <a:gd name="connsiteY4" fmla="*/ 850392 h 1772412"/>
              <a:gd name="connsiteX0" fmla="*/ 6089904 w 6233160"/>
              <a:gd name="connsiteY0" fmla="*/ 0 h 1239012"/>
              <a:gd name="connsiteX1" fmla="*/ 5562600 w 6233160"/>
              <a:gd name="connsiteY1" fmla="*/ 847344 h 1239012"/>
              <a:gd name="connsiteX2" fmla="*/ 3112008 w 6233160"/>
              <a:gd name="connsiteY2" fmla="*/ 1130808 h 1239012"/>
              <a:gd name="connsiteX3" fmla="*/ 505968 w 6233160"/>
              <a:gd name="connsiteY3" fmla="*/ 1103376 h 1239012"/>
              <a:gd name="connsiteX4" fmla="*/ 76200 w 6233160"/>
              <a:gd name="connsiteY4" fmla="*/ 316992 h 1239012"/>
              <a:gd name="connsiteX0" fmla="*/ 6089904 w 6089904"/>
              <a:gd name="connsiteY0" fmla="*/ 0 h 1239012"/>
              <a:gd name="connsiteX1" fmla="*/ 5562600 w 6089904"/>
              <a:gd name="connsiteY1" fmla="*/ 847344 h 1239012"/>
              <a:gd name="connsiteX2" fmla="*/ 3112008 w 6089904"/>
              <a:gd name="connsiteY2" fmla="*/ 1130808 h 1239012"/>
              <a:gd name="connsiteX3" fmla="*/ 505968 w 6089904"/>
              <a:gd name="connsiteY3" fmla="*/ 1103376 h 1239012"/>
              <a:gd name="connsiteX4" fmla="*/ 76200 w 6089904"/>
              <a:gd name="connsiteY4" fmla="*/ 316992 h 1239012"/>
              <a:gd name="connsiteX0" fmla="*/ 5945435 w 5945435"/>
              <a:gd name="connsiteY0" fmla="*/ 338616 h 867697"/>
              <a:gd name="connsiteX1" fmla="*/ 5506565 w 5945435"/>
              <a:gd name="connsiteY1" fmla="*/ 530352 h 867697"/>
              <a:gd name="connsiteX2" fmla="*/ 3055973 w 5945435"/>
              <a:gd name="connsiteY2" fmla="*/ 813816 h 867697"/>
              <a:gd name="connsiteX3" fmla="*/ 449933 w 5945435"/>
              <a:gd name="connsiteY3" fmla="*/ 786384 h 867697"/>
              <a:gd name="connsiteX4" fmla="*/ 20165 w 5945435"/>
              <a:gd name="connsiteY4" fmla="*/ 0 h 867697"/>
              <a:gd name="connsiteX0" fmla="*/ 5945435 w 5945435"/>
              <a:gd name="connsiteY0" fmla="*/ 338616 h 867697"/>
              <a:gd name="connsiteX1" fmla="*/ 5506565 w 5945435"/>
              <a:gd name="connsiteY1" fmla="*/ 530352 h 867697"/>
              <a:gd name="connsiteX2" fmla="*/ 3055973 w 5945435"/>
              <a:gd name="connsiteY2" fmla="*/ 813816 h 867697"/>
              <a:gd name="connsiteX3" fmla="*/ 449933 w 5945435"/>
              <a:gd name="connsiteY3" fmla="*/ 786384 h 867697"/>
              <a:gd name="connsiteX4" fmla="*/ 20165 w 5945435"/>
              <a:gd name="connsiteY4" fmla="*/ 0 h 867697"/>
              <a:gd name="connsiteX0" fmla="*/ 5945435 w 5945435"/>
              <a:gd name="connsiteY0" fmla="*/ 338616 h 866269"/>
              <a:gd name="connsiteX1" fmla="*/ 5418132 w 5945435"/>
              <a:gd name="connsiteY1" fmla="*/ 556231 h 866269"/>
              <a:gd name="connsiteX2" fmla="*/ 3055973 w 5945435"/>
              <a:gd name="connsiteY2" fmla="*/ 813816 h 866269"/>
              <a:gd name="connsiteX3" fmla="*/ 449933 w 5945435"/>
              <a:gd name="connsiteY3" fmla="*/ 786384 h 866269"/>
              <a:gd name="connsiteX4" fmla="*/ 20165 w 5945435"/>
              <a:gd name="connsiteY4" fmla="*/ 0 h 866269"/>
              <a:gd name="connsiteX0" fmla="*/ 5945435 w 5945435"/>
              <a:gd name="connsiteY0" fmla="*/ 338616 h 866269"/>
              <a:gd name="connsiteX1" fmla="*/ 5418132 w 5945435"/>
              <a:gd name="connsiteY1" fmla="*/ 556231 h 866269"/>
              <a:gd name="connsiteX2" fmla="*/ 3055973 w 5945435"/>
              <a:gd name="connsiteY2" fmla="*/ 813816 h 866269"/>
              <a:gd name="connsiteX3" fmla="*/ 449933 w 5945435"/>
              <a:gd name="connsiteY3" fmla="*/ 786384 h 866269"/>
              <a:gd name="connsiteX4" fmla="*/ 20165 w 5945435"/>
              <a:gd name="connsiteY4" fmla="*/ 0 h 866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5435" h="866269">
                <a:moveTo>
                  <a:pt x="5945435" y="338616"/>
                </a:moveTo>
                <a:cubicBezTo>
                  <a:pt x="5545683" y="579235"/>
                  <a:pt x="5882023" y="416646"/>
                  <a:pt x="5418132" y="556231"/>
                </a:cubicBezTo>
                <a:cubicBezTo>
                  <a:pt x="4954241" y="695816"/>
                  <a:pt x="3884006" y="775457"/>
                  <a:pt x="3055973" y="813816"/>
                </a:cubicBezTo>
                <a:cubicBezTo>
                  <a:pt x="2227940" y="852175"/>
                  <a:pt x="955901" y="922020"/>
                  <a:pt x="449933" y="786384"/>
                </a:cubicBezTo>
                <a:cubicBezTo>
                  <a:pt x="-56035" y="650748"/>
                  <a:pt x="-17935" y="325374"/>
                  <a:pt x="20165" y="0"/>
                </a:cubicBezTo>
              </a:path>
            </a:pathLst>
          </a:custGeom>
          <a:ln w="28575">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TextBox 109"/>
          <p:cNvSpPr txBox="1"/>
          <p:nvPr/>
        </p:nvSpPr>
        <p:spPr>
          <a:xfrm>
            <a:off x="5638800" y="4953000"/>
            <a:ext cx="1752660" cy="646331"/>
          </a:xfrm>
          <a:prstGeom prst="rect">
            <a:avLst/>
          </a:prstGeom>
          <a:noFill/>
          <a:ln>
            <a:noFill/>
            <a:tailEnd w="lg" len="lg"/>
          </a:ln>
        </p:spPr>
        <p:txBody>
          <a:bodyPr wrap="none" rtlCol="0">
            <a:spAutoFit/>
          </a:bodyPr>
          <a:lstStyle/>
          <a:p>
            <a:pPr algn="ctr"/>
            <a:r>
              <a:rPr lang="en-US" i="1" dirty="0" smtClean="0"/>
              <a:t>8. Monitor</a:t>
            </a:r>
          </a:p>
          <a:p>
            <a:pPr algn="ctr"/>
            <a:r>
              <a:rPr lang="en-US" i="1" dirty="0" smtClean="0"/>
              <a:t>Vertex execution</a:t>
            </a:r>
            <a:endParaRPr lang="en-US" i="1" dirty="0"/>
          </a:p>
        </p:txBody>
      </p:sp>
      <p:sp>
        <p:nvSpPr>
          <p:cNvPr id="116" name="modem"/>
          <p:cNvSpPr>
            <a:spLocks noEditPoints="1" noChangeArrowheads="1"/>
          </p:cNvSpPr>
          <p:nvPr/>
        </p:nvSpPr>
        <p:spPr bwMode="auto">
          <a:xfrm>
            <a:off x="4343400" y="4572000"/>
            <a:ext cx="609600" cy="304800"/>
          </a:xfrm>
          <a:custGeom>
            <a:avLst/>
            <a:gdLst>
              <a:gd name="T0" fmla="*/ 0 w 21600"/>
              <a:gd name="T1" fmla="*/ 5152 h 21600"/>
              <a:gd name="T2" fmla="*/ 2941 w 21600"/>
              <a:gd name="T3" fmla="*/ 0 h 21600"/>
              <a:gd name="T4" fmla="*/ 18625 w 21600"/>
              <a:gd name="T5" fmla="*/ 0 h 21600"/>
              <a:gd name="T6" fmla="*/ 21600 w 21600"/>
              <a:gd name="T7" fmla="*/ 5152 h 21600"/>
              <a:gd name="T8" fmla="*/ 21600 w 21600"/>
              <a:gd name="T9" fmla="*/ 21600 h 21600"/>
              <a:gd name="T10" fmla="*/ 0 w 21600"/>
              <a:gd name="T11" fmla="*/ 21600 h 21600"/>
              <a:gd name="T12" fmla="*/ 10800 w 21600"/>
              <a:gd name="T13" fmla="*/ 0 h 21600"/>
              <a:gd name="T14" fmla="*/ 10800 w 21600"/>
              <a:gd name="T15" fmla="*/ 21600 h 21600"/>
              <a:gd name="T16" fmla="*/ 0 w 21600"/>
              <a:gd name="T17" fmla="*/ 13376 h 21600"/>
              <a:gd name="T18" fmla="*/ 21600 w 21600"/>
              <a:gd name="T19" fmla="*/ 13376 h 21600"/>
              <a:gd name="T20" fmla="*/ 400 w 21600"/>
              <a:gd name="T21" fmla="*/ 22400 h 21600"/>
              <a:gd name="T22" fmla="*/ 21200 w 21600"/>
              <a:gd name="T23" fmla="*/ 300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extrusionOk="0">
                <a:moveTo>
                  <a:pt x="0" y="5152"/>
                </a:moveTo>
                <a:lnTo>
                  <a:pt x="2941" y="0"/>
                </a:lnTo>
                <a:lnTo>
                  <a:pt x="18625" y="0"/>
                </a:lnTo>
                <a:lnTo>
                  <a:pt x="21600" y="5152"/>
                </a:lnTo>
                <a:lnTo>
                  <a:pt x="21600" y="21600"/>
                </a:lnTo>
                <a:lnTo>
                  <a:pt x="0" y="21600"/>
                </a:lnTo>
                <a:lnTo>
                  <a:pt x="0" y="5152"/>
                </a:lnTo>
                <a:close/>
              </a:path>
              <a:path w="21600" h="21600" extrusionOk="0">
                <a:moveTo>
                  <a:pt x="0" y="5251"/>
                </a:moveTo>
                <a:lnTo>
                  <a:pt x="21600" y="5251"/>
                </a:lnTo>
                <a:moveTo>
                  <a:pt x="1961" y="11791"/>
                </a:moveTo>
                <a:lnTo>
                  <a:pt x="1961" y="14268"/>
                </a:lnTo>
                <a:lnTo>
                  <a:pt x="2806" y="14268"/>
                </a:lnTo>
                <a:lnTo>
                  <a:pt x="2806" y="11791"/>
                </a:lnTo>
                <a:lnTo>
                  <a:pt x="1961" y="11791"/>
                </a:lnTo>
                <a:close/>
              </a:path>
              <a:path w="21600" h="21600" extrusionOk="0">
                <a:moveTo>
                  <a:pt x="3685" y="11791"/>
                </a:moveTo>
                <a:lnTo>
                  <a:pt x="3685" y="14268"/>
                </a:lnTo>
                <a:lnTo>
                  <a:pt x="4530" y="14268"/>
                </a:lnTo>
                <a:lnTo>
                  <a:pt x="4530" y="11791"/>
                </a:lnTo>
                <a:lnTo>
                  <a:pt x="3685" y="11791"/>
                </a:lnTo>
                <a:close/>
              </a:path>
              <a:path w="21600" h="21600" extrusionOk="0">
                <a:moveTo>
                  <a:pt x="5408" y="11791"/>
                </a:moveTo>
                <a:lnTo>
                  <a:pt x="5408" y="14268"/>
                </a:lnTo>
                <a:lnTo>
                  <a:pt x="6254" y="14268"/>
                </a:lnTo>
                <a:lnTo>
                  <a:pt x="6254" y="11791"/>
                </a:lnTo>
                <a:lnTo>
                  <a:pt x="5408" y="11791"/>
                </a:lnTo>
                <a:close/>
              </a:path>
              <a:path w="21600" h="21600" extrusionOk="0">
                <a:moveTo>
                  <a:pt x="7132" y="11791"/>
                </a:moveTo>
                <a:lnTo>
                  <a:pt x="7132" y="14268"/>
                </a:lnTo>
                <a:lnTo>
                  <a:pt x="7977" y="14268"/>
                </a:lnTo>
                <a:lnTo>
                  <a:pt x="7977" y="11791"/>
                </a:lnTo>
                <a:lnTo>
                  <a:pt x="7132" y="11791"/>
                </a:lnTo>
                <a:close/>
              </a:path>
            </a:pathLst>
          </a:custGeom>
          <a:solidFill>
            <a:srgbClr val="C0C0C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117" name="Straight Connector 116"/>
          <p:cNvCxnSpPr/>
          <p:nvPr/>
        </p:nvCxnSpPr>
        <p:spPr>
          <a:xfrm rot="5400000">
            <a:off x="4267994" y="5409406"/>
            <a:ext cx="1066800"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18" name="Freeform 117"/>
          <p:cNvSpPr/>
          <p:nvPr/>
        </p:nvSpPr>
        <p:spPr>
          <a:xfrm>
            <a:off x="1941576" y="4956048"/>
            <a:ext cx="2750820" cy="905256"/>
          </a:xfrm>
          <a:custGeom>
            <a:avLst/>
            <a:gdLst>
              <a:gd name="connsiteX0" fmla="*/ 158496 w 2718816"/>
              <a:gd name="connsiteY0" fmla="*/ 45720 h 905256"/>
              <a:gd name="connsiteX1" fmla="*/ 204216 w 2718816"/>
              <a:gd name="connsiteY1" fmla="*/ 658368 h 905256"/>
              <a:gd name="connsiteX2" fmla="*/ 1383792 w 2718816"/>
              <a:gd name="connsiteY2" fmla="*/ 905256 h 905256"/>
              <a:gd name="connsiteX3" fmla="*/ 2490216 w 2718816"/>
              <a:gd name="connsiteY3" fmla="*/ 822960 h 905256"/>
              <a:gd name="connsiteX4" fmla="*/ 2718816 w 2718816"/>
              <a:gd name="connsiteY4" fmla="*/ 0 h 905256"/>
              <a:gd name="connsiteX0" fmla="*/ 158496 w 2756916"/>
              <a:gd name="connsiteY0" fmla="*/ 45720 h 905256"/>
              <a:gd name="connsiteX1" fmla="*/ 204216 w 2756916"/>
              <a:gd name="connsiteY1" fmla="*/ 658368 h 905256"/>
              <a:gd name="connsiteX2" fmla="*/ 1383792 w 2756916"/>
              <a:gd name="connsiteY2" fmla="*/ 905256 h 905256"/>
              <a:gd name="connsiteX3" fmla="*/ 2490216 w 2756916"/>
              <a:gd name="connsiteY3" fmla="*/ 822960 h 905256"/>
              <a:gd name="connsiteX4" fmla="*/ 2718816 w 2756916"/>
              <a:gd name="connsiteY4" fmla="*/ 432816 h 905256"/>
              <a:gd name="connsiteX5" fmla="*/ 2718816 w 2756916"/>
              <a:gd name="connsiteY5" fmla="*/ 0 h 905256"/>
              <a:gd name="connsiteX0" fmla="*/ 158496 w 2756916"/>
              <a:gd name="connsiteY0" fmla="*/ 45720 h 905256"/>
              <a:gd name="connsiteX1" fmla="*/ 204216 w 2756916"/>
              <a:gd name="connsiteY1" fmla="*/ 658368 h 905256"/>
              <a:gd name="connsiteX2" fmla="*/ 1383792 w 2756916"/>
              <a:gd name="connsiteY2" fmla="*/ 905256 h 905256"/>
              <a:gd name="connsiteX3" fmla="*/ 1773936 w 2756916"/>
              <a:gd name="connsiteY3" fmla="*/ 886968 h 905256"/>
              <a:gd name="connsiteX4" fmla="*/ 2490216 w 2756916"/>
              <a:gd name="connsiteY4" fmla="*/ 822960 h 905256"/>
              <a:gd name="connsiteX5" fmla="*/ 2718816 w 2756916"/>
              <a:gd name="connsiteY5" fmla="*/ 432816 h 905256"/>
              <a:gd name="connsiteX6" fmla="*/ 2718816 w 2756916"/>
              <a:gd name="connsiteY6" fmla="*/ 0 h 905256"/>
              <a:gd name="connsiteX0" fmla="*/ 79248 w 2830068"/>
              <a:gd name="connsiteY0" fmla="*/ 45720 h 905256"/>
              <a:gd name="connsiteX1" fmla="*/ 277368 w 2830068"/>
              <a:gd name="connsiteY1" fmla="*/ 658368 h 905256"/>
              <a:gd name="connsiteX2" fmla="*/ 1456944 w 2830068"/>
              <a:gd name="connsiteY2" fmla="*/ 905256 h 905256"/>
              <a:gd name="connsiteX3" fmla="*/ 1847088 w 2830068"/>
              <a:gd name="connsiteY3" fmla="*/ 886968 h 905256"/>
              <a:gd name="connsiteX4" fmla="*/ 2563368 w 2830068"/>
              <a:gd name="connsiteY4" fmla="*/ 822960 h 905256"/>
              <a:gd name="connsiteX5" fmla="*/ 2791968 w 2830068"/>
              <a:gd name="connsiteY5" fmla="*/ 432816 h 905256"/>
              <a:gd name="connsiteX6" fmla="*/ 2791968 w 2830068"/>
              <a:gd name="connsiteY6" fmla="*/ 0 h 905256"/>
              <a:gd name="connsiteX0" fmla="*/ 31496 w 2782316"/>
              <a:gd name="connsiteY0" fmla="*/ 45720 h 905256"/>
              <a:gd name="connsiteX1" fmla="*/ 229616 w 2782316"/>
              <a:gd name="connsiteY1" fmla="*/ 658368 h 905256"/>
              <a:gd name="connsiteX2" fmla="*/ 1409192 w 2782316"/>
              <a:gd name="connsiteY2" fmla="*/ 905256 h 905256"/>
              <a:gd name="connsiteX3" fmla="*/ 1799336 w 2782316"/>
              <a:gd name="connsiteY3" fmla="*/ 886968 h 905256"/>
              <a:gd name="connsiteX4" fmla="*/ 2515616 w 2782316"/>
              <a:gd name="connsiteY4" fmla="*/ 822960 h 905256"/>
              <a:gd name="connsiteX5" fmla="*/ 2744216 w 2782316"/>
              <a:gd name="connsiteY5" fmla="*/ 432816 h 905256"/>
              <a:gd name="connsiteX6" fmla="*/ 2744216 w 2782316"/>
              <a:gd name="connsiteY6" fmla="*/ 0 h 905256"/>
              <a:gd name="connsiteX0" fmla="*/ 0 w 2750820"/>
              <a:gd name="connsiteY0" fmla="*/ 45720 h 905256"/>
              <a:gd name="connsiteX1" fmla="*/ 198120 w 2750820"/>
              <a:gd name="connsiteY1" fmla="*/ 658368 h 905256"/>
              <a:gd name="connsiteX2" fmla="*/ 1072896 w 2750820"/>
              <a:gd name="connsiteY2" fmla="*/ 905256 h 905256"/>
              <a:gd name="connsiteX3" fmla="*/ 1767840 w 2750820"/>
              <a:gd name="connsiteY3" fmla="*/ 886968 h 905256"/>
              <a:gd name="connsiteX4" fmla="*/ 2484120 w 2750820"/>
              <a:gd name="connsiteY4" fmla="*/ 822960 h 905256"/>
              <a:gd name="connsiteX5" fmla="*/ 2712720 w 2750820"/>
              <a:gd name="connsiteY5" fmla="*/ 432816 h 905256"/>
              <a:gd name="connsiteX6" fmla="*/ 2712720 w 2750820"/>
              <a:gd name="connsiteY6" fmla="*/ 0 h 905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50820" h="905256">
                <a:moveTo>
                  <a:pt x="0" y="45720"/>
                </a:moveTo>
                <a:cubicBezTo>
                  <a:pt x="57912" y="252984"/>
                  <a:pt x="19304" y="515112"/>
                  <a:pt x="198120" y="658368"/>
                </a:cubicBezTo>
                <a:cubicBezTo>
                  <a:pt x="376936" y="801624"/>
                  <a:pt x="874776" y="867156"/>
                  <a:pt x="1072896" y="905256"/>
                </a:cubicBezTo>
                <a:lnTo>
                  <a:pt x="1767840" y="886968"/>
                </a:lnTo>
                <a:lnTo>
                  <a:pt x="2484120" y="822960"/>
                </a:lnTo>
                <a:cubicBezTo>
                  <a:pt x="2668524" y="807720"/>
                  <a:pt x="2674620" y="569976"/>
                  <a:pt x="2712720" y="432816"/>
                </a:cubicBezTo>
                <a:cubicBezTo>
                  <a:pt x="2750820" y="295656"/>
                  <a:pt x="2674620" y="135636"/>
                  <a:pt x="2712720" y="0"/>
                </a:cubicBezTo>
              </a:path>
            </a:pathLst>
          </a:custGeom>
          <a:ln w="28575">
            <a:solidFill>
              <a:srgbClr val="FF0000"/>
            </a:solidFill>
            <a:headEnd type="none" w="med" len="med"/>
            <a:tail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9" name="TextBox 118"/>
          <p:cNvSpPr txBox="1"/>
          <p:nvPr/>
        </p:nvSpPr>
        <p:spPr>
          <a:xfrm>
            <a:off x="2590800" y="5562600"/>
            <a:ext cx="1772986" cy="646331"/>
          </a:xfrm>
          <a:prstGeom prst="rect">
            <a:avLst/>
          </a:prstGeom>
          <a:noFill/>
        </p:spPr>
        <p:txBody>
          <a:bodyPr wrap="none" rtlCol="0">
            <a:spAutoFit/>
          </a:bodyPr>
          <a:lstStyle/>
          <a:p>
            <a:pPr algn="ctr"/>
            <a:r>
              <a:rPr lang="en-US" i="1" dirty="0" smtClean="0"/>
              <a:t>4. Query</a:t>
            </a:r>
            <a:br>
              <a:rPr lang="en-US" i="1" dirty="0" smtClean="0"/>
            </a:br>
            <a:r>
              <a:rPr lang="en-US" i="1" dirty="0" smtClean="0"/>
              <a:t>cluster resources</a:t>
            </a:r>
            <a:endParaRPr lang="en-US" i="1" dirty="0"/>
          </a:p>
        </p:txBody>
      </p:sp>
      <p:sp>
        <p:nvSpPr>
          <p:cNvPr id="121" name="TextBox 120"/>
          <p:cNvSpPr txBox="1"/>
          <p:nvPr/>
        </p:nvSpPr>
        <p:spPr>
          <a:xfrm>
            <a:off x="4953000" y="4343400"/>
            <a:ext cx="769634" cy="646331"/>
          </a:xfrm>
          <a:prstGeom prst="rect">
            <a:avLst/>
          </a:prstGeom>
          <a:noFill/>
        </p:spPr>
        <p:txBody>
          <a:bodyPr wrap="none" rtlCol="0">
            <a:spAutoFit/>
          </a:bodyPr>
          <a:lstStyle/>
          <a:p>
            <a:r>
              <a:rPr lang="en-US" dirty="0" smtClean="0"/>
              <a:t>Name</a:t>
            </a:r>
            <a:br>
              <a:rPr lang="en-US" dirty="0" smtClean="0"/>
            </a:br>
            <a:r>
              <a:rPr lang="en-US" dirty="0" smtClean="0"/>
              <a:t>server</a:t>
            </a:r>
            <a:endParaRPr lang="en-US" dirty="0"/>
          </a:p>
        </p:txBody>
      </p:sp>
      <p:sp>
        <p:nvSpPr>
          <p:cNvPr id="58" name="TextBox 57"/>
          <p:cNvSpPr txBox="1"/>
          <p:nvPr/>
        </p:nvSpPr>
        <p:spPr>
          <a:xfrm>
            <a:off x="2286000" y="4572000"/>
            <a:ext cx="1964064" cy="369332"/>
          </a:xfrm>
          <a:prstGeom prst="rect">
            <a:avLst/>
          </a:prstGeom>
          <a:noFill/>
        </p:spPr>
        <p:txBody>
          <a:bodyPr wrap="none" rtlCol="0">
            <a:spAutoFit/>
          </a:bodyPr>
          <a:lstStyle/>
          <a:p>
            <a:r>
              <a:rPr lang="en-US" i="1" dirty="0" smtClean="0"/>
              <a:t>6. Initialize vertices</a:t>
            </a:r>
            <a:endParaRPr lang="en-US" i="1" dirty="0"/>
          </a:p>
        </p:txBody>
      </p:sp>
      <p:sp>
        <p:nvSpPr>
          <p:cNvPr id="52" name="TextBox 51"/>
          <p:cNvSpPr txBox="1"/>
          <p:nvPr/>
        </p:nvSpPr>
        <p:spPr>
          <a:xfrm>
            <a:off x="6855289" y="3717974"/>
            <a:ext cx="1098442" cy="923330"/>
          </a:xfrm>
          <a:prstGeom prst="rect">
            <a:avLst/>
          </a:prstGeom>
          <a:noFill/>
        </p:spPr>
        <p:txBody>
          <a:bodyPr wrap="none" rtlCol="0">
            <a:spAutoFit/>
          </a:bodyPr>
          <a:lstStyle/>
          <a:p>
            <a:r>
              <a:rPr lang="en-US" dirty="0" smtClean="0"/>
              <a:t>Remote</a:t>
            </a:r>
            <a:br>
              <a:rPr lang="en-US" dirty="0" smtClean="0"/>
            </a:br>
            <a:r>
              <a:rPr lang="en-US" dirty="0" smtClean="0"/>
              <a:t>execution</a:t>
            </a:r>
          </a:p>
          <a:p>
            <a:r>
              <a:rPr lang="en-US" dirty="0" smtClean="0"/>
              <a:t>service</a:t>
            </a:r>
            <a:endParaRPr lang="en-US" dirty="0"/>
          </a:p>
        </p:txBody>
      </p:sp>
    </p:spTree>
    <p:extLst>
      <p:ext uri="{BB962C8B-B14F-4D97-AF65-F5344CB8AC3E}">
        <p14:creationId xmlns:p14="http://schemas.microsoft.com/office/powerpoint/2010/main" val="3613305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78"/>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0"/>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90"/>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9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96"/>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0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0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58"/>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5"/>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08"/>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1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1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P spid="115" grpId="0" animBg="1"/>
      <p:bldP spid="45" grpId="0" animBg="1"/>
      <p:bldP spid="63" grpId="0"/>
      <p:bldP spid="64" grpId="0"/>
      <p:bldP spid="65" grpId="0"/>
      <p:bldP spid="66" grpId="0"/>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108" grpId="0"/>
      <p:bldP spid="109" grpId="0" animBg="1"/>
      <p:bldP spid="110" grpId="0"/>
      <p:bldP spid="118" grpId="0" animBg="1"/>
      <p:bldP spid="119" grpId="0"/>
      <p:bldP spid="5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715962"/>
          </a:xfrm>
        </p:spPr>
        <p:txBody>
          <a:bodyPr>
            <a:normAutofit fontScale="90000"/>
          </a:bodyPr>
          <a:lstStyle/>
          <a:p>
            <a:r>
              <a:rPr lang="en-US" dirty="0" smtClean="0"/>
              <a:t>Fault Tolerance</a:t>
            </a:r>
            <a:endParaRPr lang="en-US" dirty="0"/>
          </a:p>
        </p:txBody>
      </p:sp>
      <p:pic>
        <p:nvPicPr>
          <p:cNvPr id="66"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2888225" y="1750445"/>
            <a:ext cx="559723" cy="813967"/>
          </a:xfrm>
          <a:prstGeom prst="rect">
            <a:avLst/>
          </a:prstGeom>
          <a:noFill/>
        </p:spPr>
      </p:pic>
      <p:sp>
        <p:nvSpPr>
          <p:cNvPr id="5" name="Rounded Rectangle 4"/>
          <p:cNvSpPr/>
          <p:nvPr/>
        </p:nvSpPr>
        <p:spPr>
          <a:xfrm rot="16200000">
            <a:off x="592896" y="1863846"/>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0" name="Rounded Rectangle 9"/>
          <p:cNvSpPr/>
          <p:nvPr/>
        </p:nvSpPr>
        <p:spPr>
          <a:xfrm rot="16200000">
            <a:off x="1654780" y="1689367"/>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3" name="Rounded Rectangle 12"/>
          <p:cNvSpPr/>
          <p:nvPr/>
        </p:nvSpPr>
        <p:spPr>
          <a:xfrm rot="16200000">
            <a:off x="2893645" y="1573048"/>
            <a:ext cx="756076" cy="412955"/>
          </a:xfrm>
          <a:prstGeom prst="roundRect">
            <a:avLst/>
          </a:prstGeom>
          <a:solidFill>
            <a:srgbClr val="92D050"/>
          </a:solidFill>
          <a:ln>
            <a:solidFill>
              <a:srgbClr val="2B8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20" name="Straight Arrow Connector 19"/>
          <p:cNvCxnSpPr>
            <a:stCxn id="51" idx="4"/>
            <a:endCxn id="5" idx="0"/>
          </p:cNvCxnSpPr>
          <p:nvPr/>
        </p:nvCxnSpPr>
        <p:spPr>
          <a:xfrm>
            <a:off x="470104" y="2069718"/>
            <a:ext cx="294968" cy="12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5" idx="2"/>
            <a:endCxn id="10" idx="0"/>
          </p:cNvCxnSpPr>
          <p:nvPr/>
        </p:nvCxnSpPr>
        <p:spPr>
          <a:xfrm rot="10800000" flipH="1">
            <a:off x="1177412" y="1895844"/>
            <a:ext cx="648929" cy="174479"/>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5" idx="2"/>
            <a:endCxn id="9" idx="0"/>
          </p:cNvCxnSpPr>
          <p:nvPr/>
        </p:nvCxnSpPr>
        <p:spPr>
          <a:xfrm>
            <a:off x="1177412" y="2070324"/>
            <a:ext cx="648929" cy="814236"/>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10" idx="2"/>
            <a:endCxn id="13" idx="0"/>
          </p:cNvCxnSpPr>
          <p:nvPr/>
        </p:nvCxnSpPr>
        <p:spPr>
          <a:xfrm flipV="1">
            <a:off x="2239296" y="1779525"/>
            <a:ext cx="825910" cy="116319"/>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9" idx="2"/>
            <a:endCxn id="13" idx="0"/>
          </p:cNvCxnSpPr>
          <p:nvPr/>
        </p:nvCxnSpPr>
        <p:spPr>
          <a:xfrm flipV="1">
            <a:off x="2239296" y="1779525"/>
            <a:ext cx="825910" cy="1105034"/>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3" idx="2"/>
          </p:cNvCxnSpPr>
          <p:nvPr/>
        </p:nvCxnSpPr>
        <p:spPr>
          <a:xfrm rot="10800000" flipH="1">
            <a:off x="3478160" y="1692286"/>
            <a:ext cx="412955" cy="87240"/>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Oval 50"/>
          <p:cNvSpPr/>
          <p:nvPr/>
        </p:nvSpPr>
        <p:spPr>
          <a:xfrm rot="16200000">
            <a:off x="206103" y="1952336"/>
            <a:ext cx="290799" cy="235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16200000">
            <a:off x="1654780" y="2678082"/>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pic>
        <p:nvPicPr>
          <p:cNvPr id="10255" name="Picture 15" descr="C:\Users\mbudiu\AppData\Local\Microsoft\Windows\Temporary Internet Files\Content.IE5\BHDD9B0Z\MCj04348160000[1].png"/>
          <p:cNvPicPr>
            <a:picLocks noChangeAspect="1" noChangeArrowheads="1"/>
          </p:cNvPicPr>
          <p:nvPr/>
        </p:nvPicPr>
        <p:blipFill>
          <a:blip r:embed="rId4" cstate="print"/>
          <a:srcRect/>
          <a:stretch>
            <a:fillRect/>
          </a:stretch>
        </p:blipFill>
        <p:spPr bwMode="auto">
          <a:xfrm>
            <a:off x="2888225" y="1808605"/>
            <a:ext cx="766916" cy="756076"/>
          </a:xfrm>
          <a:prstGeom prst="rect">
            <a:avLst/>
          </a:prstGeom>
          <a:noFill/>
        </p:spPr>
      </p:pic>
      <p:pic>
        <p:nvPicPr>
          <p:cNvPr id="103"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764457" y="1866765"/>
            <a:ext cx="372723" cy="357682"/>
          </a:xfrm>
          <a:prstGeom prst="rect">
            <a:avLst/>
          </a:prstGeom>
          <a:noFill/>
        </p:spPr>
      </p:pic>
      <p:pic>
        <p:nvPicPr>
          <p:cNvPr id="104"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1826341" y="1692286"/>
            <a:ext cx="372723" cy="357682"/>
          </a:xfrm>
          <a:prstGeom prst="rect">
            <a:avLst/>
          </a:prstGeom>
          <a:noFill/>
        </p:spPr>
      </p:pic>
      <p:pic>
        <p:nvPicPr>
          <p:cNvPr id="105"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1828800" y="2819400"/>
            <a:ext cx="372723" cy="357682"/>
          </a:xfrm>
          <a:prstGeom prst="rect">
            <a:avLst/>
          </a:prstGeom>
          <a:noFill/>
        </p:spPr>
      </p:pic>
      <p:pic>
        <p:nvPicPr>
          <p:cNvPr id="148"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7691284" y="2691233"/>
            <a:ext cx="559723" cy="813967"/>
          </a:xfrm>
          <a:prstGeom prst="rect">
            <a:avLst/>
          </a:prstGeom>
          <a:noFill/>
        </p:spPr>
      </p:pic>
      <p:sp>
        <p:nvSpPr>
          <p:cNvPr id="150" name="Rounded Rectangle 149"/>
          <p:cNvSpPr/>
          <p:nvPr/>
        </p:nvSpPr>
        <p:spPr>
          <a:xfrm rot="16200000">
            <a:off x="5395955" y="1757759"/>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51" name="Rounded Rectangle 150"/>
          <p:cNvSpPr/>
          <p:nvPr/>
        </p:nvSpPr>
        <p:spPr>
          <a:xfrm rot="16200000">
            <a:off x="6457839" y="1583280"/>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52" name="Rounded Rectangle 151"/>
          <p:cNvSpPr/>
          <p:nvPr/>
        </p:nvSpPr>
        <p:spPr>
          <a:xfrm rot="16200000">
            <a:off x="7696704" y="1466961"/>
            <a:ext cx="756076" cy="412955"/>
          </a:xfrm>
          <a:prstGeom prst="roundRect">
            <a:avLst/>
          </a:prstGeom>
          <a:solidFill>
            <a:srgbClr val="92D050"/>
          </a:solidFill>
          <a:ln>
            <a:solidFill>
              <a:srgbClr val="2B8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53" name="Straight Arrow Connector 152"/>
          <p:cNvCxnSpPr>
            <a:stCxn id="159" idx="4"/>
            <a:endCxn id="150" idx="0"/>
          </p:cNvCxnSpPr>
          <p:nvPr/>
        </p:nvCxnSpPr>
        <p:spPr>
          <a:xfrm>
            <a:off x="5273163" y="1963631"/>
            <a:ext cx="294968" cy="12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a:stCxn id="150" idx="2"/>
            <a:endCxn id="151" idx="0"/>
          </p:cNvCxnSpPr>
          <p:nvPr/>
        </p:nvCxnSpPr>
        <p:spPr>
          <a:xfrm rot="10800000" flipH="1">
            <a:off x="5980471" y="1789757"/>
            <a:ext cx="648929" cy="174479"/>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a:stCxn id="150" idx="2"/>
            <a:endCxn id="160" idx="0"/>
          </p:cNvCxnSpPr>
          <p:nvPr/>
        </p:nvCxnSpPr>
        <p:spPr>
          <a:xfrm>
            <a:off x="5980471" y="1964237"/>
            <a:ext cx="648929" cy="814236"/>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9" name="Oval 158"/>
          <p:cNvSpPr/>
          <p:nvPr/>
        </p:nvSpPr>
        <p:spPr>
          <a:xfrm rot="16200000">
            <a:off x="5009162" y="1846249"/>
            <a:ext cx="290799" cy="235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0" name="Rounded Rectangle 159"/>
          <p:cNvSpPr/>
          <p:nvPr/>
        </p:nvSpPr>
        <p:spPr>
          <a:xfrm rot="16200000">
            <a:off x="6457839" y="2571995"/>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pic>
        <p:nvPicPr>
          <p:cNvPr id="161" name="Picture 15" descr="C:\Users\mbudiu\AppData\Local\Microsoft\Windows\Temporary Internet Files\Content.IE5\BHDD9B0Z\MCj04348160000[1].png"/>
          <p:cNvPicPr>
            <a:picLocks noChangeAspect="1" noChangeArrowheads="1"/>
          </p:cNvPicPr>
          <p:nvPr/>
        </p:nvPicPr>
        <p:blipFill>
          <a:blip r:embed="rId4" cstate="print"/>
          <a:srcRect/>
          <a:stretch>
            <a:fillRect/>
          </a:stretch>
        </p:blipFill>
        <p:spPr bwMode="auto">
          <a:xfrm>
            <a:off x="7691284" y="1702518"/>
            <a:ext cx="766916" cy="756076"/>
          </a:xfrm>
          <a:prstGeom prst="rect">
            <a:avLst/>
          </a:prstGeom>
          <a:noFill/>
        </p:spPr>
      </p:pic>
      <p:sp>
        <p:nvSpPr>
          <p:cNvPr id="162" name="Rounded Rectangle 161"/>
          <p:cNvSpPr/>
          <p:nvPr/>
        </p:nvSpPr>
        <p:spPr>
          <a:xfrm rot="16200000">
            <a:off x="7814691" y="2630155"/>
            <a:ext cx="756076" cy="412955"/>
          </a:xfrm>
          <a:prstGeom prst="roundRect">
            <a:avLst/>
          </a:prstGeom>
          <a:solidFill>
            <a:srgbClr val="92D050"/>
          </a:solidFill>
          <a:ln>
            <a:solidFill>
              <a:srgbClr val="2B8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63" name="Straight Arrow Connector 162"/>
          <p:cNvCxnSpPr>
            <a:stCxn id="160" idx="2"/>
            <a:endCxn id="162" idx="0"/>
          </p:cNvCxnSpPr>
          <p:nvPr/>
        </p:nvCxnSpPr>
        <p:spPr>
          <a:xfrm>
            <a:off x="7042355" y="2778472"/>
            <a:ext cx="943897" cy="58160"/>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a:stCxn id="151" idx="2"/>
            <a:endCxn id="162" idx="0"/>
          </p:cNvCxnSpPr>
          <p:nvPr/>
        </p:nvCxnSpPr>
        <p:spPr>
          <a:xfrm>
            <a:off x="7042355" y="1789757"/>
            <a:ext cx="943897" cy="1046875"/>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65"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5567516" y="1760678"/>
            <a:ext cx="372723" cy="357682"/>
          </a:xfrm>
          <a:prstGeom prst="rect">
            <a:avLst/>
          </a:prstGeom>
          <a:noFill/>
        </p:spPr>
      </p:pic>
      <p:pic>
        <p:nvPicPr>
          <p:cNvPr id="166"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6629400" y="1586199"/>
            <a:ext cx="372723" cy="357682"/>
          </a:xfrm>
          <a:prstGeom prst="rect">
            <a:avLst/>
          </a:prstGeom>
          <a:noFill/>
        </p:spPr>
      </p:pic>
      <p:pic>
        <p:nvPicPr>
          <p:cNvPr id="167"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6629400" y="2667000"/>
            <a:ext cx="372723" cy="357682"/>
          </a:xfrm>
          <a:prstGeom prst="rect">
            <a:avLst/>
          </a:prstGeom>
          <a:noFill/>
        </p:spPr>
      </p:pic>
      <p:sp>
        <p:nvSpPr>
          <p:cNvPr id="168" name="Right Arrow 167"/>
          <p:cNvSpPr/>
          <p:nvPr/>
        </p:nvSpPr>
        <p:spPr>
          <a:xfrm>
            <a:off x="4119715" y="2043398"/>
            <a:ext cx="762000" cy="685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9"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2883310" y="4577923"/>
            <a:ext cx="559723" cy="813967"/>
          </a:xfrm>
          <a:prstGeom prst="rect">
            <a:avLst/>
          </a:prstGeom>
          <a:noFill/>
        </p:spPr>
      </p:pic>
      <p:sp>
        <p:nvSpPr>
          <p:cNvPr id="170" name="Rounded Rectangle 169"/>
          <p:cNvSpPr/>
          <p:nvPr/>
        </p:nvSpPr>
        <p:spPr>
          <a:xfrm rot="16200000">
            <a:off x="587981" y="4691324"/>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71" name="Rounded Rectangle 170"/>
          <p:cNvSpPr/>
          <p:nvPr/>
        </p:nvSpPr>
        <p:spPr>
          <a:xfrm rot="16200000">
            <a:off x="1649865" y="4516845"/>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72" name="Rounded Rectangle 171"/>
          <p:cNvSpPr/>
          <p:nvPr/>
        </p:nvSpPr>
        <p:spPr>
          <a:xfrm rot="16200000">
            <a:off x="2888730" y="4400526"/>
            <a:ext cx="756076" cy="412955"/>
          </a:xfrm>
          <a:prstGeom prst="roundRect">
            <a:avLst/>
          </a:prstGeom>
          <a:solidFill>
            <a:srgbClr val="92D050"/>
          </a:solidFill>
          <a:ln>
            <a:solidFill>
              <a:srgbClr val="2B8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73" name="Straight Arrow Connector 172"/>
          <p:cNvCxnSpPr>
            <a:stCxn id="179" idx="4"/>
            <a:endCxn id="170" idx="0"/>
          </p:cNvCxnSpPr>
          <p:nvPr/>
        </p:nvCxnSpPr>
        <p:spPr>
          <a:xfrm>
            <a:off x="465189" y="4897196"/>
            <a:ext cx="294968" cy="12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4" name="Straight Arrow Connector 173"/>
          <p:cNvCxnSpPr>
            <a:stCxn id="170" idx="2"/>
            <a:endCxn id="171" idx="0"/>
          </p:cNvCxnSpPr>
          <p:nvPr/>
        </p:nvCxnSpPr>
        <p:spPr>
          <a:xfrm rot="10800000" flipH="1">
            <a:off x="1172497" y="4723322"/>
            <a:ext cx="648929" cy="174479"/>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a:stCxn id="170" idx="2"/>
            <a:endCxn id="180" idx="0"/>
          </p:cNvCxnSpPr>
          <p:nvPr/>
        </p:nvCxnSpPr>
        <p:spPr>
          <a:xfrm>
            <a:off x="1172497" y="4897802"/>
            <a:ext cx="648929" cy="814236"/>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6" name="Straight Arrow Connector 175"/>
          <p:cNvCxnSpPr>
            <a:stCxn id="171" idx="2"/>
            <a:endCxn id="172" idx="0"/>
          </p:cNvCxnSpPr>
          <p:nvPr/>
        </p:nvCxnSpPr>
        <p:spPr>
          <a:xfrm flipV="1">
            <a:off x="2234381" y="4607003"/>
            <a:ext cx="825910" cy="116319"/>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a:stCxn id="180" idx="2"/>
            <a:endCxn id="172" idx="0"/>
          </p:cNvCxnSpPr>
          <p:nvPr/>
        </p:nvCxnSpPr>
        <p:spPr>
          <a:xfrm flipV="1">
            <a:off x="2234381" y="4607003"/>
            <a:ext cx="825910" cy="1105034"/>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8" name="Straight Arrow Connector 177"/>
          <p:cNvCxnSpPr>
            <a:stCxn id="172" idx="2"/>
          </p:cNvCxnSpPr>
          <p:nvPr/>
        </p:nvCxnSpPr>
        <p:spPr>
          <a:xfrm rot="10800000" flipH="1">
            <a:off x="3473245" y="4519764"/>
            <a:ext cx="412955" cy="87240"/>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9" name="Oval 178"/>
          <p:cNvSpPr/>
          <p:nvPr/>
        </p:nvSpPr>
        <p:spPr>
          <a:xfrm rot="16200000">
            <a:off x="201188" y="4779814"/>
            <a:ext cx="290799" cy="235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0" name="Rounded Rectangle 179"/>
          <p:cNvSpPr/>
          <p:nvPr/>
        </p:nvSpPr>
        <p:spPr>
          <a:xfrm rot="16200000">
            <a:off x="1649865" y="5505560"/>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pic>
        <p:nvPicPr>
          <p:cNvPr id="182"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759542" y="4694243"/>
            <a:ext cx="372723" cy="357682"/>
          </a:xfrm>
          <a:prstGeom prst="rect">
            <a:avLst/>
          </a:prstGeom>
          <a:noFill/>
        </p:spPr>
      </p:pic>
      <p:pic>
        <p:nvPicPr>
          <p:cNvPr id="183"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1821426" y="4519764"/>
            <a:ext cx="372723" cy="357682"/>
          </a:xfrm>
          <a:prstGeom prst="rect">
            <a:avLst/>
          </a:prstGeom>
          <a:noFill/>
        </p:spPr>
      </p:pic>
      <p:pic>
        <p:nvPicPr>
          <p:cNvPr id="184"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1828800" y="5562600"/>
            <a:ext cx="372723" cy="357682"/>
          </a:xfrm>
          <a:prstGeom prst="rect">
            <a:avLst/>
          </a:prstGeom>
          <a:noFill/>
        </p:spPr>
      </p:pic>
      <p:sp>
        <p:nvSpPr>
          <p:cNvPr id="185" name="Right Arrow 184"/>
          <p:cNvSpPr/>
          <p:nvPr/>
        </p:nvSpPr>
        <p:spPr>
          <a:xfrm>
            <a:off x="4114800" y="4876800"/>
            <a:ext cx="762000" cy="685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6"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6496665" y="4189114"/>
            <a:ext cx="559723" cy="813967"/>
          </a:xfrm>
          <a:prstGeom prst="rect">
            <a:avLst/>
          </a:prstGeom>
          <a:noFill/>
        </p:spPr>
      </p:pic>
      <p:sp>
        <p:nvSpPr>
          <p:cNvPr id="187" name="Rounded Rectangle 186"/>
          <p:cNvSpPr/>
          <p:nvPr/>
        </p:nvSpPr>
        <p:spPr>
          <a:xfrm rot="16200000">
            <a:off x="5452491" y="4691325"/>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dirty="0">
              <a:solidFill>
                <a:schemeClr val="tx1"/>
              </a:solidFill>
            </a:endParaRPr>
          </a:p>
        </p:txBody>
      </p:sp>
      <p:sp>
        <p:nvSpPr>
          <p:cNvPr id="188" name="Rounded Rectangle 187"/>
          <p:cNvSpPr/>
          <p:nvPr/>
        </p:nvSpPr>
        <p:spPr>
          <a:xfrm rot="16200000">
            <a:off x="6534040" y="4210160"/>
            <a:ext cx="756076" cy="412955"/>
          </a:xfrm>
          <a:prstGeom prst="roundRect">
            <a:avLst/>
          </a:prstGeom>
          <a:solidFill>
            <a:srgbClr val="92D050"/>
          </a:solidFill>
          <a:ln>
            <a:solidFill>
              <a:srgbClr val="2B85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sp>
        <p:nvSpPr>
          <p:cNvPr id="189" name="Rounded Rectangle 188"/>
          <p:cNvSpPr/>
          <p:nvPr/>
        </p:nvSpPr>
        <p:spPr>
          <a:xfrm rot="16200000">
            <a:off x="7753240" y="4400527"/>
            <a:ext cx="756076" cy="412955"/>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cxnSp>
        <p:nvCxnSpPr>
          <p:cNvPr id="190" name="Straight Arrow Connector 189"/>
          <p:cNvCxnSpPr>
            <a:stCxn id="196" idx="4"/>
            <a:endCxn id="187" idx="0"/>
          </p:cNvCxnSpPr>
          <p:nvPr/>
        </p:nvCxnSpPr>
        <p:spPr>
          <a:xfrm>
            <a:off x="5329699" y="4897197"/>
            <a:ext cx="294968" cy="1212"/>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a:stCxn id="187" idx="2"/>
            <a:endCxn id="188" idx="0"/>
          </p:cNvCxnSpPr>
          <p:nvPr/>
        </p:nvCxnSpPr>
        <p:spPr>
          <a:xfrm flipV="1">
            <a:off x="6037007" y="4416638"/>
            <a:ext cx="668594" cy="481165"/>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2" name="Straight Arrow Connector 191"/>
          <p:cNvCxnSpPr>
            <a:stCxn id="187" idx="2"/>
            <a:endCxn id="197" idx="0"/>
          </p:cNvCxnSpPr>
          <p:nvPr/>
        </p:nvCxnSpPr>
        <p:spPr>
          <a:xfrm>
            <a:off x="6037007" y="4897803"/>
            <a:ext cx="648929" cy="814236"/>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a:stCxn id="188" idx="2"/>
            <a:endCxn id="189" idx="0"/>
          </p:cNvCxnSpPr>
          <p:nvPr/>
        </p:nvCxnSpPr>
        <p:spPr>
          <a:xfrm>
            <a:off x="7118556" y="4416638"/>
            <a:ext cx="806245" cy="190367"/>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a:stCxn id="197" idx="2"/>
            <a:endCxn id="189" idx="0"/>
          </p:cNvCxnSpPr>
          <p:nvPr/>
        </p:nvCxnSpPr>
        <p:spPr>
          <a:xfrm flipV="1">
            <a:off x="7098891" y="4607004"/>
            <a:ext cx="825910" cy="1105034"/>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a:stCxn id="189" idx="2"/>
          </p:cNvCxnSpPr>
          <p:nvPr/>
        </p:nvCxnSpPr>
        <p:spPr>
          <a:xfrm rot="10800000" flipH="1">
            <a:off x="8337755" y="4519765"/>
            <a:ext cx="412955" cy="87240"/>
          </a:xfrm>
          <a:prstGeom prst="straightConnector1">
            <a:avLst/>
          </a:prstGeom>
          <a:ln w="38100">
            <a:solidFill>
              <a:schemeClr val="accent3">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96" name="Oval 195"/>
          <p:cNvSpPr/>
          <p:nvPr/>
        </p:nvSpPr>
        <p:spPr>
          <a:xfrm rot="16200000">
            <a:off x="5065698" y="4779815"/>
            <a:ext cx="290799" cy="23597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ounded Rectangle 196"/>
          <p:cNvSpPr/>
          <p:nvPr/>
        </p:nvSpPr>
        <p:spPr>
          <a:xfrm rot="16200000">
            <a:off x="6514375" y="5505561"/>
            <a:ext cx="756076" cy="412955"/>
          </a:xfrm>
          <a:prstGeom prst="roundRect">
            <a:avLst/>
          </a:prstGeom>
          <a:solidFill>
            <a:schemeClr val="tx2">
              <a:lumMod val="40000"/>
              <a:lumOff val="60000"/>
            </a:schemeClr>
          </a:solid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schemeClr val="tx1"/>
              </a:solidFill>
            </a:endParaRPr>
          </a:p>
        </p:txBody>
      </p:sp>
      <p:pic>
        <p:nvPicPr>
          <p:cNvPr id="199"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5624052" y="4694244"/>
            <a:ext cx="372723" cy="357682"/>
          </a:xfrm>
          <a:prstGeom prst="rect">
            <a:avLst/>
          </a:prstGeom>
          <a:noFill/>
        </p:spPr>
      </p:pic>
      <p:pic>
        <p:nvPicPr>
          <p:cNvPr id="201" name="Picture 3" descr="C:\Program Files\Microsoft Resource DVD Artwork\DVD_ART\Artwork_Imagery\Shapes and Graphics\Symbols\Blue Gradient check.png"/>
          <p:cNvPicPr>
            <a:picLocks noChangeAspect="1" noChangeArrowheads="1"/>
          </p:cNvPicPr>
          <p:nvPr/>
        </p:nvPicPr>
        <p:blipFill>
          <a:blip r:embed="rId5" cstate="print"/>
          <a:srcRect/>
          <a:stretch>
            <a:fillRect/>
          </a:stretch>
        </p:blipFill>
        <p:spPr bwMode="auto">
          <a:xfrm>
            <a:off x="6705600" y="5562600"/>
            <a:ext cx="372723" cy="357682"/>
          </a:xfrm>
          <a:prstGeom prst="rect">
            <a:avLst/>
          </a:prstGeom>
          <a:noFill/>
        </p:spPr>
      </p:pic>
      <p:pic>
        <p:nvPicPr>
          <p:cNvPr id="202" name="Picture 15" descr="C:\Users\mbudiu\AppData\Local\Microsoft\Windows\Temporary Internet Files\Content.IE5\BHDD9B0Z\MCj04348160000[1].png"/>
          <p:cNvPicPr>
            <a:picLocks noChangeAspect="1" noChangeArrowheads="1"/>
          </p:cNvPicPr>
          <p:nvPr/>
        </p:nvPicPr>
        <p:blipFill>
          <a:blip r:embed="rId4" cstate="print"/>
          <a:srcRect/>
          <a:stretch>
            <a:fillRect/>
          </a:stretch>
        </p:blipFill>
        <p:spPr bwMode="auto">
          <a:xfrm>
            <a:off x="2209800" y="4267200"/>
            <a:ext cx="766916" cy="756076"/>
          </a:xfrm>
          <a:prstGeom prst="rect">
            <a:avLst/>
          </a:prstGeom>
          <a:noFill/>
        </p:spPr>
      </p:pic>
      <p:sp>
        <p:nvSpPr>
          <p:cNvPr id="205" name="Rectangle 204"/>
          <p:cNvSpPr/>
          <p:nvPr/>
        </p:nvSpPr>
        <p:spPr>
          <a:xfrm>
            <a:off x="152400" y="1143000"/>
            <a:ext cx="87630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p:cNvSpPr/>
          <p:nvPr/>
        </p:nvSpPr>
        <p:spPr>
          <a:xfrm>
            <a:off x="152400" y="3810000"/>
            <a:ext cx="8763000" cy="2590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7" name="Picture 5" descr="C:\Program Files\Microsoft Resource DVD Artwork\DVD_ART\Artwork_Imagery\HARDWARE_IMAGERY\Illustration - Misc Hardware\Windows Server Icons\Misc\Hourglass waiting.png"/>
          <p:cNvPicPr>
            <a:picLocks noChangeAspect="1" noChangeArrowheads="1"/>
          </p:cNvPicPr>
          <p:nvPr/>
        </p:nvPicPr>
        <p:blipFill>
          <a:blip r:embed="rId6" cstate="print"/>
          <a:srcRect/>
          <a:stretch>
            <a:fillRect/>
          </a:stretch>
        </p:blipFill>
        <p:spPr bwMode="auto">
          <a:xfrm>
            <a:off x="8001000" y="4419600"/>
            <a:ext cx="281940" cy="48768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5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6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6"/>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6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6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7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7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74"/>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7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7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7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17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79"/>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80"/>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82"/>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83"/>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8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20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5"/>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8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8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88"/>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89"/>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90"/>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191"/>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92"/>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93"/>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94"/>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9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196"/>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97"/>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199"/>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201"/>
                                        </p:tgtEl>
                                        <p:attrNameLst>
                                          <p:attrName>style.visibility</p:attrName>
                                        </p:attrNameLst>
                                      </p:cBhvr>
                                      <p:to>
                                        <p:strVal val="visible"/>
                                      </p:to>
                                    </p:set>
                                  </p:childTnLst>
                                </p:cTn>
                              </p:par>
                              <p:par>
                                <p:cTn id="111" presetID="1" presetClass="entr" presetSubtype="0" fill="hold" nodeType="withEffect">
                                  <p:stCondLst>
                                    <p:cond delay="0"/>
                                  </p:stCondLst>
                                  <p:childTnLst>
                                    <p:set>
                                      <p:cBhvr>
                                        <p:cTn id="112" dur="1" fill="hold">
                                          <p:stCondLst>
                                            <p:cond delay="0"/>
                                          </p:stCondLst>
                                        </p:cTn>
                                        <p:tgtEl>
                                          <p:spTgt spid="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 grpId="0" animBg="1"/>
      <p:bldP spid="151" grpId="0" animBg="1"/>
      <p:bldP spid="152" grpId="0" animBg="1"/>
      <p:bldP spid="159" grpId="0" animBg="1"/>
      <p:bldP spid="160" grpId="0" animBg="1"/>
      <p:bldP spid="162" grpId="0" animBg="1"/>
      <p:bldP spid="168" grpId="0" animBg="1"/>
      <p:bldP spid="170" grpId="0" animBg="1"/>
      <p:bldP spid="171" grpId="0" animBg="1"/>
      <p:bldP spid="172" grpId="0" animBg="1"/>
      <p:bldP spid="179" grpId="0" animBg="1"/>
      <p:bldP spid="180" grpId="0" animBg="1"/>
      <p:bldP spid="185" grpId="0" animBg="1"/>
      <p:bldP spid="187" grpId="0" animBg="1"/>
      <p:bldP spid="188" grpId="0" animBg="1"/>
      <p:bldP spid="189" grpId="0" animBg="1"/>
      <p:bldP spid="196" grpId="0" animBg="1"/>
      <p:bldP spid="19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Danger of Fault Tolerance</a:t>
            </a:r>
            <a:endParaRPr lang="en-US" dirty="0"/>
          </a:p>
        </p:txBody>
      </p:sp>
      <p:sp>
        <p:nvSpPr>
          <p:cNvPr id="3" name="Content Placeholder 2"/>
          <p:cNvSpPr>
            <a:spLocks noGrp="1"/>
          </p:cNvSpPr>
          <p:nvPr>
            <p:ph idx="1"/>
          </p:nvPr>
        </p:nvSpPr>
        <p:spPr>
          <a:xfrm>
            <a:off x="457200" y="1828800"/>
            <a:ext cx="8229600" cy="4297363"/>
          </a:xfrm>
        </p:spPr>
        <p:txBody>
          <a:bodyPr/>
          <a:lstStyle/>
          <a:p>
            <a:r>
              <a:rPr lang="en-US" dirty="0" smtClean="0"/>
              <a:t>Fault tolerance can mask defects in other software layers</a:t>
            </a:r>
          </a:p>
          <a:p>
            <a:r>
              <a:rPr lang="en-US" dirty="0" smtClean="0"/>
              <a:t>Log fault repairs</a:t>
            </a:r>
          </a:p>
          <a:p>
            <a:r>
              <a:rPr lang="en-US" dirty="0" smtClean="0"/>
              <a:t>Review the logs periodically</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56</a:t>
            </a:fld>
            <a:endParaRPr lang="en-US"/>
          </a:p>
        </p:txBody>
      </p:sp>
      <p:pic>
        <p:nvPicPr>
          <p:cNvPr id="5" name="Picture 2" descr="C:\Documents and Settings\mbudiu\Local Settings\Temporary Internet Files\Content.IE5\8FBAYZRT\MPj04277090000[1].jpg"/>
          <p:cNvPicPr>
            <a:picLocks noChangeAspect="1" noChangeArrowheads="1"/>
          </p:cNvPicPr>
          <p:nvPr/>
        </p:nvPicPr>
        <p:blipFill>
          <a:blip r:embed="rId2" cstate="print"/>
          <a:srcRect/>
          <a:stretch>
            <a:fillRect/>
          </a:stretch>
        </p:blipFill>
        <p:spPr bwMode="auto">
          <a:xfrm>
            <a:off x="6858000" y="2514600"/>
            <a:ext cx="1676400" cy="1676400"/>
          </a:xfrm>
          <a:prstGeom prst="rect">
            <a:avLst/>
          </a:prstGeom>
          <a:noFill/>
        </p:spPr>
      </p:pic>
    </p:spTree>
    <p:extLst>
      <p:ext uri="{BB962C8B-B14F-4D97-AF65-F5344CB8AC3E}">
        <p14:creationId xmlns:p14="http://schemas.microsoft.com/office/powerpoint/2010/main" val="1749174348"/>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Failures</a:t>
            </a:r>
            <a:endParaRPr lang="en-US" dirty="0"/>
          </a:p>
        </p:txBody>
      </p:sp>
      <p:sp>
        <p:nvSpPr>
          <p:cNvPr id="4" name="Content Placeholder 3"/>
          <p:cNvSpPr>
            <a:spLocks noGrp="1"/>
          </p:cNvSpPr>
          <p:nvPr>
            <p:ph idx="1"/>
          </p:nvPr>
        </p:nvSpPr>
        <p:spPr/>
        <p:txBody>
          <a:bodyPr/>
          <a:lstStyle/>
          <a:p>
            <a:r>
              <a:rPr lang="en-US" dirty="0" smtClean="0"/>
              <a:t>Fail-stop (crash) failures are easiest to handle</a:t>
            </a:r>
          </a:p>
          <a:p>
            <a:r>
              <a:rPr lang="en-US" dirty="0" smtClean="0"/>
              <a:t>Many other kinds of failures possible</a:t>
            </a:r>
          </a:p>
          <a:p>
            <a:pPr lvl="1"/>
            <a:r>
              <a:rPr lang="en-US" dirty="0" smtClean="0"/>
              <a:t>Very slow progress</a:t>
            </a:r>
          </a:p>
          <a:p>
            <a:pPr lvl="1"/>
            <a:r>
              <a:rPr lang="en-US" dirty="0" smtClean="0"/>
              <a:t>Byzantine (malicious) failures</a:t>
            </a:r>
          </a:p>
          <a:p>
            <a:pPr lvl="1"/>
            <a:r>
              <a:rPr lang="en-US" dirty="0" smtClean="0"/>
              <a:t>Network partitions</a:t>
            </a:r>
          </a:p>
          <a:p>
            <a:r>
              <a:rPr lang="en-US" dirty="0" smtClean="0"/>
              <a:t>Understand the failure model for your system</a:t>
            </a:r>
          </a:p>
          <a:p>
            <a:pPr lvl="1"/>
            <a:r>
              <a:rPr lang="en-US" dirty="0" smtClean="0"/>
              <a:t>probability of each kind of failure</a:t>
            </a:r>
          </a:p>
          <a:p>
            <a:pPr lvl="1"/>
            <a:r>
              <a:rPr lang="en-US" dirty="0" smtClean="0"/>
              <a:t>validate the failure model (measurements)</a:t>
            </a:r>
          </a:p>
        </p:txBody>
      </p:sp>
      <p:sp>
        <p:nvSpPr>
          <p:cNvPr id="3" name="Slide Number Placeholder 2"/>
          <p:cNvSpPr>
            <a:spLocks noGrp="1"/>
          </p:cNvSpPr>
          <p:nvPr>
            <p:ph type="sldNum" sz="quarter" idx="12"/>
          </p:nvPr>
        </p:nvSpPr>
        <p:spPr/>
        <p:txBody>
          <a:bodyPr/>
          <a:lstStyle/>
          <a:p>
            <a:fld id="{FC7F914F-062F-453F-B34B-BB004E9935E0}" type="slidenum">
              <a:rPr lang="en-US" smtClean="0"/>
              <a:pPr/>
              <a:t>57</a:t>
            </a:fld>
            <a:endParaRPr lang="en-US"/>
          </a:p>
        </p:txBody>
      </p:sp>
      <p:pic>
        <p:nvPicPr>
          <p:cNvPr id="5" name="Picture 2" descr="C:\Documents and Settings\mbudiu\Local Settings\Temporary Internet Files\Content.IE5\8FBAYZRT\MPj04277090000[1].jpg"/>
          <p:cNvPicPr>
            <a:picLocks noChangeAspect="1" noChangeArrowheads="1"/>
          </p:cNvPicPr>
          <p:nvPr/>
        </p:nvPicPr>
        <p:blipFill>
          <a:blip r:embed="rId2" cstate="print"/>
          <a:srcRect/>
          <a:stretch>
            <a:fillRect/>
          </a:stretch>
        </p:blipFill>
        <p:spPr bwMode="auto">
          <a:xfrm>
            <a:off x="7086600" y="2362200"/>
            <a:ext cx="1676400" cy="1676400"/>
          </a:xfrm>
          <a:prstGeom prst="rect">
            <a:avLst/>
          </a:prstGeom>
          <a:noFill/>
        </p:spPr>
      </p:pic>
      <p:pic>
        <p:nvPicPr>
          <p:cNvPr id="3074" name="Picture 2" descr="C:\Users\mbudiu\AppData\Local\Microsoft\Windows\Temporary Internet Files\Content.IE5\D5HS8DXT\MC9000566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228600"/>
            <a:ext cx="1804111" cy="1431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834149"/>
      </p:ext>
    </p:extLst>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Dryad Abstraction</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58</a:t>
            </a:fld>
            <a:endParaRPr lang="en-US"/>
          </a:p>
        </p:txBody>
      </p:sp>
      <p:sp>
        <p:nvSpPr>
          <p:cNvPr id="5" name="Rectangle 4"/>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6" name="Rectangle 5"/>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7" name="Rectangle 6"/>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8" name="Rectangle 7"/>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9" name="Rectangle 8"/>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0" name="Rectangle 9"/>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1" name="Rectangle 10"/>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12" name="Rectangle 11"/>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cxnSp>
        <p:nvCxnSpPr>
          <p:cNvPr id="13" name="Elbow Connector 12"/>
          <p:cNvCxnSpPr>
            <a:endCxn id="12" idx="0"/>
          </p:cNvCxnSpPr>
          <p:nvPr/>
        </p:nvCxnSpPr>
        <p:spPr>
          <a:xfrm>
            <a:off x="609600" y="2667000"/>
            <a:ext cx="3924300" cy="45720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85158" y="2170093"/>
            <a:ext cx="6973512" cy="954107"/>
          </a:xfrm>
          <a:prstGeom prst="rect">
            <a:avLst/>
          </a:prstGeom>
          <a:noFill/>
        </p:spPr>
        <p:txBody>
          <a:bodyPr wrap="none" rtlCol="0">
            <a:spAutoFit/>
          </a:bodyPr>
          <a:lstStyle/>
          <a:p>
            <a:r>
              <a:rPr lang="en-US" sz="2800" dirty="0" smtClean="0"/>
              <a:t>Reliable machine running distributed jobs with</a:t>
            </a:r>
            <a:br>
              <a:rPr lang="en-US" sz="2800" dirty="0" smtClean="0"/>
            </a:br>
            <a:r>
              <a:rPr lang="en-US" sz="2800" dirty="0" smtClean="0"/>
              <a:t> “infinite” resources</a:t>
            </a:r>
            <a:endParaRPr lang="en-US" sz="2800" dirty="0"/>
          </a:p>
        </p:txBody>
      </p:sp>
    </p:spTree>
    <p:extLst>
      <p:ext uri="{BB962C8B-B14F-4D97-AF65-F5344CB8AC3E}">
        <p14:creationId xmlns:p14="http://schemas.microsoft.com/office/powerpoint/2010/main" val="3919392123"/>
      </p:ext>
    </p:extLst>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Users\mbudiu\AppData\Local\Microsoft\Windows\Temporary Internet Files\Content.IE5\9Y4XRVEM\MP900405490[1].jpg"/>
          <p:cNvPicPr>
            <a:picLocks noChangeAspect="1" noChangeArrowheads="1"/>
          </p:cNvPicPr>
          <p:nvPr/>
        </p:nvPicPr>
        <p:blipFill rotWithShape="1">
          <a:blip r:embed="rId2">
            <a:extLst>
              <a:ext uri="{28A0092B-C50C-407E-A947-70E740481C1C}">
                <a14:useLocalDpi xmlns:a14="http://schemas.microsoft.com/office/drawing/2010/main" val="0"/>
              </a:ext>
            </a:extLst>
          </a:blip>
          <a:srcRect b="14500"/>
          <a:stretch/>
        </p:blipFill>
        <p:spPr bwMode="auto">
          <a:xfrm>
            <a:off x="0" y="1273629"/>
            <a:ext cx="9144000" cy="558437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Interlude: Thinking in Parallel</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59</a:t>
            </a:fld>
            <a:endParaRPr lang="en-US"/>
          </a:p>
        </p:txBody>
      </p:sp>
    </p:spTree>
    <p:extLst>
      <p:ext uri="{BB962C8B-B14F-4D97-AF65-F5344CB8AC3E}">
        <p14:creationId xmlns:p14="http://schemas.microsoft.com/office/powerpoint/2010/main" val="3092077549"/>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ile:Kepler laws diagram.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057400"/>
            <a:ext cx="4222750" cy="3619501"/>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p:txBody>
          <a:bodyPr/>
          <a:lstStyle/>
          <a:p>
            <a:r>
              <a:rPr lang="en-US" dirty="0" smtClean="0"/>
              <a:t>The Laws of Planetary Motion</a:t>
            </a:r>
            <a:endParaRPr lang="en-US" dirty="0"/>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837" y="1752600"/>
            <a:ext cx="3556271"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713594" y="5945469"/>
            <a:ext cx="3024867" cy="461665"/>
          </a:xfrm>
          <a:prstGeom prst="rect">
            <a:avLst/>
          </a:prstGeom>
          <a:noFill/>
        </p:spPr>
        <p:txBody>
          <a:bodyPr wrap="none" rtlCol="0">
            <a:spAutoFit/>
          </a:bodyPr>
          <a:lstStyle/>
          <a:p>
            <a:r>
              <a:rPr lang="en-US" sz="2400" dirty="0" err="1" smtClean="0"/>
              <a:t>Tycho’s</a:t>
            </a:r>
            <a:r>
              <a:rPr lang="en-US" sz="2400" dirty="0" smtClean="0"/>
              <a:t> measurements</a:t>
            </a:r>
            <a:endParaRPr lang="en-US" sz="2400" dirty="0"/>
          </a:p>
        </p:txBody>
      </p:sp>
      <p:sp>
        <p:nvSpPr>
          <p:cNvPr id="12" name="TextBox 11"/>
          <p:cNvSpPr txBox="1"/>
          <p:nvPr/>
        </p:nvSpPr>
        <p:spPr>
          <a:xfrm>
            <a:off x="5971394" y="5945469"/>
            <a:ext cx="1801006" cy="461665"/>
          </a:xfrm>
          <a:prstGeom prst="rect">
            <a:avLst/>
          </a:prstGeom>
          <a:noFill/>
        </p:spPr>
        <p:txBody>
          <a:bodyPr wrap="none" rtlCol="0">
            <a:spAutoFit/>
          </a:bodyPr>
          <a:lstStyle/>
          <a:p>
            <a:r>
              <a:rPr lang="en-US" sz="2400" dirty="0" err="1" smtClean="0"/>
              <a:t>Kepler’s</a:t>
            </a:r>
            <a:r>
              <a:rPr lang="en-US" sz="2400" dirty="0" smtClean="0"/>
              <a:t> laws</a:t>
            </a:r>
            <a:endParaRPr lang="en-US" sz="2400" dirty="0"/>
          </a:p>
        </p:txBody>
      </p:sp>
      <p:sp>
        <p:nvSpPr>
          <p:cNvPr id="2" name="Slide Number Placeholder 1"/>
          <p:cNvSpPr>
            <a:spLocks noGrp="1"/>
          </p:cNvSpPr>
          <p:nvPr>
            <p:ph type="sldNum" sz="quarter" idx="12"/>
          </p:nvPr>
        </p:nvSpPr>
        <p:spPr/>
        <p:txBody>
          <a:bodyPr/>
          <a:lstStyle/>
          <a:p>
            <a:fld id="{7DFD6D15-E93D-49F7-A232-24DC301FD65E}" type="slidenum">
              <a:rPr lang="en-US" smtClean="0"/>
              <a:t>6</a:t>
            </a:fld>
            <a:endParaRPr lang="en-US"/>
          </a:p>
        </p:txBody>
      </p:sp>
    </p:spTree>
    <p:extLst>
      <p:ext uri="{BB962C8B-B14F-4D97-AF65-F5344CB8AC3E}">
        <p14:creationId xmlns:p14="http://schemas.microsoft.com/office/powerpoint/2010/main" val="372059989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2827564" cy="1143000"/>
          </a:xfrm>
        </p:spPr>
        <p:txBody>
          <a:bodyPr/>
          <a:lstStyle/>
          <a:p>
            <a:r>
              <a:rPr lang="en-US" dirty="0" smtClean="0"/>
              <a:t>Computing</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60</a:t>
            </a:fld>
            <a:endParaRPr lang="en-US"/>
          </a:p>
        </p:txBody>
      </p:sp>
      <p:sp>
        <p:nvSpPr>
          <p:cNvPr id="4" name="Rectangle 3"/>
          <p:cNvSpPr/>
          <p:nvPr/>
        </p:nvSpPr>
        <p:spPr>
          <a:xfrm>
            <a:off x="76200" y="6478488"/>
            <a:ext cx="4327275" cy="307777"/>
          </a:xfrm>
          <a:prstGeom prst="rect">
            <a:avLst/>
          </a:prstGeom>
        </p:spPr>
        <p:txBody>
          <a:bodyPr wrap="none">
            <a:spAutoFit/>
          </a:bodyPr>
          <a:lstStyle/>
          <a:p>
            <a:r>
              <a:rPr lang="en-US" sz="1400" dirty="0" smtClean="0"/>
              <a:t>Image from: http://www.dayvectors.net/g2012m02.html</a:t>
            </a:r>
            <a:endParaRPr lang="en-US" sz="1400" dirty="0"/>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 y="3894237"/>
            <a:ext cx="7870706" cy="2584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descr="human computers at NACA Dryd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01093" y="381000"/>
            <a:ext cx="5734050" cy="43338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6200" y="5334000"/>
            <a:ext cx="7696200" cy="457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167009" y="4466121"/>
            <a:ext cx="620683" cy="307777"/>
          </a:xfrm>
          <a:prstGeom prst="rect">
            <a:avLst/>
          </a:prstGeom>
          <a:noFill/>
        </p:spPr>
        <p:txBody>
          <a:bodyPr wrap="none" rtlCol="0">
            <a:spAutoFit/>
          </a:bodyPr>
          <a:lstStyle/>
          <a:p>
            <a:r>
              <a:rPr lang="en-US" sz="1400" dirty="0" smtClean="0"/>
              <a:t>1930s</a:t>
            </a:r>
            <a:endParaRPr lang="en-US" sz="1400" dirty="0"/>
          </a:p>
        </p:txBody>
      </p:sp>
    </p:spTree>
    <p:extLst>
      <p:ext uri="{BB962C8B-B14F-4D97-AF65-F5344CB8AC3E}">
        <p14:creationId xmlns:p14="http://schemas.microsoft.com/office/powerpoint/2010/main" val="1442241671"/>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036" y="113683"/>
            <a:ext cx="8229600" cy="868362"/>
          </a:xfrm>
        </p:spPr>
        <p:txBody>
          <a:bodyPr/>
          <a:lstStyle/>
          <a:p>
            <a:r>
              <a:rPr lang="en-US" dirty="0" smtClean="0"/>
              <a:t>Logistics</a:t>
            </a:r>
            <a:endParaRPr lang="en-US" dirty="0"/>
          </a:p>
        </p:txBody>
      </p:sp>
      <p:sp>
        <p:nvSpPr>
          <p:cNvPr id="3" name="Slide Number Placeholder 2"/>
          <p:cNvSpPr>
            <a:spLocks noGrp="1"/>
          </p:cNvSpPr>
          <p:nvPr>
            <p:ph type="sldNum" sz="quarter" idx="12"/>
          </p:nvPr>
        </p:nvSpPr>
        <p:spPr>
          <a:xfrm>
            <a:off x="6781800" y="6400800"/>
            <a:ext cx="2133600" cy="365125"/>
          </a:xfrm>
        </p:spPr>
        <p:txBody>
          <a:bodyPr/>
          <a:lstStyle/>
          <a:p>
            <a:fld id="{FC7F914F-062F-453F-B34B-BB004E9935E0}" type="slidenum">
              <a:rPr lang="en-US" smtClean="0"/>
              <a:pPr/>
              <a:t>61</a:t>
            </a:fld>
            <a:endParaRPr lang="en-US" dirty="0"/>
          </a:p>
        </p:txBody>
      </p:sp>
      <p:pic>
        <p:nvPicPr>
          <p:cNvPr id="5122" name="Picture 2" descr="C:\Users\mbudiu\AppData\Local\Microsoft\Windows\Temporary Internet Files\Content.IE5\9Y4XRVEM\MC900065210[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5358" y="1295400"/>
            <a:ext cx="1724558" cy="16166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887105" y="1569550"/>
            <a:ext cx="2687146" cy="707886"/>
          </a:xfrm>
          <a:prstGeom prst="rect">
            <a:avLst/>
          </a:prstGeom>
          <a:noFill/>
        </p:spPr>
        <p:txBody>
          <a:bodyPr wrap="none" rtlCol="0">
            <a:spAutoFit/>
          </a:bodyPr>
          <a:lstStyle/>
          <a:p>
            <a:r>
              <a:rPr lang="en-US" sz="4000" dirty="0" smtClean="0"/>
              <a:t>= input data</a:t>
            </a:r>
            <a:endParaRPr lang="en-US" sz="4000" dirty="0"/>
          </a:p>
        </p:txBody>
      </p:sp>
      <p:grpSp>
        <p:nvGrpSpPr>
          <p:cNvPr id="5" name="Group 7"/>
          <p:cNvGrpSpPr>
            <a:grpSpLocks noChangeAspect="1"/>
          </p:cNvGrpSpPr>
          <p:nvPr/>
        </p:nvGrpSpPr>
        <p:grpSpPr bwMode="auto">
          <a:xfrm>
            <a:off x="1066800" y="2971120"/>
            <a:ext cx="1711325" cy="1598613"/>
            <a:chOff x="629" y="2356"/>
            <a:chExt cx="1078" cy="1007"/>
          </a:xfrm>
        </p:grpSpPr>
        <p:sp>
          <p:nvSpPr>
            <p:cNvPr id="9" name="Freeform 9"/>
            <p:cNvSpPr>
              <a:spLocks/>
            </p:cNvSpPr>
            <p:nvPr/>
          </p:nvSpPr>
          <p:spPr bwMode="auto">
            <a:xfrm>
              <a:off x="974" y="2384"/>
              <a:ext cx="319" cy="855"/>
            </a:xfrm>
            <a:custGeom>
              <a:avLst/>
              <a:gdLst>
                <a:gd name="T0" fmla="*/ 478 w 638"/>
                <a:gd name="T1" fmla="*/ 33 h 1710"/>
                <a:gd name="T2" fmla="*/ 75 w 638"/>
                <a:gd name="T3" fmla="*/ 1306 h 1710"/>
                <a:gd name="T4" fmla="*/ 62 w 638"/>
                <a:gd name="T5" fmla="*/ 1328 h 1710"/>
                <a:gd name="T6" fmla="*/ 55 w 638"/>
                <a:gd name="T7" fmla="*/ 1349 h 1710"/>
                <a:gd name="T8" fmla="*/ 54 w 638"/>
                <a:gd name="T9" fmla="*/ 1372 h 1710"/>
                <a:gd name="T10" fmla="*/ 58 w 638"/>
                <a:gd name="T11" fmla="*/ 1396 h 1710"/>
                <a:gd name="T12" fmla="*/ 61 w 638"/>
                <a:gd name="T13" fmla="*/ 1409 h 1710"/>
                <a:gd name="T14" fmla="*/ 66 w 638"/>
                <a:gd name="T15" fmla="*/ 1419 h 1710"/>
                <a:gd name="T16" fmla="*/ 70 w 638"/>
                <a:gd name="T17" fmla="*/ 1429 h 1710"/>
                <a:gd name="T18" fmla="*/ 77 w 638"/>
                <a:gd name="T19" fmla="*/ 1438 h 1710"/>
                <a:gd name="T20" fmla="*/ 84 w 638"/>
                <a:gd name="T21" fmla="*/ 1446 h 1710"/>
                <a:gd name="T22" fmla="*/ 92 w 638"/>
                <a:gd name="T23" fmla="*/ 1454 h 1710"/>
                <a:gd name="T24" fmla="*/ 101 w 638"/>
                <a:gd name="T25" fmla="*/ 1461 h 1710"/>
                <a:gd name="T26" fmla="*/ 113 w 638"/>
                <a:gd name="T27" fmla="*/ 1466 h 1710"/>
                <a:gd name="T28" fmla="*/ 638 w 638"/>
                <a:gd name="T29" fmla="*/ 1710 h 1710"/>
                <a:gd name="T30" fmla="*/ 18 w 638"/>
                <a:gd name="T31" fmla="*/ 1507 h 1710"/>
                <a:gd name="T32" fmla="*/ 13 w 638"/>
                <a:gd name="T33" fmla="*/ 1484 h 1710"/>
                <a:gd name="T34" fmla="*/ 8 w 638"/>
                <a:gd name="T35" fmla="*/ 1463 h 1710"/>
                <a:gd name="T36" fmla="*/ 5 w 638"/>
                <a:gd name="T37" fmla="*/ 1443 h 1710"/>
                <a:gd name="T38" fmla="*/ 2 w 638"/>
                <a:gd name="T39" fmla="*/ 1420 h 1710"/>
                <a:gd name="T40" fmla="*/ 0 w 638"/>
                <a:gd name="T41" fmla="*/ 1393 h 1710"/>
                <a:gd name="T42" fmla="*/ 0 w 638"/>
                <a:gd name="T43" fmla="*/ 1368 h 1710"/>
                <a:gd name="T44" fmla="*/ 0 w 638"/>
                <a:gd name="T45" fmla="*/ 1344 h 1710"/>
                <a:gd name="T46" fmla="*/ 2 w 638"/>
                <a:gd name="T47" fmla="*/ 1318 h 1710"/>
                <a:gd name="T48" fmla="*/ 411 w 638"/>
                <a:gd name="T49" fmla="*/ 0 h 1710"/>
                <a:gd name="T50" fmla="*/ 478 w 638"/>
                <a:gd name="T51" fmla="*/ 33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8" h="1710">
                  <a:moveTo>
                    <a:pt x="478" y="33"/>
                  </a:moveTo>
                  <a:lnTo>
                    <a:pt x="75" y="1306"/>
                  </a:lnTo>
                  <a:lnTo>
                    <a:pt x="62" y="1328"/>
                  </a:lnTo>
                  <a:lnTo>
                    <a:pt x="55" y="1349"/>
                  </a:lnTo>
                  <a:lnTo>
                    <a:pt x="54" y="1372"/>
                  </a:lnTo>
                  <a:lnTo>
                    <a:pt x="58" y="1396"/>
                  </a:lnTo>
                  <a:lnTo>
                    <a:pt x="61" y="1409"/>
                  </a:lnTo>
                  <a:lnTo>
                    <a:pt x="66" y="1419"/>
                  </a:lnTo>
                  <a:lnTo>
                    <a:pt x="70" y="1429"/>
                  </a:lnTo>
                  <a:lnTo>
                    <a:pt x="77" y="1438"/>
                  </a:lnTo>
                  <a:lnTo>
                    <a:pt x="84" y="1446"/>
                  </a:lnTo>
                  <a:lnTo>
                    <a:pt x="92" y="1454"/>
                  </a:lnTo>
                  <a:lnTo>
                    <a:pt x="101" y="1461"/>
                  </a:lnTo>
                  <a:lnTo>
                    <a:pt x="113" y="1466"/>
                  </a:lnTo>
                  <a:lnTo>
                    <a:pt x="638" y="1710"/>
                  </a:lnTo>
                  <a:lnTo>
                    <a:pt x="18" y="1507"/>
                  </a:lnTo>
                  <a:lnTo>
                    <a:pt x="13" y="1484"/>
                  </a:lnTo>
                  <a:lnTo>
                    <a:pt x="8" y="1463"/>
                  </a:lnTo>
                  <a:lnTo>
                    <a:pt x="5" y="1443"/>
                  </a:lnTo>
                  <a:lnTo>
                    <a:pt x="2" y="1420"/>
                  </a:lnTo>
                  <a:lnTo>
                    <a:pt x="0" y="1393"/>
                  </a:lnTo>
                  <a:lnTo>
                    <a:pt x="0" y="1368"/>
                  </a:lnTo>
                  <a:lnTo>
                    <a:pt x="0" y="1344"/>
                  </a:lnTo>
                  <a:lnTo>
                    <a:pt x="2" y="1318"/>
                  </a:lnTo>
                  <a:lnTo>
                    <a:pt x="411" y="0"/>
                  </a:lnTo>
                  <a:lnTo>
                    <a:pt x="478" y="33"/>
                  </a:lnTo>
                  <a:close/>
                </a:path>
              </a:pathLst>
            </a:custGeom>
            <a:solidFill>
              <a:srgbClr val="91A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p:cNvSpPr>
              <a:spLocks/>
            </p:cNvSpPr>
            <p:nvPr/>
          </p:nvSpPr>
          <p:spPr bwMode="auto">
            <a:xfrm>
              <a:off x="916" y="2406"/>
              <a:ext cx="325" cy="861"/>
            </a:xfrm>
            <a:custGeom>
              <a:avLst/>
              <a:gdLst>
                <a:gd name="T0" fmla="*/ 298 w 651"/>
                <a:gd name="T1" fmla="*/ 18 h 1722"/>
                <a:gd name="T2" fmla="*/ 211 w 651"/>
                <a:gd name="T3" fmla="*/ 0 h 1722"/>
                <a:gd name="T4" fmla="*/ 186 w 651"/>
                <a:gd name="T5" fmla="*/ 105 h 1722"/>
                <a:gd name="T6" fmla="*/ 166 w 651"/>
                <a:gd name="T7" fmla="*/ 199 h 1722"/>
                <a:gd name="T8" fmla="*/ 147 w 651"/>
                <a:gd name="T9" fmla="*/ 289 h 1722"/>
                <a:gd name="T10" fmla="*/ 131 w 651"/>
                <a:gd name="T11" fmla="*/ 376 h 1722"/>
                <a:gd name="T12" fmla="*/ 115 w 651"/>
                <a:gd name="T13" fmla="*/ 463 h 1722"/>
                <a:gd name="T14" fmla="*/ 100 w 651"/>
                <a:gd name="T15" fmla="*/ 553 h 1722"/>
                <a:gd name="T16" fmla="*/ 86 w 651"/>
                <a:gd name="T17" fmla="*/ 650 h 1722"/>
                <a:gd name="T18" fmla="*/ 71 w 651"/>
                <a:gd name="T19" fmla="*/ 756 h 1722"/>
                <a:gd name="T20" fmla="*/ 56 w 651"/>
                <a:gd name="T21" fmla="*/ 866 h 1722"/>
                <a:gd name="T22" fmla="*/ 44 w 651"/>
                <a:gd name="T23" fmla="*/ 968 h 1722"/>
                <a:gd name="T24" fmla="*/ 33 w 651"/>
                <a:gd name="T25" fmla="*/ 1062 h 1722"/>
                <a:gd name="T26" fmla="*/ 24 w 651"/>
                <a:gd name="T27" fmla="*/ 1154 h 1722"/>
                <a:gd name="T28" fmla="*/ 16 w 651"/>
                <a:gd name="T29" fmla="*/ 1246 h 1722"/>
                <a:gd name="T30" fmla="*/ 10 w 651"/>
                <a:gd name="T31" fmla="*/ 1342 h 1722"/>
                <a:gd name="T32" fmla="*/ 4 w 651"/>
                <a:gd name="T33" fmla="*/ 1443 h 1722"/>
                <a:gd name="T34" fmla="*/ 0 w 651"/>
                <a:gd name="T35" fmla="*/ 1555 h 1722"/>
                <a:gd name="T36" fmla="*/ 3 w 651"/>
                <a:gd name="T37" fmla="*/ 1572 h 1722"/>
                <a:gd name="T38" fmla="*/ 9 w 651"/>
                <a:gd name="T39" fmla="*/ 1586 h 1722"/>
                <a:gd name="T40" fmla="*/ 18 w 651"/>
                <a:gd name="T41" fmla="*/ 1599 h 1722"/>
                <a:gd name="T42" fmla="*/ 31 w 651"/>
                <a:gd name="T43" fmla="*/ 1610 h 1722"/>
                <a:gd name="T44" fmla="*/ 39 w 651"/>
                <a:gd name="T45" fmla="*/ 1615 h 1722"/>
                <a:gd name="T46" fmla="*/ 46 w 651"/>
                <a:gd name="T47" fmla="*/ 1619 h 1722"/>
                <a:gd name="T48" fmla="*/ 54 w 651"/>
                <a:gd name="T49" fmla="*/ 1623 h 1722"/>
                <a:gd name="T50" fmla="*/ 61 w 651"/>
                <a:gd name="T51" fmla="*/ 1625 h 1722"/>
                <a:gd name="T52" fmla="*/ 69 w 651"/>
                <a:gd name="T53" fmla="*/ 1626 h 1722"/>
                <a:gd name="T54" fmla="*/ 77 w 651"/>
                <a:gd name="T55" fmla="*/ 1627 h 1722"/>
                <a:gd name="T56" fmla="*/ 85 w 651"/>
                <a:gd name="T57" fmla="*/ 1627 h 1722"/>
                <a:gd name="T58" fmla="*/ 94 w 651"/>
                <a:gd name="T59" fmla="*/ 1626 h 1722"/>
                <a:gd name="T60" fmla="*/ 610 w 651"/>
                <a:gd name="T61" fmla="*/ 1722 h 1722"/>
                <a:gd name="T62" fmla="*/ 651 w 651"/>
                <a:gd name="T63" fmla="*/ 1688 h 1722"/>
                <a:gd name="T64" fmla="*/ 55 w 651"/>
                <a:gd name="T65" fmla="*/ 1562 h 1722"/>
                <a:gd name="T66" fmla="*/ 55 w 651"/>
                <a:gd name="T67" fmla="*/ 1536 h 1722"/>
                <a:gd name="T68" fmla="*/ 55 w 651"/>
                <a:gd name="T69" fmla="*/ 1515 h 1722"/>
                <a:gd name="T70" fmla="*/ 55 w 651"/>
                <a:gd name="T71" fmla="*/ 1494 h 1722"/>
                <a:gd name="T72" fmla="*/ 55 w 651"/>
                <a:gd name="T73" fmla="*/ 1469 h 1722"/>
                <a:gd name="T74" fmla="*/ 54 w 651"/>
                <a:gd name="T75" fmla="*/ 1427 h 1722"/>
                <a:gd name="T76" fmla="*/ 53 w 651"/>
                <a:gd name="T77" fmla="*/ 1390 h 1722"/>
                <a:gd name="T78" fmla="*/ 51 w 651"/>
                <a:gd name="T79" fmla="*/ 1353 h 1722"/>
                <a:gd name="T80" fmla="*/ 47 w 651"/>
                <a:gd name="T81" fmla="*/ 1312 h 1722"/>
                <a:gd name="T82" fmla="*/ 61 w 651"/>
                <a:gd name="T83" fmla="*/ 1221 h 1722"/>
                <a:gd name="T84" fmla="*/ 72 w 651"/>
                <a:gd name="T85" fmla="*/ 1138 h 1722"/>
                <a:gd name="T86" fmla="*/ 85 w 651"/>
                <a:gd name="T87" fmla="*/ 1061 h 1722"/>
                <a:gd name="T88" fmla="*/ 98 w 651"/>
                <a:gd name="T89" fmla="*/ 986 h 1722"/>
                <a:gd name="T90" fmla="*/ 110 w 651"/>
                <a:gd name="T91" fmla="*/ 911 h 1722"/>
                <a:gd name="T92" fmla="*/ 124 w 651"/>
                <a:gd name="T93" fmla="*/ 834 h 1722"/>
                <a:gd name="T94" fmla="*/ 140 w 651"/>
                <a:gd name="T95" fmla="*/ 751 h 1722"/>
                <a:gd name="T96" fmla="*/ 158 w 651"/>
                <a:gd name="T97" fmla="*/ 661 h 1722"/>
                <a:gd name="T98" fmla="*/ 175 w 651"/>
                <a:gd name="T99" fmla="*/ 571 h 1722"/>
                <a:gd name="T100" fmla="*/ 191 w 651"/>
                <a:gd name="T101" fmla="*/ 490 h 1722"/>
                <a:gd name="T102" fmla="*/ 207 w 651"/>
                <a:gd name="T103" fmla="*/ 413 h 1722"/>
                <a:gd name="T104" fmla="*/ 223 w 651"/>
                <a:gd name="T105" fmla="*/ 339 h 1722"/>
                <a:gd name="T106" fmla="*/ 239 w 651"/>
                <a:gd name="T107" fmla="*/ 264 h 1722"/>
                <a:gd name="T108" fmla="*/ 257 w 651"/>
                <a:gd name="T109" fmla="*/ 188 h 1722"/>
                <a:gd name="T110" fmla="*/ 276 w 651"/>
                <a:gd name="T111" fmla="*/ 106 h 1722"/>
                <a:gd name="T112" fmla="*/ 298 w 651"/>
                <a:gd name="T113" fmla="*/ 18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1" h="1722">
                  <a:moveTo>
                    <a:pt x="298" y="18"/>
                  </a:moveTo>
                  <a:lnTo>
                    <a:pt x="211" y="0"/>
                  </a:lnTo>
                  <a:lnTo>
                    <a:pt x="186" y="105"/>
                  </a:lnTo>
                  <a:lnTo>
                    <a:pt x="166" y="199"/>
                  </a:lnTo>
                  <a:lnTo>
                    <a:pt x="147" y="289"/>
                  </a:lnTo>
                  <a:lnTo>
                    <a:pt x="131" y="376"/>
                  </a:lnTo>
                  <a:lnTo>
                    <a:pt x="115" y="463"/>
                  </a:lnTo>
                  <a:lnTo>
                    <a:pt x="100" y="553"/>
                  </a:lnTo>
                  <a:lnTo>
                    <a:pt x="86" y="650"/>
                  </a:lnTo>
                  <a:lnTo>
                    <a:pt x="71" y="756"/>
                  </a:lnTo>
                  <a:lnTo>
                    <a:pt x="56" y="866"/>
                  </a:lnTo>
                  <a:lnTo>
                    <a:pt x="44" y="968"/>
                  </a:lnTo>
                  <a:lnTo>
                    <a:pt x="33" y="1062"/>
                  </a:lnTo>
                  <a:lnTo>
                    <a:pt x="24" y="1154"/>
                  </a:lnTo>
                  <a:lnTo>
                    <a:pt x="16" y="1246"/>
                  </a:lnTo>
                  <a:lnTo>
                    <a:pt x="10" y="1342"/>
                  </a:lnTo>
                  <a:lnTo>
                    <a:pt x="4" y="1443"/>
                  </a:lnTo>
                  <a:lnTo>
                    <a:pt x="0" y="1555"/>
                  </a:lnTo>
                  <a:lnTo>
                    <a:pt x="3" y="1572"/>
                  </a:lnTo>
                  <a:lnTo>
                    <a:pt x="9" y="1586"/>
                  </a:lnTo>
                  <a:lnTo>
                    <a:pt x="18" y="1599"/>
                  </a:lnTo>
                  <a:lnTo>
                    <a:pt x="31" y="1610"/>
                  </a:lnTo>
                  <a:lnTo>
                    <a:pt x="39" y="1615"/>
                  </a:lnTo>
                  <a:lnTo>
                    <a:pt x="46" y="1619"/>
                  </a:lnTo>
                  <a:lnTo>
                    <a:pt x="54" y="1623"/>
                  </a:lnTo>
                  <a:lnTo>
                    <a:pt x="61" y="1625"/>
                  </a:lnTo>
                  <a:lnTo>
                    <a:pt x="69" y="1626"/>
                  </a:lnTo>
                  <a:lnTo>
                    <a:pt x="77" y="1627"/>
                  </a:lnTo>
                  <a:lnTo>
                    <a:pt x="85" y="1627"/>
                  </a:lnTo>
                  <a:lnTo>
                    <a:pt x="94" y="1626"/>
                  </a:lnTo>
                  <a:lnTo>
                    <a:pt x="610" y="1722"/>
                  </a:lnTo>
                  <a:lnTo>
                    <a:pt x="651" y="1688"/>
                  </a:lnTo>
                  <a:lnTo>
                    <a:pt x="55" y="1562"/>
                  </a:lnTo>
                  <a:lnTo>
                    <a:pt x="55" y="1536"/>
                  </a:lnTo>
                  <a:lnTo>
                    <a:pt x="55" y="1515"/>
                  </a:lnTo>
                  <a:lnTo>
                    <a:pt x="55" y="1494"/>
                  </a:lnTo>
                  <a:lnTo>
                    <a:pt x="55" y="1469"/>
                  </a:lnTo>
                  <a:lnTo>
                    <a:pt x="54" y="1427"/>
                  </a:lnTo>
                  <a:lnTo>
                    <a:pt x="53" y="1390"/>
                  </a:lnTo>
                  <a:lnTo>
                    <a:pt x="51" y="1353"/>
                  </a:lnTo>
                  <a:lnTo>
                    <a:pt x="47" y="1312"/>
                  </a:lnTo>
                  <a:lnTo>
                    <a:pt x="61" y="1221"/>
                  </a:lnTo>
                  <a:lnTo>
                    <a:pt x="72" y="1138"/>
                  </a:lnTo>
                  <a:lnTo>
                    <a:pt x="85" y="1061"/>
                  </a:lnTo>
                  <a:lnTo>
                    <a:pt x="98" y="986"/>
                  </a:lnTo>
                  <a:lnTo>
                    <a:pt x="110" y="911"/>
                  </a:lnTo>
                  <a:lnTo>
                    <a:pt x="124" y="834"/>
                  </a:lnTo>
                  <a:lnTo>
                    <a:pt x="140" y="751"/>
                  </a:lnTo>
                  <a:lnTo>
                    <a:pt x="158" y="661"/>
                  </a:lnTo>
                  <a:lnTo>
                    <a:pt x="175" y="571"/>
                  </a:lnTo>
                  <a:lnTo>
                    <a:pt x="191" y="490"/>
                  </a:lnTo>
                  <a:lnTo>
                    <a:pt x="207" y="413"/>
                  </a:lnTo>
                  <a:lnTo>
                    <a:pt x="223" y="339"/>
                  </a:lnTo>
                  <a:lnTo>
                    <a:pt x="239" y="264"/>
                  </a:lnTo>
                  <a:lnTo>
                    <a:pt x="257" y="188"/>
                  </a:lnTo>
                  <a:lnTo>
                    <a:pt x="276" y="106"/>
                  </a:lnTo>
                  <a:lnTo>
                    <a:pt x="298" y="18"/>
                  </a:lnTo>
                  <a:close/>
                </a:path>
              </a:pathLst>
            </a:custGeom>
            <a:solidFill>
              <a:srgbClr val="91A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p:cNvSpPr>
              <a:spLocks/>
            </p:cNvSpPr>
            <p:nvPr/>
          </p:nvSpPr>
          <p:spPr bwMode="auto">
            <a:xfrm>
              <a:off x="853" y="2446"/>
              <a:ext cx="334" cy="862"/>
            </a:xfrm>
            <a:custGeom>
              <a:avLst/>
              <a:gdLst>
                <a:gd name="T0" fmla="*/ 118 w 668"/>
                <a:gd name="T1" fmla="*/ 0 h 1724"/>
                <a:gd name="T2" fmla="*/ 31 w 668"/>
                <a:gd name="T3" fmla="*/ 8 h 1724"/>
                <a:gd name="T4" fmla="*/ 16 w 668"/>
                <a:gd name="T5" fmla="*/ 260 h 1724"/>
                <a:gd name="T6" fmla="*/ 7 w 668"/>
                <a:gd name="T7" fmla="*/ 482 h 1724"/>
                <a:gd name="T8" fmla="*/ 2 w 668"/>
                <a:gd name="T9" fmla="*/ 705 h 1724"/>
                <a:gd name="T10" fmla="*/ 0 w 668"/>
                <a:gd name="T11" fmla="*/ 956 h 1724"/>
                <a:gd name="T12" fmla="*/ 2 w 668"/>
                <a:gd name="T13" fmla="*/ 1130 h 1724"/>
                <a:gd name="T14" fmla="*/ 4 w 668"/>
                <a:gd name="T15" fmla="*/ 1282 h 1724"/>
                <a:gd name="T16" fmla="*/ 8 w 668"/>
                <a:gd name="T17" fmla="*/ 1435 h 1724"/>
                <a:gd name="T18" fmla="*/ 16 w 668"/>
                <a:gd name="T19" fmla="*/ 1607 h 1724"/>
                <a:gd name="T20" fmla="*/ 15 w 668"/>
                <a:gd name="T21" fmla="*/ 1622 h 1724"/>
                <a:gd name="T22" fmla="*/ 15 w 668"/>
                <a:gd name="T23" fmla="*/ 1636 h 1724"/>
                <a:gd name="T24" fmla="*/ 18 w 668"/>
                <a:gd name="T25" fmla="*/ 1649 h 1724"/>
                <a:gd name="T26" fmla="*/ 22 w 668"/>
                <a:gd name="T27" fmla="*/ 1660 h 1724"/>
                <a:gd name="T28" fmla="*/ 28 w 668"/>
                <a:gd name="T29" fmla="*/ 1672 h 1724"/>
                <a:gd name="T30" fmla="*/ 35 w 668"/>
                <a:gd name="T31" fmla="*/ 1682 h 1724"/>
                <a:gd name="T32" fmla="*/ 44 w 668"/>
                <a:gd name="T33" fmla="*/ 1693 h 1724"/>
                <a:gd name="T34" fmla="*/ 56 w 668"/>
                <a:gd name="T35" fmla="*/ 1702 h 1724"/>
                <a:gd name="T36" fmla="*/ 67 w 668"/>
                <a:gd name="T37" fmla="*/ 1710 h 1724"/>
                <a:gd name="T38" fmla="*/ 78 w 668"/>
                <a:gd name="T39" fmla="*/ 1716 h 1724"/>
                <a:gd name="T40" fmla="*/ 89 w 668"/>
                <a:gd name="T41" fmla="*/ 1720 h 1724"/>
                <a:gd name="T42" fmla="*/ 101 w 668"/>
                <a:gd name="T43" fmla="*/ 1723 h 1724"/>
                <a:gd name="T44" fmla="*/ 112 w 668"/>
                <a:gd name="T45" fmla="*/ 1724 h 1724"/>
                <a:gd name="T46" fmla="*/ 125 w 668"/>
                <a:gd name="T47" fmla="*/ 1724 h 1724"/>
                <a:gd name="T48" fmla="*/ 137 w 668"/>
                <a:gd name="T49" fmla="*/ 1721 h 1724"/>
                <a:gd name="T50" fmla="*/ 150 w 668"/>
                <a:gd name="T51" fmla="*/ 1718 h 1724"/>
                <a:gd name="T52" fmla="*/ 668 w 668"/>
                <a:gd name="T53" fmla="*/ 1694 h 1724"/>
                <a:gd name="T54" fmla="*/ 134 w 668"/>
                <a:gd name="T55" fmla="*/ 1655 h 1724"/>
                <a:gd name="T56" fmla="*/ 127 w 668"/>
                <a:gd name="T57" fmla="*/ 1650 h 1724"/>
                <a:gd name="T58" fmla="*/ 121 w 668"/>
                <a:gd name="T59" fmla="*/ 1647 h 1724"/>
                <a:gd name="T60" fmla="*/ 117 w 668"/>
                <a:gd name="T61" fmla="*/ 1642 h 1724"/>
                <a:gd name="T62" fmla="*/ 112 w 668"/>
                <a:gd name="T63" fmla="*/ 1637 h 1724"/>
                <a:gd name="T64" fmla="*/ 107 w 668"/>
                <a:gd name="T65" fmla="*/ 1633 h 1724"/>
                <a:gd name="T66" fmla="*/ 103 w 668"/>
                <a:gd name="T67" fmla="*/ 1628 h 1724"/>
                <a:gd name="T68" fmla="*/ 99 w 668"/>
                <a:gd name="T69" fmla="*/ 1622 h 1724"/>
                <a:gd name="T70" fmla="*/ 95 w 668"/>
                <a:gd name="T71" fmla="*/ 1616 h 1724"/>
                <a:gd name="T72" fmla="*/ 82 w 668"/>
                <a:gd name="T73" fmla="*/ 1593 h 1724"/>
                <a:gd name="T74" fmla="*/ 74 w 668"/>
                <a:gd name="T75" fmla="*/ 1571 h 1724"/>
                <a:gd name="T76" fmla="*/ 69 w 668"/>
                <a:gd name="T77" fmla="*/ 1548 h 1724"/>
                <a:gd name="T78" fmla="*/ 71 w 668"/>
                <a:gd name="T79" fmla="*/ 1521 h 1724"/>
                <a:gd name="T80" fmla="*/ 118 w 668"/>
                <a:gd name="T81" fmla="*/ 0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8" h="1724">
                  <a:moveTo>
                    <a:pt x="118" y="0"/>
                  </a:moveTo>
                  <a:lnTo>
                    <a:pt x="31" y="8"/>
                  </a:lnTo>
                  <a:lnTo>
                    <a:pt x="16" y="260"/>
                  </a:lnTo>
                  <a:lnTo>
                    <a:pt x="7" y="482"/>
                  </a:lnTo>
                  <a:lnTo>
                    <a:pt x="2" y="705"/>
                  </a:lnTo>
                  <a:lnTo>
                    <a:pt x="0" y="956"/>
                  </a:lnTo>
                  <a:lnTo>
                    <a:pt x="2" y="1130"/>
                  </a:lnTo>
                  <a:lnTo>
                    <a:pt x="4" y="1282"/>
                  </a:lnTo>
                  <a:lnTo>
                    <a:pt x="8" y="1435"/>
                  </a:lnTo>
                  <a:lnTo>
                    <a:pt x="16" y="1607"/>
                  </a:lnTo>
                  <a:lnTo>
                    <a:pt x="15" y="1622"/>
                  </a:lnTo>
                  <a:lnTo>
                    <a:pt x="15" y="1636"/>
                  </a:lnTo>
                  <a:lnTo>
                    <a:pt x="18" y="1649"/>
                  </a:lnTo>
                  <a:lnTo>
                    <a:pt x="22" y="1660"/>
                  </a:lnTo>
                  <a:lnTo>
                    <a:pt x="28" y="1672"/>
                  </a:lnTo>
                  <a:lnTo>
                    <a:pt x="35" y="1682"/>
                  </a:lnTo>
                  <a:lnTo>
                    <a:pt x="44" y="1693"/>
                  </a:lnTo>
                  <a:lnTo>
                    <a:pt x="56" y="1702"/>
                  </a:lnTo>
                  <a:lnTo>
                    <a:pt x="67" y="1710"/>
                  </a:lnTo>
                  <a:lnTo>
                    <a:pt x="78" y="1716"/>
                  </a:lnTo>
                  <a:lnTo>
                    <a:pt x="89" y="1720"/>
                  </a:lnTo>
                  <a:lnTo>
                    <a:pt x="101" y="1723"/>
                  </a:lnTo>
                  <a:lnTo>
                    <a:pt x="112" y="1724"/>
                  </a:lnTo>
                  <a:lnTo>
                    <a:pt x="125" y="1724"/>
                  </a:lnTo>
                  <a:lnTo>
                    <a:pt x="137" y="1721"/>
                  </a:lnTo>
                  <a:lnTo>
                    <a:pt x="150" y="1718"/>
                  </a:lnTo>
                  <a:lnTo>
                    <a:pt x="668" y="1694"/>
                  </a:lnTo>
                  <a:lnTo>
                    <a:pt x="134" y="1655"/>
                  </a:lnTo>
                  <a:lnTo>
                    <a:pt x="127" y="1650"/>
                  </a:lnTo>
                  <a:lnTo>
                    <a:pt x="121" y="1647"/>
                  </a:lnTo>
                  <a:lnTo>
                    <a:pt x="117" y="1642"/>
                  </a:lnTo>
                  <a:lnTo>
                    <a:pt x="112" y="1637"/>
                  </a:lnTo>
                  <a:lnTo>
                    <a:pt x="107" y="1633"/>
                  </a:lnTo>
                  <a:lnTo>
                    <a:pt x="103" y="1628"/>
                  </a:lnTo>
                  <a:lnTo>
                    <a:pt x="99" y="1622"/>
                  </a:lnTo>
                  <a:lnTo>
                    <a:pt x="95" y="1616"/>
                  </a:lnTo>
                  <a:lnTo>
                    <a:pt x="82" y="1593"/>
                  </a:lnTo>
                  <a:lnTo>
                    <a:pt x="74" y="1571"/>
                  </a:lnTo>
                  <a:lnTo>
                    <a:pt x="69" y="1548"/>
                  </a:lnTo>
                  <a:lnTo>
                    <a:pt x="71" y="1521"/>
                  </a:lnTo>
                  <a:lnTo>
                    <a:pt x="118" y="0"/>
                  </a:lnTo>
                  <a:close/>
                </a:path>
              </a:pathLst>
            </a:custGeom>
            <a:solidFill>
              <a:srgbClr val="91A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p:cNvSpPr>
              <a:spLocks/>
            </p:cNvSpPr>
            <p:nvPr/>
          </p:nvSpPr>
          <p:spPr bwMode="auto">
            <a:xfrm>
              <a:off x="748" y="2548"/>
              <a:ext cx="78" cy="471"/>
            </a:xfrm>
            <a:custGeom>
              <a:avLst/>
              <a:gdLst>
                <a:gd name="T0" fmla="*/ 77 w 155"/>
                <a:gd name="T1" fmla="*/ 0 h 941"/>
                <a:gd name="T2" fmla="*/ 155 w 155"/>
                <a:gd name="T3" fmla="*/ 941 h 941"/>
                <a:gd name="T4" fmla="*/ 91 w 155"/>
                <a:gd name="T5" fmla="*/ 838 h 941"/>
                <a:gd name="T6" fmla="*/ 0 w 155"/>
                <a:gd name="T7" fmla="*/ 30 h 941"/>
                <a:gd name="T8" fmla="*/ 77 w 155"/>
                <a:gd name="T9" fmla="*/ 0 h 941"/>
              </a:gdLst>
              <a:ahLst/>
              <a:cxnLst>
                <a:cxn ang="0">
                  <a:pos x="T0" y="T1"/>
                </a:cxn>
                <a:cxn ang="0">
                  <a:pos x="T2" y="T3"/>
                </a:cxn>
                <a:cxn ang="0">
                  <a:pos x="T4" y="T5"/>
                </a:cxn>
                <a:cxn ang="0">
                  <a:pos x="T6" y="T7"/>
                </a:cxn>
                <a:cxn ang="0">
                  <a:pos x="T8" y="T9"/>
                </a:cxn>
              </a:cxnLst>
              <a:rect l="0" t="0" r="r" b="b"/>
              <a:pathLst>
                <a:path w="155" h="941">
                  <a:moveTo>
                    <a:pt x="77" y="0"/>
                  </a:moveTo>
                  <a:lnTo>
                    <a:pt x="155" y="941"/>
                  </a:lnTo>
                  <a:lnTo>
                    <a:pt x="91" y="838"/>
                  </a:lnTo>
                  <a:lnTo>
                    <a:pt x="0" y="30"/>
                  </a:lnTo>
                  <a:lnTo>
                    <a:pt x="77" y="0"/>
                  </a:lnTo>
                  <a:close/>
                </a:path>
              </a:pathLst>
            </a:custGeom>
            <a:solidFill>
              <a:srgbClr val="91A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29"/>
            <p:cNvSpPr>
              <a:spLocks/>
            </p:cNvSpPr>
            <p:nvPr/>
          </p:nvSpPr>
          <p:spPr bwMode="auto">
            <a:xfrm>
              <a:off x="928" y="2356"/>
              <a:ext cx="204" cy="766"/>
            </a:xfrm>
            <a:custGeom>
              <a:avLst/>
              <a:gdLst>
                <a:gd name="T0" fmla="*/ 409 w 409"/>
                <a:gd name="T1" fmla="*/ 47 h 1532"/>
                <a:gd name="T2" fmla="*/ 389 w 409"/>
                <a:gd name="T3" fmla="*/ 50 h 1532"/>
                <a:gd name="T4" fmla="*/ 370 w 409"/>
                <a:gd name="T5" fmla="*/ 46 h 1532"/>
                <a:gd name="T6" fmla="*/ 349 w 409"/>
                <a:gd name="T7" fmla="*/ 44 h 1532"/>
                <a:gd name="T8" fmla="*/ 329 w 409"/>
                <a:gd name="T9" fmla="*/ 51 h 1532"/>
                <a:gd name="T10" fmla="*/ 293 w 409"/>
                <a:gd name="T11" fmla="*/ 165 h 1532"/>
                <a:gd name="T12" fmla="*/ 259 w 409"/>
                <a:gd name="T13" fmla="*/ 281 h 1532"/>
                <a:gd name="T14" fmla="*/ 229 w 409"/>
                <a:gd name="T15" fmla="*/ 399 h 1532"/>
                <a:gd name="T16" fmla="*/ 202 w 409"/>
                <a:gd name="T17" fmla="*/ 518 h 1532"/>
                <a:gd name="T18" fmla="*/ 177 w 409"/>
                <a:gd name="T19" fmla="*/ 639 h 1532"/>
                <a:gd name="T20" fmla="*/ 153 w 409"/>
                <a:gd name="T21" fmla="*/ 759 h 1532"/>
                <a:gd name="T22" fmla="*/ 130 w 409"/>
                <a:gd name="T23" fmla="*/ 880 h 1532"/>
                <a:gd name="T24" fmla="*/ 108 w 409"/>
                <a:gd name="T25" fmla="*/ 1000 h 1532"/>
                <a:gd name="T26" fmla="*/ 89 w 409"/>
                <a:gd name="T27" fmla="*/ 1118 h 1532"/>
                <a:gd name="T28" fmla="*/ 73 w 409"/>
                <a:gd name="T29" fmla="*/ 1240 h 1532"/>
                <a:gd name="T30" fmla="*/ 58 w 409"/>
                <a:gd name="T31" fmla="*/ 1362 h 1532"/>
                <a:gd name="T32" fmla="*/ 40 w 409"/>
                <a:gd name="T33" fmla="*/ 1481 h 1532"/>
                <a:gd name="T34" fmla="*/ 44 w 409"/>
                <a:gd name="T35" fmla="*/ 1507 h 1532"/>
                <a:gd name="T36" fmla="*/ 30 w 409"/>
                <a:gd name="T37" fmla="*/ 1532 h 1532"/>
                <a:gd name="T38" fmla="*/ 15 w 409"/>
                <a:gd name="T39" fmla="*/ 1522 h 1532"/>
                <a:gd name="T40" fmla="*/ 5 w 409"/>
                <a:gd name="T41" fmla="*/ 1507 h 1532"/>
                <a:gd name="T42" fmla="*/ 7 w 409"/>
                <a:gd name="T43" fmla="*/ 1427 h 1532"/>
                <a:gd name="T44" fmla="*/ 22 w 409"/>
                <a:gd name="T45" fmla="*/ 1342 h 1532"/>
                <a:gd name="T46" fmla="*/ 35 w 409"/>
                <a:gd name="T47" fmla="*/ 1250 h 1532"/>
                <a:gd name="T48" fmla="*/ 46 w 409"/>
                <a:gd name="T49" fmla="*/ 1157 h 1532"/>
                <a:gd name="T50" fmla="*/ 58 w 409"/>
                <a:gd name="T51" fmla="*/ 1064 h 1532"/>
                <a:gd name="T52" fmla="*/ 71 w 409"/>
                <a:gd name="T53" fmla="*/ 973 h 1532"/>
                <a:gd name="T54" fmla="*/ 80 w 409"/>
                <a:gd name="T55" fmla="*/ 918 h 1532"/>
                <a:gd name="T56" fmla="*/ 92 w 409"/>
                <a:gd name="T57" fmla="*/ 861 h 1532"/>
                <a:gd name="T58" fmla="*/ 100 w 409"/>
                <a:gd name="T59" fmla="*/ 811 h 1532"/>
                <a:gd name="T60" fmla="*/ 109 w 409"/>
                <a:gd name="T61" fmla="*/ 760 h 1532"/>
                <a:gd name="T62" fmla="*/ 120 w 409"/>
                <a:gd name="T63" fmla="*/ 707 h 1532"/>
                <a:gd name="T64" fmla="*/ 130 w 409"/>
                <a:gd name="T65" fmla="*/ 655 h 1532"/>
                <a:gd name="T66" fmla="*/ 153 w 409"/>
                <a:gd name="T67" fmla="*/ 532 h 1532"/>
                <a:gd name="T68" fmla="*/ 182 w 409"/>
                <a:gd name="T69" fmla="*/ 412 h 1532"/>
                <a:gd name="T70" fmla="*/ 211 w 409"/>
                <a:gd name="T71" fmla="*/ 294 h 1532"/>
                <a:gd name="T72" fmla="*/ 235 w 409"/>
                <a:gd name="T73" fmla="*/ 172 h 1532"/>
                <a:gd name="T74" fmla="*/ 249 w 409"/>
                <a:gd name="T75" fmla="*/ 130 h 1532"/>
                <a:gd name="T76" fmla="*/ 261 w 409"/>
                <a:gd name="T77" fmla="*/ 88 h 1532"/>
                <a:gd name="T78" fmla="*/ 275 w 409"/>
                <a:gd name="T79" fmla="*/ 45 h 1532"/>
                <a:gd name="T80" fmla="*/ 294 w 409"/>
                <a:gd name="T81" fmla="*/ 8 h 1532"/>
                <a:gd name="T82" fmla="*/ 321 w 409"/>
                <a:gd name="T83" fmla="*/ 1 h 1532"/>
                <a:gd name="T84" fmla="*/ 349 w 409"/>
                <a:gd name="T85" fmla="*/ 1 h 1532"/>
                <a:gd name="T86" fmla="*/ 377 w 409"/>
                <a:gd name="T87" fmla="*/ 8 h 1532"/>
                <a:gd name="T88" fmla="*/ 404 w 409"/>
                <a:gd name="T89"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9" h="1532">
                  <a:moveTo>
                    <a:pt x="409" y="38"/>
                  </a:moveTo>
                  <a:lnTo>
                    <a:pt x="409" y="47"/>
                  </a:lnTo>
                  <a:lnTo>
                    <a:pt x="400" y="50"/>
                  </a:lnTo>
                  <a:lnTo>
                    <a:pt x="389" y="50"/>
                  </a:lnTo>
                  <a:lnTo>
                    <a:pt x="380" y="48"/>
                  </a:lnTo>
                  <a:lnTo>
                    <a:pt x="370" y="46"/>
                  </a:lnTo>
                  <a:lnTo>
                    <a:pt x="359" y="45"/>
                  </a:lnTo>
                  <a:lnTo>
                    <a:pt x="349" y="44"/>
                  </a:lnTo>
                  <a:lnTo>
                    <a:pt x="339" y="46"/>
                  </a:lnTo>
                  <a:lnTo>
                    <a:pt x="329" y="51"/>
                  </a:lnTo>
                  <a:lnTo>
                    <a:pt x="310" y="107"/>
                  </a:lnTo>
                  <a:lnTo>
                    <a:pt x="293" y="165"/>
                  </a:lnTo>
                  <a:lnTo>
                    <a:pt x="275" y="222"/>
                  </a:lnTo>
                  <a:lnTo>
                    <a:pt x="259" y="281"/>
                  </a:lnTo>
                  <a:lnTo>
                    <a:pt x="244" y="340"/>
                  </a:lnTo>
                  <a:lnTo>
                    <a:pt x="229" y="399"/>
                  </a:lnTo>
                  <a:lnTo>
                    <a:pt x="215" y="458"/>
                  </a:lnTo>
                  <a:lnTo>
                    <a:pt x="202" y="518"/>
                  </a:lnTo>
                  <a:lnTo>
                    <a:pt x="189" y="578"/>
                  </a:lnTo>
                  <a:lnTo>
                    <a:pt x="177" y="639"/>
                  </a:lnTo>
                  <a:lnTo>
                    <a:pt x="165" y="699"/>
                  </a:lnTo>
                  <a:lnTo>
                    <a:pt x="153" y="759"/>
                  </a:lnTo>
                  <a:lnTo>
                    <a:pt x="142" y="820"/>
                  </a:lnTo>
                  <a:lnTo>
                    <a:pt x="130" y="880"/>
                  </a:lnTo>
                  <a:lnTo>
                    <a:pt x="120" y="940"/>
                  </a:lnTo>
                  <a:lnTo>
                    <a:pt x="108" y="1000"/>
                  </a:lnTo>
                  <a:lnTo>
                    <a:pt x="98" y="1058"/>
                  </a:lnTo>
                  <a:lnTo>
                    <a:pt x="89" y="1118"/>
                  </a:lnTo>
                  <a:lnTo>
                    <a:pt x="81" y="1179"/>
                  </a:lnTo>
                  <a:lnTo>
                    <a:pt x="73" y="1240"/>
                  </a:lnTo>
                  <a:lnTo>
                    <a:pt x="65" y="1301"/>
                  </a:lnTo>
                  <a:lnTo>
                    <a:pt x="58" y="1362"/>
                  </a:lnTo>
                  <a:lnTo>
                    <a:pt x="50" y="1422"/>
                  </a:lnTo>
                  <a:lnTo>
                    <a:pt x="40" y="1481"/>
                  </a:lnTo>
                  <a:lnTo>
                    <a:pt x="47" y="1494"/>
                  </a:lnTo>
                  <a:lnTo>
                    <a:pt x="44" y="1507"/>
                  </a:lnTo>
                  <a:lnTo>
                    <a:pt x="37" y="1520"/>
                  </a:lnTo>
                  <a:lnTo>
                    <a:pt x="30" y="1532"/>
                  </a:lnTo>
                  <a:lnTo>
                    <a:pt x="22" y="1529"/>
                  </a:lnTo>
                  <a:lnTo>
                    <a:pt x="15" y="1522"/>
                  </a:lnTo>
                  <a:lnTo>
                    <a:pt x="9" y="1514"/>
                  </a:lnTo>
                  <a:lnTo>
                    <a:pt x="5" y="1507"/>
                  </a:lnTo>
                  <a:lnTo>
                    <a:pt x="0" y="1467"/>
                  </a:lnTo>
                  <a:lnTo>
                    <a:pt x="7" y="1427"/>
                  </a:lnTo>
                  <a:lnTo>
                    <a:pt x="16" y="1385"/>
                  </a:lnTo>
                  <a:lnTo>
                    <a:pt x="22" y="1342"/>
                  </a:lnTo>
                  <a:lnTo>
                    <a:pt x="28" y="1296"/>
                  </a:lnTo>
                  <a:lnTo>
                    <a:pt x="35" y="1250"/>
                  </a:lnTo>
                  <a:lnTo>
                    <a:pt x="40" y="1203"/>
                  </a:lnTo>
                  <a:lnTo>
                    <a:pt x="46" y="1157"/>
                  </a:lnTo>
                  <a:lnTo>
                    <a:pt x="52" y="1110"/>
                  </a:lnTo>
                  <a:lnTo>
                    <a:pt x="58" y="1064"/>
                  </a:lnTo>
                  <a:lnTo>
                    <a:pt x="65" y="1018"/>
                  </a:lnTo>
                  <a:lnTo>
                    <a:pt x="71" y="973"/>
                  </a:lnTo>
                  <a:lnTo>
                    <a:pt x="75" y="946"/>
                  </a:lnTo>
                  <a:lnTo>
                    <a:pt x="80" y="918"/>
                  </a:lnTo>
                  <a:lnTo>
                    <a:pt x="85" y="889"/>
                  </a:lnTo>
                  <a:lnTo>
                    <a:pt x="92" y="861"/>
                  </a:lnTo>
                  <a:lnTo>
                    <a:pt x="96" y="836"/>
                  </a:lnTo>
                  <a:lnTo>
                    <a:pt x="100" y="811"/>
                  </a:lnTo>
                  <a:lnTo>
                    <a:pt x="105" y="785"/>
                  </a:lnTo>
                  <a:lnTo>
                    <a:pt x="109" y="760"/>
                  </a:lnTo>
                  <a:lnTo>
                    <a:pt x="115" y="734"/>
                  </a:lnTo>
                  <a:lnTo>
                    <a:pt x="120" y="707"/>
                  </a:lnTo>
                  <a:lnTo>
                    <a:pt x="126" y="682"/>
                  </a:lnTo>
                  <a:lnTo>
                    <a:pt x="130" y="655"/>
                  </a:lnTo>
                  <a:lnTo>
                    <a:pt x="141" y="593"/>
                  </a:lnTo>
                  <a:lnTo>
                    <a:pt x="153" y="532"/>
                  </a:lnTo>
                  <a:lnTo>
                    <a:pt x="167" y="472"/>
                  </a:lnTo>
                  <a:lnTo>
                    <a:pt x="182" y="412"/>
                  </a:lnTo>
                  <a:lnTo>
                    <a:pt x="196" y="354"/>
                  </a:lnTo>
                  <a:lnTo>
                    <a:pt x="211" y="294"/>
                  </a:lnTo>
                  <a:lnTo>
                    <a:pt x="223" y="233"/>
                  </a:lnTo>
                  <a:lnTo>
                    <a:pt x="235" y="172"/>
                  </a:lnTo>
                  <a:lnTo>
                    <a:pt x="242" y="152"/>
                  </a:lnTo>
                  <a:lnTo>
                    <a:pt x="249" y="130"/>
                  </a:lnTo>
                  <a:lnTo>
                    <a:pt x="255" y="109"/>
                  </a:lnTo>
                  <a:lnTo>
                    <a:pt x="261" y="88"/>
                  </a:lnTo>
                  <a:lnTo>
                    <a:pt x="267" y="66"/>
                  </a:lnTo>
                  <a:lnTo>
                    <a:pt x="275" y="45"/>
                  </a:lnTo>
                  <a:lnTo>
                    <a:pt x="283" y="25"/>
                  </a:lnTo>
                  <a:lnTo>
                    <a:pt x="294" y="8"/>
                  </a:lnTo>
                  <a:lnTo>
                    <a:pt x="308" y="4"/>
                  </a:lnTo>
                  <a:lnTo>
                    <a:pt x="321" y="1"/>
                  </a:lnTo>
                  <a:lnTo>
                    <a:pt x="335" y="0"/>
                  </a:lnTo>
                  <a:lnTo>
                    <a:pt x="349" y="1"/>
                  </a:lnTo>
                  <a:lnTo>
                    <a:pt x="363" y="5"/>
                  </a:lnTo>
                  <a:lnTo>
                    <a:pt x="377" y="8"/>
                  </a:lnTo>
                  <a:lnTo>
                    <a:pt x="390" y="13"/>
                  </a:lnTo>
                  <a:lnTo>
                    <a:pt x="404" y="18"/>
                  </a:lnTo>
                  <a:lnTo>
                    <a:pt x="40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0"/>
            <p:cNvSpPr>
              <a:spLocks/>
            </p:cNvSpPr>
            <p:nvPr/>
          </p:nvSpPr>
          <p:spPr bwMode="auto">
            <a:xfrm>
              <a:off x="1248" y="2365"/>
              <a:ext cx="428" cy="195"/>
            </a:xfrm>
            <a:custGeom>
              <a:avLst/>
              <a:gdLst>
                <a:gd name="T0" fmla="*/ 507 w 857"/>
                <a:gd name="T1" fmla="*/ 151 h 391"/>
                <a:gd name="T2" fmla="*/ 543 w 857"/>
                <a:gd name="T3" fmla="*/ 173 h 391"/>
                <a:gd name="T4" fmla="*/ 578 w 857"/>
                <a:gd name="T5" fmla="*/ 195 h 391"/>
                <a:gd name="T6" fmla="*/ 615 w 857"/>
                <a:gd name="T7" fmla="*/ 216 h 391"/>
                <a:gd name="T8" fmla="*/ 652 w 857"/>
                <a:gd name="T9" fmla="*/ 236 h 391"/>
                <a:gd name="T10" fmla="*/ 689 w 857"/>
                <a:gd name="T11" fmla="*/ 255 h 391"/>
                <a:gd name="T12" fmla="*/ 727 w 857"/>
                <a:gd name="T13" fmla="*/ 273 h 391"/>
                <a:gd name="T14" fmla="*/ 765 w 857"/>
                <a:gd name="T15" fmla="*/ 291 h 391"/>
                <a:gd name="T16" fmla="*/ 795 w 857"/>
                <a:gd name="T17" fmla="*/ 307 h 391"/>
                <a:gd name="T18" fmla="*/ 823 w 857"/>
                <a:gd name="T19" fmla="*/ 322 h 391"/>
                <a:gd name="T20" fmla="*/ 847 w 857"/>
                <a:gd name="T21" fmla="*/ 340 h 391"/>
                <a:gd name="T22" fmla="*/ 857 w 857"/>
                <a:gd name="T23" fmla="*/ 367 h 391"/>
                <a:gd name="T24" fmla="*/ 843 w 857"/>
                <a:gd name="T25" fmla="*/ 391 h 391"/>
                <a:gd name="T26" fmla="*/ 801 w 857"/>
                <a:gd name="T27" fmla="*/ 358 h 391"/>
                <a:gd name="T28" fmla="*/ 756 w 857"/>
                <a:gd name="T29" fmla="*/ 329 h 391"/>
                <a:gd name="T30" fmla="*/ 708 w 857"/>
                <a:gd name="T31" fmla="*/ 302 h 391"/>
                <a:gd name="T32" fmla="*/ 660 w 857"/>
                <a:gd name="T33" fmla="*/ 278 h 391"/>
                <a:gd name="T34" fmla="*/ 612 w 857"/>
                <a:gd name="T35" fmla="*/ 254 h 391"/>
                <a:gd name="T36" fmla="*/ 563 w 857"/>
                <a:gd name="T37" fmla="*/ 231 h 391"/>
                <a:gd name="T38" fmla="*/ 516 w 857"/>
                <a:gd name="T39" fmla="*/ 206 h 391"/>
                <a:gd name="T40" fmla="*/ 471 w 857"/>
                <a:gd name="T41" fmla="*/ 181 h 391"/>
                <a:gd name="T42" fmla="*/ 426 w 857"/>
                <a:gd name="T43" fmla="*/ 168 h 391"/>
                <a:gd name="T44" fmla="*/ 383 w 857"/>
                <a:gd name="T45" fmla="*/ 148 h 391"/>
                <a:gd name="T46" fmla="*/ 338 w 857"/>
                <a:gd name="T47" fmla="*/ 128 h 391"/>
                <a:gd name="T48" fmla="*/ 290 w 857"/>
                <a:gd name="T49" fmla="*/ 118 h 391"/>
                <a:gd name="T50" fmla="*/ 273 w 857"/>
                <a:gd name="T51" fmla="*/ 115 h 391"/>
                <a:gd name="T52" fmla="*/ 240 w 857"/>
                <a:gd name="T53" fmla="*/ 103 h 391"/>
                <a:gd name="T54" fmla="*/ 205 w 857"/>
                <a:gd name="T55" fmla="*/ 91 h 391"/>
                <a:gd name="T56" fmla="*/ 171 w 857"/>
                <a:gd name="T57" fmla="*/ 81 h 391"/>
                <a:gd name="T58" fmla="*/ 135 w 857"/>
                <a:gd name="T59" fmla="*/ 71 h 391"/>
                <a:gd name="T60" fmla="*/ 100 w 857"/>
                <a:gd name="T61" fmla="*/ 61 h 391"/>
                <a:gd name="T62" fmla="*/ 66 w 857"/>
                <a:gd name="T63" fmla="*/ 53 h 391"/>
                <a:gd name="T64" fmla="*/ 31 w 857"/>
                <a:gd name="T65" fmla="*/ 46 h 391"/>
                <a:gd name="T66" fmla="*/ 6 w 857"/>
                <a:gd name="T67" fmla="*/ 36 h 391"/>
                <a:gd name="T68" fmla="*/ 0 w 857"/>
                <a:gd name="T69" fmla="*/ 22 h 391"/>
                <a:gd name="T70" fmla="*/ 6 w 857"/>
                <a:gd name="T71" fmla="*/ 7 h 391"/>
                <a:gd name="T72" fmla="*/ 16 w 857"/>
                <a:gd name="T73" fmla="*/ 3 h 391"/>
                <a:gd name="T74" fmla="*/ 29 w 857"/>
                <a:gd name="T75" fmla="*/ 3 h 391"/>
                <a:gd name="T76" fmla="*/ 42 w 857"/>
                <a:gd name="T77" fmla="*/ 3 h 391"/>
                <a:gd name="T78" fmla="*/ 80 w 857"/>
                <a:gd name="T79" fmla="*/ 1 h 391"/>
                <a:gd name="T80" fmla="*/ 138 w 857"/>
                <a:gd name="T81" fmla="*/ 10 h 391"/>
                <a:gd name="T82" fmla="*/ 196 w 857"/>
                <a:gd name="T83" fmla="*/ 23 h 391"/>
                <a:gd name="T84" fmla="*/ 251 w 857"/>
                <a:gd name="T85" fmla="*/ 41 h 391"/>
                <a:gd name="T86" fmla="*/ 305 w 857"/>
                <a:gd name="T87" fmla="*/ 60 h 391"/>
                <a:gd name="T88" fmla="*/ 358 w 857"/>
                <a:gd name="T89" fmla="*/ 83 h 391"/>
                <a:gd name="T90" fmla="*/ 411 w 857"/>
                <a:gd name="T91" fmla="*/ 106 h 391"/>
                <a:gd name="T92" fmla="*/ 463 w 857"/>
                <a:gd name="T93" fmla="*/ 12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7" h="391">
                  <a:moveTo>
                    <a:pt x="490" y="140"/>
                  </a:moveTo>
                  <a:lnTo>
                    <a:pt x="507" y="151"/>
                  </a:lnTo>
                  <a:lnTo>
                    <a:pt x="525" y="163"/>
                  </a:lnTo>
                  <a:lnTo>
                    <a:pt x="543" y="173"/>
                  </a:lnTo>
                  <a:lnTo>
                    <a:pt x="561" y="185"/>
                  </a:lnTo>
                  <a:lnTo>
                    <a:pt x="578" y="195"/>
                  </a:lnTo>
                  <a:lnTo>
                    <a:pt x="597" y="205"/>
                  </a:lnTo>
                  <a:lnTo>
                    <a:pt x="615" y="216"/>
                  </a:lnTo>
                  <a:lnTo>
                    <a:pt x="634" y="226"/>
                  </a:lnTo>
                  <a:lnTo>
                    <a:pt x="652" y="236"/>
                  </a:lnTo>
                  <a:lnTo>
                    <a:pt x="670" y="246"/>
                  </a:lnTo>
                  <a:lnTo>
                    <a:pt x="689" y="255"/>
                  </a:lnTo>
                  <a:lnTo>
                    <a:pt x="707" y="264"/>
                  </a:lnTo>
                  <a:lnTo>
                    <a:pt x="727" y="273"/>
                  </a:lnTo>
                  <a:lnTo>
                    <a:pt x="745" y="282"/>
                  </a:lnTo>
                  <a:lnTo>
                    <a:pt x="765" y="291"/>
                  </a:lnTo>
                  <a:lnTo>
                    <a:pt x="783" y="299"/>
                  </a:lnTo>
                  <a:lnTo>
                    <a:pt x="795" y="307"/>
                  </a:lnTo>
                  <a:lnTo>
                    <a:pt x="809" y="314"/>
                  </a:lnTo>
                  <a:lnTo>
                    <a:pt x="823" y="322"/>
                  </a:lnTo>
                  <a:lnTo>
                    <a:pt x="835" y="330"/>
                  </a:lnTo>
                  <a:lnTo>
                    <a:pt x="847" y="340"/>
                  </a:lnTo>
                  <a:lnTo>
                    <a:pt x="854" y="353"/>
                  </a:lnTo>
                  <a:lnTo>
                    <a:pt x="857" y="367"/>
                  </a:lnTo>
                  <a:lnTo>
                    <a:pt x="855" y="385"/>
                  </a:lnTo>
                  <a:lnTo>
                    <a:pt x="843" y="391"/>
                  </a:lnTo>
                  <a:lnTo>
                    <a:pt x="823" y="373"/>
                  </a:lnTo>
                  <a:lnTo>
                    <a:pt x="801" y="358"/>
                  </a:lnTo>
                  <a:lnTo>
                    <a:pt x="779" y="344"/>
                  </a:lnTo>
                  <a:lnTo>
                    <a:pt x="756" y="329"/>
                  </a:lnTo>
                  <a:lnTo>
                    <a:pt x="733" y="316"/>
                  </a:lnTo>
                  <a:lnTo>
                    <a:pt x="708" y="302"/>
                  </a:lnTo>
                  <a:lnTo>
                    <a:pt x="684" y="289"/>
                  </a:lnTo>
                  <a:lnTo>
                    <a:pt x="660" y="278"/>
                  </a:lnTo>
                  <a:lnTo>
                    <a:pt x="636" y="266"/>
                  </a:lnTo>
                  <a:lnTo>
                    <a:pt x="612" y="254"/>
                  </a:lnTo>
                  <a:lnTo>
                    <a:pt x="588" y="242"/>
                  </a:lnTo>
                  <a:lnTo>
                    <a:pt x="563" y="231"/>
                  </a:lnTo>
                  <a:lnTo>
                    <a:pt x="540" y="219"/>
                  </a:lnTo>
                  <a:lnTo>
                    <a:pt x="516" y="206"/>
                  </a:lnTo>
                  <a:lnTo>
                    <a:pt x="493" y="194"/>
                  </a:lnTo>
                  <a:lnTo>
                    <a:pt x="471" y="181"/>
                  </a:lnTo>
                  <a:lnTo>
                    <a:pt x="448" y="177"/>
                  </a:lnTo>
                  <a:lnTo>
                    <a:pt x="426" y="168"/>
                  </a:lnTo>
                  <a:lnTo>
                    <a:pt x="404" y="158"/>
                  </a:lnTo>
                  <a:lnTo>
                    <a:pt x="383" y="148"/>
                  </a:lnTo>
                  <a:lnTo>
                    <a:pt x="360" y="137"/>
                  </a:lnTo>
                  <a:lnTo>
                    <a:pt x="338" y="128"/>
                  </a:lnTo>
                  <a:lnTo>
                    <a:pt x="315" y="121"/>
                  </a:lnTo>
                  <a:lnTo>
                    <a:pt x="290" y="118"/>
                  </a:lnTo>
                  <a:lnTo>
                    <a:pt x="289" y="122"/>
                  </a:lnTo>
                  <a:lnTo>
                    <a:pt x="273" y="115"/>
                  </a:lnTo>
                  <a:lnTo>
                    <a:pt x="256" y="110"/>
                  </a:lnTo>
                  <a:lnTo>
                    <a:pt x="240" y="103"/>
                  </a:lnTo>
                  <a:lnTo>
                    <a:pt x="222" y="97"/>
                  </a:lnTo>
                  <a:lnTo>
                    <a:pt x="205" y="91"/>
                  </a:lnTo>
                  <a:lnTo>
                    <a:pt x="188" y="86"/>
                  </a:lnTo>
                  <a:lnTo>
                    <a:pt x="171" y="81"/>
                  </a:lnTo>
                  <a:lnTo>
                    <a:pt x="153" y="75"/>
                  </a:lnTo>
                  <a:lnTo>
                    <a:pt x="135" y="71"/>
                  </a:lnTo>
                  <a:lnTo>
                    <a:pt x="118" y="66"/>
                  </a:lnTo>
                  <a:lnTo>
                    <a:pt x="100" y="61"/>
                  </a:lnTo>
                  <a:lnTo>
                    <a:pt x="83" y="58"/>
                  </a:lnTo>
                  <a:lnTo>
                    <a:pt x="66" y="53"/>
                  </a:lnTo>
                  <a:lnTo>
                    <a:pt x="49" y="50"/>
                  </a:lnTo>
                  <a:lnTo>
                    <a:pt x="31" y="46"/>
                  </a:lnTo>
                  <a:lnTo>
                    <a:pt x="14" y="43"/>
                  </a:lnTo>
                  <a:lnTo>
                    <a:pt x="6" y="36"/>
                  </a:lnTo>
                  <a:lnTo>
                    <a:pt x="1" y="29"/>
                  </a:lnTo>
                  <a:lnTo>
                    <a:pt x="0" y="22"/>
                  </a:lnTo>
                  <a:lnTo>
                    <a:pt x="1" y="12"/>
                  </a:lnTo>
                  <a:lnTo>
                    <a:pt x="6" y="7"/>
                  </a:lnTo>
                  <a:lnTo>
                    <a:pt x="12" y="4"/>
                  </a:lnTo>
                  <a:lnTo>
                    <a:pt x="16" y="3"/>
                  </a:lnTo>
                  <a:lnTo>
                    <a:pt x="23" y="3"/>
                  </a:lnTo>
                  <a:lnTo>
                    <a:pt x="29" y="3"/>
                  </a:lnTo>
                  <a:lnTo>
                    <a:pt x="36" y="3"/>
                  </a:lnTo>
                  <a:lnTo>
                    <a:pt x="42" y="3"/>
                  </a:lnTo>
                  <a:lnTo>
                    <a:pt x="49" y="0"/>
                  </a:lnTo>
                  <a:lnTo>
                    <a:pt x="80" y="1"/>
                  </a:lnTo>
                  <a:lnTo>
                    <a:pt x="110" y="5"/>
                  </a:lnTo>
                  <a:lnTo>
                    <a:pt x="138" y="10"/>
                  </a:lnTo>
                  <a:lnTo>
                    <a:pt x="167" y="15"/>
                  </a:lnTo>
                  <a:lnTo>
                    <a:pt x="196" y="23"/>
                  </a:lnTo>
                  <a:lnTo>
                    <a:pt x="224" y="31"/>
                  </a:lnTo>
                  <a:lnTo>
                    <a:pt x="251" y="41"/>
                  </a:lnTo>
                  <a:lnTo>
                    <a:pt x="278" y="50"/>
                  </a:lnTo>
                  <a:lnTo>
                    <a:pt x="305" y="60"/>
                  </a:lnTo>
                  <a:lnTo>
                    <a:pt x="332" y="72"/>
                  </a:lnTo>
                  <a:lnTo>
                    <a:pt x="358" y="83"/>
                  </a:lnTo>
                  <a:lnTo>
                    <a:pt x="385" y="95"/>
                  </a:lnTo>
                  <a:lnTo>
                    <a:pt x="411" y="106"/>
                  </a:lnTo>
                  <a:lnTo>
                    <a:pt x="437" y="118"/>
                  </a:lnTo>
                  <a:lnTo>
                    <a:pt x="463" y="129"/>
                  </a:lnTo>
                  <a:lnTo>
                    <a:pt x="490"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Rectangle 31"/>
            <p:cNvSpPr>
              <a:spLocks noChangeArrowheads="1"/>
            </p:cNvSpPr>
            <p:nvPr/>
          </p:nvSpPr>
          <p:spPr bwMode="auto">
            <a:xfrm>
              <a:off x="1241" y="2365"/>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0" name="Freeform 32"/>
            <p:cNvSpPr>
              <a:spLocks/>
            </p:cNvSpPr>
            <p:nvPr/>
          </p:nvSpPr>
          <p:spPr bwMode="auto">
            <a:xfrm>
              <a:off x="998" y="2385"/>
              <a:ext cx="214" cy="652"/>
            </a:xfrm>
            <a:custGeom>
              <a:avLst/>
              <a:gdLst>
                <a:gd name="T0" fmla="*/ 423 w 430"/>
                <a:gd name="T1" fmla="*/ 62 h 1303"/>
                <a:gd name="T2" fmla="*/ 407 w 430"/>
                <a:gd name="T3" fmla="*/ 124 h 1303"/>
                <a:gd name="T4" fmla="*/ 389 w 430"/>
                <a:gd name="T5" fmla="*/ 186 h 1303"/>
                <a:gd name="T6" fmla="*/ 371 w 430"/>
                <a:gd name="T7" fmla="*/ 248 h 1303"/>
                <a:gd name="T8" fmla="*/ 348 w 430"/>
                <a:gd name="T9" fmla="*/ 332 h 1303"/>
                <a:gd name="T10" fmla="*/ 318 w 430"/>
                <a:gd name="T11" fmla="*/ 440 h 1303"/>
                <a:gd name="T12" fmla="*/ 287 w 430"/>
                <a:gd name="T13" fmla="*/ 544 h 1303"/>
                <a:gd name="T14" fmla="*/ 255 w 430"/>
                <a:gd name="T15" fmla="*/ 650 h 1303"/>
                <a:gd name="T16" fmla="*/ 222 w 430"/>
                <a:gd name="T17" fmla="*/ 755 h 1303"/>
                <a:gd name="T18" fmla="*/ 188 w 430"/>
                <a:gd name="T19" fmla="*/ 860 h 1303"/>
                <a:gd name="T20" fmla="*/ 154 w 430"/>
                <a:gd name="T21" fmla="*/ 965 h 1303"/>
                <a:gd name="T22" fmla="*/ 118 w 430"/>
                <a:gd name="T23" fmla="*/ 1068 h 1303"/>
                <a:gd name="T24" fmla="*/ 95 w 430"/>
                <a:gd name="T25" fmla="*/ 1144 h 1303"/>
                <a:gd name="T26" fmla="*/ 82 w 430"/>
                <a:gd name="T27" fmla="*/ 1193 h 1303"/>
                <a:gd name="T28" fmla="*/ 66 w 430"/>
                <a:gd name="T29" fmla="*/ 1240 h 1303"/>
                <a:gd name="T30" fmla="*/ 43 w 430"/>
                <a:gd name="T31" fmla="*/ 1284 h 1303"/>
                <a:gd name="T32" fmla="*/ 18 w 430"/>
                <a:gd name="T33" fmla="*/ 1299 h 1303"/>
                <a:gd name="T34" fmla="*/ 13 w 430"/>
                <a:gd name="T35" fmla="*/ 1276 h 1303"/>
                <a:gd name="T36" fmla="*/ 11 w 430"/>
                <a:gd name="T37" fmla="*/ 1263 h 1303"/>
                <a:gd name="T38" fmla="*/ 6 w 430"/>
                <a:gd name="T39" fmla="*/ 1263 h 1303"/>
                <a:gd name="T40" fmla="*/ 0 w 430"/>
                <a:gd name="T41" fmla="*/ 1246 h 1303"/>
                <a:gd name="T42" fmla="*/ 13 w 430"/>
                <a:gd name="T43" fmla="*/ 1217 h 1303"/>
                <a:gd name="T44" fmla="*/ 36 w 430"/>
                <a:gd name="T45" fmla="*/ 1156 h 1303"/>
                <a:gd name="T46" fmla="*/ 65 w 430"/>
                <a:gd name="T47" fmla="*/ 1064 h 1303"/>
                <a:gd name="T48" fmla="*/ 94 w 430"/>
                <a:gd name="T49" fmla="*/ 972 h 1303"/>
                <a:gd name="T50" fmla="*/ 124 w 430"/>
                <a:gd name="T51" fmla="*/ 879 h 1303"/>
                <a:gd name="T52" fmla="*/ 159 w 430"/>
                <a:gd name="T53" fmla="*/ 759 h 1303"/>
                <a:gd name="T54" fmla="*/ 207 w 430"/>
                <a:gd name="T55" fmla="*/ 611 h 1303"/>
                <a:gd name="T56" fmla="*/ 254 w 430"/>
                <a:gd name="T57" fmla="*/ 464 h 1303"/>
                <a:gd name="T58" fmla="*/ 298 w 430"/>
                <a:gd name="T59" fmla="*/ 315 h 1303"/>
                <a:gd name="T60" fmla="*/ 324 w 430"/>
                <a:gd name="T61" fmla="*/ 229 h 1303"/>
                <a:gd name="T62" fmla="*/ 332 w 430"/>
                <a:gd name="T63" fmla="*/ 201 h 1303"/>
                <a:gd name="T64" fmla="*/ 346 w 430"/>
                <a:gd name="T65" fmla="*/ 167 h 1303"/>
                <a:gd name="T66" fmla="*/ 365 w 430"/>
                <a:gd name="T67" fmla="*/ 126 h 1303"/>
                <a:gd name="T68" fmla="*/ 370 w 430"/>
                <a:gd name="T69" fmla="*/ 89 h 1303"/>
                <a:gd name="T70" fmla="*/ 380 w 430"/>
                <a:gd name="T71" fmla="*/ 63 h 1303"/>
                <a:gd name="T72" fmla="*/ 391 w 430"/>
                <a:gd name="T73" fmla="*/ 38 h 1303"/>
                <a:gd name="T74" fmla="*/ 403 w 430"/>
                <a:gd name="T75" fmla="*/ 12 h 1303"/>
                <a:gd name="T76" fmla="*/ 420 w 430"/>
                <a:gd name="T77" fmla="*/ 2 h 1303"/>
                <a:gd name="T78" fmla="*/ 428 w 430"/>
                <a:gd name="T79" fmla="*/ 19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0" h="1303">
                  <a:moveTo>
                    <a:pt x="430" y="30"/>
                  </a:moveTo>
                  <a:lnTo>
                    <a:pt x="423" y="62"/>
                  </a:lnTo>
                  <a:lnTo>
                    <a:pt x="415" y="93"/>
                  </a:lnTo>
                  <a:lnTo>
                    <a:pt x="407" y="124"/>
                  </a:lnTo>
                  <a:lnTo>
                    <a:pt x="398" y="155"/>
                  </a:lnTo>
                  <a:lnTo>
                    <a:pt x="389" y="186"/>
                  </a:lnTo>
                  <a:lnTo>
                    <a:pt x="379" y="216"/>
                  </a:lnTo>
                  <a:lnTo>
                    <a:pt x="371" y="248"/>
                  </a:lnTo>
                  <a:lnTo>
                    <a:pt x="363" y="279"/>
                  </a:lnTo>
                  <a:lnTo>
                    <a:pt x="348" y="332"/>
                  </a:lnTo>
                  <a:lnTo>
                    <a:pt x="333" y="385"/>
                  </a:lnTo>
                  <a:lnTo>
                    <a:pt x="318" y="440"/>
                  </a:lnTo>
                  <a:lnTo>
                    <a:pt x="302" y="493"/>
                  </a:lnTo>
                  <a:lnTo>
                    <a:pt x="287" y="544"/>
                  </a:lnTo>
                  <a:lnTo>
                    <a:pt x="271" y="597"/>
                  </a:lnTo>
                  <a:lnTo>
                    <a:pt x="255" y="650"/>
                  </a:lnTo>
                  <a:lnTo>
                    <a:pt x="238" y="703"/>
                  </a:lnTo>
                  <a:lnTo>
                    <a:pt x="222" y="755"/>
                  </a:lnTo>
                  <a:lnTo>
                    <a:pt x="204" y="808"/>
                  </a:lnTo>
                  <a:lnTo>
                    <a:pt x="188" y="860"/>
                  </a:lnTo>
                  <a:lnTo>
                    <a:pt x="171" y="912"/>
                  </a:lnTo>
                  <a:lnTo>
                    <a:pt x="154" y="965"/>
                  </a:lnTo>
                  <a:lnTo>
                    <a:pt x="136" y="1016"/>
                  </a:lnTo>
                  <a:lnTo>
                    <a:pt x="118" y="1068"/>
                  </a:lnTo>
                  <a:lnTo>
                    <a:pt x="101" y="1120"/>
                  </a:lnTo>
                  <a:lnTo>
                    <a:pt x="95" y="1144"/>
                  </a:lnTo>
                  <a:lnTo>
                    <a:pt x="88" y="1170"/>
                  </a:lnTo>
                  <a:lnTo>
                    <a:pt x="82" y="1193"/>
                  </a:lnTo>
                  <a:lnTo>
                    <a:pt x="75" y="1217"/>
                  </a:lnTo>
                  <a:lnTo>
                    <a:pt x="66" y="1240"/>
                  </a:lnTo>
                  <a:lnTo>
                    <a:pt x="56" y="1262"/>
                  </a:lnTo>
                  <a:lnTo>
                    <a:pt x="43" y="1284"/>
                  </a:lnTo>
                  <a:lnTo>
                    <a:pt x="27" y="1303"/>
                  </a:lnTo>
                  <a:lnTo>
                    <a:pt x="18" y="1299"/>
                  </a:lnTo>
                  <a:lnTo>
                    <a:pt x="14" y="1288"/>
                  </a:lnTo>
                  <a:lnTo>
                    <a:pt x="13" y="1276"/>
                  </a:lnTo>
                  <a:lnTo>
                    <a:pt x="12" y="1264"/>
                  </a:lnTo>
                  <a:lnTo>
                    <a:pt x="11" y="1263"/>
                  </a:lnTo>
                  <a:lnTo>
                    <a:pt x="8" y="1263"/>
                  </a:lnTo>
                  <a:lnTo>
                    <a:pt x="6" y="1263"/>
                  </a:lnTo>
                  <a:lnTo>
                    <a:pt x="5" y="1263"/>
                  </a:lnTo>
                  <a:lnTo>
                    <a:pt x="0" y="1246"/>
                  </a:lnTo>
                  <a:lnTo>
                    <a:pt x="4" y="1231"/>
                  </a:lnTo>
                  <a:lnTo>
                    <a:pt x="13" y="1217"/>
                  </a:lnTo>
                  <a:lnTo>
                    <a:pt x="23" y="1203"/>
                  </a:lnTo>
                  <a:lnTo>
                    <a:pt x="36" y="1156"/>
                  </a:lnTo>
                  <a:lnTo>
                    <a:pt x="50" y="1110"/>
                  </a:lnTo>
                  <a:lnTo>
                    <a:pt x="65" y="1064"/>
                  </a:lnTo>
                  <a:lnTo>
                    <a:pt x="79" y="1018"/>
                  </a:lnTo>
                  <a:lnTo>
                    <a:pt x="94" y="972"/>
                  </a:lnTo>
                  <a:lnTo>
                    <a:pt x="109" y="926"/>
                  </a:lnTo>
                  <a:lnTo>
                    <a:pt x="124" y="879"/>
                  </a:lnTo>
                  <a:lnTo>
                    <a:pt x="137" y="833"/>
                  </a:lnTo>
                  <a:lnTo>
                    <a:pt x="159" y="759"/>
                  </a:lnTo>
                  <a:lnTo>
                    <a:pt x="182" y="685"/>
                  </a:lnTo>
                  <a:lnTo>
                    <a:pt x="207" y="611"/>
                  </a:lnTo>
                  <a:lnTo>
                    <a:pt x="230" y="537"/>
                  </a:lnTo>
                  <a:lnTo>
                    <a:pt x="254" y="464"/>
                  </a:lnTo>
                  <a:lnTo>
                    <a:pt x="276" y="390"/>
                  </a:lnTo>
                  <a:lnTo>
                    <a:pt x="298" y="315"/>
                  </a:lnTo>
                  <a:lnTo>
                    <a:pt x="317" y="239"/>
                  </a:lnTo>
                  <a:lnTo>
                    <a:pt x="324" y="229"/>
                  </a:lnTo>
                  <a:lnTo>
                    <a:pt x="329" y="215"/>
                  </a:lnTo>
                  <a:lnTo>
                    <a:pt x="332" y="201"/>
                  </a:lnTo>
                  <a:lnTo>
                    <a:pt x="338" y="187"/>
                  </a:lnTo>
                  <a:lnTo>
                    <a:pt x="346" y="167"/>
                  </a:lnTo>
                  <a:lnTo>
                    <a:pt x="356" y="147"/>
                  </a:lnTo>
                  <a:lnTo>
                    <a:pt x="365" y="126"/>
                  </a:lnTo>
                  <a:lnTo>
                    <a:pt x="367" y="103"/>
                  </a:lnTo>
                  <a:lnTo>
                    <a:pt x="370" y="89"/>
                  </a:lnTo>
                  <a:lnTo>
                    <a:pt x="375" y="77"/>
                  </a:lnTo>
                  <a:lnTo>
                    <a:pt x="380" y="63"/>
                  </a:lnTo>
                  <a:lnTo>
                    <a:pt x="385" y="50"/>
                  </a:lnTo>
                  <a:lnTo>
                    <a:pt x="391" y="38"/>
                  </a:lnTo>
                  <a:lnTo>
                    <a:pt x="397" y="25"/>
                  </a:lnTo>
                  <a:lnTo>
                    <a:pt x="403" y="12"/>
                  </a:lnTo>
                  <a:lnTo>
                    <a:pt x="409" y="0"/>
                  </a:lnTo>
                  <a:lnTo>
                    <a:pt x="420" y="2"/>
                  </a:lnTo>
                  <a:lnTo>
                    <a:pt x="425" y="9"/>
                  </a:lnTo>
                  <a:lnTo>
                    <a:pt x="428" y="19"/>
                  </a:lnTo>
                  <a:lnTo>
                    <a:pt x="43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1" name="Freeform 33"/>
            <p:cNvSpPr>
              <a:spLocks/>
            </p:cNvSpPr>
            <p:nvPr/>
          </p:nvSpPr>
          <p:spPr bwMode="auto">
            <a:xfrm>
              <a:off x="878" y="2386"/>
              <a:ext cx="146" cy="785"/>
            </a:xfrm>
            <a:custGeom>
              <a:avLst/>
              <a:gdLst>
                <a:gd name="T0" fmla="*/ 291 w 292"/>
                <a:gd name="T1" fmla="*/ 45 h 1570"/>
                <a:gd name="T2" fmla="*/ 291 w 292"/>
                <a:gd name="T3" fmla="*/ 59 h 1570"/>
                <a:gd name="T4" fmla="*/ 274 w 292"/>
                <a:gd name="T5" fmla="*/ 66 h 1570"/>
                <a:gd name="T6" fmla="*/ 244 w 292"/>
                <a:gd name="T7" fmla="*/ 61 h 1570"/>
                <a:gd name="T8" fmla="*/ 214 w 292"/>
                <a:gd name="T9" fmla="*/ 51 h 1570"/>
                <a:gd name="T10" fmla="*/ 183 w 292"/>
                <a:gd name="T11" fmla="*/ 43 h 1570"/>
                <a:gd name="T12" fmla="*/ 159 w 292"/>
                <a:gd name="T13" fmla="*/ 39 h 1570"/>
                <a:gd name="T14" fmla="*/ 143 w 292"/>
                <a:gd name="T15" fmla="*/ 38 h 1570"/>
                <a:gd name="T16" fmla="*/ 128 w 292"/>
                <a:gd name="T17" fmla="*/ 38 h 1570"/>
                <a:gd name="T18" fmla="*/ 113 w 292"/>
                <a:gd name="T19" fmla="*/ 39 h 1570"/>
                <a:gd name="T20" fmla="*/ 102 w 292"/>
                <a:gd name="T21" fmla="*/ 74 h 1570"/>
                <a:gd name="T22" fmla="*/ 95 w 292"/>
                <a:gd name="T23" fmla="*/ 139 h 1570"/>
                <a:gd name="T24" fmla="*/ 87 w 292"/>
                <a:gd name="T25" fmla="*/ 205 h 1570"/>
                <a:gd name="T26" fmla="*/ 77 w 292"/>
                <a:gd name="T27" fmla="*/ 269 h 1570"/>
                <a:gd name="T28" fmla="*/ 66 w 292"/>
                <a:gd name="T29" fmla="*/ 453 h 1570"/>
                <a:gd name="T30" fmla="*/ 55 w 292"/>
                <a:gd name="T31" fmla="*/ 753 h 1570"/>
                <a:gd name="T32" fmla="*/ 45 w 292"/>
                <a:gd name="T33" fmla="*/ 1055 h 1570"/>
                <a:gd name="T34" fmla="*/ 41 w 292"/>
                <a:gd name="T35" fmla="*/ 1362 h 1570"/>
                <a:gd name="T36" fmla="*/ 51 w 292"/>
                <a:gd name="T37" fmla="*/ 1529 h 1570"/>
                <a:gd name="T38" fmla="*/ 48 w 292"/>
                <a:gd name="T39" fmla="*/ 1551 h 1570"/>
                <a:gd name="T40" fmla="*/ 44 w 292"/>
                <a:gd name="T41" fmla="*/ 1566 h 1570"/>
                <a:gd name="T42" fmla="*/ 30 w 292"/>
                <a:gd name="T43" fmla="*/ 1570 h 1570"/>
                <a:gd name="T44" fmla="*/ 14 w 292"/>
                <a:gd name="T45" fmla="*/ 1517 h 1570"/>
                <a:gd name="T46" fmla="*/ 16 w 292"/>
                <a:gd name="T47" fmla="*/ 1415 h 1570"/>
                <a:gd name="T48" fmla="*/ 8 w 292"/>
                <a:gd name="T49" fmla="*/ 1312 h 1570"/>
                <a:gd name="T50" fmla="*/ 10 w 292"/>
                <a:gd name="T51" fmla="*/ 1207 h 1570"/>
                <a:gd name="T52" fmla="*/ 0 w 292"/>
                <a:gd name="T53" fmla="*/ 1107 h 1570"/>
                <a:gd name="T54" fmla="*/ 3 w 292"/>
                <a:gd name="T55" fmla="*/ 1012 h 1570"/>
                <a:gd name="T56" fmla="*/ 11 w 292"/>
                <a:gd name="T57" fmla="*/ 869 h 1570"/>
                <a:gd name="T58" fmla="*/ 22 w 292"/>
                <a:gd name="T59" fmla="*/ 671 h 1570"/>
                <a:gd name="T60" fmla="*/ 26 w 292"/>
                <a:gd name="T61" fmla="*/ 552 h 1570"/>
                <a:gd name="T62" fmla="*/ 34 w 292"/>
                <a:gd name="T63" fmla="*/ 523 h 1570"/>
                <a:gd name="T64" fmla="*/ 33 w 292"/>
                <a:gd name="T65" fmla="*/ 496 h 1570"/>
                <a:gd name="T66" fmla="*/ 29 w 292"/>
                <a:gd name="T67" fmla="*/ 469 h 1570"/>
                <a:gd name="T68" fmla="*/ 33 w 292"/>
                <a:gd name="T69" fmla="*/ 393 h 1570"/>
                <a:gd name="T70" fmla="*/ 48 w 292"/>
                <a:gd name="T71" fmla="*/ 272 h 1570"/>
                <a:gd name="T72" fmla="*/ 47 w 292"/>
                <a:gd name="T73" fmla="*/ 206 h 1570"/>
                <a:gd name="T74" fmla="*/ 53 w 292"/>
                <a:gd name="T75" fmla="*/ 189 h 1570"/>
                <a:gd name="T76" fmla="*/ 59 w 292"/>
                <a:gd name="T77" fmla="*/ 159 h 1570"/>
                <a:gd name="T78" fmla="*/ 59 w 292"/>
                <a:gd name="T79" fmla="*/ 106 h 1570"/>
                <a:gd name="T80" fmla="*/ 60 w 292"/>
                <a:gd name="T81" fmla="*/ 52 h 1570"/>
                <a:gd name="T82" fmla="*/ 77 w 292"/>
                <a:gd name="T83" fmla="*/ 11 h 1570"/>
                <a:gd name="T84" fmla="*/ 109 w 292"/>
                <a:gd name="T85" fmla="*/ 1 h 1570"/>
                <a:gd name="T86" fmla="*/ 135 w 292"/>
                <a:gd name="T87" fmla="*/ 2 h 1570"/>
                <a:gd name="T88" fmla="*/ 159 w 292"/>
                <a:gd name="T89" fmla="*/ 6 h 1570"/>
                <a:gd name="T90" fmla="*/ 182 w 292"/>
                <a:gd name="T91" fmla="*/ 10 h 1570"/>
                <a:gd name="T92" fmla="*/ 206 w 292"/>
                <a:gd name="T93" fmla="*/ 15 h 1570"/>
                <a:gd name="T94" fmla="*/ 229 w 292"/>
                <a:gd name="T95" fmla="*/ 21 h 1570"/>
                <a:gd name="T96" fmla="*/ 252 w 292"/>
                <a:gd name="T97" fmla="*/ 29 h 1570"/>
                <a:gd name="T98" fmla="*/ 275 w 292"/>
                <a:gd name="T99" fmla="*/ 3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1570">
                  <a:moveTo>
                    <a:pt x="287" y="40"/>
                  </a:moveTo>
                  <a:lnTo>
                    <a:pt x="291" y="45"/>
                  </a:lnTo>
                  <a:lnTo>
                    <a:pt x="292" y="52"/>
                  </a:lnTo>
                  <a:lnTo>
                    <a:pt x="291" y="59"/>
                  </a:lnTo>
                  <a:lnTo>
                    <a:pt x="290" y="64"/>
                  </a:lnTo>
                  <a:lnTo>
                    <a:pt x="274" y="66"/>
                  </a:lnTo>
                  <a:lnTo>
                    <a:pt x="259" y="64"/>
                  </a:lnTo>
                  <a:lnTo>
                    <a:pt x="244" y="61"/>
                  </a:lnTo>
                  <a:lnTo>
                    <a:pt x="229" y="55"/>
                  </a:lnTo>
                  <a:lnTo>
                    <a:pt x="214" y="51"/>
                  </a:lnTo>
                  <a:lnTo>
                    <a:pt x="199" y="46"/>
                  </a:lnTo>
                  <a:lnTo>
                    <a:pt x="183" y="43"/>
                  </a:lnTo>
                  <a:lnTo>
                    <a:pt x="167" y="40"/>
                  </a:lnTo>
                  <a:lnTo>
                    <a:pt x="159" y="39"/>
                  </a:lnTo>
                  <a:lnTo>
                    <a:pt x="151" y="38"/>
                  </a:lnTo>
                  <a:lnTo>
                    <a:pt x="143" y="38"/>
                  </a:lnTo>
                  <a:lnTo>
                    <a:pt x="135" y="38"/>
                  </a:lnTo>
                  <a:lnTo>
                    <a:pt x="128" y="38"/>
                  </a:lnTo>
                  <a:lnTo>
                    <a:pt x="120" y="38"/>
                  </a:lnTo>
                  <a:lnTo>
                    <a:pt x="113" y="39"/>
                  </a:lnTo>
                  <a:lnTo>
                    <a:pt x="106" y="40"/>
                  </a:lnTo>
                  <a:lnTo>
                    <a:pt x="102" y="74"/>
                  </a:lnTo>
                  <a:lnTo>
                    <a:pt x="99" y="106"/>
                  </a:lnTo>
                  <a:lnTo>
                    <a:pt x="95" y="139"/>
                  </a:lnTo>
                  <a:lnTo>
                    <a:pt x="92" y="172"/>
                  </a:lnTo>
                  <a:lnTo>
                    <a:pt x="87" y="205"/>
                  </a:lnTo>
                  <a:lnTo>
                    <a:pt x="83" y="237"/>
                  </a:lnTo>
                  <a:lnTo>
                    <a:pt x="77" y="269"/>
                  </a:lnTo>
                  <a:lnTo>
                    <a:pt x="70" y="302"/>
                  </a:lnTo>
                  <a:lnTo>
                    <a:pt x="66" y="453"/>
                  </a:lnTo>
                  <a:lnTo>
                    <a:pt x="61" y="603"/>
                  </a:lnTo>
                  <a:lnTo>
                    <a:pt x="55" y="753"/>
                  </a:lnTo>
                  <a:lnTo>
                    <a:pt x="49" y="904"/>
                  </a:lnTo>
                  <a:lnTo>
                    <a:pt x="45" y="1055"/>
                  </a:lnTo>
                  <a:lnTo>
                    <a:pt x="42" y="1208"/>
                  </a:lnTo>
                  <a:lnTo>
                    <a:pt x="41" y="1362"/>
                  </a:lnTo>
                  <a:lnTo>
                    <a:pt x="45" y="1520"/>
                  </a:lnTo>
                  <a:lnTo>
                    <a:pt x="51" y="1529"/>
                  </a:lnTo>
                  <a:lnTo>
                    <a:pt x="51" y="1540"/>
                  </a:lnTo>
                  <a:lnTo>
                    <a:pt x="48" y="1551"/>
                  </a:lnTo>
                  <a:lnTo>
                    <a:pt x="48" y="1560"/>
                  </a:lnTo>
                  <a:lnTo>
                    <a:pt x="44" y="1566"/>
                  </a:lnTo>
                  <a:lnTo>
                    <a:pt x="38" y="1570"/>
                  </a:lnTo>
                  <a:lnTo>
                    <a:pt x="30" y="1570"/>
                  </a:lnTo>
                  <a:lnTo>
                    <a:pt x="24" y="1564"/>
                  </a:lnTo>
                  <a:lnTo>
                    <a:pt x="14" y="1517"/>
                  </a:lnTo>
                  <a:lnTo>
                    <a:pt x="14" y="1466"/>
                  </a:lnTo>
                  <a:lnTo>
                    <a:pt x="16" y="1415"/>
                  </a:lnTo>
                  <a:lnTo>
                    <a:pt x="14" y="1365"/>
                  </a:lnTo>
                  <a:lnTo>
                    <a:pt x="8" y="1312"/>
                  </a:lnTo>
                  <a:lnTo>
                    <a:pt x="10" y="1260"/>
                  </a:lnTo>
                  <a:lnTo>
                    <a:pt x="10" y="1207"/>
                  </a:lnTo>
                  <a:lnTo>
                    <a:pt x="2" y="1153"/>
                  </a:lnTo>
                  <a:lnTo>
                    <a:pt x="0" y="1107"/>
                  </a:lnTo>
                  <a:lnTo>
                    <a:pt x="0" y="1059"/>
                  </a:lnTo>
                  <a:lnTo>
                    <a:pt x="3" y="1012"/>
                  </a:lnTo>
                  <a:lnTo>
                    <a:pt x="9" y="968"/>
                  </a:lnTo>
                  <a:lnTo>
                    <a:pt x="11" y="869"/>
                  </a:lnTo>
                  <a:lnTo>
                    <a:pt x="16" y="770"/>
                  </a:lnTo>
                  <a:lnTo>
                    <a:pt x="22" y="671"/>
                  </a:lnTo>
                  <a:lnTo>
                    <a:pt x="29" y="568"/>
                  </a:lnTo>
                  <a:lnTo>
                    <a:pt x="26" y="552"/>
                  </a:lnTo>
                  <a:lnTo>
                    <a:pt x="30" y="537"/>
                  </a:lnTo>
                  <a:lnTo>
                    <a:pt x="34" y="523"/>
                  </a:lnTo>
                  <a:lnTo>
                    <a:pt x="32" y="509"/>
                  </a:lnTo>
                  <a:lnTo>
                    <a:pt x="33" y="496"/>
                  </a:lnTo>
                  <a:lnTo>
                    <a:pt x="31" y="482"/>
                  </a:lnTo>
                  <a:lnTo>
                    <a:pt x="29" y="469"/>
                  </a:lnTo>
                  <a:lnTo>
                    <a:pt x="29" y="451"/>
                  </a:lnTo>
                  <a:lnTo>
                    <a:pt x="33" y="393"/>
                  </a:lnTo>
                  <a:lnTo>
                    <a:pt x="41" y="332"/>
                  </a:lnTo>
                  <a:lnTo>
                    <a:pt x="48" y="272"/>
                  </a:lnTo>
                  <a:lnTo>
                    <a:pt x="53" y="213"/>
                  </a:lnTo>
                  <a:lnTo>
                    <a:pt x="47" y="206"/>
                  </a:lnTo>
                  <a:lnTo>
                    <a:pt x="49" y="198"/>
                  </a:lnTo>
                  <a:lnTo>
                    <a:pt x="53" y="189"/>
                  </a:lnTo>
                  <a:lnTo>
                    <a:pt x="54" y="181"/>
                  </a:lnTo>
                  <a:lnTo>
                    <a:pt x="59" y="159"/>
                  </a:lnTo>
                  <a:lnTo>
                    <a:pt x="59" y="134"/>
                  </a:lnTo>
                  <a:lnTo>
                    <a:pt x="59" y="106"/>
                  </a:lnTo>
                  <a:lnTo>
                    <a:pt x="57" y="78"/>
                  </a:lnTo>
                  <a:lnTo>
                    <a:pt x="60" y="52"/>
                  </a:lnTo>
                  <a:lnTo>
                    <a:pt x="66" y="29"/>
                  </a:lnTo>
                  <a:lnTo>
                    <a:pt x="77" y="11"/>
                  </a:lnTo>
                  <a:lnTo>
                    <a:pt x="97" y="0"/>
                  </a:lnTo>
                  <a:lnTo>
                    <a:pt x="109" y="1"/>
                  </a:lnTo>
                  <a:lnTo>
                    <a:pt x="122" y="1"/>
                  </a:lnTo>
                  <a:lnTo>
                    <a:pt x="135" y="2"/>
                  </a:lnTo>
                  <a:lnTo>
                    <a:pt x="146" y="3"/>
                  </a:lnTo>
                  <a:lnTo>
                    <a:pt x="159" y="6"/>
                  </a:lnTo>
                  <a:lnTo>
                    <a:pt x="170" y="8"/>
                  </a:lnTo>
                  <a:lnTo>
                    <a:pt x="182" y="10"/>
                  </a:lnTo>
                  <a:lnTo>
                    <a:pt x="195" y="13"/>
                  </a:lnTo>
                  <a:lnTo>
                    <a:pt x="206" y="15"/>
                  </a:lnTo>
                  <a:lnTo>
                    <a:pt x="218" y="18"/>
                  </a:lnTo>
                  <a:lnTo>
                    <a:pt x="229" y="21"/>
                  </a:lnTo>
                  <a:lnTo>
                    <a:pt x="241" y="24"/>
                  </a:lnTo>
                  <a:lnTo>
                    <a:pt x="252" y="29"/>
                  </a:lnTo>
                  <a:lnTo>
                    <a:pt x="264" y="32"/>
                  </a:lnTo>
                  <a:lnTo>
                    <a:pt x="275" y="36"/>
                  </a:lnTo>
                  <a:lnTo>
                    <a:pt x="28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8" name="Freeform 37"/>
            <p:cNvSpPr>
              <a:spLocks/>
            </p:cNvSpPr>
            <p:nvPr/>
          </p:nvSpPr>
          <p:spPr bwMode="auto">
            <a:xfrm>
              <a:off x="1259" y="2432"/>
              <a:ext cx="23" cy="43"/>
            </a:xfrm>
            <a:custGeom>
              <a:avLst/>
              <a:gdLst>
                <a:gd name="T0" fmla="*/ 47 w 47"/>
                <a:gd name="T1" fmla="*/ 14 h 85"/>
                <a:gd name="T2" fmla="*/ 45 w 47"/>
                <a:gd name="T3" fmla="*/ 31 h 85"/>
                <a:gd name="T4" fmla="*/ 44 w 47"/>
                <a:gd name="T5" fmla="*/ 47 h 85"/>
                <a:gd name="T6" fmla="*/ 39 w 47"/>
                <a:gd name="T7" fmla="*/ 62 h 85"/>
                <a:gd name="T8" fmla="*/ 30 w 47"/>
                <a:gd name="T9" fmla="*/ 76 h 85"/>
                <a:gd name="T10" fmla="*/ 22 w 47"/>
                <a:gd name="T11" fmla="*/ 77 h 85"/>
                <a:gd name="T12" fmla="*/ 15 w 47"/>
                <a:gd name="T13" fmla="*/ 81 h 85"/>
                <a:gd name="T14" fmla="*/ 8 w 47"/>
                <a:gd name="T15" fmla="*/ 84 h 85"/>
                <a:gd name="T16" fmla="*/ 0 w 47"/>
                <a:gd name="T17" fmla="*/ 85 h 85"/>
                <a:gd name="T18" fmla="*/ 0 w 47"/>
                <a:gd name="T19" fmla="*/ 74 h 85"/>
                <a:gd name="T20" fmla="*/ 1 w 47"/>
                <a:gd name="T21" fmla="*/ 62 h 85"/>
                <a:gd name="T22" fmla="*/ 4 w 47"/>
                <a:gd name="T23" fmla="*/ 51 h 85"/>
                <a:gd name="T24" fmla="*/ 8 w 47"/>
                <a:gd name="T25" fmla="*/ 40 h 85"/>
                <a:gd name="T26" fmla="*/ 13 w 47"/>
                <a:gd name="T27" fmla="*/ 30 h 85"/>
                <a:gd name="T28" fmla="*/ 19 w 47"/>
                <a:gd name="T29" fmla="*/ 20 h 85"/>
                <a:gd name="T30" fmla="*/ 24 w 47"/>
                <a:gd name="T31" fmla="*/ 9 h 85"/>
                <a:gd name="T32" fmla="*/ 31 w 47"/>
                <a:gd name="T33" fmla="*/ 0 h 85"/>
                <a:gd name="T34" fmla="*/ 36 w 47"/>
                <a:gd name="T35" fmla="*/ 4 h 85"/>
                <a:gd name="T36" fmla="*/ 40 w 47"/>
                <a:gd name="T37" fmla="*/ 7 h 85"/>
                <a:gd name="T38" fmla="*/ 44 w 47"/>
                <a:gd name="T39" fmla="*/ 10 h 85"/>
                <a:gd name="T40" fmla="*/ 47 w 47"/>
                <a:gd name="T41" fmla="*/ 1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85">
                  <a:moveTo>
                    <a:pt x="47" y="14"/>
                  </a:moveTo>
                  <a:lnTo>
                    <a:pt x="45" y="31"/>
                  </a:lnTo>
                  <a:lnTo>
                    <a:pt x="44" y="47"/>
                  </a:lnTo>
                  <a:lnTo>
                    <a:pt x="39" y="62"/>
                  </a:lnTo>
                  <a:lnTo>
                    <a:pt x="30" y="76"/>
                  </a:lnTo>
                  <a:lnTo>
                    <a:pt x="22" y="77"/>
                  </a:lnTo>
                  <a:lnTo>
                    <a:pt x="15" y="81"/>
                  </a:lnTo>
                  <a:lnTo>
                    <a:pt x="8" y="84"/>
                  </a:lnTo>
                  <a:lnTo>
                    <a:pt x="0" y="85"/>
                  </a:lnTo>
                  <a:lnTo>
                    <a:pt x="0" y="74"/>
                  </a:lnTo>
                  <a:lnTo>
                    <a:pt x="1" y="62"/>
                  </a:lnTo>
                  <a:lnTo>
                    <a:pt x="4" y="51"/>
                  </a:lnTo>
                  <a:lnTo>
                    <a:pt x="8" y="40"/>
                  </a:lnTo>
                  <a:lnTo>
                    <a:pt x="13" y="30"/>
                  </a:lnTo>
                  <a:lnTo>
                    <a:pt x="19" y="20"/>
                  </a:lnTo>
                  <a:lnTo>
                    <a:pt x="24" y="9"/>
                  </a:lnTo>
                  <a:lnTo>
                    <a:pt x="31" y="0"/>
                  </a:lnTo>
                  <a:lnTo>
                    <a:pt x="36" y="4"/>
                  </a:lnTo>
                  <a:lnTo>
                    <a:pt x="40" y="7"/>
                  </a:lnTo>
                  <a:lnTo>
                    <a:pt x="44" y="10"/>
                  </a:lnTo>
                  <a:lnTo>
                    <a:pt x="4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29" name="Freeform 38"/>
            <p:cNvSpPr>
              <a:spLocks/>
            </p:cNvSpPr>
            <p:nvPr/>
          </p:nvSpPr>
          <p:spPr bwMode="auto">
            <a:xfrm>
              <a:off x="774" y="2445"/>
              <a:ext cx="115" cy="92"/>
            </a:xfrm>
            <a:custGeom>
              <a:avLst/>
              <a:gdLst>
                <a:gd name="T0" fmla="*/ 232 w 232"/>
                <a:gd name="T1" fmla="*/ 12 h 185"/>
                <a:gd name="T2" fmla="*/ 230 w 232"/>
                <a:gd name="T3" fmla="*/ 17 h 185"/>
                <a:gd name="T4" fmla="*/ 228 w 232"/>
                <a:gd name="T5" fmla="*/ 21 h 185"/>
                <a:gd name="T6" fmla="*/ 227 w 232"/>
                <a:gd name="T7" fmla="*/ 26 h 185"/>
                <a:gd name="T8" fmla="*/ 227 w 232"/>
                <a:gd name="T9" fmla="*/ 31 h 185"/>
                <a:gd name="T10" fmla="*/ 216 w 232"/>
                <a:gd name="T11" fmla="*/ 33 h 185"/>
                <a:gd name="T12" fmla="*/ 204 w 232"/>
                <a:gd name="T13" fmla="*/ 33 h 185"/>
                <a:gd name="T14" fmla="*/ 193 w 232"/>
                <a:gd name="T15" fmla="*/ 34 h 185"/>
                <a:gd name="T16" fmla="*/ 181 w 232"/>
                <a:gd name="T17" fmla="*/ 34 h 185"/>
                <a:gd name="T18" fmla="*/ 169 w 232"/>
                <a:gd name="T19" fmla="*/ 35 h 185"/>
                <a:gd name="T20" fmla="*/ 157 w 232"/>
                <a:gd name="T21" fmla="*/ 36 h 185"/>
                <a:gd name="T22" fmla="*/ 144 w 232"/>
                <a:gd name="T23" fmla="*/ 38 h 185"/>
                <a:gd name="T24" fmla="*/ 132 w 232"/>
                <a:gd name="T25" fmla="*/ 41 h 185"/>
                <a:gd name="T26" fmla="*/ 120 w 232"/>
                <a:gd name="T27" fmla="*/ 43 h 185"/>
                <a:gd name="T28" fmla="*/ 108 w 232"/>
                <a:gd name="T29" fmla="*/ 45 h 185"/>
                <a:gd name="T30" fmla="*/ 96 w 232"/>
                <a:gd name="T31" fmla="*/ 49 h 185"/>
                <a:gd name="T32" fmla="*/ 84 w 232"/>
                <a:gd name="T33" fmla="*/ 53 h 185"/>
                <a:gd name="T34" fmla="*/ 73 w 232"/>
                <a:gd name="T35" fmla="*/ 58 h 185"/>
                <a:gd name="T36" fmla="*/ 63 w 232"/>
                <a:gd name="T37" fmla="*/ 64 h 185"/>
                <a:gd name="T38" fmla="*/ 52 w 232"/>
                <a:gd name="T39" fmla="*/ 71 h 185"/>
                <a:gd name="T40" fmla="*/ 42 w 232"/>
                <a:gd name="T41" fmla="*/ 78 h 185"/>
                <a:gd name="T42" fmla="*/ 32 w 232"/>
                <a:gd name="T43" fmla="*/ 101 h 185"/>
                <a:gd name="T44" fmla="*/ 28 w 232"/>
                <a:gd name="T45" fmla="*/ 126 h 185"/>
                <a:gd name="T46" fmla="*/ 28 w 232"/>
                <a:gd name="T47" fmla="*/ 152 h 185"/>
                <a:gd name="T48" fmla="*/ 28 w 232"/>
                <a:gd name="T49" fmla="*/ 179 h 185"/>
                <a:gd name="T50" fmla="*/ 25 w 232"/>
                <a:gd name="T51" fmla="*/ 184 h 185"/>
                <a:gd name="T52" fmla="*/ 19 w 232"/>
                <a:gd name="T53" fmla="*/ 185 h 185"/>
                <a:gd name="T54" fmla="*/ 13 w 232"/>
                <a:gd name="T55" fmla="*/ 184 h 185"/>
                <a:gd name="T56" fmla="*/ 7 w 232"/>
                <a:gd name="T57" fmla="*/ 181 h 185"/>
                <a:gd name="T58" fmla="*/ 3 w 232"/>
                <a:gd name="T59" fmla="*/ 143 h 185"/>
                <a:gd name="T60" fmla="*/ 0 w 232"/>
                <a:gd name="T61" fmla="*/ 108 h 185"/>
                <a:gd name="T62" fmla="*/ 3 w 232"/>
                <a:gd name="T63" fmla="*/ 73 h 185"/>
                <a:gd name="T64" fmla="*/ 7 w 232"/>
                <a:gd name="T65" fmla="*/ 35 h 185"/>
                <a:gd name="T66" fmla="*/ 22 w 232"/>
                <a:gd name="T67" fmla="*/ 23 h 185"/>
                <a:gd name="T68" fmla="*/ 41 w 232"/>
                <a:gd name="T69" fmla="*/ 15 h 185"/>
                <a:gd name="T70" fmla="*/ 59 w 232"/>
                <a:gd name="T71" fmla="*/ 11 h 185"/>
                <a:gd name="T72" fmla="*/ 79 w 232"/>
                <a:gd name="T73" fmla="*/ 7 h 185"/>
                <a:gd name="T74" fmla="*/ 99 w 232"/>
                <a:gd name="T75" fmla="*/ 5 h 185"/>
                <a:gd name="T76" fmla="*/ 119 w 232"/>
                <a:gd name="T77" fmla="*/ 4 h 185"/>
                <a:gd name="T78" fmla="*/ 139 w 232"/>
                <a:gd name="T79" fmla="*/ 3 h 185"/>
                <a:gd name="T80" fmla="*/ 156 w 232"/>
                <a:gd name="T81" fmla="*/ 0 h 185"/>
                <a:gd name="T82" fmla="*/ 165 w 232"/>
                <a:gd name="T83" fmla="*/ 2 h 185"/>
                <a:gd name="T84" fmla="*/ 175 w 232"/>
                <a:gd name="T85" fmla="*/ 2 h 185"/>
                <a:gd name="T86" fmla="*/ 186 w 232"/>
                <a:gd name="T87" fmla="*/ 0 h 185"/>
                <a:gd name="T88" fmla="*/ 196 w 232"/>
                <a:gd name="T89" fmla="*/ 0 h 185"/>
                <a:gd name="T90" fmla="*/ 205 w 232"/>
                <a:gd name="T91" fmla="*/ 0 h 185"/>
                <a:gd name="T92" fmla="*/ 215 w 232"/>
                <a:gd name="T93" fmla="*/ 2 h 185"/>
                <a:gd name="T94" fmla="*/ 224 w 232"/>
                <a:gd name="T95" fmla="*/ 6 h 185"/>
                <a:gd name="T96" fmla="*/ 232 w 232"/>
                <a:gd name="T97" fmla="*/ 1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2" h="185">
                  <a:moveTo>
                    <a:pt x="232" y="12"/>
                  </a:moveTo>
                  <a:lnTo>
                    <a:pt x="230" y="17"/>
                  </a:lnTo>
                  <a:lnTo>
                    <a:pt x="228" y="21"/>
                  </a:lnTo>
                  <a:lnTo>
                    <a:pt x="227" y="26"/>
                  </a:lnTo>
                  <a:lnTo>
                    <a:pt x="227" y="31"/>
                  </a:lnTo>
                  <a:lnTo>
                    <a:pt x="216" y="33"/>
                  </a:lnTo>
                  <a:lnTo>
                    <a:pt x="204" y="33"/>
                  </a:lnTo>
                  <a:lnTo>
                    <a:pt x="193" y="34"/>
                  </a:lnTo>
                  <a:lnTo>
                    <a:pt x="181" y="34"/>
                  </a:lnTo>
                  <a:lnTo>
                    <a:pt x="169" y="35"/>
                  </a:lnTo>
                  <a:lnTo>
                    <a:pt x="157" y="36"/>
                  </a:lnTo>
                  <a:lnTo>
                    <a:pt x="144" y="38"/>
                  </a:lnTo>
                  <a:lnTo>
                    <a:pt x="132" y="41"/>
                  </a:lnTo>
                  <a:lnTo>
                    <a:pt x="120" y="43"/>
                  </a:lnTo>
                  <a:lnTo>
                    <a:pt x="108" y="45"/>
                  </a:lnTo>
                  <a:lnTo>
                    <a:pt x="96" y="49"/>
                  </a:lnTo>
                  <a:lnTo>
                    <a:pt x="84" y="53"/>
                  </a:lnTo>
                  <a:lnTo>
                    <a:pt x="73" y="58"/>
                  </a:lnTo>
                  <a:lnTo>
                    <a:pt x="63" y="64"/>
                  </a:lnTo>
                  <a:lnTo>
                    <a:pt x="52" y="71"/>
                  </a:lnTo>
                  <a:lnTo>
                    <a:pt x="42" y="78"/>
                  </a:lnTo>
                  <a:lnTo>
                    <a:pt x="32" y="101"/>
                  </a:lnTo>
                  <a:lnTo>
                    <a:pt x="28" y="126"/>
                  </a:lnTo>
                  <a:lnTo>
                    <a:pt x="28" y="152"/>
                  </a:lnTo>
                  <a:lnTo>
                    <a:pt x="28" y="179"/>
                  </a:lnTo>
                  <a:lnTo>
                    <a:pt x="25" y="184"/>
                  </a:lnTo>
                  <a:lnTo>
                    <a:pt x="19" y="185"/>
                  </a:lnTo>
                  <a:lnTo>
                    <a:pt x="13" y="184"/>
                  </a:lnTo>
                  <a:lnTo>
                    <a:pt x="7" y="181"/>
                  </a:lnTo>
                  <a:lnTo>
                    <a:pt x="3" y="143"/>
                  </a:lnTo>
                  <a:lnTo>
                    <a:pt x="0" y="108"/>
                  </a:lnTo>
                  <a:lnTo>
                    <a:pt x="3" y="73"/>
                  </a:lnTo>
                  <a:lnTo>
                    <a:pt x="7" y="35"/>
                  </a:lnTo>
                  <a:lnTo>
                    <a:pt x="22" y="23"/>
                  </a:lnTo>
                  <a:lnTo>
                    <a:pt x="41" y="15"/>
                  </a:lnTo>
                  <a:lnTo>
                    <a:pt x="59" y="11"/>
                  </a:lnTo>
                  <a:lnTo>
                    <a:pt x="79" y="7"/>
                  </a:lnTo>
                  <a:lnTo>
                    <a:pt x="99" y="5"/>
                  </a:lnTo>
                  <a:lnTo>
                    <a:pt x="119" y="4"/>
                  </a:lnTo>
                  <a:lnTo>
                    <a:pt x="139" y="3"/>
                  </a:lnTo>
                  <a:lnTo>
                    <a:pt x="156" y="0"/>
                  </a:lnTo>
                  <a:lnTo>
                    <a:pt x="165" y="2"/>
                  </a:lnTo>
                  <a:lnTo>
                    <a:pt x="175" y="2"/>
                  </a:lnTo>
                  <a:lnTo>
                    <a:pt x="186" y="0"/>
                  </a:lnTo>
                  <a:lnTo>
                    <a:pt x="196" y="0"/>
                  </a:lnTo>
                  <a:lnTo>
                    <a:pt x="205" y="0"/>
                  </a:lnTo>
                  <a:lnTo>
                    <a:pt x="215" y="2"/>
                  </a:lnTo>
                  <a:lnTo>
                    <a:pt x="224" y="6"/>
                  </a:lnTo>
                  <a:lnTo>
                    <a:pt x="23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34" name="Freeform 43"/>
            <p:cNvSpPr>
              <a:spLocks/>
            </p:cNvSpPr>
            <p:nvPr/>
          </p:nvSpPr>
          <p:spPr bwMode="auto">
            <a:xfrm>
              <a:off x="629" y="2551"/>
              <a:ext cx="164" cy="430"/>
            </a:xfrm>
            <a:custGeom>
              <a:avLst/>
              <a:gdLst>
                <a:gd name="T0" fmla="*/ 226 w 330"/>
                <a:gd name="T1" fmla="*/ 35 h 862"/>
                <a:gd name="T2" fmla="*/ 196 w 330"/>
                <a:gd name="T3" fmla="*/ 51 h 862"/>
                <a:gd name="T4" fmla="*/ 163 w 330"/>
                <a:gd name="T5" fmla="*/ 68 h 862"/>
                <a:gd name="T6" fmla="*/ 130 w 330"/>
                <a:gd name="T7" fmla="*/ 86 h 862"/>
                <a:gd name="T8" fmla="*/ 100 w 330"/>
                <a:gd name="T9" fmla="*/ 106 h 862"/>
                <a:gd name="T10" fmla="*/ 77 w 330"/>
                <a:gd name="T11" fmla="*/ 130 h 862"/>
                <a:gd name="T12" fmla="*/ 61 w 330"/>
                <a:gd name="T13" fmla="*/ 159 h 862"/>
                <a:gd name="T14" fmla="*/ 57 w 330"/>
                <a:gd name="T15" fmla="*/ 194 h 862"/>
                <a:gd name="T16" fmla="*/ 81 w 330"/>
                <a:gd name="T17" fmla="*/ 265 h 862"/>
                <a:gd name="T18" fmla="*/ 121 w 330"/>
                <a:gd name="T19" fmla="*/ 367 h 862"/>
                <a:gd name="T20" fmla="*/ 163 w 330"/>
                <a:gd name="T21" fmla="*/ 468 h 862"/>
                <a:gd name="T22" fmla="*/ 206 w 330"/>
                <a:gd name="T23" fmla="*/ 568 h 862"/>
                <a:gd name="T24" fmla="*/ 244 w 330"/>
                <a:gd name="T25" fmla="*/ 644 h 862"/>
                <a:gd name="T26" fmla="*/ 272 w 330"/>
                <a:gd name="T27" fmla="*/ 697 h 862"/>
                <a:gd name="T28" fmla="*/ 297 w 330"/>
                <a:gd name="T29" fmla="*/ 750 h 862"/>
                <a:gd name="T30" fmla="*/ 319 w 330"/>
                <a:gd name="T31" fmla="*/ 805 h 862"/>
                <a:gd name="T32" fmla="*/ 328 w 330"/>
                <a:gd name="T33" fmla="*/ 842 h 862"/>
                <a:gd name="T34" fmla="*/ 323 w 330"/>
                <a:gd name="T35" fmla="*/ 856 h 862"/>
                <a:gd name="T36" fmla="*/ 308 w 330"/>
                <a:gd name="T37" fmla="*/ 850 h 862"/>
                <a:gd name="T38" fmla="*/ 294 w 330"/>
                <a:gd name="T39" fmla="*/ 825 h 862"/>
                <a:gd name="T40" fmla="*/ 281 w 330"/>
                <a:gd name="T41" fmla="*/ 801 h 862"/>
                <a:gd name="T42" fmla="*/ 273 w 330"/>
                <a:gd name="T43" fmla="*/ 778 h 862"/>
                <a:gd name="T44" fmla="*/ 265 w 330"/>
                <a:gd name="T45" fmla="*/ 755 h 862"/>
                <a:gd name="T46" fmla="*/ 251 w 330"/>
                <a:gd name="T47" fmla="*/ 735 h 862"/>
                <a:gd name="T48" fmla="*/ 237 w 330"/>
                <a:gd name="T49" fmla="*/ 718 h 862"/>
                <a:gd name="T50" fmla="*/ 228 w 330"/>
                <a:gd name="T51" fmla="*/ 697 h 862"/>
                <a:gd name="T52" fmla="*/ 217 w 330"/>
                <a:gd name="T53" fmla="*/ 676 h 862"/>
                <a:gd name="T54" fmla="*/ 204 w 330"/>
                <a:gd name="T55" fmla="*/ 657 h 862"/>
                <a:gd name="T56" fmla="*/ 190 w 330"/>
                <a:gd name="T57" fmla="*/ 637 h 862"/>
                <a:gd name="T58" fmla="*/ 182 w 330"/>
                <a:gd name="T59" fmla="*/ 612 h 862"/>
                <a:gd name="T60" fmla="*/ 172 w 330"/>
                <a:gd name="T61" fmla="*/ 601 h 862"/>
                <a:gd name="T62" fmla="*/ 167 w 330"/>
                <a:gd name="T63" fmla="*/ 596 h 862"/>
                <a:gd name="T64" fmla="*/ 156 w 330"/>
                <a:gd name="T65" fmla="*/ 578 h 862"/>
                <a:gd name="T66" fmla="*/ 140 w 330"/>
                <a:gd name="T67" fmla="*/ 546 h 862"/>
                <a:gd name="T68" fmla="*/ 123 w 330"/>
                <a:gd name="T69" fmla="*/ 514 h 862"/>
                <a:gd name="T70" fmla="*/ 108 w 330"/>
                <a:gd name="T71" fmla="*/ 479 h 862"/>
                <a:gd name="T72" fmla="*/ 93 w 330"/>
                <a:gd name="T73" fmla="*/ 452 h 862"/>
                <a:gd name="T74" fmla="*/ 82 w 330"/>
                <a:gd name="T75" fmla="*/ 429 h 862"/>
                <a:gd name="T76" fmla="*/ 72 w 330"/>
                <a:gd name="T77" fmla="*/ 405 h 862"/>
                <a:gd name="T78" fmla="*/ 62 w 330"/>
                <a:gd name="T79" fmla="*/ 379 h 862"/>
                <a:gd name="T80" fmla="*/ 47 w 330"/>
                <a:gd name="T81" fmla="*/ 347 h 862"/>
                <a:gd name="T82" fmla="*/ 30 w 330"/>
                <a:gd name="T83" fmla="*/ 303 h 862"/>
                <a:gd name="T84" fmla="*/ 17 w 330"/>
                <a:gd name="T85" fmla="*/ 256 h 862"/>
                <a:gd name="T86" fmla="*/ 7 w 330"/>
                <a:gd name="T87" fmla="*/ 211 h 862"/>
                <a:gd name="T88" fmla="*/ 0 w 330"/>
                <a:gd name="T89" fmla="*/ 167 h 862"/>
                <a:gd name="T90" fmla="*/ 11 w 330"/>
                <a:gd name="T91" fmla="*/ 127 h 862"/>
                <a:gd name="T92" fmla="*/ 34 w 330"/>
                <a:gd name="T93" fmla="*/ 92 h 862"/>
                <a:gd name="T94" fmla="*/ 66 w 330"/>
                <a:gd name="T95" fmla="*/ 62 h 862"/>
                <a:gd name="T96" fmla="*/ 99 w 330"/>
                <a:gd name="T97" fmla="*/ 44 h 862"/>
                <a:gd name="T98" fmla="*/ 134 w 330"/>
                <a:gd name="T99" fmla="*/ 31 h 862"/>
                <a:gd name="T100" fmla="*/ 168 w 330"/>
                <a:gd name="T101" fmla="*/ 21 h 862"/>
                <a:gd name="T102" fmla="*/ 203 w 330"/>
                <a:gd name="T103" fmla="*/ 8 h 862"/>
                <a:gd name="T104" fmla="*/ 239 w 330"/>
                <a:gd name="T105" fmla="*/ 4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0" h="862">
                  <a:moveTo>
                    <a:pt x="239" y="26"/>
                  </a:moveTo>
                  <a:lnTo>
                    <a:pt x="226" y="35"/>
                  </a:lnTo>
                  <a:lnTo>
                    <a:pt x="211" y="43"/>
                  </a:lnTo>
                  <a:lnTo>
                    <a:pt x="196" y="51"/>
                  </a:lnTo>
                  <a:lnTo>
                    <a:pt x="180" y="59"/>
                  </a:lnTo>
                  <a:lnTo>
                    <a:pt x="163" y="68"/>
                  </a:lnTo>
                  <a:lnTo>
                    <a:pt x="146" y="76"/>
                  </a:lnTo>
                  <a:lnTo>
                    <a:pt x="130" y="86"/>
                  </a:lnTo>
                  <a:lnTo>
                    <a:pt x="115" y="96"/>
                  </a:lnTo>
                  <a:lnTo>
                    <a:pt x="100" y="106"/>
                  </a:lnTo>
                  <a:lnTo>
                    <a:pt x="88" y="118"/>
                  </a:lnTo>
                  <a:lnTo>
                    <a:pt x="77" y="130"/>
                  </a:lnTo>
                  <a:lnTo>
                    <a:pt x="68" y="144"/>
                  </a:lnTo>
                  <a:lnTo>
                    <a:pt x="61" y="159"/>
                  </a:lnTo>
                  <a:lnTo>
                    <a:pt x="58" y="175"/>
                  </a:lnTo>
                  <a:lnTo>
                    <a:pt x="57" y="194"/>
                  </a:lnTo>
                  <a:lnTo>
                    <a:pt x="60" y="214"/>
                  </a:lnTo>
                  <a:lnTo>
                    <a:pt x="81" y="265"/>
                  </a:lnTo>
                  <a:lnTo>
                    <a:pt x="102" y="316"/>
                  </a:lnTo>
                  <a:lnTo>
                    <a:pt x="121" y="367"/>
                  </a:lnTo>
                  <a:lnTo>
                    <a:pt x="142" y="417"/>
                  </a:lnTo>
                  <a:lnTo>
                    <a:pt x="163" y="468"/>
                  </a:lnTo>
                  <a:lnTo>
                    <a:pt x="184" y="517"/>
                  </a:lnTo>
                  <a:lnTo>
                    <a:pt x="206" y="568"/>
                  </a:lnTo>
                  <a:lnTo>
                    <a:pt x="229" y="619"/>
                  </a:lnTo>
                  <a:lnTo>
                    <a:pt x="244" y="644"/>
                  </a:lnTo>
                  <a:lnTo>
                    <a:pt x="259" y="671"/>
                  </a:lnTo>
                  <a:lnTo>
                    <a:pt x="272" y="697"/>
                  </a:lnTo>
                  <a:lnTo>
                    <a:pt x="285" y="723"/>
                  </a:lnTo>
                  <a:lnTo>
                    <a:pt x="297" y="750"/>
                  </a:lnTo>
                  <a:lnTo>
                    <a:pt x="309" y="778"/>
                  </a:lnTo>
                  <a:lnTo>
                    <a:pt x="319" y="805"/>
                  </a:lnTo>
                  <a:lnTo>
                    <a:pt x="330" y="834"/>
                  </a:lnTo>
                  <a:lnTo>
                    <a:pt x="328" y="842"/>
                  </a:lnTo>
                  <a:lnTo>
                    <a:pt x="326" y="849"/>
                  </a:lnTo>
                  <a:lnTo>
                    <a:pt x="323" y="856"/>
                  </a:lnTo>
                  <a:lnTo>
                    <a:pt x="316" y="862"/>
                  </a:lnTo>
                  <a:lnTo>
                    <a:pt x="308" y="850"/>
                  </a:lnTo>
                  <a:lnTo>
                    <a:pt x="301" y="837"/>
                  </a:lnTo>
                  <a:lnTo>
                    <a:pt x="294" y="825"/>
                  </a:lnTo>
                  <a:lnTo>
                    <a:pt x="286" y="811"/>
                  </a:lnTo>
                  <a:lnTo>
                    <a:pt x="281" y="801"/>
                  </a:lnTo>
                  <a:lnTo>
                    <a:pt x="277" y="789"/>
                  </a:lnTo>
                  <a:lnTo>
                    <a:pt x="273" y="778"/>
                  </a:lnTo>
                  <a:lnTo>
                    <a:pt x="270" y="766"/>
                  </a:lnTo>
                  <a:lnTo>
                    <a:pt x="265" y="755"/>
                  </a:lnTo>
                  <a:lnTo>
                    <a:pt x="259" y="744"/>
                  </a:lnTo>
                  <a:lnTo>
                    <a:pt x="251" y="735"/>
                  </a:lnTo>
                  <a:lnTo>
                    <a:pt x="241" y="728"/>
                  </a:lnTo>
                  <a:lnTo>
                    <a:pt x="237" y="718"/>
                  </a:lnTo>
                  <a:lnTo>
                    <a:pt x="233" y="707"/>
                  </a:lnTo>
                  <a:lnTo>
                    <a:pt x="228" y="697"/>
                  </a:lnTo>
                  <a:lnTo>
                    <a:pt x="222" y="687"/>
                  </a:lnTo>
                  <a:lnTo>
                    <a:pt x="217" y="676"/>
                  </a:lnTo>
                  <a:lnTo>
                    <a:pt x="211" y="666"/>
                  </a:lnTo>
                  <a:lnTo>
                    <a:pt x="204" y="657"/>
                  </a:lnTo>
                  <a:lnTo>
                    <a:pt x="197" y="647"/>
                  </a:lnTo>
                  <a:lnTo>
                    <a:pt x="190" y="637"/>
                  </a:lnTo>
                  <a:lnTo>
                    <a:pt x="188" y="623"/>
                  </a:lnTo>
                  <a:lnTo>
                    <a:pt x="182" y="612"/>
                  </a:lnTo>
                  <a:lnTo>
                    <a:pt x="172" y="605"/>
                  </a:lnTo>
                  <a:lnTo>
                    <a:pt x="172" y="601"/>
                  </a:lnTo>
                  <a:lnTo>
                    <a:pt x="170" y="598"/>
                  </a:lnTo>
                  <a:lnTo>
                    <a:pt x="167" y="596"/>
                  </a:lnTo>
                  <a:lnTo>
                    <a:pt x="164" y="593"/>
                  </a:lnTo>
                  <a:lnTo>
                    <a:pt x="156" y="578"/>
                  </a:lnTo>
                  <a:lnTo>
                    <a:pt x="148" y="562"/>
                  </a:lnTo>
                  <a:lnTo>
                    <a:pt x="140" y="546"/>
                  </a:lnTo>
                  <a:lnTo>
                    <a:pt x="132" y="530"/>
                  </a:lnTo>
                  <a:lnTo>
                    <a:pt x="123" y="514"/>
                  </a:lnTo>
                  <a:lnTo>
                    <a:pt x="115" y="497"/>
                  </a:lnTo>
                  <a:lnTo>
                    <a:pt x="108" y="479"/>
                  </a:lnTo>
                  <a:lnTo>
                    <a:pt x="100" y="462"/>
                  </a:lnTo>
                  <a:lnTo>
                    <a:pt x="93" y="452"/>
                  </a:lnTo>
                  <a:lnTo>
                    <a:pt x="87" y="440"/>
                  </a:lnTo>
                  <a:lnTo>
                    <a:pt x="82" y="429"/>
                  </a:lnTo>
                  <a:lnTo>
                    <a:pt x="76" y="416"/>
                  </a:lnTo>
                  <a:lnTo>
                    <a:pt x="72" y="405"/>
                  </a:lnTo>
                  <a:lnTo>
                    <a:pt x="67" y="392"/>
                  </a:lnTo>
                  <a:lnTo>
                    <a:pt x="62" y="379"/>
                  </a:lnTo>
                  <a:lnTo>
                    <a:pt x="59" y="368"/>
                  </a:lnTo>
                  <a:lnTo>
                    <a:pt x="47" y="347"/>
                  </a:lnTo>
                  <a:lnTo>
                    <a:pt x="38" y="325"/>
                  </a:lnTo>
                  <a:lnTo>
                    <a:pt x="30" y="303"/>
                  </a:lnTo>
                  <a:lnTo>
                    <a:pt x="23" y="280"/>
                  </a:lnTo>
                  <a:lnTo>
                    <a:pt x="17" y="256"/>
                  </a:lnTo>
                  <a:lnTo>
                    <a:pt x="13" y="233"/>
                  </a:lnTo>
                  <a:lnTo>
                    <a:pt x="7" y="211"/>
                  </a:lnTo>
                  <a:lnTo>
                    <a:pt x="3" y="189"/>
                  </a:lnTo>
                  <a:lnTo>
                    <a:pt x="0" y="167"/>
                  </a:lnTo>
                  <a:lnTo>
                    <a:pt x="4" y="147"/>
                  </a:lnTo>
                  <a:lnTo>
                    <a:pt x="11" y="127"/>
                  </a:lnTo>
                  <a:lnTo>
                    <a:pt x="21" y="109"/>
                  </a:lnTo>
                  <a:lnTo>
                    <a:pt x="34" y="92"/>
                  </a:lnTo>
                  <a:lnTo>
                    <a:pt x="49" y="76"/>
                  </a:lnTo>
                  <a:lnTo>
                    <a:pt x="66" y="62"/>
                  </a:lnTo>
                  <a:lnTo>
                    <a:pt x="83" y="51"/>
                  </a:lnTo>
                  <a:lnTo>
                    <a:pt x="99" y="44"/>
                  </a:lnTo>
                  <a:lnTo>
                    <a:pt x="117" y="37"/>
                  </a:lnTo>
                  <a:lnTo>
                    <a:pt x="134" y="31"/>
                  </a:lnTo>
                  <a:lnTo>
                    <a:pt x="151" y="27"/>
                  </a:lnTo>
                  <a:lnTo>
                    <a:pt x="168" y="21"/>
                  </a:lnTo>
                  <a:lnTo>
                    <a:pt x="186" y="15"/>
                  </a:lnTo>
                  <a:lnTo>
                    <a:pt x="203" y="8"/>
                  </a:lnTo>
                  <a:lnTo>
                    <a:pt x="219" y="0"/>
                  </a:lnTo>
                  <a:lnTo>
                    <a:pt x="239" y="4"/>
                  </a:lnTo>
                  <a:lnTo>
                    <a:pt x="23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35" name="Freeform 44"/>
            <p:cNvSpPr>
              <a:spLocks/>
            </p:cNvSpPr>
            <p:nvPr/>
          </p:nvSpPr>
          <p:spPr bwMode="auto">
            <a:xfrm>
              <a:off x="777" y="2561"/>
              <a:ext cx="87" cy="710"/>
            </a:xfrm>
            <a:custGeom>
              <a:avLst/>
              <a:gdLst>
                <a:gd name="T0" fmla="*/ 50 w 175"/>
                <a:gd name="T1" fmla="*/ 97 h 1420"/>
                <a:gd name="T2" fmla="*/ 60 w 175"/>
                <a:gd name="T3" fmla="*/ 253 h 1420"/>
                <a:gd name="T4" fmla="*/ 69 w 175"/>
                <a:gd name="T5" fmla="*/ 360 h 1420"/>
                <a:gd name="T6" fmla="*/ 75 w 175"/>
                <a:gd name="T7" fmla="*/ 417 h 1420"/>
                <a:gd name="T8" fmla="*/ 78 w 175"/>
                <a:gd name="T9" fmla="*/ 498 h 1420"/>
                <a:gd name="T10" fmla="*/ 89 w 175"/>
                <a:gd name="T11" fmla="*/ 599 h 1420"/>
                <a:gd name="T12" fmla="*/ 99 w 175"/>
                <a:gd name="T13" fmla="*/ 699 h 1420"/>
                <a:gd name="T14" fmla="*/ 107 w 175"/>
                <a:gd name="T15" fmla="*/ 800 h 1420"/>
                <a:gd name="T16" fmla="*/ 115 w 175"/>
                <a:gd name="T17" fmla="*/ 911 h 1420"/>
                <a:gd name="T18" fmla="*/ 129 w 175"/>
                <a:gd name="T19" fmla="*/ 1032 h 1420"/>
                <a:gd name="T20" fmla="*/ 144 w 175"/>
                <a:gd name="T21" fmla="*/ 1154 h 1420"/>
                <a:gd name="T22" fmla="*/ 161 w 175"/>
                <a:gd name="T23" fmla="*/ 1276 h 1420"/>
                <a:gd name="T24" fmla="*/ 172 w 175"/>
                <a:gd name="T25" fmla="*/ 1357 h 1420"/>
                <a:gd name="T26" fmla="*/ 175 w 175"/>
                <a:gd name="T27" fmla="*/ 1402 h 1420"/>
                <a:gd name="T28" fmla="*/ 156 w 175"/>
                <a:gd name="T29" fmla="*/ 1404 h 1420"/>
                <a:gd name="T30" fmla="*/ 143 w 175"/>
                <a:gd name="T31" fmla="*/ 1368 h 1420"/>
                <a:gd name="T32" fmla="*/ 136 w 175"/>
                <a:gd name="T33" fmla="*/ 1328 h 1420"/>
                <a:gd name="T34" fmla="*/ 131 w 175"/>
                <a:gd name="T35" fmla="*/ 1289 h 1420"/>
                <a:gd name="T36" fmla="*/ 122 w 175"/>
                <a:gd name="T37" fmla="*/ 1232 h 1420"/>
                <a:gd name="T38" fmla="*/ 111 w 175"/>
                <a:gd name="T39" fmla="*/ 1155 h 1420"/>
                <a:gd name="T40" fmla="*/ 102 w 175"/>
                <a:gd name="T41" fmla="*/ 1077 h 1420"/>
                <a:gd name="T42" fmla="*/ 93 w 175"/>
                <a:gd name="T43" fmla="*/ 997 h 1420"/>
                <a:gd name="T44" fmla="*/ 83 w 175"/>
                <a:gd name="T45" fmla="*/ 899 h 1420"/>
                <a:gd name="T46" fmla="*/ 70 w 175"/>
                <a:gd name="T47" fmla="*/ 777 h 1420"/>
                <a:gd name="T48" fmla="*/ 60 w 175"/>
                <a:gd name="T49" fmla="*/ 654 h 1420"/>
                <a:gd name="T50" fmla="*/ 46 w 175"/>
                <a:gd name="T51" fmla="*/ 530 h 1420"/>
                <a:gd name="T52" fmla="*/ 34 w 175"/>
                <a:gd name="T53" fmla="*/ 423 h 1420"/>
                <a:gd name="T54" fmla="*/ 22 w 175"/>
                <a:gd name="T55" fmla="*/ 334 h 1420"/>
                <a:gd name="T56" fmla="*/ 16 w 175"/>
                <a:gd name="T57" fmla="*/ 261 h 1420"/>
                <a:gd name="T58" fmla="*/ 16 w 175"/>
                <a:gd name="T59" fmla="*/ 197 h 1420"/>
                <a:gd name="T60" fmla="*/ 7 w 175"/>
                <a:gd name="T61" fmla="*/ 146 h 1420"/>
                <a:gd name="T62" fmla="*/ 1 w 175"/>
                <a:gd name="T63" fmla="*/ 101 h 1420"/>
                <a:gd name="T64" fmla="*/ 0 w 175"/>
                <a:gd name="T65" fmla="*/ 55 h 1420"/>
                <a:gd name="T66" fmla="*/ 11 w 175"/>
                <a:gd name="T67" fmla="*/ 16 h 1420"/>
                <a:gd name="T68" fmla="*/ 29 w 175"/>
                <a:gd name="T69" fmla="*/ 1 h 1420"/>
                <a:gd name="T70" fmla="*/ 39 w 175"/>
                <a:gd name="T71" fmla="*/ 13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5" h="1420">
                  <a:moveTo>
                    <a:pt x="45" y="17"/>
                  </a:moveTo>
                  <a:lnTo>
                    <a:pt x="50" y="97"/>
                  </a:lnTo>
                  <a:lnTo>
                    <a:pt x="54" y="176"/>
                  </a:lnTo>
                  <a:lnTo>
                    <a:pt x="60" y="253"/>
                  </a:lnTo>
                  <a:lnTo>
                    <a:pt x="70" y="332"/>
                  </a:lnTo>
                  <a:lnTo>
                    <a:pt x="69" y="360"/>
                  </a:lnTo>
                  <a:lnTo>
                    <a:pt x="73" y="389"/>
                  </a:lnTo>
                  <a:lnTo>
                    <a:pt x="75" y="417"/>
                  </a:lnTo>
                  <a:lnTo>
                    <a:pt x="74" y="446"/>
                  </a:lnTo>
                  <a:lnTo>
                    <a:pt x="78" y="498"/>
                  </a:lnTo>
                  <a:lnTo>
                    <a:pt x="84" y="548"/>
                  </a:lnTo>
                  <a:lnTo>
                    <a:pt x="89" y="599"/>
                  </a:lnTo>
                  <a:lnTo>
                    <a:pt x="95" y="650"/>
                  </a:lnTo>
                  <a:lnTo>
                    <a:pt x="99" y="699"/>
                  </a:lnTo>
                  <a:lnTo>
                    <a:pt x="104" y="750"/>
                  </a:lnTo>
                  <a:lnTo>
                    <a:pt x="107" y="800"/>
                  </a:lnTo>
                  <a:lnTo>
                    <a:pt x="108" y="851"/>
                  </a:lnTo>
                  <a:lnTo>
                    <a:pt x="115" y="911"/>
                  </a:lnTo>
                  <a:lnTo>
                    <a:pt x="122" y="971"/>
                  </a:lnTo>
                  <a:lnTo>
                    <a:pt x="129" y="1032"/>
                  </a:lnTo>
                  <a:lnTo>
                    <a:pt x="136" y="1093"/>
                  </a:lnTo>
                  <a:lnTo>
                    <a:pt x="144" y="1154"/>
                  </a:lnTo>
                  <a:lnTo>
                    <a:pt x="152" y="1215"/>
                  </a:lnTo>
                  <a:lnTo>
                    <a:pt x="161" y="1276"/>
                  </a:lnTo>
                  <a:lnTo>
                    <a:pt x="171" y="1335"/>
                  </a:lnTo>
                  <a:lnTo>
                    <a:pt x="172" y="1357"/>
                  </a:lnTo>
                  <a:lnTo>
                    <a:pt x="175" y="1380"/>
                  </a:lnTo>
                  <a:lnTo>
                    <a:pt x="175" y="1402"/>
                  </a:lnTo>
                  <a:lnTo>
                    <a:pt x="165" y="1420"/>
                  </a:lnTo>
                  <a:lnTo>
                    <a:pt x="156" y="1404"/>
                  </a:lnTo>
                  <a:lnTo>
                    <a:pt x="148" y="1387"/>
                  </a:lnTo>
                  <a:lnTo>
                    <a:pt x="143" y="1368"/>
                  </a:lnTo>
                  <a:lnTo>
                    <a:pt x="140" y="1349"/>
                  </a:lnTo>
                  <a:lnTo>
                    <a:pt x="136" y="1328"/>
                  </a:lnTo>
                  <a:lnTo>
                    <a:pt x="134" y="1308"/>
                  </a:lnTo>
                  <a:lnTo>
                    <a:pt x="131" y="1289"/>
                  </a:lnTo>
                  <a:lnTo>
                    <a:pt x="127" y="1270"/>
                  </a:lnTo>
                  <a:lnTo>
                    <a:pt x="122" y="1232"/>
                  </a:lnTo>
                  <a:lnTo>
                    <a:pt x="117" y="1194"/>
                  </a:lnTo>
                  <a:lnTo>
                    <a:pt x="111" y="1155"/>
                  </a:lnTo>
                  <a:lnTo>
                    <a:pt x="106" y="1116"/>
                  </a:lnTo>
                  <a:lnTo>
                    <a:pt x="102" y="1077"/>
                  </a:lnTo>
                  <a:lnTo>
                    <a:pt x="97" y="1036"/>
                  </a:lnTo>
                  <a:lnTo>
                    <a:pt x="93" y="997"/>
                  </a:lnTo>
                  <a:lnTo>
                    <a:pt x="91" y="958"/>
                  </a:lnTo>
                  <a:lnTo>
                    <a:pt x="83" y="899"/>
                  </a:lnTo>
                  <a:lnTo>
                    <a:pt x="76" y="838"/>
                  </a:lnTo>
                  <a:lnTo>
                    <a:pt x="70" y="777"/>
                  </a:lnTo>
                  <a:lnTo>
                    <a:pt x="66" y="716"/>
                  </a:lnTo>
                  <a:lnTo>
                    <a:pt x="60" y="654"/>
                  </a:lnTo>
                  <a:lnTo>
                    <a:pt x="54" y="592"/>
                  </a:lnTo>
                  <a:lnTo>
                    <a:pt x="46" y="530"/>
                  </a:lnTo>
                  <a:lnTo>
                    <a:pt x="37" y="469"/>
                  </a:lnTo>
                  <a:lnTo>
                    <a:pt x="34" y="423"/>
                  </a:lnTo>
                  <a:lnTo>
                    <a:pt x="29" y="378"/>
                  </a:lnTo>
                  <a:lnTo>
                    <a:pt x="22" y="334"/>
                  </a:lnTo>
                  <a:lnTo>
                    <a:pt x="16" y="291"/>
                  </a:lnTo>
                  <a:lnTo>
                    <a:pt x="16" y="261"/>
                  </a:lnTo>
                  <a:lnTo>
                    <a:pt x="19" y="229"/>
                  </a:lnTo>
                  <a:lnTo>
                    <a:pt x="16" y="197"/>
                  </a:lnTo>
                  <a:lnTo>
                    <a:pt x="9" y="168"/>
                  </a:lnTo>
                  <a:lnTo>
                    <a:pt x="7" y="146"/>
                  </a:lnTo>
                  <a:lnTo>
                    <a:pt x="5" y="124"/>
                  </a:lnTo>
                  <a:lnTo>
                    <a:pt x="1" y="101"/>
                  </a:lnTo>
                  <a:lnTo>
                    <a:pt x="0" y="78"/>
                  </a:lnTo>
                  <a:lnTo>
                    <a:pt x="0" y="55"/>
                  </a:lnTo>
                  <a:lnTo>
                    <a:pt x="4" y="35"/>
                  </a:lnTo>
                  <a:lnTo>
                    <a:pt x="11" y="16"/>
                  </a:lnTo>
                  <a:lnTo>
                    <a:pt x="22" y="0"/>
                  </a:lnTo>
                  <a:lnTo>
                    <a:pt x="29" y="1"/>
                  </a:lnTo>
                  <a:lnTo>
                    <a:pt x="35" y="6"/>
                  </a:lnTo>
                  <a:lnTo>
                    <a:pt x="39" y="13"/>
                  </a:lnTo>
                  <a:lnTo>
                    <a:pt x="4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39" name="Freeform 48"/>
            <p:cNvSpPr>
              <a:spLocks/>
            </p:cNvSpPr>
            <p:nvPr/>
          </p:nvSpPr>
          <p:spPr bwMode="auto">
            <a:xfrm>
              <a:off x="1411" y="2601"/>
              <a:ext cx="296" cy="712"/>
            </a:xfrm>
            <a:custGeom>
              <a:avLst/>
              <a:gdLst>
                <a:gd name="T0" fmla="*/ 591 w 591"/>
                <a:gd name="T1" fmla="*/ 25 h 1425"/>
                <a:gd name="T2" fmla="*/ 582 w 591"/>
                <a:gd name="T3" fmla="*/ 47 h 1425"/>
                <a:gd name="T4" fmla="*/ 568 w 591"/>
                <a:gd name="T5" fmla="*/ 98 h 1425"/>
                <a:gd name="T6" fmla="*/ 543 w 591"/>
                <a:gd name="T7" fmla="*/ 178 h 1425"/>
                <a:gd name="T8" fmla="*/ 512 w 591"/>
                <a:gd name="T9" fmla="*/ 255 h 1425"/>
                <a:gd name="T10" fmla="*/ 479 w 591"/>
                <a:gd name="T11" fmla="*/ 331 h 1425"/>
                <a:gd name="T12" fmla="*/ 459 w 591"/>
                <a:gd name="T13" fmla="*/ 384 h 1425"/>
                <a:gd name="T14" fmla="*/ 446 w 591"/>
                <a:gd name="T15" fmla="*/ 415 h 1425"/>
                <a:gd name="T16" fmla="*/ 434 w 591"/>
                <a:gd name="T17" fmla="*/ 446 h 1425"/>
                <a:gd name="T18" fmla="*/ 424 w 591"/>
                <a:gd name="T19" fmla="*/ 480 h 1425"/>
                <a:gd name="T20" fmla="*/ 408 w 591"/>
                <a:gd name="T21" fmla="*/ 536 h 1425"/>
                <a:gd name="T22" fmla="*/ 383 w 591"/>
                <a:gd name="T23" fmla="*/ 619 h 1425"/>
                <a:gd name="T24" fmla="*/ 358 w 591"/>
                <a:gd name="T25" fmla="*/ 702 h 1425"/>
                <a:gd name="T26" fmla="*/ 337 w 591"/>
                <a:gd name="T27" fmla="*/ 786 h 1425"/>
                <a:gd name="T28" fmla="*/ 315 w 591"/>
                <a:gd name="T29" fmla="*/ 858 h 1425"/>
                <a:gd name="T30" fmla="*/ 305 w 591"/>
                <a:gd name="T31" fmla="*/ 923 h 1425"/>
                <a:gd name="T32" fmla="*/ 285 w 591"/>
                <a:gd name="T33" fmla="*/ 1002 h 1425"/>
                <a:gd name="T34" fmla="*/ 263 w 591"/>
                <a:gd name="T35" fmla="*/ 1097 h 1425"/>
                <a:gd name="T36" fmla="*/ 246 w 591"/>
                <a:gd name="T37" fmla="*/ 1192 h 1425"/>
                <a:gd name="T38" fmla="*/ 229 w 591"/>
                <a:gd name="T39" fmla="*/ 1290 h 1425"/>
                <a:gd name="T40" fmla="*/ 216 w 591"/>
                <a:gd name="T41" fmla="*/ 1352 h 1425"/>
                <a:gd name="T42" fmla="*/ 210 w 591"/>
                <a:gd name="T43" fmla="*/ 1379 h 1425"/>
                <a:gd name="T44" fmla="*/ 203 w 591"/>
                <a:gd name="T45" fmla="*/ 1404 h 1425"/>
                <a:gd name="T46" fmla="*/ 187 w 591"/>
                <a:gd name="T47" fmla="*/ 1422 h 1425"/>
                <a:gd name="T48" fmla="*/ 151 w 591"/>
                <a:gd name="T49" fmla="*/ 1422 h 1425"/>
                <a:gd name="T50" fmla="*/ 105 w 591"/>
                <a:gd name="T51" fmla="*/ 1422 h 1425"/>
                <a:gd name="T52" fmla="*/ 60 w 591"/>
                <a:gd name="T53" fmla="*/ 1422 h 1425"/>
                <a:gd name="T54" fmla="*/ 19 w 591"/>
                <a:gd name="T55" fmla="*/ 1412 h 1425"/>
                <a:gd name="T56" fmla="*/ 7 w 591"/>
                <a:gd name="T57" fmla="*/ 1395 h 1425"/>
                <a:gd name="T58" fmla="*/ 3 w 591"/>
                <a:gd name="T59" fmla="*/ 1378 h 1425"/>
                <a:gd name="T60" fmla="*/ 26 w 591"/>
                <a:gd name="T61" fmla="*/ 1378 h 1425"/>
                <a:gd name="T62" fmla="*/ 58 w 591"/>
                <a:gd name="T63" fmla="*/ 1385 h 1425"/>
                <a:gd name="T64" fmla="*/ 92 w 591"/>
                <a:gd name="T65" fmla="*/ 1386 h 1425"/>
                <a:gd name="T66" fmla="*/ 127 w 591"/>
                <a:gd name="T67" fmla="*/ 1385 h 1425"/>
                <a:gd name="T68" fmla="*/ 155 w 591"/>
                <a:gd name="T69" fmla="*/ 1370 h 1425"/>
                <a:gd name="T70" fmla="*/ 170 w 591"/>
                <a:gd name="T71" fmla="*/ 1339 h 1425"/>
                <a:gd name="T72" fmla="*/ 178 w 591"/>
                <a:gd name="T73" fmla="*/ 1303 h 1425"/>
                <a:gd name="T74" fmla="*/ 185 w 591"/>
                <a:gd name="T75" fmla="*/ 1268 h 1425"/>
                <a:gd name="T76" fmla="*/ 198 w 591"/>
                <a:gd name="T77" fmla="*/ 1230 h 1425"/>
                <a:gd name="T78" fmla="*/ 212 w 591"/>
                <a:gd name="T79" fmla="*/ 1185 h 1425"/>
                <a:gd name="T80" fmla="*/ 221 w 591"/>
                <a:gd name="T81" fmla="*/ 1138 h 1425"/>
                <a:gd name="T82" fmla="*/ 231 w 591"/>
                <a:gd name="T83" fmla="*/ 1092 h 1425"/>
                <a:gd name="T84" fmla="*/ 242 w 591"/>
                <a:gd name="T85" fmla="*/ 1020 h 1425"/>
                <a:gd name="T86" fmla="*/ 264 w 591"/>
                <a:gd name="T87" fmla="*/ 923 h 1425"/>
                <a:gd name="T88" fmla="*/ 293 w 591"/>
                <a:gd name="T89" fmla="*/ 827 h 1425"/>
                <a:gd name="T90" fmla="*/ 323 w 591"/>
                <a:gd name="T91" fmla="*/ 731 h 1425"/>
                <a:gd name="T92" fmla="*/ 350 w 591"/>
                <a:gd name="T93" fmla="*/ 614 h 1425"/>
                <a:gd name="T94" fmla="*/ 391 w 591"/>
                <a:gd name="T95" fmla="*/ 481 h 1425"/>
                <a:gd name="T96" fmla="*/ 438 w 591"/>
                <a:gd name="T97" fmla="*/ 348 h 1425"/>
                <a:gd name="T98" fmla="*/ 485 w 591"/>
                <a:gd name="T99" fmla="*/ 217 h 1425"/>
                <a:gd name="T100" fmla="*/ 515 w 591"/>
                <a:gd name="T101" fmla="*/ 133 h 1425"/>
                <a:gd name="T102" fmla="*/ 527 w 591"/>
                <a:gd name="T103" fmla="*/ 95 h 1425"/>
                <a:gd name="T104" fmla="*/ 538 w 591"/>
                <a:gd name="T105" fmla="*/ 56 h 1425"/>
                <a:gd name="T106" fmla="*/ 554 w 591"/>
                <a:gd name="T107" fmla="*/ 18 h 1425"/>
                <a:gd name="T108" fmla="*/ 572 w 591"/>
                <a:gd name="T109" fmla="*/ 2 h 1425"/>
                <a:gd name="T110" fmla="*/ 583 w 591"/>
                <a:gd name="T111" fmla="*/ 7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1" h="1425">
                  <a:moveTo>
                    <a:pt x="589" y="12"/>
                  </a:moveTo>
                  <a:lnTo>
                    <a:pt x="591" y="25"/>
                  </a:lnTo>
                  <a:lnTo>
                    <a:pt x="588" y="36"/>
                  </a:lnTo>
                  <a:lnTo>
                    <a:pt x="582" y="47"/>
                  </a:lnTo>
                  <a:lnTo>
                    <a:pt x="576" y="57"/>
                  </a:lnTo>
                  <a:lnTo>
                    <a:pt x="568" y="98"/>
                  </a:lnTo>
                  <a:lnTo>
                    <a:pt x="557" y="139"/>
                  </a:lnTo>
                  <a:lnTo>
                    <a:pt x="543" y="178"/>
                  </a:lnTo>
                  <a:lnTo>
                    <a:pt x="528" y="217"/>
                  </a:lnTo>
                  <a:lnTo>
                    <a:pt x="512" y="255"/>
                  </a:lnTo>
                  <a:lnTo>
                    <a:pt x="496" y="293"/>
                  </a:lnTo>
                  <a:lnTo>
                    <a:pt x="479" y="331"/>
                  </a:lnTo>
                  <a:lnTo>
                    <a:pt x="466" y="370"/>
                  </a:lnTo>
                  <a:lnTo>
                    <a:pt x="459" y="384"/>
                  </a:lnTo>
                  <a:lnTo>
                    <a:pt x="452" y="399"/>
                  </a:lnTo>
                  <a:lnTo>
                    <a:pt x="446" y="415"/>
                  </a:lnTo>
                  <a:lnTo>
                    <a:pt x="440" y="430"/>
                  </a:lnTo>
                  <a:lnTo>
                    <a:pt x="434" y="446"/>
                  </a:lnTo>
                  <a:lnTo>
                    <a:pt x="429" y="462"/>
                  </a:lnTo>
                  <a:lnTo>
                    <a:pt x="424" y="480"/>
                  </a:lnTo>
                  <a:lnTo>
                    <a:pt x="421" y="496"/>
                  </a:lnTo>
                  <a:lnTo>
                    <a:pt x="408" y="536"/>
                  </a:lnTo>
                  <a:lnTo>
                    <a:pt x="395" y="577"/>
                  </a:lnTo>
                  <a:lnTo>
                    <a:pt x="383" y="619"/>
                  </a:lnTo>
                  <a:lnTo>
                    <a:pt x="370" y="660"/>
                  </a:lnTo>
                  <a:lnTo>
                    <a:pt x="358" y="702"/>
                  </a:lnTo>
                  <a:lnTo>
                    <a:pt x="347" y="744"/>
                  </a:lnTo>
                  <a:lnTo>
                    <a:pt x="337" y="786"/>
                  </a:lnTo>
                  <a:lnTo>
                    <a:pt x="327" y="828"/>
                  </a:lnTo>
                  <a:lnTo>
                    <a:pt x="315" y="858"/>
                  </a:lnTo>
                  <a:lnTo>
                    <a:pt x="310" y="891"/>
                  </a:lnTo>
                  <a:lnTo>
                    <a:pt x="305" y="923"/>
                  </a:lnTo>
                  <a:lnTo>
                    <a:pt x="299" y="954"/>
                  </a:lnTo>
                  <a:lnTo>
                    <a:pt x="285" y="1002"/>
                  </a:lnTo>
                  <a:lnTo>
                    <a:pt x="273" y="1050"/>
                  </a:lnTo>
                  <a:lnTo>
                    <a:pt x="263" y="1097"/>
                  </a:lnTo>
                  <a:lnTo>
                    <a:pt x="254" y="1144"/>
                  </a:lnTo>
                  <a:lnTo>
                    <a:pt x="246" y="1192"/>
                  </a:lnTo>
                  <a:lnTo>
                    <a:pt x="238" y="1241"/>
                  </a:lnTo>
                  <a:lnTo>
                    <a:pt x="229" y="1290"/>
                  </a:lnTo>
                  <a:lnTo>
                    <a:pt x="221" y="1341"/>
                  </a:lnTo>
                  <a:lnTo>
                    <a:pt x="216" y="1352"/>
                  </a:lnTo>
                  <a:lnTo>
                    <a:pt x="212" y="1365"/>
                  </a:lnTo>
                  <a:lnTo>
                    <a:pt x="210" y="1379"/>
                  </a:lnTo>
                  <a:lnTo>
                    <a:pt x="206" y="1392"/>
                  </a:lnTo>
                  <a:lnTo>
                    <a:pt x="203" y="1404"/>
                  </a:lnTo>
                  <a:lnTo>
                    <a:pt x="197" y="1415"/>
                  </a:lnTo>
                  <a:lnTo>
                    <a:pt x="187" y="1422"/>
                  </a:lnTo>
                  <a:lnTo>
                    <a:pt x="173" y="1425"/>
                  </a:lnTo>
                  <a:lnTo>
                    <a:pt x="151" y="1422"/>
                  </a:lnTo>
                  <a:lnTo>
                    <a:pt x="128" y="1420"/>
                  </a:lnTo>
                  <a:lnTo>
                    <a:pt x="105" y="1422"/>
                  </a:lnTo>
                  <a:lnTo>
                    <a:pt x="82" y="1422"/>
                  </a:lnTo>
                  <a:lnTo>
                    <a:pt x="60" y="1422"/>
                  </a:lnTo>
                  <a:lnTo>
                    <a:pt x="38" y="1418"/>
                  </a:lnTo>
                  <a:lnTo>
                    <a:pt x="19" y="1412"/>
                  </a:lnTo>
                  <a:lnTo>
                    <a:pt x="0" y="1402"/>
                  </a:lnTo>
                  <a:lnTo>
                    <a:pt x="7" y="1395"/>
                  </a:lnTo>
                  <a:lnTo>
                    <a:pt x="4" y="1386"/>
                  </a:lnTo>
                  <a:lnTo>
                    <a:pt x="3" y="1378"/>
                  </a:lnTo>
                  <a:lnTo>
                    <a:pt x="11" y="1373"/>
                  </a:lnTo>
                  <a:lnTo>
                    <a:pt x="26" y="1378"/>
                  </a:lnTo>
                  <a:lnTo>
                    <a:pt x="42" y="1381"/>
                  </a:lnTo>
                  <a:lnTo>
                    <a:pt x="58" y="1385"/>
                  </a:lnTo>
                  <a:lnTo>
                    <a:pt x="75" y="1386"/>
                  </a:lnTo>
                  <a:lnTo>
                    <a:pt x="92" y="1386"/>
                  </a:lnTo>
                  <a:lnTo>
                    <a:pt x="110" y="1386"/>
                  </a:lnTo>
                  <a:lnTo>
                    <a:pt x="127" y="1385"/>
                  </a:lnTo>
                  <a:lnTo>
                    <a:pt x="143" y="1384"/>
                  </a:lnTo>
                  <a:lnTo>
                    <a:pt x="155" y="1370"/>
                  </a:lnTo>
                  <a:lnTo>
                    <a:pt x="164" y="1355"/>
                  </a:lnTo>
                  <a:lnTo>
                    <a:pt x="170" y="1339"/>
                  </a:lnTo>
                  <a:lnTo>
                    <a:pt x="174" y="1321"/>
                  </a:lnTo>
                  <a:lnTo>
                    <a:pt x="178" y="1303"/>
                  </a:lnTo>
                  <a:lnTo>
                    <a:pt x="181" y="1286"/>
                  </a:lnTo>
                  <a:lnTo>
                    <a:pt x="185" y="1268"/>
                  </a:lnTo>
                  <a:lnTo>
                    <a:pt x="189" y="1252"/>
                  </a:lnTo>
                  <a:lnTo>
                    <a:pt x="198" y="1230"/>
                  </a:lnTo>
                  <a:lnTo>
                    <a:pt x="205" y="1208"/>
                  </a:lnTo>
                  <a:lnTo>
                    <a:pt x="212" y="1185"/>
                  </a:lnTo>
                  <a:lnTo>
                    <a:pt x="217" y="1162"/>
                  </a:lnTo>
                  <a:lnTo>
                    <a:pt x="221" y="1138"/>
                  </a:lnTo>
                  <a:lnTo>
                    <a:pt x="226" y="1115"/>
                  </a:lnTo>
                  <a:lnTo>
                    <a:pt x="231" y="1092"/>
                  </a:lnTo>
                  <a:lnTo>
                    <a:pt x="236" y="1069"/>
                  </a:lnTo>
                  <a:lnTo>
                    <a:pt x="242" y="1020"/>
                  </a:lnTo>
                  <a:lnTo>
                    <a:pt x="253" y="971"/>
                  </a:lnTo>
                  <a:lnTo>
                    <a:pt x="264" y="923"/>
                  </a:lnTo>
                  <a:lnTo>
                    <a:pt x="279" y="875"/>
                  </a:lnTo>
                  <a:lnTo>
                    <a:pt x="293" y="827"/>
                  </a:lnTo>
                  <a:lnTo>
                    <a:pt x="308" y="779"/>
                  </a:lnTo>
                  <a:lnTo>
                    <a:pt x="323" y="731"/>
                  </a:lnTo>
                  <a:lnTo>
                    <a:pt x="334" y="682"/>
                  </a:lnTo>
                  <a:lnTo>
                    <a:pt x="350" y="614"/>
                  </a:lnTo>
                  <a:lnTo>
                    <a:pt x="370" y="546"/>
                  </a:lnTo>
                  <a:lnTo>
                    <a:pt x="391" y="481"/>
                  </a:lnTo>
                  <a:lnTo>
                    <a:pt x="414" y="414"/>
                  </a:lnTo>
                  <a:lnTo>
                    <a:pt x="438" y="348"/>
                  </a:lnTo>
                  <a:lnTo>
                    <a:pt x="461" y="283"/>
                  </a:lnTo>
                  <a:lnTo>
                    <a:pt x="485" y="217"/>
                  </a:lnTo>
                  <a:lnTo>
                    <a:pt x="508" y="150"/>
                  </a:lnTo>
                  <a:lnTo>
                    <a:pt x="515" y="133"/>
                  </a:lnTo>
                  <a:lnTo>
                    <a:pt x="521" y="114"/>
                  </a:lnTo>
                  <a:lnTo>
                    <a:pt x="527" y="95"/>
                  </a:lnTo>
                  <a:lnTo>
                    <a:pt x="532" y="75"/>
                  </a:lnTo>
                  <a:lnTo>
                    <a:pt x="538" y="56"/>
                  </a:lnTo>
                  <a:lnTo>
                    <a:pt x="545" y="36"/>
                  </a:lnTo>
                  <a:lnTo>
                    <a:pt x="554" y="18"/>
                  </a:lnTo>
                  <a:lnTo>
                    <a:pt x="565" y="0"/>
                  </a:lnTo>
                  <a:lnTo>
                    <a:pt x="572" y="2"/>
                  </a:lnTo>
                  <a:lnTo>
                    <a:pt x="578" y="4"/>
                  </a:lnTo>
                  <a:lnTo>
                    <a:pt x="583" y="7"/>
                  </a:lnTo>
                  <a:lnTo>
                    <a:pt x="58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42" name="Freeform 51"/>
            <p:cNvSpPr>
              <a:spLocks/>
            </p:cNvSpPr>
            <p:nvPr/>
          </p:nvSpPr>
          <p:spPr bwMode="auto">
            <a:xfrm>
              <a:off x="710" y="2648"/>
              <a:ext cx="20" cy="23"/>
            </a:xfrm>
            <a:custGeom>
              <a:avLst/>
              <a:gdLst>
                <a:gd name="T0" fmla="*/ 40 w 40"/>
                <a:gd name="T1" fmla="*/ 39 h 46"/>
                <a:gd name="T2" fmla="*/ 33 w 40"/>
                <a:gd name="T3" fmla="*/ 43 h 46"/>
                <a:gd name="T4" fmla="*/ 26 w 40"/>
                <a:gd name="T5" fmla="*/ 45 h 46"/>
                <a:gd name="T6" fmla="*/ 18 w 40"/>
                <a:gd name="T7" fmla="*/ 46 h 46"/>
                <a:gd name="T8" fmla="*/ 10 w 40"/>
                <a:gd name="T9" fmla="*/ 46 h 46"/>
                <a:gd name="T10" fmla="*/ 7 w 40"/>
                <a:gd name="T11" fmla="*/ 37 h 46"/>
                <a:gd name="T12" fmla="*/ 3 w 40"/>
                <a:gd name="T13" fmla="*/ 25 h 46"/>
                <a:gd name="T14" fmla="*/ 1 w 40"/>
                <a:gd name="T15" fmla="*/ 13 h 46"/>
                <a:gd name="T16" fmla="*/ 0 w 40"/>
                <a:gd name="T17" fmla="*/ 0 h 46"/>
                <a:gd name="T18" fmla="*/ 5 w 40"/>
                <a:gd name="T19" fmla="*/ 5 h 46"/>
                <a:gd name="T20" fmla="*/ 11 w 40"/>
                <a:gd name="T21" fmla="*/ 9 h 46"/>
                <a:gd name="T22" fmla="*/ 17 w 40"/>
                <a:gd name="T23" fmla="*/ 14 h 46"/>
                <a:gd name="T24" fmla="*/ 23 w 40"/>
                <a:gd name="T25" fmla="*/ 18 h 46"/>
                <a:gd name="T26" fmla="*/ 28 w 40"/>
                <a:gd name="T27" fmla="*/ 23 h 46"/>
                <a:gd name="T28" fmla="*/ 33 w 40"/>
                <a:gd name="T29" fmla="*/ 29 h 46"/>
                <a:gd name="T30" fmla="*/ 38 w 40"/>
                <a:gd name="T31" fmla="*/ 33 h 46"/>
                <a:gd name="T32" fmla="*/ 40 w 40"/>
                <a:gd name="T33"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6">
                  <a:moveTo>
                    <a:pt x="40" y="39"/>
                  </a:moveTo>
                  <a:lnTo>
                    <a:pt x="33" y="43"/>
                  </a:lnTo>
                  <a:lnTo>
                    <a:pt x="26" y="45"/>
                  </a:lnTo>
                  <a:lnTo>
                    <a:pt x="18" y="46"/>
                  </a:lnTo>
                  <a:lnTo>
                    <a:pt x="10" y="46"/>
                  </a:lnTo>
                  <a:lnTo>
                    <a:pt x="7" y="37"/>
                  </a:lnTo>
                  <a:lnTo>
                    <a:pt x="3" y="25"/>
                  </a:lnTo>
                  <a:lnTo>
                    <a:pt x="1" y="13"/>
                  </a:lnTo>
                  <a:lnTo>
                    <a:pt x="0" y="0"/>
                  </a:lnTo>
                  <a:lnTo>
                    <a:pt x="5" y="5"/>
                  </a:lnTo>
                  <a:lnTo>
                    <a:pt x="11" y="9"/>
                  </a:lnTo>
                  <a:lnTo>
                    <a:pt x="17" y="14"/>
                  </a:lnTo>
                  <a:lnTo>
                    <a:pt x="23" y="18"/>
                  </a:lnTo>
                  <a:lnTo>
                    <a:pt x="28" y="23"/>
                  </a:lnTo>
                  <a:lnTo>
                    <a:pt x="33" y="29"/>
                  </a:lnTo>
                  <a:lnTo>
                    <a:pt x="38" y="33"/>
                  </a:lnTo>
                  <a:lnTo>
                    <a:pt x="4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2" name="Freeform 61"/>
            <p:cNvSpPr>
              <a:spLocks/>
            </p:cNvSpPr>
            <p:nvPr/>
          </p:nvSpPr>
          <p:spPr bwMode="auto">
            <a:xfrm>
              <a:off x="1003" y="3097"/>
              <a:ext cx="372" cy="184"/>
            </a:xfrm>
            <a:custGeom>
              <a:avLst/>
              <a:gdLst>
                <a:gd name="T0" fmla="*/ 242 w 743"/>
                <a:gd name="T1" fmla="*/ 112 h 368"/>
                <a:gd name="T2" fmla="*/ 307 w 743"/>
                <a:gd name="T3" fmla="*/ 142 h 368"/>
                <a:gd name="T4" fmla="*/ 372 w 743"/>
                <a:gd name="T5" fmla="*/ 172 h 368"/>
                <a:gd name="T6" fmla="*/ 438 w 743"/>
                <a:gd name="T7" fmla="*/ 202 h 368"/>
                <a:gd name="T8" fmla="*/ 503 w 743"/>
                <a:gd name="T9" fmla="*/ 232 h 368"/>
                <a:gd name="T10" fmla="*/ 568 w 743"/>
                <a:gd name="T11" fmla="*/ 262 h 368"/>
                <a:gd name="T12" fmla="*/ 632 w 743"/>
                <a:gd name="T13" fmla="*/ 292 h 368"/>
                <a:gd name="T14" fmla="*/ 697 w 743"/>
                <a:gd name="T15" fmla="*/ 321 h 368"/>
                <a:gd name="T16" fmla="*/ 735 w 743"/>
                <a:gd name="T17" fmla="*/ 343 h 368"/>
                <a:gd name="T18" fmla="*/ 743 w 743"/>
                <a:gd name="T19" fmla="*/ 359 h 368"/>
                <a:gd name="T20" fmla="*/ 725 w 743"/>
                <a:gd name="T21" fmla="*/ 368 h 368"/>
                <a:gd name="T22" fmla="*/ 689 w 743"/>
                <a:gd name="T23" fmla="*/ 348 h 368"/>
                <a:gd name="T24" fmla="*/ 652 w 743"/>
                <a:gd name="T25" fmla="*/ 331 h 368"/>
                <a:gd name="T26" fmla="*/ 615 w 743"/>
                <a:gd name="T27" fmla="*/ 315 h 368"/>
                <a:gd name="T28" fmla="*/ 578 w 743"/>
                <a:gd name="T29" fmla="*/ 300 h 368"/>
                <a:gd name="T30" fmla="*/ 540 w 743"/>
                <a:gd name="T31" fmla="*/ 285 h 368"/>
                <a:gd name="T32" fmla="*/ 503 w 743"/>
                <a:gd name="T33" fmla="*/ 270 h 368"/>
                <a:gd name="T34" fmla="*/ 466 w 743"/>
                <a:gd name="T35" fmla="*/ 255 h 368"/>
                <a:gd name="T36" fmla="*/ 428 w 743"/>
                <a:gd name="T37" fmla="*/ 240 h 368"/>
                <a:gd name="T38" fmla="*/ 396 w 743"/>
                <a:gd name="T39" fmla="*/ 227 h 368"/>
                <a:gd name="T40" fmla="*/ 364 w 743"/>
                <a:gd name="T41" fmla="*/ 214 h 368"/>
                <a:gd name="T42" fmla="*/ 332 w 743"/>
                <a:gd name="T43" fmla="*/ 201 h 368"/>
                <a:gd name="T44" fmla="*/ 301 w 743"/>
                <a:gd name="T45" fmla="*/ 188 h 368"/>
                <a:gd name="T46" fmla="*/ 268 w 743"/>
                <a:gd name="T47" fmla="*/ 175 h 368"/>
                <a:gd name="T48" fmla="*/ 236 w 743"/>
                <a:gd name="T49" fmla="*/ 161 h 368"/>
                <a:gd name="T50" fmla="*/ 204 w 743"/>
                <a:gd name="T51" fmla="*/ 148 h 368"/>
                <a:gd name="T52" fmla="*/ 173 w 743"/>
                <a:gd name="T53" fmla="*/ 134 h 368"/>
                <a:gd name="T54" fmla="*/ 124 w 743"/>
                <a:gd name="T55" fmla="*/ 111 h 368"/>
                <a:gd name="T56" fmla="*/ 74 w 743"/>
                <a:gd name="T57" fmla="*/ 92 h 368"/>
                <a:gd name="T58" fmla="*/ 30 w 743"/>
                <a:gd name="T59" fmla="*/ 68 h 368"/>
                <a:gd name="T60" fmla="*/ 0 w 743"/>
                <a:gd name="T61" fmla="*/ 25 h 368"/>
                <a:gd name="T62" fmla="*/ 3 w 743"/>
                <a:gd name="T63" fmla="*/ 12 h 368"/>
                <a:gd name="T64" fmla="*/ 15 w 743"/>
                <a:gd name="T65" fmla="*/ 0 h 368"/>
                <a:gd name="T66" fmla="*/ 46 w 743"/>
                <a:gd name="T67" fmla="*/ 6 h 368"/>
                <a:gd name="T68" fmla="*/ 76 w 743"/>
                <a:gd name="T69" fmla="*/ 21 h 368"/>
                <a:gd name="T70" fmla="*/ 105 w 743"/>
                <a:gd name="T71" fmla="*/ 39 h 368"/>
                <a:gd name="T72" fmla="*/ 132 w 743"/>
                <a:gd name="T73"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3" h="368">
                  <a:moveTo>
                    <a:pt x="210" y="97"/>
                  </a:moveTo>
                  <a:lnTo>
                    <a:pt x="242" y="112"/>
                  </a:lnTo>
                  <a:lnTo>
                    <a:pt x="274" y="127"/>
                  </a:lnTo>
                  <a:lnTo>
                    <a:pt x="307" y="142"/>
                  </a:lnTo>
                  <a:lnTo>
                    <a:pt x="340" y="157"/>
                  </a:lnTo>
                  <a:lnTo>
                    <a:pt x="372" y="172"/>
                  </a:lnTo>
                  <a:lnTo>
                    <a:pt x="405" y="187"/>
                  </a:lnTo>
                  <a:lnTo>
                    <a:pt x="438" y="202"/>
                  </a:lnTo>
                  <a:lnTo>
                    <a:pt x="470" y="217"/>
                  </a:lnTo>
                  <a:lnTo>
                    <a:pt x="503" y="232"/>
                  </a:lnTo>
                  <a:lnTo>
                    <a:pt x="535" y="247"/>
                  </a:lnTo>
                  <a:lnTo>
                    <a:pt x="568" y="262"/>
                  </a:lnTo>
                  <a:lnTo>
                    <a:pt x="600" y="277"/>
                  </a:lnTo>
                  <a:lnTo>
                    <a:pt x="632" y="292"/>
                  </a:lnTo>
                  <a:lnTo>
                    <a:pt x="664" y="306"/>
                  </a:lnTo>
                  <a:lnTo>
                    <a:pt x="697" y="321"/>
                  </a:lnTo>
                  <a:lnTo>
                    <a:pt x="729" y="336"/>
                  </a:lnTo>
                  <a:lnTo>
                    <a:pt x="735" y="343"/>
                  </a:lnTo>
                  <a:lnTo>
                    <a:pt x="740" y="351"/>
                  </a:lnTo>
                  <a:lnTo>
                    <a:pt x="743" y="359"/>
                  </a:lnTo>
                  <a:lnTo>
                    <a:pt x="738" y="368"/>
                  </a:lnTo>
                  <a:lnTo>
                    <a:pt x="725" y="368"/>
                  </a:lnTo>
                  <a:lnTo>
                    <a:pt x="707" y="358"/>
                  </a:lnTo>
                  <a:lnTo>
                    <a:pt x="689" y="348"/>
                  </a:lnTo>
                  <a:lnTo>
                    <a:pt x="670" y="340"/>
                  </a:lnTo>
                  <a:lnTo>
                    <a:pt x="652" y="331"/>
                  </a:lnTo>
                  <a:lnTo>
                    <a:pt x="633" y="323"/>
                  </a:lnTo>
                  <a:lnTo>
                    <a:pt x="615" y="315"/>
                  </a:lnTo>
                  <a:lnTo>
                    <a:pt x="596" y="306"/>
                  </a:lnTo>
                  <a:lnTo>
                    <a:pt x="578" y="300"/>
                  </a:lnTo>
                  <a:lnTo>
                    <a:pt x="560" y="292"/>
                  </a:lnTo>
                  <a:lnTo>
                    <a:pt x="540" y="285"/>
                  </a:lnTo>
                  <a:lnTo>
                    <a:pt x="522" y="277"/>
                  </a:lnTo>
                  <a:lnTo>
                    <a:pt x="503" y="270"/>
                  </a:lnTo>
                  <a:lnTo>
                    <a:pt x="485" y="263"/>
                  </a:lnTo>
                  <a:lnTo>
                    <a:pt x="466" y="255"/>
                  </a:lnTo>
                  <a:lnTo>
                    <a:pt x="447" y="248"/>
                  </a:lnTo>
                  <a:lnTo>
                    <a:pt x="428" y="240"/>
                  </a:lnTo>
                  <a:lnTo>
                    <a:pt x="412" y="233"/>
                  </a:lnTo>
                  <a:lnTo>
                    <a:pt x="396" y="227"/>
                  </a:lnTo>
                  <a:lnTo>
                    <a:pt x="380" y="220"/>
                  </a:lnTo>
                  <a:lnTo>
                    <a:pt x="364" y="214"/>
                  </a:lnTo>
                  <a:lnTo>
                    <a:pt x="348" y="207"/>
                  </a:lnTo>
                  <a:lnTo>
                    <a:pt x="332" y="201"/>
                  </a:lnTo>
                  <a:lnTo>
                    <a:pt x="317" y="195"/>
                  </a:lnTo>
                  <a:lnTo>
                    <a:pt x="301" y="188"/>
                  </a:lnTo>
                  <a:lnTo>
                    <a:pt x="284" y="181"/>
                  </a:lnTo>
                  <a:lnTo>
                    <a:pt x="268" y="175"/>
                  </a:lnTo>
                  <a:lnTo>
                    <a:pt x="252" y="168"/>
                  </a:lnTo>
                  <a:lnTo>
                    <a:pt x="236" y="161"/>
                  </a:lnTo>
                  <a:lnTo>
                    <a:pt x="220" y="154"/>
                  </a:lnTo>
                  <a:lnTo>
                    <a:pt x="204" y="148"/>
                  </a:lnTo>
                  <a:lnTo>
                    <a:pt x="189" y="141"/>
                  </a:lnTo>
                  <a:lnTo>
                    <a:pt x="173" y="134"/>
                  </a:lnTo>
                  <a:lnTo>
                    <a:pt x="150" y="121"/>
                  </a:lnTo>
                  <a:lnTo>
                    <a:pt x="124" y="111"/>
                  </a:lnTo>
                  <a:lnTo>
                    <a:pt x="99" y="101"/>
                  </a:lnTo>
                  <a:lnTo>
                    <a:pt x="74" y="92"/>
                  </a:lnTo>
                  <a:lnTo>
                    <a:pt x="51" y="82"/>
                  </a:lnTo>
                  <a:lnTo>
                    <a:pt x="30" y="68"/>
                  </a:lnTo>
                  <a:lnTo>
                    <a:pt x="13" y="50"/>
                  </a:lnTo>
                  <a:lnTo>
                    <a:pt x="0" y="25"/>
                  </a:lnTo>
                  <a:lnTo>
                    <a:pt x="0" y="19"/>
                  </a:lnTo>
                  <a:lnTo>
                    <a:pt x="3" y="12"/>
                  </a:lnTo>
                  <a:lnTo>
                    <a:pt x="9" y="6"/>
                  </a:lnTo>
                  <a:lnTo>
                    <a:pt x="15" y="0"/>
                  </a:lnTo>
                  <a:lnTo>
                    <a:pt x="31" y="1"/>
                  </a:lnTo>
                  <a:lnTo>
                    <a:pt x="46" y="6"/>
                  </a:lnTo>
                  <a:lnTo>
                    <a:pt x="62" y="13"/>
                  </a:lnTo>
                  <a:lnTo>
                    <a:pt x="76" y="21"/>
                  </a:lnTo>
                  <a:lnTo>
                    <a:pt x="91" y="30"/>
                  </a:lnTo>
                  <a:lnTo>
                    <a:pt x="105" y="39"/>
                  </a:lnTo>
                  <a:lnTo>
                    <a:pt x="119" y="47"/>
                  </a:lnTo>
                  <a:lnTo>
                    <a:pt x="132" y="54"/>
                  </a:lnTo>
                  <a:lnTo>
                    <a:pt x="21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4" name="Freeform 63"/>
            <p:cNvSpPr>
              <a:spLocks/>
            </p:cNvSpPr>
            <p:nvPr/>
          </p:nvSpPr>
          <p:spPr bwMode="auto">
            <a:xfrm>
              <a:off x="930" y="3166"/>
              <a:ext cx="363" cy="101"/>
            </a:xfrm>
            <a:custGeom>
              <a:avLst/>
              <a:gdLst>
                <a:gd name="T0" fmla="*/ 388 w 724"/>
                <a:gd name="T1" fmla="*/ 96 h 202"/>
                <a:gd name="T2" fmla="*/ 411 w 724"/>
                <a:gd name="T3" fmla="*/ 97 h 202"/>
                <a:gd name="T4" fmla="*/ 435 w 724"/>
                <a:gd name="T5" fmla="*/ 101 h 202"/>
                <a:gd name="T6" fmla="*/ 458 w 724"/>
                <a:gd name="T7" fmla="*/ 105 h 202"/>
                <a:gd name="T8" fmla="*/ 481 w 724"/>
                <a:gd name="T9" fmla="*/ 111 h 202"/>
                <a:gd name="T10" fmla="*/ 503 w 724"/>
                <a:gd name="T11" fmla="*/ 117 h 202"/>
                <a:gd name="T12" fmla="*/ 526 w 724"/>
                <a:gd name="T13" fmla="*/ 121 h 202"/>
                <a:gd name="T14" fmla="*/ 549 w 724"/>
                <a:gd name="T15" fmla="*/ 125 h 202"/>
                <a:gd name="T16" fmla="*/ 579 w 724"/>
                <a:gd name="T17" fmla="*/ 133 h 202"/>
                <a:gd name="T18" fmla="*/ 619 w 724"/>
                <a:gd name="T19" fmla="*/ 145 h 202"/>
                <a:gd name="T20" fmla="*/ 660 w 724"/>
                <a:gd name="T21" fmla="*/ 156 h 202"/>
                <a:gd name="T22" fmla="*/ 700 w 724"/>
                <a:gd name="T23" fmla="*/ 166 h 202"/>
                <a:gd name="T24" fmla="*/ 724 w 724"/>
                <a:gd name="T25" fmla="*/ 180 h 202"/>
                <a:gd name="T26" fmla="*/ 722 w 724"/>
                <a:gd name="T27" fmla="*/ 195 h 202"/>
                <a:gd name="T28" fmla="*/ 702 w 724"/>
                <a:gd name="T29" fmla="*/ 201 h 202"/>
                <a:gd name="T30" fmla="*/ 668 w 724"/>
                <a:gd name="T31" fmla="*/ 196 h 202"/>
                <a:gd name="T32" fmla="*/ 634 w 724"/>
                <a:gd name="T33" fmla="*/ 190 h 202"/>
                <a:gd name="T34" fmla="*/ 602 w 724"/>
                <a:gd name="T35" fmla="*/ 182 h 202"/>
                <a:gd name="T36" fmla="*/ 569 w 724"/>
                <a:gd name="T37" fmla="*/ 174 h 202"/>
                <a:gd name="T38" fmla="*/ 536 w 724"/>
                <a:gd name="T39" fmla="*/ 167 h 202"/>
                <a:gd name="T40" fmla="*/ 503 w 724"/>
                <a:gd name="T41" fmla="*/ 160 h 202"/>
                <a:gd name="T42" fmla="*/ 471 w 724"/>
                <a:gd name="T43" fmla="*/ 156 h 202"/>
                <a:gd name="T44" fmla="*/ 426 w 724"/>
                <a:gd name="T45" fmla="*/ 154 h 202"/>
                <a:gd name="T46" fmla="*/ 371 w 724"/>
                <a:gd name="T47" fmla="*/ 147 h 202"/>
                <a:gd name="T48" fmla="*/ 315 w 724"/>
                <a:gd name="T49" fmla="*/ 137 h 202"/>
                <a:gd name="T50" fmla="*/ 261 w 724"/>
                <a:gd name="T51" fmla="*/ 125 h 202"/>
                <a:gd name="T52" fmla="*/ 207 w 724"/>
                <a:gd name="T53" fmla="*/ 109 h 202"/>
                <a:gd name="T54" fmla="*/ 155 w 724"/>
                <a:gd name="T55" fmla="*/ 91 h 202"/>
                <a:gd name="T56" fmla="*/ 103 w 724"/>
                <a:gd name="T57" fmla="*/ 72 h 202"/>
                <a:gd name="T58" fmla="*/ 51 w 724"/>
                <a:gd name="T59" fmla="*/ 52 h 202"/>
                <a:gd name="T60" fmla="*/ 0 w 724"/>
                <a:gd name="T61" fmla="*/ 20 h 202"/>
                <a:gd name="T62" fmla="*/ 4 w 724"/>
                <a:gd name="T63" fmla="*/ 8 h 202"/>
                <a:gd name="T64" fmla="*/ 16 w 724"/>
                <a:gd name="T65" fmla="*/ 5 h 202"/>
                <a:gd name="T66" fmla="*/ 30 w 724"/>
                <a:gd name="T67" fmla="*/ 4 h 202"/>
                <a:gd name="T68" fmla="*/ 42 w 724"/>
                <a:gd name="T69" fmla="*/ 0 h 202"/>
                <a:gd name="T70" fmla="*/ 85 w 724"/>
                <a:gd name="T71" fmla="*/ 10 h 202"/>
                <a:gd name="T72" fmla="*/ 125 w 724"/>
                <a:gd name="T73" fmla="*/ 21 h 202"/>
                <a:gd name="T74" fmla="*/ 167 w 724"/>
                <a:gd name="T75" fmla="*/ 35 h 202"/>
                <a:gd name="T76" fmla="*/ 207 w 724"/>
                <a:gd name="T77" fmla="*/ 49 h 202"/>
                <a:gd name="T78" fmla="*/ 247 w 724"/>
                <a:gd name="T79" fmla="*/ 63 h 202"/>
                <a:gd name="T80" fmla="*/ 289 w 724"/>
                <a:gd name="T81" fmla="*/ 75 h 202"/>
                <a:gd name="T82" fmla="*/ 331 w 724"/>
                <a:gd name="T83" fmla="*/ 87 h 202"/>
                <a:gd name="T84" fmla="*/ 375 w 724"/>
                <a:gd name="T85" fmla="*/ 9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4" h="202">
                  <a:moveTo>
                    <a:pt x="375" y="97"/>
                  </a:moveTo>
                  <a:lnTo>
                    <a:pt x="388" y="96"/>
                  </a:lnTo>
                  <a:lnTo>
                    <a:pt x="399" y="96"/>
                  </a:lnTo>
                  <a:lnTo>
                    <a:pt x="411" y="97"/>
                  </a:lnTo>
                  <a:lnTo>
                    <a:pt x="423" y="98"/>
                  </a:lnTo>
                  <a:lnTo>
                    <a:pt x="435" y="101"/>
                  </a:lnTo>
                  <a:lnTo>
                    <a:pt x="447" y="103"/>
                  </a:lnTo>
                  <a:lnTo>
                    <a:pt x="458" y="105"/>
                  </a:lnTo>
                  <a:lnTo>
                    <a:pt x="470" y="109"/>
                  </a:lnTo>
                  <a:lnTo>
                    <a:pt x="481" y="111"/>
                  </a:lnTo>
                  <a:lnTo>
                    <a:pt x="491" y="114"/>
                  </a:lnTo>
                  <a:lnTo>
                    <a:pt x="503" y="117"/>
                  </a:lnTo>
                  <a:lnTo>
                    <a:pt x="514" y="119"/>
                  </a:lnTo>
                  <a:lnTo>
                    <a:pt x="526" y="121"/>
                  </a:lnTo>
                  <a:lnTo>
                    <a:pt x="537" y="124"/>
                  </a:lnTo>
                  <a:lnTo>
                    <a:pt x="549" y="125"/>
                  </a:lnTo>
                  <a:lnTo>
                    <a:pt x="561" y="125"/>
                  </a:lnTo>
                  <a:lnTo>
                    <a:pt x="579" y="133"/>
                  </a:lnTo>
                  <a:lnTo>
                    <a:pt x="599" y="140"/>
                  </a:lnTo>
                  <a:lnTo>
                    <a:pt x="619" y="145"/>
                  </a:lnTo>
                  <a:lnTo>
                    <a:pt x="639" y="150"/>
                  </a:lnTo>
                  <a:lnTo>
                    <a:pt x="660" y="156"/>
                  </a:lnTo>
                  <a:lnTo>
                    <a:pt x="680" y="160"/>
                  </a:lnTo>
                  <a:lnTo>
                    <a:pt x="700" y="166"/>
                  </a:lnTo>
                  <a:lnTo>
                    <a:pt x="719" y="173"/>
                  </a:lnTo>
                  <a:lnTo>
                    <a:pt x="724" y="180"/>
                  </a:lnTo>
                  <a:lnTo>
                    <a:pt x="724" y="187"/>
                  </a:lnTo>
                  <a:lnTo>
                    <a:pt x="722" y="195"/>
                  </a:lnTo>
                  <a:lnTo>
                    <a:pt x="719" y="202"/>
                  </a:lnTo>
                  <a:lnTo>
                    <a:pt x="702" y="201"/>
                  </a:lnTo>
                  <a:lnTo>
                    <a:pt x="685" y="198"/>
                  </a:lnTo>
                  <a:lnTo>
                    <a:pt x="668" y="196"/>
                  </a:lnTo>
                  <a:lnTo>
                    <a:pt x="652" y="194"/>
                  </a:lnTo>
                  <a:lnTo>
                    <a:pt x="634" y="190"/>
                  </a:lnTo>
                  <a:lnTo>
                    <a:pt x="618" y="187"/>
                  </a:lnTo>
                  <a:lnTo>
                    <a:pt x="602" y="182"/>
                  </a:lnTo>
                  <a:lnTo>
                    <a:pt x="585" y="179"/>
                  </a:lnTo>
                  <a:lnTo>
                    <a:pt x="569" y="174"/>
                  </a:lnTo>
                  <a:lnTo>
                    <a:pt x="552" y="171"/>
                  </a:lnTo>
                  <a:lnTo>
                    <a:pt x="536" y="167"/>
                  </a:lnTo>
                  <a:lnTo>
                    <a:pt x="520" y="164"/>
                  </a:lnTo>
                  <a:lnTo>
                    <a:pt x="503" y="160"/>
                  </a:lnTo>
                  <a:lnTo>
                    <a:pt x="487" y="158"/>
                  </a:lnTo>
                  <a:lnTo>
                    <a:pt x="471" y="156"/>
                  </a:lnTo>
                  <a:lnTo>
                    <a:pt x="453" y="155"/>
                  </a:lnTo>
                  <a:lnTo>
                    <a:pt x="426" y="154"/>
                  </a:lnTo>
                  <a:lnTo>
                    <a:pt x="398" y="150"/>
                  </a:lnTo>
                  <a:lnTo>
                    <a:pt x="371" y="147"/>
                  </a:lnTo>
                  <a:lnTo>
                    <a:pt x="343" y="142"/>
                  </a:lnTo>
                  <a:lnTo>
                    <a:pt x="315" y="137"/>
                  </a:lnTo>
                  <a:lnTo>
                    <a:pt x="288" y="130"/>
                  </a:lnTo>
                  <a:lnTo>
                    <a:pt x="261" y="125"/>
                  </a:lnTo>
                  <a:lnTo>
                    <a:pt x="235" y="117"/>
                  </a:lnTo>
                  <a:lnTo>
                    <a:pt x="207" y="109"/>
                  </a:lnTo>
                  <a:lnTo>
                    <a:pt x="182" y="101"/>
                  </a:lnTo>
                  <a:lnTo>
                    <a:pt x="155" y="91"/>
                  </a:lnTo>
                  <a:lnTo>
                    <a:pt x="129" y="82"/>
                  </a:lnTo>
                  <a:lnTo>
                    <a:pt x="103" y="72"/>
                  </a:lnTo>
                  <a:lnTo>
                    <a:pt x="77" y="63"/>
                  </a:lnTo>
                  <a:lnTo>
                    <a:pt x="51" y="52"/>
                  </a:lnTo>
                  <a:lnTo>
                    <a:pt x="26" y="42"/>
                  </a:lnTo>
                  <a:lnTo>
                    <a:pt x="0" y="20"/>
                  </a:lnTo>
                  <a:lnTo>
                    <a:pt x="1" y="13"/>
                  </a:lnTo>
                  <a:lnTo>
                    <a:pt x="4" y="8"/>
                  </a:lnTo>
                  <a:lnTo>
                    <a:pt x="10" y="6"/>
                  </a:lnTo>
                  <a:lnTo>
                    <a:pt x="16" y="5"/>
                  </a:lnTo>
                  <a:lnTo>
                    <a:pt x="23" y="4"/>
                  </a:lnTo>
                  <a:lnTo>
                    <a:pt x="30" y="4"/>
                  </a:lnTo>
                  <a:lnTo>
                    <a:pt x="37" y="3"/>
                  </a:lnTo>
                  <a:lnTo>
                    <a:pt x="42" y="0"/>
                  </a:lnTo>
                  <a:lnTo>
                    <a:pt x="63" y="5"/>
                  </a:lnTo>
                  <a:lnTo>
                    <a:pt x="85" y="10"/>
                  </a:lnTo>
                  <a:lnTo>
                    <a:pt x="106" y="15"/>
                  </a:lnTo>
                  <a:lnTo>
                    <a:pt x="125" y="21"/>
                  </a:lnTo>
                  <a:lnTo>
                    <a:pt x="146" y="28"/>
                  </a:lnTo>
                  <a:lnTo>
                    <a:pt x="167" y="35"/>
                  </a:lnTo>
                  <a:lnTo>
                    <a:pt x="186" y="42"/>
                  </a:lnTo>
                  <a:lnTo>
                    <a:pt x="207" y="49"/>
                  </a:lnTo>
                  <a:lnTo>
                    <a:pt x="228" y="56"/>
                  </a:lnTo>
                  <a:lnTo>
                    <a:pt x="247" y="63"/>
                  </a:lnTo>
                  <a:lnTo>
                    <a:pt x="268" y="68"/>
                  </a:lnTo>
                  <a:lnTo>
                    <a:pt x="289" y="75"/>
                  </a:lnTo>
                  <a:lnTo>
                    <a:pt x="311" y="81"/>
                  </a:lnTo>
                  <a:lnTo>
                    <a:pt x="331" y="87"/>
                  </a:lnTo>
                  <a:lnTo>
                    <a:pt x="353" y="92"/>
                  </a:lnTo>
                  <a:lnTo>
                    <a:pt x="375"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7" name="Freeform 66"/>
            <p:cNvSpPr>
              <a:spLocks/>
            </p:cNvSpPr>
            <p:nvPr/>
          </p:nvSpPr>
          <p:spPr bwMode="auto">
            <a:xfrm>
              <a:off x="889" y="3222"/>
              <a:ext cx="333" cy="65"/>
            </a:xfrm>
            <a:custGeom>
              <a:avLst/>
              <a:gdLst>
                <a:gd name="T0" fmla="*/ 26 w 664"/>
                <a:gd name="T1" fmla="*/ 0 h 130"/>
                <a:gd name="T2" fmla="*/ 29 w 664"/>
                <a:gd name="T3" fmla="*/ 13 h 130"/>
                <a:gd name="T4" fmla="*/ 33 w 664"/>
                <a:gd name="T5" fmla="*/ 25 h 130"/>
                <a:gd name="T6" fmla="*/ 39 w 664"/>
                <a:gd name="T7" fmla="*/ 39 h 130"/>
                <a:gd name="T8" fmla="*/ 46 w 664"/>
                <a:gd name="T9" fmla="*/ 52 h 130"/>
                <a:gd name="T10" fmla="*/ 54 w 664"/>
                <a:gd name="T11" fmla="*/ 63 h 130"/>
                <a:gd name="T12" fmla="*/ 64 w 664"/>
                <a:gd name="T13" fmla="*/ 74 h 130"/>
                <a:gd name="T14" fmla="*/ 75 w 664"/>
                <a:gd name="T15" fmla="*/ 83 h 130"/>
                <a:gd name="T16" fmla="*/ 87 w 664"/>
                <a:gd name="T17" fmla="*/ 90 h 130"/>
                <a:gd name="T18" fmla="*/ 114 w 664"/>
                <a:gd name="T19" fmla="*/ 93 h 130"/>
                <a:gd name="T20" fmla="*/ 139 w 664"/>
                <a:gd name="T21" fmla="*/ 96 h 130"/>
                <a:gd name="T22" fmla="*/ 166 w 664"/>
                <a:gd name="T23" fmla="*/ 97 h 130"/>
                <a:gd name="T24" fmla="*/ 191 w 664"/>
                <a:gd name="T25" fmla="*/ 98 h 130"/>
                <a:gd name="T26" fmla="*/ 218 w 664"/>
                <a:gd name="T27" fmla="*/ 99 h 130"/>
                <a:gd name="T28" fmla="*/ 243 w 664"/>
                <a:gd name="T29" fmla="*/ 99 h 130"/>
                <a:gd name="T30" fmla="*/ 268 w 664"/>
                <a:gd name="T31" fmla="*/ 99 h 130"/>
                <a:gd name="T32" fmla="*/ 294 w 664"/>
                <a:gd name="T33" fmla="*/ 99 h 130"/>
                <a:gd name="T34" fmla="*/ 319 w 664"/>
                <a:gd name="T35" fmla="*/ 98 h 130"/>
                <a:gd name="T36" fmla="*/ 344 w 664"/>
                <a:gd name="T37" fmla="*/ 98 h 130"/>
                <a:gd name="T38" fmla="*/ 368 w 664"/>
                <a:gd name="T39" fmla="*/ 97 h 130"/>
                <a:gd name="T40" fmla="*/ 394 w 664"/>
                <a:gd name="T41" fmla="*/ 96 h 130"/>
                <a:gd name="T42" fmla="*/ 419 w 664"/>
                <a:gd name="T43" fmla="*/ 94 h 130"/>
                <a:gd name="T44" fmla="*/ 444 w 664"/>
                <a:gd name="T45" fmla="*/ 94 h 130"/>
                <a:gd name="T46" fmla="*/ 469 w 664"/>
                <a:gd name="T47" fmla="*/ 93 h 130"/>
                <a:gd name="T48" fmla="*/ 494 w 664"/>
                <a:gd name="T49" fmla="*/ 93 h 130"/>
                <a:gd name="T50" fmla="*/ 499 w 664"/>
                <a:gd name="T51" fmla="*/ 89 h 130"/>
                <a:gd name="T52" fmla="*/ 663 w 664"/>
                <a:gd name="T53" fmla="*/ 90 h 130"/>
                <a:gd name="T54" fmla="*/ 664 w 664"/>
                <a:gd name="T55" fmla="*/ 100 h 130"/>
                <a:gd name="T56" fmla="*/ 660 w 664"/>
                <a:gd name="T57" fmla="*/ 109 h 130"/>
                <a:gd name="T58" fmla="*/ 651 w 664"/>
                <a:gd name="T59" fmla="*/ 116 h 130"/>
                <a:gd name="T60" fmla="*/ 643 w 664"/>
                <a:gd name="T61" fmla="*/ 123 h 130"/>
                <a:gd name="T62" fmla="*/ 609 w 664"/>
                <a:gd name="T63" fmla="*/ 126 h 130"/>
                <a:gd name="T64" fmla="*/ 577 w 664"/>
                <a:gd name="T65" fmla="*/ 127 h 130"/>
                <a:gd name="T66" fmla="*/ 543 w 664"/>
                <a:gd name="T67" fmla="*/ 128 h 130"/>
                <a:gd name="T68" fmla="*/ 510 w 664"/>
                <a:gd name="T69" fmla="*/ 128 h 130"/>
                <a:gd name="T70" fmla="*/ 478 w 664"/>
                <a:gd name="T71" fmla="*/ 129 h 130"/>
                <a:gd name="T72" fmla="*/ 444 w 664"/>
                <a:gd name="T73" fmla="*/ 129 h 130"/>
                <a:gd name="T74" fmla="*/ 411 w 664"/>
                <a:gd name="T75" fmla="*/ 129 h 130"/>
                <a:gd name="T76" fmla="*/ 379 w 664"/>
                <a:gd name="T77" fmla="*/ 129 h 130"/>
                <a:gd name="T78" fmla="*/ 345 w 664"/>
                <a:gd name="T79" fmla="*/ 129 h 130"/>
                <a:gd name="T80" fmla="*/ 312 w 664"/>
                <a:gd name="T81" fmla="*/ 129 h 130"/>
                <a:gd name="T82" fmla="*/ 280 w 664"/>
                <a:gd name="T83" fmla="*/ 128 h 130"/>
                <a:gd name="T84" fmla="*/ 246 w 664"/>
                <a:gd name="T85" fmla="*/ 128 h 130"/>
                <a:gd name="T86" fmla="*/ 213 w 664"/>
                <a:gd name="T87" fmla="*/ 128 h 130"/>
                <a:gd name="T88" fmla="*/ 180 w 664"/>
                <a:gd name="T89" fmla="*/ 129 h 130"/>
                <a:gd name="T90" fmla="*/ 146 w 664"/>
                <a:gd name="T91" fmla="*/ 129 h 130"/>
                <a:gd name="T92" fmla="*/ 113 w 664"/>
                <a:gd name="T93" fmla="*/ 130 h 130"/>
                <a:gd name="T94" fmla="*/ 101 w 664"/>
                <a:gd name="T95" fmla="*/ 128 h 130"/>
                <a:gd name="T96" fmla="*/ 89 w 664"/>
                <a:gd name="T97" fmla="*/ 127 h 130"/>
                <a:gd name="T98" fmla="*/ 76 w 664"/>
                <a:gd name="T99" fmla="*/ 126 h 130"/>
                <a:gd name="T100" fmla="*/ 63 w 664"/>
                <a:gd name="T101" fmla="*/ 123 h 130"/>
                <a:gd name="T102" fmla="*/ 51 w 664"/>
                <a:gd name="T103" fmla="*/ 121 h 130"/>
                <a:gd name="T104" fmla="*/ 38 w 664"/>
                <a:gd name="T105" fmla="*/ 118 h 130"/>
                <a:gd name="T106" fmla="*/ 26 w 664"/>
                <a:gd name="T107" fmla="*/ 113 h 130"/>
                <a:gd name="T108" fmla="*/ 15 w 664"/>
                <a:gd name="T109" fmla="*/ 107 h 130"/>
                <a:gd name="T110" fmla="*/ 7 w 664"/>
                <a:gd name="T111" fmla="*/ 83 h 130"/>
                <a:gd name="T112" fmla="*/ 1 w 664"/>
                <a:gd name="T113" fmla="*/ 55 h 130"/>
                <a:gd name="T114" fmla="*/ 0 w 664"/>
                <a:gd name="T115" fmla="*/ 28 h 130"/>
                <a:gd name="T116" fmla="*/ 1 w 664"/>
                <a:gd name="T117" fmla="*/ 0 h 130"/>
                <a:gd name="T118" fmla="*/ 9 w 664"/>
                <a:gd name="T119" fmla="*/ 0 h 130"/>
                <a:gd name="T120" fmla="*/ 14 w 664"/>
                <a:gd name="T121" fmla="*/ 1 h 130"/>
                <a:gd name="T122" fmla="*/ 19 w 664"/>
                <a:gd name="T123" fmla="*/ 2 h 130"/>
                <a:gd name="T124" fmla="*/ 26 w 664"/>
                <a:gd name="T12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4" h="130">
                  <a:moveTo>
                    <a:pt x="26" y="0"/>
                  </a:moveTo>
                  <a:lnTo>
                    <a:pt x="29" y="13"/>
                  </a:lnTo>
                  <a:lnTo>
                    <a:pt x="33" y="25"/>
                  </a:lnTo>
                  <a:lnTo>
                    <a:pt x="39" y="39"/>
                  </a:lnTo>
                  <a:lnTo>
                    <a:pt x="46" y="52"/>
                  </a:lnTo>
                  <a:lnTo>
                    <a:pt x="54" y="63"/>
                  </a:lnTo>
                  <a:lnTo>
                    <a:pt x="64" y="74"/>
                  </a:lnTo>
                  <a:lnTo>
                    <a:pt x="75" y="83"/>
                  </a:lnTo>
                  <a:lnTo>
                    <a:pt x="87" y="90"/>
                  </a:lnTo>
                  <a:lnTo>
                    <a:pt x="114" y="93"/>
                  </a:lnTo>
                  <a:lnTo>
                    <a:pt x="139" y="96"/>
                  </a:lnTo>
                  <a:lnTo>
                    <a:pt x="166" y="97"/>
                  </a:lnTo>
                  <a:lnTo>
                    <a:pt x="191" y="98"/>
                  </a:lnTo>
                  <a:lnTo>
                    <a:pt x="218" y="99"/>
                  </a:lnTo>
                  <a:lnTo>
                    <a:pt x="243" y="99"/>
                  </a:lnTo>
                  <a:lnTo>
                    <a:pt x="268" y="99"/>
                  </a:lnTo>
                  <a:lnTo>
                    <a:pt x="294" y="99"/>
                  </a:lnTo>
                  <a:lnTo>
                    <a:pt x="319" y="98"/>
                  </a:lnTo>
                  <a:lnTo>
                    <a:pt x="344" y="98"/>
                  </a:lnTo>
                  <a:lnTo>
                    <a:pt x="368" y="97"/>
                  </a:lnTo>
                  <a:lnTo>
                    <a:pt x="394" y="96"/>
                  </a:lnTo>
                  <a:lnTo>
                    <a:pt x="419" y="94"/>
                  </a:lnTo>
                  <a:lnTo>
                    <a:pt x="444" y="94"/>
                  </a:lnTo>
                  <a:lnTo>
                    <a:pt x="469" y="93"/>
                  </a:lnTo>
                  <a:lnTo>
                    <a:pt x="494" y="93"/>
                  </a:lnTo>
                  <a:lnTo>
                    <a:pt x="499" y="89"/>
                  </a:lnTo>
                  <a:lnTo>
                    <a:pt x="663" y="90"/>
                  </a:lnTo>
                  <a:lnTo>
                    <a:pt x="664" y="100"/>
                  </a:lnTo>
                  <a:lnTo>
                    <a:pt x="660" y="109"/>
                  </a:lnTo>
                  <a:lnTo>
                    <a:pt x="651" y="116"/>
                  </a:lnTo>
                  <a:lnTo>
                    <a:pt x="643" y="123"/>
                  </a:lnTo>
                  <a:lnTo>
                    <a:pt x="609" y="126"/>
                  </a:lnTo>
                  <a:lnTo>
                    <a:pt x="577" y="127"/>
                  </a:lnTo>
                  <a:lnTo>
                    <a:pt x="543" y="128"/>
                  </a:lnTo>
                  <a:lnTo>
                    <a:pt x="510" y="128"/>
                  </a:lnTo>
                  <a:lnTo>
                    <a:pt x="478" y="129"/>
                  </a:lnTo>
                  <a:lnTo>
                    <a:pt x="444" y="129"/>
                  </a:lnTo>
                  <a:lnTo>
                    <a:pt x="411" y="129"/>
                  </a:lnTo>
                  <a:lnTo>
                    <a:pt x="379" y="129"/>
                  </a:lnTo>
                  <a:lnTo>
                    <a:pt x="345" y="129"/>
                  </a:lnTo>
                  <a:lnTo>
                    <a:pt x="312" y="129"/>
                  </a:lnTo>
                  <a:lnTo>
                    <a:pt x="280" y="128"/>
                  </a:lnTo>
                  <a:lnTo>
                    <a:pt x="246" y="128"/>
                  </a:lnTo>
                  <a:lnTo>
                    <a:pt x="213" y="128"/>
                  </a:lnTo>
                  <a:lnTo>
                    <a:pt x="180" y="129"/>
                  </a:lnTo>
                  <a:lnTo>
                    <a:pt x="146" y="129"/>
                  </a:lnTo>
                  <a:lnTo>
                    <a:pt x="113" y="130"/>
                  </a:lnTo>
                  <a:lnTo>
                    <a:pt x="101" y="128"/>
                  </a:lnTo>
                  <a:lnTo>
                    <a:pt x="89" y="127"/>
                  </a:lnTo>
                  <a:lnTo>
                    <a:pt x="76" y="126"/>
                  </a:lnTo>
                  <a:lnTo>
                    <a:pt x="63" y="123"/>
                  </a:lnTo>
                  <a:lnTo>
                    <a:pt x="51" y="121"/>
                  </a:lnTo>
                  <a:lnTo>
                    <a:pt x="38" y="118"/>
                  </a:lnTo>
                  <a:lnTo>
                    <a:pt x="26" y="113"/>
                  </a:lnTo>
                  <a:lnTo>
                    <a:pt x="15" y="107"/>
                  </a:lnTo>
                  <a:lnTo>
                    <a:pt x="7" y="83"/>
                  </a:lnTo>
                  <a:lnTo>
                    <a:pt x="1" y="55"/>
                  </a:lnTo>
                  <a:lnTo>
                    <a:pt x="0" y="28"/>
                  </a:lnTo>
                  <a:lnTo>
                    <a:pt x="1" y="0"/>
                  </a:lnTo>
                  <a:lnTo>
                    <a:pt x="9" y="0"/>
                  </a:lnTo>
                  <a:lnTo>
                    <a:pt x="14" y="1"/>
                  </a:lnTo>
                  <a:lnTo>
                    <a:pt x="19" y="2"/>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58" name="Freeform 67"/>
            <p:cNvSpPr>
              <a:spLocks/>
            </p:cNvSpPr>
            <p:nvPr/>
          </p:nvSpPr>
          <p:spPr bwMode="auto">
            <a:xfrm>
              <a:off x="844" y="3293"/>
              <a:ext cx="354" cy="70"/>
            </a:xfrm>
            <a:custGeom>
              <a:avLst/>
              <a:gdLst>
                <a:gd name="T0" fmla="*/ 704 w 707"/>
                <a:gd name="T1" fmla="*/ 2 h 139"/>
                <a:gd name="T2" fmla="*/ 707 w 707"/>
                <a:gd name="T3" fmla="*/ 14 h 139"/>
                <a:gd name="T4" fmla="*/ 701 w 707"/>
                <a:gd name="T5" fmla="*/ 24 h 139"/>
                <a:gd name="T6" fmla="*/ 675 w 707"/>
                <a:gd name="T7" fmla="*/ 33 h 139"/>
                <a:gd name="T8" fmla="*/ 649 w 707"/>
                <a:gd name="T9" fmla="*/ 41 h 139"/>
                <a:gd name="T10" fmla="*/ 623 w 707"/>
                <a:gd name="T11" fmla="*/ 49 h 139"/>
                <a:gd name="T12" fmla="*/ 596 w 707"/>
                <a:gd name="T13" fmla="*/ 59 h 139"/>
                <a:gd name="T14" fmla="*/ 571 w 707"/>
                <a:gd name="T15" fmla="*/ 64 h 139"/>
                <a:gd name="T16" fmla="*/ 544 w 707"/>
                <a:gd name="T17" fmla="*/ 69 h 139"/>
                <a:gd name="T18" fmla="*/ 517 w 707"/>
                <a:gd name="T19" fmla="*/ 74 h 139"/>
                <a:gd name="T20" fmla="*/ 489 w 707"/>
                <a:gd name="T21" fmla="*/ 76 h 139"/>
                <a:gd name="T22" fmla="*/ 462 w 707"/>
                <a:gd name="T23" fmla="*/ 79 h 139"/>
                <a:gd name="T24" fmla="*/ 434 w 707"/>
                <a:gd name="T25" fmla="*/ 83 h 139"/>
                <a:gd name="T26" fmla="*/ 406 w 707"/>
                <a:gd name="T27" fmla="*/ 87 h 139"/>
                <a:gd name="T28" fmla="*/ 380 w 707"/>
                <a:gd name="T29" fmla="*/ 94 h 139"/>
                <a:gd name="T30" fmla="*/ 342 w 707"/>
                <a:gd name="T31" fmla="*/ 101 h 139"/>
                <a:gd name="T32" fmla="*/ 304 w 707"/>
                <a:gd name="T33" fmla="*/ 109 h 139"/>
                <a:gd name="T34" fmla="*/ 266 w 707"/>
                <a:gd name="T35" fmla="*/ 118 h 139"/>
                <a:gd name="T36" fmla="*/ 229 w 707"/>
                <a:gd name="T37" fmla="*/ 127 h 139"/>
                <a:gd name="T38" fmla="*/ 191 w 707"/>
                <a:gd name="T39" fmla="*/ 133 h 139"/>
                <a:gd name="T40" fmla="*/ 153 w 707"/>
                <a:gd name="T41" fmla="*/ 138 h 139"/>
                <a:gd name="T42" fmla="*/ 114 w 707"/>
                <a:gd name="T43" fmla="*/ 139 h 139"/>
                <a:gd name="T44" fmla="*/ 75 w 707"/>
                <a:gd name="T45" fmla="*/ 136 h 139"/>
                <a:gd name="T46" fmla="*/ 45 w 707"/>
                <a:gd name="T47" fmla="*/ 120 h 139"/>
                <a:gd name="T48" fmla="*/ 24 w 707"/>
                <a:gd name="T49" fmla="*/ 98 h 139"/>
                <a:gd name="T50" fmla="*/ 9 w 707"/>
                <a:gd name="T51" fmla="*/ 70 h 139"/>
                <a:gd name="T52" fmla="*/ 0 w 707"/>
                <a:gd name="T53" fmla="*/ 38 h 139"/>
                <a:gd name="T54" fmla="*/ 8 w 707"/>
                <a:gd name="T55" fmla="*/ 32 h 139"/>
                <a:gd name="T56" fmla="*/ 18 w 707"/>
                <a:gd name="T57" fmla="*/ 29 h 139"/>
                <a:gd name="T58" fmla="*/ 28 w 707"/>
                <a:gd name="T59" fmla="*/ 27 h 139"/>
                <a:gd name="T60" fmla="*/ 36 w 707"/>
                <a:gd name="T61" fmla="*/ 26 h 139"/>
                <a:gd name="T62" fmla="*/ 56 w 707"/>
                <a:gd name="T63" fmla="*/ 38 h 139"/>
                <a:gd name="T64" fmla="*/ 70 w 707"/>
                <a:gd name="T65" fmla="*/ 60 h 139"/>
                <a:gd name="T66" fmla="*/ 84 w 707"/>
                <a:gd name="T67" fmla="*/ 83 h 139"/>
                <a:gd name="T68" fmla="*/ 106 w 707"/>
                <a:gd name="T69" fmla="*/ 99 h 139"/>
                <a:gd name="T70" fmla="*/ 130 w 707"/>
                <a:gd name="T71" fmla="*/ 95 h 139"/>
                <a:gd name="T72" fmla="*/ 153 w 707"/>
                <a:gd name="T73" fmla="*/ 92 h 139"/>
                <a:gd name="T74" fmla="*/ 176 w 707"/>
                <a:gd name="T75" fmla="*/ 89 h 139"/>
                <a:gd name="T76" fmla="*/ 200 w 707"/>
                <a:gd name="T77" fmla="*/ 85 h 139"/>
                <a:gd name="T78" fmla="*/ 223 w 707"/>
                <a:gd name="T79" fmla="*/ 82 h 139"/>
                <a:gd name="T80" fmla="*/ 246 w 707"/>
                <a:gd name="T81" fmla="*/ 78 h 139"/>
                <a:gd name="T82" fmla="*/ 271 w 707"/>
                <a:gd name="T83" fmla="*/ 74 h 139"/>
                <a:gd name="T84" fmla="*/ 295 w 707"/>
                <a:gd name="T85" fmla="*/ 69 h 139"/>
                <a:gd name="T86" fmla="*/ 310 w 707"/>
                <a:gd name="T87" fmla="*/ 70 h 139"/>
                <a:gd name="T88" fmla="*/ 324 w 707"/>
                <a:gd name="T89" fmla="*/ 68 h 139"/>
                <a:gd name="T90" fmla="*/ 319 w 707"/>
                <a:gd name="T91" fmla="*/ 65 h 139"/>
                <a:gd name="T92" fmla="*/ 313 w 707"/>
                <a:gd name="T93" fmla="*/ 64 h 139"/>
                <a:gd name="T94" fmla="*/ 362 w 707"/>
                <a:gd name="T95" fmla="*/ 55 h 139"/>
                <a:gd name="T96" fmla="*/ 410 w 707"/>
                <a:gd name="T97" fmla="*/ 48 h 139"/>
                <a:gd name="T98" fmla="*/ 457 w 707"/>
                <a:gd name="T99" fmla="*/ 42 h 139"/>
                <a:gd name="T100" fmla="*/ 503 w 707"/>
                <a:gd name="T101" fmla="*/ 37 h 139"/>
                <a:gd name="T102" fmla="*/ 549 w 707"/>
                <a:gd name="T103" fmla="*/ 31 h 139"/>
                <a:gd name="T104" fmla="*/ 595 w 707"/>
                <a:gd name="T105" fmla="*/ 23 h 139"/>
                <a:gd name="T106" fmla="*/ 641 w 707"/>
                <a:gd name="T107" fmla="*/ 13 h 139"/>
                <a:gd name="T108" fmla="*/ 686 w 707"/>
                <a:gd name="T109" fmla="*/ 0 h 139"/>
                <a:gd name="T110" fmla="*/ 693 w 707"/>
                <a:gd name="T111" fmla="*/ 3 h 139"/>
                <a:gd name="T112" fmla="*/ 701 w 707"/>
                <a:gd name="T113"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7" h="139">
                  <a:moveTo>
                    <a:pt x="701" y="3"/>
                  </a:moveTo>
                  <a:lnTo>
                    <a:pt x="704" y="2"/>
                  </a:lnTo>
                  <a:lnTo>
                    <a:pt x="707" y="8"/>
                  </a:lnTo>
                  <a:lnTo>
                    <a:pt x="707" y="14"/>
                  </a:lnTo>
                  <a:lnTo>
                    <a:pt x="705" y="19"/>
                  </a:lnTo>
                  <a:lnTo>
                    <a:pt x="701" y="24"/>
                  </a:lnTo>
                  <a:lnTo>
                    <a:pt x="689" y="29"/>
                  </a:lnTo>
                  <a:lnTo>
                    <a:pt x="675" y="33"/>
                  </a:lnTo>
                  <a:lnTo>
                    <a:pt x="662" y="37"/>
                  </a:lnTo>
                  <a:lnTo>
                    <a:pt x="649" y="41"/>
                  </a:lnTo>
                  <a:lnTo>
                    <a:pt x="636" y="46"/>
                  </a:lnTo>
                  <a:lnTo>
                    <a:pt x="623" y="49"/>
                  </a:lnTo>
                  <a:lnTo>
                    <a:pt x="609" y="54"/>
                  </a:lnTo>
                  <a:lnTo>
                    <a:pt x="596" y="59"/>
                  </a:lnTo>
                  <a:lnTo>
                    <a:pt x="584" y="62"/>
                  </a:lnTo>
                  <a:lnTo>
                    <a:pt x="571" y="64"/>
                  </a:lnTo>
                  <a:lnTo>
                    <a:pt x="557" y="68"/>
                  </a:lnTo>
                  <a:lnTo>
                    <a:pt x="544" y="69"/>
                  </a:lnTo>
                  <a:lnTo>
                    <a:pt x="531" y="71"/>
                  </a:lnTo>
                  <a:lnTo>
                    <a:pt x="517" y="74"/>
                  </a:lnTo>
                  <a:lnTo>
                    <a:pt x="503" y="75"/>
                  </a:lnTo>
                  <a:lnTo>
                    <a:pt x="489" y="76"/>
                  </a:lnTo>
                  <a:lnTo>
                    <a:pt x="476" y="77"/>
                  </a:lnTo>
                  <a:lnTo>
                    <a:pt x="462" y="79"/>
                  </a:lnTo>
                  <a:lnTo>
                    <a:pt x="448" y="80"/>
                  </a:lnTo>
                  <a:lnTo>
                    <a:pt x="434" y="83"/>
                  </a:lnTo>
                  <a:lnTo>
                    <a:pt x="420" y="85"/>
                  </a:lnTo>
                  <a:lnTo>
                    <a:pt x="406" y="87"/>
                  </a:lnTo>
                  <a:lnTo>
                    <a:pt x="394" y="91"/>
                  </a:lnTo>
                  <a:lnTo>
                    <a:pt x="380" y="94"/>
                  </a:lnTo>
                  <a:lnTo>
                    <a:pt x="360" y="98"/>
                  </a:lnTo>
                  <a:lnTo>
                    <a:pt x="342" y="101"/>
                  </a:lnTo>
                  <a:lnTo>
                    <a:pt x="322" y="105"/>
                  </a:lnTo>
                  <a:lnTo>
                    <a:pt x="304" y="109"/>
                  </a:lnTo>
                  <a:lnTo>
                    <a:pt x="286" y="114"/>
                  </a:lnTo>
                  <a:lnTo>
                    <a:pt x="266" y="118"/>
                  </a:lnTo>
                  <a:lnTo>
                    <a:pt x="248" y="122"/>
                  </a:lnTo>
                  <a:lnTo>
                    <a:pt x="229" y="127"/>
                  </a:lnTo>
                  <a:lnTo>
                    <a:pt x="210" y="130"/>
                  </a:lnTo>
                  <a:lnTo>
                    <a:pt x="191" y="133"/>
                  </a:lnTo>
                  <a:lnTo>
                    <a:pt x="172" y="137"/>
                  </a:lnTo>
                  <a:lnTo>
                    <a:pt x="153" y="138"/>
                  </a:lnTo>
                  <a:lnTo>
                    <a:pt x="134" y="139"/>
                  </a:lnTo>
                  <a:lnTo>
                    <a:pt x="114" y="139"/>
                  </a:lnTo>
                  <a:lnTo>
                    <a:pt x="94" y="138"/>
                  </a:lnTo>
                  <a:lnTo>
                    <a:pt x="75" y="136"/>
                  </a:lnTo>
                  <a:lnTo>
                    <a:pt x="59" y="129"/>
                  </a:lnTo>
                  <a:lnTo>
                    <a:pt x="45" y="120"/>
                  </a:lnTo>
                  <a:lnTo>
                    <a:pt x="33" y="109"/>
                  </a:lnTo>
                  <a:lnTo>
                    <a:pt x="24" y="98"/>
                  </a:lnTo>
                  <a:lnTo>
                    <a:pt x="15" y="85"/>
                  </a:lnTo>
                  <a:lnTo>
                    <a:pt x="9" y="70"/>
                  </a:lnTo>
                  <a:lnTo>
                    <a:pt x="3" y="55"/>
                  </a:lnTo>
                  <a:lnTo>
                    <a:pt x="0" y="38"/>
                  </a:lnTo>
                  <a:lnTo>
                    <a:pt x="3" y="34"/>
                  </a:lnTo>
                  <a:lnTo>
                    <a:pt x="8" y="32"/>
                  </a:lnTo>
                  <a:lnTo>
                    <a:pt x="13" y="30"/>
                  </a:lnTo>
                  <a:lnTo>
                    <a:pt x="18" y="29"/>
                  </a:lnTo>
                  <a:lnTo>
                    <a:pt x="23" y="29"/>
                  </a:lnTo>
                  <a:lnTo>
                    <a:pt x="28" y="27"/>
                  </a:lnTo>
                  <a:lnTo>
                    <a:pt x="32" y="27"/>
                  </a:lnTo>
                  <a:lnTo>
                    <a:pt x="36" y="26"/>
                  </a:lnTo>
                  <a:lnTo>
                    <a:pt x="47" y="31"/>
                  </a:lnTo>
                  <a:lnTo>
                    <a:pt x="56" y="38"/>
                  </a:lnTo>
                  <a:lnTo>
                    <a:pt x="63" y="48"/>
                  </a:lnTo>
                  <a:lnTo>
                    <a:pt x="70" y="60"/>
                  </a:lnTo>
                  <a:lnTo>
                    <a:pt x="77" y="72"/>
                  </a:lnTo>
                  <a:lnTo>
                    <a:pt x="84" y="83"/>
                  </a:lnTo>
                  <a:lnTo>
                    <a:pt x="93" y="92"/>
                  </a:lnTo>
                  <a:lnTo>
                    <a:pt x="106" y="99"/>
                  </a:lnTo>
                  <a:lnTo>
                    <a:pt x="117" y="98"/>
                  </a:lnTo>
                  <a:lnTo>
                    <a:pt x="130" y="95"/>
                  </a:lnTo>
                  <a:lnTo>
                    <a:pt x="142" y="94"/>
                  </a:lnTo>
                  <a:lnTo>
                    <a:pt x="153" y="92"/>
                  </a:lnTo>
                  <a:lnTo>
                    <a:pt x="165" y="91"/>
                  </a:lnTo>
                  <a:lnTo>
                    <a:pt x="176" y="89"/>
                  </a:lnTo>
                  <a:lnTo>
                    <a:pt x="188" y="87"/>
                  </a:lnTo>
                  <a:lnTo>
                    <a:pt x="200" y="85"/>
                  </a:lnTo>
                  <a:lnTo>
                    <a:pt x="212" y="84"/>
                  </a:lnTo>
                  <a:lnTo>
                    <a:pt x="223" y="82"/>
                  </a:lnTo>
                  <a:lnTo>
                    <a:pt x="235" y="79"/>
                  </a:lnTo>
                  <a:lnTo>
                    <a:pt x="246" y="78"/>
                  </a:lnTo>
                  <a:lnTo>
                    <a:pt x="259" y="76"/>
                  </a:lnTo>
                  <a:lnTo>
                    <a:pt x="271" y="74"/>
                  </a:lnTo>
                  <a:lnTo>
                    <a:pt x="283" y="71"/>
                  </a:lnTo>
                  <a:lnTo>
                    <a:pt x="295" y="69"/>
                  </a:lnTo>
                  <a:lnTo>
                    <a:pt x="302" y="69"/>
                  </a:lnTo>
                  <a:lnTo>
                    <a:pt x="310" y="70"/>
                  </a:lnTo>
                  <a:lnTo>
                    <a:pt x="317" y="69"/>
                  </a:lnTo>
                  <a:lnTo>
                    <a:pt x="324" y="68"/>
                  </a:lnTo>
                  <a:lnTo>
                    <a:pt x="321" y="65"/>
                  </a:lnTo>
                  <a:lnTo>
                    <a:pt x="319" y="65"/>
                  </a:lnTo>
                  <a:lnTo>
                    <a:pt x="315" y="65"/>
                  </a:lnTo>
                  <a:lnTo>
                    <a:pt x="313" y="64"/>
                  </a:lnTo>
                  <a:lnTo>
                    <a:pt x="337" y="60"/>
                  </a:lnTo>
                  <a:lnTo>
                    <a:pt x="362" y="55"/>
                  </a:lnTo>
                  <a:lnTo>
                    <a:pt x="386" y="52"/>
                  </a:lnTo>
                  <a:lnTo>
                    <a:pt x="410" y="48"/>
                  </a:lnTo>
                  <a:lnTo>
                    <a:pt x="434" y="46"/>
                  </a:lnTo>
                  <a:lnTo>
                    <a:pt x="457" y="42"/>
                  </a:lnTo>
                  <a:lnTo>
                    <a:pt x="480" y="40"/>
                  </a:lnTo>
                  <a:lnTo>
                    <a:pt x="503" y="37"/>
                  </a:lnTo>
                  <a:lnTo>
                    <a:pt x="526" y="33"/>
                  </a:lnTo>
                  <a:lnTo>
                    <a:pt x="549" y="31"/>
                  </a:lnTo>
                  <a:lnTo>
                    <a:pt x="572" y="26"/>
                  </a:lnTo>
                  <a:lnTo>
                    <a:pt x="595" y="23"/>
                  </a:lnTo>
                  <a:lnTo>
                    <a:pt x="618" y="18"/>
                  </a:lnTo>
                  <a:lnTo>
                    <a:pt x="641" y="13"/>
                  </a:lnTo>
                  <a:lnTo>
                    <a:pt x="663" y="7"/>
                  </a:lnTo>
                  <a:lnTo>
                    <a:pt x="686" y="0"/>
                  </a:lnTo>
                  <a:lnTo>
                    <a:pt x="690" y="2"/>
                  </a:lnTo>
                  <a:lnTo>
                    <a:pt x="693" y="3"/>
                  </a:lnTo>
                  <a:lnTo>
                    <a:pt x="697" y="4"/>
                  </a:lnTo>
                  <a:lnTo>
                    <a:pt x="70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0" name="Freeform 69"/>
            <p:cNvSpPr>
              <a:spLocks/>
            </p:cNvSpPr>
            <p:nvPr/>
          </p:nvSpPr>
          <p:spPr bwMode="auto">
            <a:xfrm>
              <a:off x="961" y="2497"/>
              <a:ext cx="20" cy="44"/>
            </a:xfrm>
            <a:custGeom>
              <a:avLst/>
              <a:gdLst>
                <a:gd name="T0" fmla="*/ 39 w 39"/>
                <a:gd name="T1" fmla="*/ 60 h 90"/>
                <a:gd name="T2" fmla="*/ 38 w 39"/>
                <a:gd name="T3" fmla="*/ 68 h 90"/>
                <a:gd name="T4" fmla="*/ 34 w 39"/>
                <a:gd name="T5" fmla="*/ 75 h 90"/>
                <a:gd name="T6" fmla="*/ 31 w 39"/>
                <a:gd name="T7" fmla="*/ 83 h 90"/>
                <a:gd name="T8" fmla="*/ 25 w 39"/>
                <a:gd name="T9" fmla="*/ 90 h 90"/>
                <a:gd name="T10" fmla="*/ 9 w 39"/>
                <a:gd name="T11" fmla="*/ 82 h 90"/>
                <a:gd name="T12" fmla="*/ 2 w 39"/>
                <a:gd name="T13" fmla="*/ 67 h 90"/>
                <a:gd name="T14" fmla="*/ 1 w 39"/>
                <a:gd name="T15" fmla="*/ 48 h 90"/>
                <a:gd name="T16" fmla="*/ 0 w 39"/>
                <a:gd name="T17" fmla="*/ 30 h 90"/>
                <a:gd name="T18" fmla="*/ 3 w 39"/>
                <a:gd name="T19" fmla="*/ 0 h 90"/>
                <a:gd name="T20" fmla="*/ 10 w 39"/>
                <a:gd name="T21" fmla="*/ 6 h 90"/>
                <a:gd name="T22" fmla="*/ 17 w 39"/>
                <a:gd name="T23" fmla="*/ 12 h 90"/>
                <a:gd name="T24" fmla="*/ 22 w 39"/>
                <a:gd name="T25" fmla="*/ 18 h 90"/>
                <a:gd name="T26" fmla="*/ 26 w 39"/>
                <a:gd name="T27" fmla="*/ 25 h 90"/>
                <a:gd name="T28" fmla="*/ 31 w 39"/>
                <a:gd name="T29" fmla="*/ 33 h 90"/>
                <a:gd name="T30" fmla="*/ 34 w 39"/>
                <a:gd name="T31" fmla="*/ 43 h 90"/>
                <a:gd name="T32" fmla="*/ 37 w 39"/>
                <a:gd name="T33" fmla="*/ 51 h 90"/>
                <a:gd name="T34" fmla="*/ 39 w 39"/>
                <a:gd name="T35"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90">
                  <a:moveTo>
                    <a:pt x="39" y="60"/>
                  </a:moveTo>
                  <a:lnTo>
                    <a:pt x="38" y="68"/>
                  </a:lnTo>
                  <a:lnTo>
                    <a:pt x="34" y="75"/>
                  </a:lnTo>
                  <a:lnTo>
                    <a:pt x="31" y="83"/>
                  </a:lnTo>
                  <a:lnTo>
                    <a:pt x="25" y="90"/>
                  </a:lnTo>
                  <a:lnTo>
                    <a:pt x="9" y="82"/>
                  </a:lnTo>
                  <a:lnTo>
                    <a:pt x="2" y="67"/>
                  </a:lnTo>
                  <a:lnTo>
                    <a:pt x="1" y="48"/>
                  </a:lnTo>
                  <a:lnTo>
                    <a:pt x="0" y="30"/>
                  </a:lnTo>
                  <a:lnTo>
                    <a:pt x="3" y="0"/>
                  </a:lnTo>
                  <a:lnTo>
                    <a:pt x="10" y="6"/>
                  </a:lnTo>
                  <a:lnTo>
                    <a:pt x="17" y="12"/>
                  </a:lnTo>
                  <a:lnTo>
                    <a:pt x="22" y="18"/>
                  </a:lnTo>
                  <a:lnTo>
                    <a:pt x="26" y="25"/>
                  </a:lnTo>
                  <a:lnTo>
                    <a:pt x="31" y="33"/>
                  </a:lnTo>
                  <a:lnTo>
                    <a:pt x="34" y="43"/>
                  </a:lnTo>
                  <a:lnTo>
                    <a:pt x="37" y="51"/>
                  </a:lnTo>
                  <a:lnTo>
                    <a:pt x="39"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1" name="Freeform 70"/>
            <p:cNvSpPr>
              <a:spLocks/>
            </p:cNvSpPr>
            <p:nvPr/>
          </p:nvSpPr>
          <p:spPr bwMode="auto">
            <a:xfrm>
              <a:off x="964" y="2457"/>
              <a:ext cx="26" cy="41"/>
            </a:xfrm>
            <a:custGeom>
              <a:avLst/>
              <a:gdLst>
                <a:gd name="T0" fmla="*/ 50 w 51"/>
                <a:gd name="T1" fmla="*/ 36 h 83"/>
                <a:gd name="T2" fmla="*/ 51 w 51"/>
                <a:gd name="T3" fmla="*/ 50 h 83"/>
                <a:gd name="T4" fmla="*/ 48 w 51"/>
                <a:gd name="T5" fmla="*/ 61 h 83"/>
                <a:gd name="T6" fmla="*/ 46 w 51"/>
                <a:gd name="T7" fmla="*/ 72 h 83"/>
                <a:gd name="T8" fmla="*/ 49 w 51"/>
                <a:gd name="T9" fmla="*/ 83 h 83"/>
                <a:gd name="T10" fmla="*/ 43 w 51"/>
                <a:gd name="T11" fmla="*/ 79 h 83"/>
                <a:gd name="T12" fmla="*/ 39 w 51"/>
                <a:gd name="T13" fmla="*/ 74 h 83"/>
                <a:gd name="T14" fmla="*/ 33 w 51"/>
                <a:gd name="T15" fmla="*/ 69 h 83"/>
                <a:gd name="T16" fmla="*/ 28 w 51"/>
                <a:gd name="T17" fmla="*/ 63 h 83"/>
                <a:gd name="T18" fmla="*/ 24 w 51"/>
                <a:gd name="T19" fmla="*/ 56 h 83"/>
                <a:gd name="T20" fmla="*/ 18 w 51"/>
                <a:gd name="T21" fmla="*/ 51 h 83"/>
                <a:gd name="T22" fmla="*/ 11 w 51"/>
                <a:gd name="T23" fmla="*/ 47 h 83"/>
                <a:gd name="T24" fmla="*/ 3 w 51"/>
                <a:gd name="T25" fmla="*/ 43 h 83"/>
                <a:gd name="T26" fmla="*/ 0 w 51"/>
                <a:gd name="T27" fmla="*/ 33 h 83"/>
                <a:gd name="T28" fmla="*/ 5 w 51"/>
                <a:gd name="T29" fmla="*/ 24 h 83"/>
                <a:gd name="T30" fmla="*/ 11 w 51"/>
                <a:gd name="T31" fmla="*/ 13 h 83"/>
                <a:gd name="T32" fmla="*/ 15 w 51"/>
                <a:gd name="T33" fmla="*/ 2 h 83"/>
                <a:gd name="T34" fmla="*/ 23 w 51"/>
                <a:gd name="T35" fmla="*/ 0 h 83"/>
                <a:gd name="T36" fmla="*/ 30 w 51"/>
                <a:gd name="T37" fmla="*/ 1 h 83"/>
                <a:gd name="T38" fmla="*/ 35 w 51"/>
                <a:gd name="T39" fmla="*/ 3 h 83"/>
                <a:gd name="T40" fmla="*/ 41 w 51"/>
                <a:gd name="T41" fmla="*/ 8 h 83"/>
                <a:gd name="T42" fmla="*/ 45 w 51"/>
                <a:gd name="T43" fmla="*/ 13 h 83"/>
                <a:gd name="T44" fmla="*/ 48 w 51"/>
                <a:gd name="T45" fmla="*/ 21 h 83"/>
                <a:gd name="T46" fmla="*/ 49 w 51"/>
                <a:gd name="T47" fmla="*/ 28 h 83"/>
                <a:gd name="T48" fmla="*/ 50 w 51"/>
                <a:gd name="T49" fmla="*/ 3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83">
                  <a:moveTo>
                    <a:pt x="50" y="36"/>
                  </a:moveTo>
                  <a:lnTo>
                    <a:pt x="51" y="50"/>
                  </a:lnTo>
                  <a:lnTo>
                    <a:pt x="48" y="61"/>
                  </a:lnTo>
                  <a:lnTo>
                    <a:pt x="46" y="72"/>
                  </a:lnTo>
                  <a:lnTo>
                    <a:pt x="49" y="83"/>
                  </a:lnTo>
                  <a:lnTo>
                    <a:pt x="43" y="79"/>
                  </a:lnTo>
                  <a:lnTo>
                    <a:pt x="39" y="74"/>
                  </a:lnTo>
                  <a:lnTo>
                    <a:pt x="33" y="69"/>
                  </a:lnTo>
                  <a:lnTo>
                    <a:pt x="28" y="63"/>
                  </a:lnTo>
                  <a:lnTo>
                    <a:pt x="24" y="56"/>
                  </a:lnTo>
                  <a:lnTo>
                    <a:pt x="18" y="51"/>
                  </a:lnTo>
                  <a:lnTo>
                    <a:pt x="11" y="47"/>
                  </a:lnTo>
                  <a:lnTo>
                    <a:pt x="3" y="43"/>
                  </a:lnTo>
                  <a:lnTo>
                    <a:pt x="0" y="33"/>
                  </a:lnTo>
                  <a:lnTo>
                    <a:pt x="5" y="24"/>
                  </a:lnTo>
                  <a:lnTo>
                    <a:pt x="11" y="13"/>
                  </a:lnTo>
                  <a:lnTo>
                    <a:pt x="15" y="2"/>
                  </a:lnTo>
                  <a:lnTo>
                    <a:pt x="23" y="0"/>
                  </a:lnTo>
                  <a:lnTo>
                    <a:pt x="30" y="1"/>
                  </a:lnTo>
                  <a:lnTo>
                    <a:pt x="35" y="3"/>
                  </a:lnTo>
                  <a:lnTo>
                    <a:pt x="41" y="8"/>
                  </a:lnTo>
                  <a:lnTo>
                    <a:pt x="45" y="13"/>
                  </a:lnTo>
                  <a:lnTo>
                    <a:pt x="48" y="21"/>
                  </a:lnTo>
                  <a:lnTo>
                    <a:pt x="49" y="28"/>
                  </a:lnTo>
                  <a:lnTo>
                    <a:pt x="5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193" name="Picture 73" descr="C:\Users\mbudiu\AppData\Local\Microsoft\Windows\Temporary Internet Files\Content.IE5\D5HS8DXT\MC900432585[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2462" y="2819628"/>
            <a:ext cx="1828572" cy="1828572"/>
          </a:xfrm>
          <a:prstGeom prst="rect">
            <a:avLst/>
          </a:prstGeom>
          <a:noFill/>
          <a:extLst>
            <a:ext uri="{909E8E84-426E-40DD-AFC4-6F175D3DCCD1}">
              <a14:hiddenFill xmlns:a14="http://schemas.microsoft.com/office/drawing/2010/main">
                <a:solidFill>
                  <a:srgbClr val="FFFFFF"/>
                </a:solidFill>
              </a14:hiddenFill>
            </a:ext>
          </a:extLst>
        </p:spPr>
      </p:pic>
      <p:sp>
        <p:nvSpPr>
          <p:cNvPr id="77" name="TextBox 76"/>
          <p:cNvSpPr txBox="1"/>
          <p:nvPr/>
        </p:nvSpPr>
        <p:spPr>
          <a:xfrm>
            <a:off x="4792662" y="3229883"/>
            <a:ext cx="3012556" cy="707886"/>
          </a:xfrm>
          <a:prstGeom prst="rect">
            <a:avLst/>
          </a:prstGeom>
          <a:noFill/>
        </p:spPr>
        <p:txBody>
          <a:bodyPr wrap="none" rtlCol="0">
            <a:spAutoFit/>
          </a:bodyPr>
          <a:lstStyle/>
          <a:p>
            <a:r>
              <a:rPr lang="en-US" sz="4000" dirty="0" smtClean="0"/>
              <a:t>= output data</a:t>
            </a:r>
            <a:endParaRPr lang="en-US" sz="4000" dirty="0"/>
          </a:p>
        </p:txBody>
      </p:sp>
      <p:sp>
        <p:nvSpPr>
          <p:cNvPr id="5162" name="Rectangle 5161"/>
          <p:cNvSpPr/>
          <p:nvPr/>
        </p:nvSpPr>
        <p:spPr>
          <a:xfrm>
            <a:off x="2927806" y="3264808"/>
            <a:ext cx="529312" cy="923330"/>
          </a:xfrm>
          <a:prstGeom prst="rect">
            <a:avLst/>
          </a:prstGeom>
        </p:spPr>
        <p:txBody>
          <a:bodyPr wrap="none">
            <a:spAutoFit/>
          </a:bodyPr>
          <a:lstStyle/>
          <a:p>
            <a:r>
              <a:rPr lang="en-US" sz="5400" dirty="0" smtClean="0"/>
              <a:t>+</a:t>
            </a:r>
            <a:endParaRPr lang="en-US" sz="5400" dirty="0"/>
          </a:p>
        </p:txBody>
      </p:sp>
      <p:grpSp>
        <p:nvGrpSpPr>
          <p:cNvPr id="5163" name="Group 85"/>
          <p:cNvGrpSpPr>
            <a:grpSpLocks noChangeAspect="1"/>
          </p:cNvGrpSpPr>
          <p:nvPr/>
        </p:nvGrpSpPr>
        <p:grpSpPr bwMode="auto">
          <a:xfrm>
            <a:off x="457200" y="4610102"/>
            <a:ext cx="1806575" cy="1538288"/>
            <a:chOff x="3450" y="3048"/>
            <a:chExt cx="1138" cy="969"/>
          </a:xfrm>
        </p:grpSpPr>
        <p:sp>
          <p:nvSpPr>
            <p:cNvPr id="5167" name="Freeform 88"/>
            <p:cNvSpPr>
              <a:spLocks/>
            </p:cNvSpPr>
            <p:nvPr/>
          </p:nvSpPr>
          <p:spPr bwMode="auto">
            <a:xfrm>
              <a:off x="4123" y="3062"/>
              <a:ext cx="253" cy="171"/>
            </a:xfrm>
            <a:custGeom>
              <a:avLst/>
              <a:gdLst>
                <a:gd name="T0" fmla="*/ 505 w 506"/>
                <a:gd name="T1" fmla="*/ 275 h 342"/>
                <a:gd name="T2" fmla="*/ 490 w 506"/>
                <a:gd name="T3" fmla="*/ 218 h 342"/>
                <a:gd name="T4" fmla="*/ 468 w 506"/>
                <a:gd name="T5" fmla="*/ 152 h 342"/>
                <a:gd name="T6" fmla="*/ 450 w 506"/>
                <a:gd name="T7" fmla="*/ 101 h 342"/>
                <a:gd name="T8" fmla="*/ 435 w 506"/>
                <a:gd name="T9" fmla="*/ 69 h 342"/>
                <a:gd name="T10" fmla="*/ 414 w 506"/>
                <a:gd name="T11" fmla="*/ 43 h 342"/>
                <a:gd name="T12" fmla="*/ 390 w 506"/>
                <a:gd name="T13" fmla="*/ 28 h 342"/>
                <a:gd name="T14" fmla="*/ 357 w 506"/>
                <a:gd name="T15" fmla="*/ 16 h 342"/>
                <a:gd name="T16" fmla="*/ 326 w 506"/>
                <a:gd name="T17" fmla="*/ 4 h 342"/>
                <a:gd name="T18" fmla="*/ 303 w 506"/>
                <a:gd name="T19" fmla="*/ 1 h 342"/>
                <a:gd name="T20" fmla="*/ 273 w 506"/>
                <a:gd name="T21" fmla="*/ 0 h 342"/>
                <a:gd name="T22" fmla="*/ 242 w 506"/>
                <a:gd name="T23" fmla="*/ 0 h 342"/>
                <a:gd name="T24" fmla="*/ 211 w 506"/>
                <a:gd name="T25" fmla="*/ 0 h 342"/>
                <a:gd name="T26" fmla="*/ 182 w 506"/>
                <a:gd name="T27" fmla="*/ 2 h 342"/>
                <a:gd name="T28" fmla="*/ 158 w 506"/>
                <a:gd name="T29" fmla="*/ 4 h 342"/>
                <a:gd name="T30" fmla="*/ 137 w 506"/>
                <a:gd name="T31" fmla="*/ 8 h 342"/>
                <a:gd name="T32" fmla="*/ 115 w 506"/>
                <a:gd name="T33" fmla="*/ 13 h 342"/>
                <a:gd name="T34" fmla="*/ 89 w 506"/>
                <a:gd name="T35" fmla="*/ 24 h 342"/>
                <a:gd name="T36" fmla="*/ 66 w 506"/>
                <a:gd name="T37" fmla="*/ 36 h 342"/>
                <a:gd name="T38" fmla="*/ 49 w 506"/>
                <a:gd name="T39" fmla="*/ 50 h 342"/>
                <a:gd name="T40" fmla="*/ 37 w 506"/>
                <a:gd name="T41" fmla="*/ 62 h 342"/>
                <a:gd name="T42" fmla="*/ 26 w 506"/>
                <a:gd name="T43" fmla="*/ 73 h 342"/>
                <a:gd name="T44" fmla="*/ 13 w 506"/>
                <a:gd name="T45" fmla="*/ 82 h 342"/>
                <a:gd name="T46" fmla="*/ 4 w 506"/>
                <a:gd name="T47" fmla="*/ 92 h 342"/>
                <a:gd name="T48" fmla="*/ 0 w 506"/>
                <a:gd name="T49" fmla="*/ 110 h 342"/>
                <a:gd name="T50" fmla="*/ 12 w 506"/>
                <a:gd name="T51" fmla="*/ 154 h 342"/>
                <a:gd name="T52" fmla="*/ 17 w 506"/>
                <a:gd name="T53" fmla="*/ 164 h 342"/>
                <a:gd name="T54" fmla="*/ 30 w 506"/>
                <a:gd name="T55" fmla="*/ 173 h 342"/>
                <a:gd name="T56" fmla="*/ 54 w 506"/>
                <a:gd name="T57" fmla="*/ 188 h 342"/>
                <a:gd name="T58" fmla="*/ 85 w 506"/>
                <a:gd name="T59" fmla="*/ 208 h 342"/>
                <a:gd name="T60" fmla="*/ 119 w 506"/>
                <a:gd name="T61" fmla="*/ 229 h 342"/>
                <a:gd name="T62" fmla="*/ 152 w 506"/>
                <a:gd name="T63" fmla="*/ 249 h 342"/>
                <a:gd name="T64" fmla="*/ 181 w 506"/>
                <a:gd name="T65" fmla="*/ 267 h 342"/>
                <a:gd name="T66" fmla="*/ 203 w 506"/>
                <a:gd name="T67" fmla="*/ 281 h 342"/>
                <a:gd name="T68" fmla="*/ 225 w 506"/>
                <a:gd name="T69" fmla="*/ 291 h 342"/>
                <a:gd name="T70" fmla="*/ 276 w 506"/>
                <a:gd name="T71" fmla="*/ 309 h 342"/>
                <a:gd name="T72" fmla="*/ 333 w 506"/>
                <a:gd name="T73" fmla="*/ 328 h 342"/>
                <a:gd name="T74" fmla="*/ 378 w 506"/>
                <a:gd name="T75" fmla="*/ 339 h 342"/>
                <a:gd name="T76" fmla="*/ 398 w 506"/>
                <a:gd name="T77" fmla="*/ 342 h 342"/>
                <a:gd name="T78" fmla="*/ 420 w 506"/>
                <a:gd name="T79" fmla="*/ 340 h 342"/>
                <a:gd name="T80" fmla="*/ 444 w 506"/>
                <a:gd name="T81" fmla="*/ 340 h 342"/>
                <a:gd name="T82" fmla="*/ 461 w 506"/>
                <a:gd name="T83" fmla="*/ 339 h 342"/>
                <a:gd name="T84" fmla="*/ 506 w 506"/>
                <a:gd name="T85" fmla="*/ 291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06" h="342">
                  <a:moveTo>
                    <a:pt x="506" y="291"/>
                  </a:moveTo>
                  <a:lnTo>
                    <a:pt x="505" y="275"/>
                  </a:lnTo>
                  <a:lnTo>
                    <a:pt x="499" y="249"/>
                  </a:lnTo>
                  <a:lnTo>
                    <a:pt x="490" y="218"/>
                  </a:lnTo>
                  <a:lnTo>
                    <a:pt x="480" y="185"/>
                  </a:lnTo>
                  <a:lnTo>
                    <a:pt x="468" y="152"/>
                  </a:lnTo>
                  <a:lnTo>
                    <a:pt x="458" y="123"/>
                  </a:lnTo>
                  <a:lnTo>
                    <a:pt x="450" y="101"/>
                  </a:lnTo>
                  <a:lnTo>
                    <a:pt x="445" y="89"/>
                  </a:lnTo>
                  <a:lnTo>
                    <a:pt x="435" y="69"/>
                  </a:lnTo>
                  <a:lnTo>
                    <a:pt x="424" y="54"/>
                  </a:lnTo>
                  <a:lnTo>
                    <a:pt x="414" y="43"/>
                  </a:lnTo>
                  <a:lnTo>
                    <a:pt x="402" y="35"/>
                  </a:lnTo>
                  <a:lnTo>
                    <a:pt x="390" y="28"/>
                  </a:lnTo>
                  <a:lnTo>
                    <a:pt x="375" y="23"/>
                  </a:lnTo>
                  <a:lnTo>
                    <a:pt x="357" y="16"/>
                  </a:lnTo>
                  <a:lnTo>
                    <a:pt x="336" y="8"/>
                  </a:lnTo>
                  <a:lnTo>
                    <a:pt x="326" y="4"/>
                  </a:lnTo>
                  <a:lnTo>
                    <a:pt x="316" y="3"/>
                  </a:lnTo>
                  <a:lnTo>
                    <a:pt x="303" y="1"/>
                  </a:lnTo>
                  <a:lnTo>
                    <a:pt x="288" y="0"/>
                  </a:lnTo>
                  <a:lnTo>
                    <a:pt x="273" y="0"/>
                  </a:lnTo>
                  <a:lnTo>
                    <a:pt x="258" y="0"/>
                  </a:lnTo>
                  <a:lnTo>
                    <a:pt x="242" y="0"/>
                  </a:lnTo>
                  <a:lnTo>
                    <a:pt x="226" y="0"/>
                  </a:lnTo>
                  <a:lnTo>
                    <a:pt x="211" y="0"/>
                  </a:lnTo>
                  <a:lnTo>
                    <a:pt x="196" y="1"/>
                  </a:lnTo>
                  <a:lnTo>
                    <a:pt x="182" y="2"/>
                  </a:lnTo>
                  <a:lnTo>
                    <a:pt x="170" y="3"/>
                  </a:lnTo>
                  <a:lnTo>
                    <a:pt x="158" y="4"/>
                  </a:lnTo>
                  <a:lnTo>
                    <a:pt x="148" y="6"/>
                  </a:lnTo>
                  <a:lnTo>
                    <a:pt x="137" y="8"/>
                  </a:lnTo>
                  <a:lnTo>
                    <a:pt x="129" y="10"/>
                  </a:lnTo>
                  <a:lnTo>
                    <a:pt x="115" y="13"/>
                  </a:lnTo>
                  <a:lnTo>
                    <a:pt x="102" y="18"/>
                  </a:lnTo>
                  <a:lnTo>
                    <a:pt x="89" y="24"/>
                  </a:lnTo>
                  <a:lnTo>
                    <a:pt x="77" y="29"/>
                  </a:lnTo>
                  <a:lnTo>
                    <a:pt x="66" y="36"/>
                  </a:lnTo>
                  <a:lnTo>
                    <a:pt x="57" y="43"/>
                  </a:lnTo>
                  <a:lnTo>
                    <a:pt x="49" y="50"/>
                  </a:lnTo>
                  <a:lnTo>
                    <a:pt x="43" y="56"/>
                  </a:lnTo>
                  <a:lnTo>
                    <a:pt x="37" y="62"/>
                  </a:lnTo>
                  <a:lnTo>
                    <a:pt x="31" y="67"/>
                  </a:lnTo>
                  <a:lnTo>
                    <a:pt x="26" y="73"/>
                  </a:lnTo>
                  <a:lnTo>
                    <a:pt x="19" y="78"/>
                  </a:lnTo>
                  <a:lnTo>
                    <a:pt x="13" y="82"/>
                  </a:lnTo>
                  <a:lnTo>
                    <a:pt x="8" y="87"/>
                  </a:lnTo>
                  <a:lnTo>
                    <a:pt x="4" y="92"/>
                  </a:lnTo>
                  <a:lnTo>
                    <a:pt x="1" y="95"/>
                  </a:lnTo>
                  <a:lnTo>
                    <a:pt x="0" y="110"/>
                  </a:lnTo>
                  <a:lnTo>
                    <a:pt x="6" y="132"/>
                  </a:lnTo>
                  <a:lnTo>
                    <a:pt x="12" y="154"/>
                  </a:lnTo>
                  <a:lnTo>
                    <a:pt x="15" y="163"/>
                  </a:lnTo>
                  <a:lnTo>
                    <a:pt x="17" y="164"/>
                  </a:lnTo>
                  <a:lnTo>
                    <a:pt x="22" y="168"/>
                  </a:lnTo>
                  <a:lnTo>
                    <a:pt x="30" y="173"/>
                  </a:lnTo>
                  <a:lnTo>
                    <a:pt x="42" y="180"/>
                  </a:lnTo>
                  <a:lnTo>
                    <a:pt x="54" y="188"/>
                  </a:lnTo>
                  <a:lnTo>
                    <a:pt x="69" y="198"/>
                  </a:lnTo>
                  <a:lnTo>
                    <a:pt x="85" y="208"/>
                  </a:lnTo>
                  <a:lnTo>
                    <a:pt x="102" y="218"/>
                  </a:lnTo>
                  <a:lnTo>
                    <a:pt x="119" y="229"/>
                  </a:lnTo>
                  <a:lnTo>
                    <a:pt x="136" y="239"/>
                  </a:lnTo>
                  <a:lnTo>
                    <a:pt x="152" y="249"/>
                  </a:lnTo>
                  <a:lnTo>
                    <a:pt x="167" y="259"/>
                  </a:lnTo>
                  <a:lnTo>
                    <a:pt x="181" y="267"/>
                  </a:lnTo>
                  <a:lnTo>
                    <a:pt x="194" y="275"/>
                  </a:lnTo>
                  <a:lnTo>
                    <a:pt x="203" y="281"/>
                  </a:lnTo>
                  <a:lnTo>
                    <a:pt x="210" y="284"/>
                  </a:lnTo>
                  <a:lnTo>
                    <a:pt x="225" y="291"/>
                  </a:lnTo>
                  <a:lnTo>
                    <a:pt x="248" y="300"/>
                  </a:lnTo>
                  <a:lnTo>
                    <a:pt x="276" y="309"/>
                  </a:lnTo>
                  <a:lnTo>
                    <a:pt x="304" y="319"/>
                  </a:lnTo>
                  <a:lnTo>
                    <a:pt x="333" y="328"/>
                  </a:lnTo>
                  <a:lnTo>
                    <a:pt x="359" y="335"/>
                  </a:lnTo>
                  <a:lnTo>
                    <a:pt x="378" y="339"/>
                  </a:lnTo>
                  <a:lnTo>
                    <a:pt x="390" y="342"/>
                  </a:lnTo>
                  <a:lnTo>
                    <a:pt x="398" y="342"/>
                  </a:lnTo>
                  <a:lnTo>
                    <a:pt x="408" y="342"/>
                  </a:lnTo>
                  <a:lnTo>
                    <a:pt x="420" y="340"/>
                  </a:lnTo>
                  <a:lnTo>
                    <a:pt x="432" y="340"/>
                  </a:lnTo>
                  <a:lnTo>
                    <a:pt x="444" y="340"/>
                  </a:lnTo>
                  <a:lnTo>
                    <a:pt x="454" y="339"/>
                  </a:lnTo>
                  <a:lnTo>
                    <a:pt x="461" y="339"/>
                  </a:lnTo>
                  <a:lnTo>
                    <a:pt x="463" y="339"/>
                  </a:lnTo>
                  <a:lnTo>
                    <a:pt x="506" y="291"/>
                  </a:lnTo>
                  <a:close/>
                </a:path>
              </a:pathLst>
            </a:custGeom>
            <a:solidFill>
              <a:srgbClr val="D6C4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8" name="Freeform 89"/>
            <p:cNvSpPr>
              <a:spLocks/>
            </p:cNvSpPr>
            <p:nvPr/>
          </p:nvSpPr>
          <p:spPr bwMode="auto">
            <a:xfrm>
              <a:off x="4314" y="3923"/>
              <a:ext cx="235" cy="78"/>
            </a:xfrm>
            <a:custGeom>
              <a:avLst/>
              <a:gdLst>
                <a:gd name="T0" fmla="*/ 0 w 470"/>
                <a:gd name="T1" fmla="*/ 39 h 157"/>
                <a:gd name="T2" fmla="*/ 1 w 470"/>
                <a:gd name="T3" fmla="*/ 61 h 157"/>
                <a:gd name="T4" fmla="*/ 5 w 470"/>
                <a:gd name="T5" fmla="*/ 98 h 157"/>
                <a:gd name="T6" fmla="*/ 9 w 470"/>
                <a:gd name="T7" fmla="*/ 133 h 157"/>
                <a:gd name="T8" fmla="*/ 10 w 470"/>
                <a:gd name="T9" fmla="*/ 148 h 157"/>
                <a:gd name="T10" fmla="*/ 12 w 470"/>
                <a:gd name="T11" fmla="*/ 148 h 157"/>
                <a:gd name="T12" fmla="*/ 20 w 470"/>
                <a:gd name="T13" fmla="*/ 148 h 157"/>
                <a:gd name="T14" fmla="*/ 31 w 470"/>
                <a:gd name="T15" fmla="*/ 146 h 157"/>
                <a:gd name="T16" fmla="*/ 45 w 470"/>
                <a:gd name="T17" fmla="*/ 146 h 157"/>
                <a:gd name="T18" fmla="*/ 57 w 470"/>
                <a:gd name="T19" fmla="*/ 145 h 157"/>
                <a:gd name="T20" fmla="*/ 70 w 470"/>
                <a:gd name="T21" fmla="*/ 144 h 157"/>
                <a:gd name="T22" fmla="*/ 81 w 470"/>
                <a:gd name="T23" fmla="*/ 143 h 157"/>
                <a:gd name="T24" fmla="*/ 88 w 470"/>
                <a:gd name="T25" fmla="*/ 142 h 157"/>
                <a:gd name="T26" fmla="*/ 109 w 470"/>
                <a:gd name="T27" fmla="*/ 137 h 157"/>
                <a:gd name="T28" fmla="*/ 130 w 470"/>
                <a:gd name="T29" fmla="*/ 133 h 157"/>
                <a:gd name="T30" fmla="*/ 148 w 470"/>
                <a:gd name="T31" fmla="*/ 128 h 157"/>
                <a:gd name="T32" fmla="*/ 167 w 470"/>
                <a:gd name="T33" fmla="*/ 125 h 157"/>
                <a:gd name="T34" fmla="*/ 184 w 470"/>
                <a:gd name="T35" fmla="*/ 121 h 157"/>
                <a:gd name="T36" fmla="*/ 200 w 470"/>
                <a:gd name="T37" fmla="*/ 120 h 157"/>
                <a:gd name="T38" fmla="*/ 215 w 470"/>
                <a:gd name="T39" fmla="*/ 120 h 157"/>
                <a:gd name="T40" fmla="*/ 228 w 470"/>
                <a:gd name="T41" fmla="*/ 121 h 157"/>
                <a:gd name="T42" fmla="*/ 251 w 470"/>
                <a:gd name="T43" fmla="*/ 126 h 157"/>
                <a:gd name="T44" fmla="*/ 275 w 470"/>
                <a:gd name="T45" fmla="*/ 131 h 157"/>
                <a:gd name="T46" fmla="*/ 299 w 470"/>
                <a:gd name="T47" fmla="*/ 137 h 157"/>
                <a:gd name="T48" fmla="*/ 323 w 470"/>
                <a:gd name="T49" fmla="*/ 143 h 157"/>
                <a:gd name="T50" fmla="*/ 347 w 470"/>
                <a:gd name="T51" fmla="*/ 148 h 157"/>
                <a:gd name="T52" fmla="*/ 367 w 470"/>
                <a:gd name="T53" fmla="*/ 152 h 157"/>
                <a:gd name="T54" fmla="*/ 386 w 470"/>
                <a:gd name="T55" fmla="*/ 156 h 157"/>
                <a:gd name="T56" fmla="*/ 401 w 470"/>
                <a:gd name="T57" fmla="*/ 157 h 157"/>
                <a:gd name="T58" fmla="*/ 423 w 470"/>
                <a:gd name="T59" fmla="*/ 157 h 157"/>
                <a:gd name="T60" fmla="*/ 439 w 470"/>
                <a:gd name="T61" fmla="*/ 156 h 157"/>
                <a:gd name="T62" fmla="*/ 451 w 470"/>
                <a:gd name="T63" fmla="*/ 154 h 157"/>
                <a:gd name="T64" fmla="*/ 459 w 470"/>
                <a:gd name="T65" fmla="*/ 152 h 157"/>
                <a:gd name="T66" fmla="*/ 465 w 470"/>
                <a:gd name="T67" fmla="*/ 150 h 157"/>
                <a:gd name="T68" fmla="*/ 469 w 470"/>
                <a:gd name="T69" fmla="*/ 148 h 157"/>
                <a:gd name="T70" fmla="*/ 470 w 470"/>
                <a:gd name="T71" fmla="*/ 146 h 157"/>
                <a:gd name="T72" fmla="*/ 470 w 470"/>
                <a:gd name="T73" fmla="*/ 145 h 157"/>
                <a:gd name="T74" fmla="*/ 462 w 470"/>
                <a:gd name="T75" fmla="*/ 10 h 157"/>
                <a:gd name="T76" fmla="*/ 455 w 470"/>
                <a:gd name="T77" fmla="*/ 10 h 157"/>
                <a:gd name="T78" fmla="*/ 439 w 470"/>
                <a:gd name="T79" fmla="*/ 9 h 157"/>
                <a:gd name="T80" fmla="*/ 415 w 470"/>
                <a:gd name="T81" fmla="*/ 9 h 157"/>
                <a:gd name="T82" fmla="*/ 387 w 470"/>
                <a:gd name="T83" fmla="*/ 8 h 157"/>
                <a:gd name="T84" fmla="*/ 358 w 470"/>
                <a:gd name="T85" fmla="*/ 7 h 157"/>
                <a:gd name="T86" fmla="*/ 332 w 470"/>
                <a:gd name="T87" fmla="*/ 7 h 157"/>
                <a:gd name="T88" fmla="*/ 311 w 470"/>
                <a:gd name="T89" fmla="*/ 6 h 157"/>
                <a:gd name="T90" fmla="*/ 300 w 470"/>
                <a:gd name="T91" fmla="*/ 6 h 157"/>
                <a:gd name="T92" fmla="*/ 291 w 470"/>
                <a:gd name="T93" fmla="*/ 6 h 157"/>
                <a:gd name="T94" fmla="*/ 275 w 470"/>
                <a:gd name="T95" fmla="*/ 5 h 157"/>
                <a:gd name="T96" fmla="*/ 254 w 470"/>
                <a:gd name="T97" fmla="*/ 4 h 157"/>
                <a:gd name="T98" fmla="*/ 232 w 470"/>
                <a:gd name="T99" fmla="*/ 1 h 157"/>
                <a:gd name="T100" fmla="*/ 209 w 470"/>
                <a:gd name="T101" fmla="*/ 1 h 157"/>
                <a:gd name="T102" fmla="*/ 187 w 470"/>
                <a:gd name="T103" fmla="*/ 0 h 157"/>
                <a:gd name="T104" fmla="*/ 170 w 470"/>
                <a:gd name="T105" fmla="*/ 0 h 157"/>
                <a:gd name="T106" fmla="*/ 159 w 470"/>
                <a:gd name="T107" fmla="*/ 1 h 157"/>
                <a:gd name="T108" fmla="*/ 146 w 470"/>
                <a:gd name="T109" fmla="*/ 5 h 157"/>
                <a:gd name="T110" fmla="*/ 124 w 470"/>
                <a:gd name="T111" fmla="*/ 9 h 157"/>
                <a:gd name="T112" fmla="*/ 99 w 470"/>
                <a:gd name="T113" fmla="*/ 15 h 157"/>
                <a:gd name="T114" fmla="*/ 71 w 470"/>
                <a:gd name="T115" fmla="*/ 22 h 157"/>
                <a:gd name="T116" fmla="*/ 45 w 470"/>
                <a:gd name="T117" fmla="*/ 29 h 157"/>
                <a:gd name="T118" fmla="*/ 22 w 470"/>
                <a:gd name="T119" fmla="*/ 34 h 157"/>
                <a:gd name="T120" fmla="*/ 5 w 470"/>
                <a:gd name="T121" fmla="*/ 38 h 157"/>
                <a:gd name="T122" fmla="*/ 0 w 470"/>
                <a:gd name="T123" fmla="*/ 39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70" h="157">
                  <a:moveTo>
                    <a:pt x="0" y="39"/>
                  </a:moveTo>
                  <a:lnTo>
                    <a:pt x="1" y="61"/>
                  </a:lnTo>
                  <a:lnTo>
                    <a:pt x="5" y="98"/>
                  </a:lnTo>
                  <a:lnTo>
                    <a:pt x="9" y="133"/>
                  </a:lnTo>
                  <a:lnTo>
                    <a:pt x="10" y="148"/>
                  </a:lnTo>
                  <a:lnTo>
                    <a:pt x="12" y="148"/>
                  </a:lnTo>
                  <a:lnTo>
                    <a:pt x="20" y="148"/>
                  </a:lnTo>
                  <a:lnTo>
                    <a:pt x="31" y="146"/>
                  </a:lnTo>
                  <a:lnTo>
                    <a:pt x="45" y="146"/>
                  </a:lnTo>
                  <a:lnTo>
                    <a:pt x="57" y="145"/>
                  </a:lnTo>
                  <a:lnTo>
                    <a:pt x="70" y="144"/>
                  </a:lnTo>
                  <a:lnTo>
                    <a:pt x="81" y="143"/>
                  </a:lnTo>
                  <a:lnTo>
                    <a:pt x="88" y="142"/>
                  </a:lnTo>
                  <a:lnTo>
                    <a:pt x="109" y="137"/>
                  </a:lnTo>
                  <a:lnTo>
                    <a:pt x="130" y="133"/>
                  </a:lnTo>
                  <a:lnTo>
                    <a:pt x="148" y="128"/>
                  </a:lnTo>
                  <a:lnTo>
                    <a:pt x="167" y="125"/>
                  </a:lnTo>
                  <a:lnTo>
                    <a:pt x="184" y="121"/>
                  </a:lnTo>
                  <a:lnTo>
                    <a:pt x="200" y="120"/>
                  </a:lnTo>
                  <a:lnTo>
                    <a:pt x="215" y="120"/>
                  </a:lnTo>
                  <a:lnTo>
                    <a:pt x="228" y="121"/>
                  </a:lnTo>
                  <a:lnTo>
                    <a:pt x="251" y="126"/>
                  </a:lnTo>
                  <a:lnTo>
                    <a:pt x="275" y="131"/>
                  </a:lnTo>
                  <a:lnTo>
                    <a:pt x="299" y="137"/>
                  </a:lnTo>
                  <a:lnTo>
                    <a:pt x="323" y="143"/>
                  </a:lnTo>
                  <a:lnTo>
                    <a:pt x="347" y="148"/>
                  </a:lnTo>
                  <a:lnTo>
                    <a:pt x="367" y="152"/>
                  </a:lnTo>
                  <a:lnTo>
                    <a:pt x="386" y="156"/>
                  </a:lnTo>
                  <a:lnTo>
                    <a:pt x="401" y="157"/>
                  </a:lnTo>
                  <a:lnTo>
                    <a:pt x="423" y="157"/>
                  </a:lnTo>
                  <a:lnTo>
                    <a:pt x="439" y="156"/>
                  </a:lnTo>
                  <a:lnTo>
                    <a:pt x="451" y="154"/>
                  </a:lnTo>
                  <a:lnTo>
                    <a:pt x="459" y="152"/>
                  </a:lnTo>
                  <a:lnTo>
                    <a:pt x="465" y="150"/>
                  </a:lnTo>
                  <a:lnTo>
                    <a:pt x="469" y="148"/>
                  </a:lnTo>
                  <a:lnTo>
                    <a:pt x="470" y="146"/>
                  </a:lnTo>
                  <a:lnTo>
                    <a:pt x="470" y="145"/>
                  </a:lnTo>
                  <a:lnTo>
                    <a:pt x="462" y="10"/>
                  </a:lnTo>
                  <a:lnTo>
                    <a:pt x="455" y="10"/>
                  </a:lnTo>
                  <a:lnTo>
                    <a:pt x="439" y="9"/>
                  </a:lnTo>
                  <a:lnTo>
                    <a:pt x="415" y="9"/>
                  </a:lnTo>
                  <a:lnTo>
                    <a:pt x="387" y="8"/>
                  </a:lnTo>
                  <a:lnTo>
                    <a:pt x="358" y="7"/>
                  </a:lnTo>
                  <a:lnTo>
                    <a:pt x="332" y="7"/>
                  </a:lnTo>
                  <a:lnTo>
                    <a:pt x="311" y="6"/>
                  </a:lnTo>
                  <a:lnTo>
                    <a:pt x="300" y="6"/>
                  </a:lnTo>
                  <a:lnTo>
                    <a:pt x="291" y="6"/>
                  </a:lnTo>
                  <a:lnTo>
                    <a:pt x="275" y="5"/>
                  </a:lnTo>
                  <a:lnTo>
                    <a:pt x="254" y="4"/>
                  </a:lnTo>
                  <a:lnTo>
                    <a:pt x="232" y="1"/>
                  </a:lnTo>
                  <a:lnTo>
                    <a:pt x="209" y="1"/>
                  </a:lnTo>
                  <a:lnTo>
                    <a:pt x="187" y="0"/>
                  </a:lnTo>
                  <a:lnTo>
                    <a:pt x="170" y="0"/>
                  </a:lnTo>
                  <a:lnTo>
                    <a:pt x="159" y="1"/>
                  </a:lnTo>
                  <a:lnTo>
                    <a:pt x="146" y="5"/>
                  </a:lnTo>
                  <a:lnTo>
                    <a:pt x="124" y="9"/>
                  </a:lnTo>
                  <a:lnTo>
                    <a:pt x="99" y="15"/>
                  </a:lnTo>
                  <a:lnTo>
                    <a:pt x="71" y="22"/>
                  </a:lnTo>
                  <a:lnTo>
                    <a:pt x="45" y="29"/>
                  </a:lnTo>
                  <a:lnTo>
                    <a:pt x="22" y="34"/>
                  </a:lnTo>
                  <a:lnTo>
                    <a:pt x="5" y="38"/>
                  </a:lnTo>
                  <a:lnTo>
                    <a:pt x="0" y="39"/>
                  </a:lnTo>
                  <a:close/>
                </a:path>
              </a:pathLst>
            </a:custGeom>
            <a:solidFill>
              <a:srgbClr val="93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69" name="Freeform 90"/>
            <p:cNvSpPr>
              <a:spLocks/>
            </p:cNvSpPr>
            <p:nvPr/>
          </p:nvSpPr>
          <p:spPr bwMode="auto">
            <a:xfrm>
              <a:off x="4024" y="3282"/>
              <a:ext cx="549" cy="657"/>
            </a:xfrm>
            <a:custGeom>
              <a:avLst/>
              <a:gdLst>
                <a:gd name="T0" fmla="*/ 860 w 1097"/>
                <a:gd name="T1" fmla="*/ 25 h 1314"/>
                <a:gd name="T2" fmla="*/ 803 w 1097"/>
                <a:gd name="T3" fmla="*/ 1 h 1314"/>
                <a:gd name="T4" fmla="*/ 777 w 1097"/>
                <a:gd name="T5" fmla="*/ 14 h 1314"/>
                <a:gd name="T6" fmla="*/ 726 w 1097"/>
                <a:gd name="T7" fmla="*/ 49 h 1314"/>
                <a:gd name="T8" fmla="*/ 685 w 1097"/>
                <a:gd name="T9" fmla="*/ 90 h 1314"/>
                <a:gd name="T10" fmla="*/ 600 w 1097"/>
                <a:gd name="T11" fmla="*/ 183 h 1314"/>
                <a:gd name="T12" fmla="*/ 527 w 1097"/>
                <a:gd name="T13" fmla="*/ 304 h 1314"/>
                <a:gd name="T14" fmla="*/ 481 w 1097"/>
                <a:gd name="T15" fmla="*/ 447 h 1314"/>
                <a:gd name="T16" fmla="*/ 457 w 1097"/>
                <a:gd name="T17" fmla="*/ 546 h 1314"/>
                <a:gd name="T18" fmla="*/ 436 w 1097"/>
                <a:gd name="T19" fmla="*/ 654 h 1314"/>
                <a:gd name="T20" fmla="*/ 395 w 1097"/>
                <a:gd name="T21" fmla="*/ 694 h 1314"/>
                <a:gd name="T22" fmla="*/ 300 w 1097"/>
                <a:gd name="T23" fmla="*/ 762 h 1314"/>
                <a:gd name="T24" fmla="*/ 218 w 1097"/>
                <a:gd name="T25" fmla="*/ 801 h 1314"/>
                <a:gd name="T26" fmla="*/ 139 w 1097"/>
                <a:gd name="T27" fmla="*/ 833 h 1314"/>
                <a:gd name="T28" fmla="*/ 81 w 1097"/>
                <a:gd name="T29" fmla="*/ 876 h 1314"/>
                <a:gd name="T30" fmla="*/ 5 w 1097"/>
                <a:gd name="T31" fmla="*/ 926 h 1314"/>
                <a:gd name="T32" fmla="*/ 25 w 1097"/>
                <a:gd name="T33" fmla="*/ 972 h 1314"/>
                <a:gd name="T34" fmla="*/ 75 w 1097"/>
                <a:gd name="T35" fmla="*/ 1031 h 1314"/>
                <a:gd name="T36" fmla="*/ 88 w 1097"/>
                <a:gd name="T37" fmla="*/ 1084 h 1314"/>
                <a:gd name="T38" fmla="*/ 117 w 1097"/>
                <a:gd name="T39" fmla="*/ 1146 h 1314"/>
                <a:gd name="T40" fmla="*/ 162 w 1097"/>
                <a:gd name="T41" fmla="*/ 1154 h 1314"/>
                <a:gd name="T42" fmla="*/ 194 w 1097"/>
                <a:gd name="T43" fmla="*/ 1144 h 1314"/>
                <a:gd name="T44" fmla="*/ 224 w 1097"/>
                <a:gd name="T45" fmla="*/ 1145 h 1314"/>
                <a:gd name="T46" fmla="*/ 270 w 1097"/>
                <a:gd name="T47" fmla="*/ 1147 h 1314"/>
                <a:gd name="T48" fmla="*/ 300 w 1097"/>
                <a:gd name="T49" fmla="*/ 1135 h 1314"/>
                <a:gd name="T50" fmla="*/ 360 w 1097"/>
                <a:gd name="T51" fmla="*/ 1100 h 1314"/>
                <a:gd name="T52" fmla="*/ 424 w 1097"/>
                <a:gd name="T53" fmla="*/ 1063 h 1314"/>
                <a:gd name="T54" fmla="*/ 463 w 1097"/>
                <a:gd name="T55" fmla="*/ 1040 h 1314"/>
                <a:gd name="T56" fmla="*/ 476 w 1097"/>
                <a:gd name="T57" fmla="*/ 1128 h 1314"/>
                <a:gd name="T58" fmla="*/ 496 w 1097"/>
                <a:gd name="T59" fmla="*/ 1185 h 1314"/>
                <a:gd name="T60" fmla="*/ 521 w 1097"/>
                <a:gd name="T61" fmla="*/ 1210 h 1314"/>
                <a:gd name="T62" fmla="*/ 545 w 1097"/>
                <a:gd name="T63" fmla="*/ 1295 h 1314"/>
                <a:gd name="T64" fmla="*/ 565 w 1097"/>
                <a:gd name="T65" fmla="*/ 1311 h 1314"/>
                <a:gd name="T66" fmla="*/ 612 w 1097"/>
                <a:gd name="T67" fmla="*/ 1292 h 1314"/>
                <a:gd name="T68" fmla="*/ 652 w 1097"/>
                <a:gd name="T69" fmla="*/ 1288 h 1314"/>
                <a:gd name="T70" fmla="*/ 705 w 1097"/>
                <a:gd name="T71" fmla="*/ 1282 h 1314"/>
                <a:gd name="T72" fmla="*/ 766 w 1097"/>
                <a:gd name="T73" fmla="*/ 1276 h 1314"/>
                <a:gd name="T74" fmla="*/ 825 w 1097"/>
                <a:gd name="T75" fmla="*/ 1275 h 1314"/>
                <a:gd name="T76" fmla="*/ 883 w 1097"/>
                <a:gd name="T77" fmla="*/ 1279 h 1314"/>
                <a:gd name="T78" fmla="*/ 950 w 1097"/>
                <a:gd name="T79" fmla="*/ 1282 h 1314"/>
                <a:gd name="T80" fmla="*/ 1011 w 1097"/>
                <a:gd name="T81" fmla="*/ 1282 h 1314"/>
                <a:gd name="T82" fmla="*/ 1052 w 1097"/>
                <a:gd name="T83" fmla="*/ 1279 h 1314"/>
                <a:gd name="T84" fmla="*/ 1080 w 1097"/>
                <a:gd name="T85" fmla="*/ 1259 h 1314"/>
                <a:gd name="T86" fmla="*/ 1093 w 1097"/>
                <a:gd name="T87" fmla="*/ 1238 h 1314"/>
                <a:gd name="T88" fmla="*/ 1083 w 1097"/>
                <a:gd name="T89" fmla="*/ 1222 h 1314"/>
                <a:gd name="T90" fmla="*/ 1065 w 1097"/>
                <a:gd name="T91" fmla="*/ 1200 h 1314"/>
                <a:gd name="T92" fmla="*/ 1080 w 1097"/>
                <a:gd name="T93" fmla="*/ 1145 h 1314"/>
                <a:gd name="T94" fmla="*/ 1097 w 1097"/>
                <a:gd name="T95" fmla="*/ 1046 h 1314"/>
                <a:gd name="T96" fmla="*/ 1080 w 1097"/>
                <a:gd name="T97" fmla="*/ 963 h 1314"/>
                <a:gd name="T98" fmla="*/ 1053 w 1097"/>
                <a:gd name="T99" fmla="*/ 855 h 1314"/>
                <a:gd name="T100" fmla="*/ 1044 w 1097"/>
                <a:gd name="T101" fmla="*/ 654 h 1314"/>
                <a:gd name="T102" fmla="*/ 1025 w 1097"/>
                <a:gd name="T103" fmla="*/ 330 h 1314"/>
                <a:gd name="T104" fmla="*/ 1012 w 1097"/>
                <a:gd name="T105" fmla="*/ 251 h 1314"/>
                <a:gd name="T106" fmla="*/ 982 w 1097"/>
                <a:gd name="T107" fmla="*/ 149 h 1314"/>
                <a:gd name="T108" fmla="*/ 957 w 1097"/>
                <a:gd name="T109" fmla="*/ 107 h 1314"/>
                <a:gd name="T110" fmla="*/ 906 w 1097"/>
                <a:gd name="T111" fmla="*/ 49 h 1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7" h="1314">
                  <a:moveTo>
                    <a:pt x="898" y="42"/>
                  </a:moveTo>
                  <a:lnTo>
                    <a:pt x="889" y="37"/>
                  </a:lnTo>
                  <a:lnTo>
                    <a:pt x="876" y="31"/>
                  </a:lnTo>
                  <a:lnTo>
                    <a:pt x="860" y="25"/>
                  </a:lnTo>
                  <a:lnTo>
                    <a:pt x="842" y="18"/>
                  </a:lnTo>
                  <a:lnTo>
                    <a:pt x="826" y="11"/>
                  </a:lnTo>
                  <a:lnTo>
                    <a:pt x="812" y="5"/>
                  </a:lnTo>
                  <a:lnTo>
                    <a:pt x="803" y="1"/>
                  </a:lnTo>
                  <a:lnTo>
                    <a:pt x="800" y="0"/>
                  </a:lnTo>
                  <a:lnTo>
                    <a:pt x="796" y="3"/>
                  </a:lnTo>
                  <a:lnTo>
                    <a:pt x="788" y="7"/>
                  </a:lnTo>
                  <a:lnTo>
                    <a:pt x="777" y="14"/>
                  </a:lnTo>
                  <a:lnTo>
                    <a:pt x="763" y="23"/>
                  </a:lnTo>
                  <a:lnTo>
                    <a:pt x="749" y="33"/>
                  </a:lnTo>
                  <a:lnTo>
                    <a:pt x="736" y="41"/>
                  </a:lnTo>
                  <a:lnTo>
                    <a:pt x="726" y="49"/>
                  </a:lnTo>
                  <a:lnTo>
                    <a:pt x="719" y="53"/>
                  </a:lnTo>
                  <a:lnTo>
                    <a:pt x="712" y="60"/>
                  </a:lnTo>
                  <a:lnTo>
                    <a:pt x="701" y="73"/>
                  </a:lnTo>
                  <a:lnTo>
                    <a:pt x="685" y="90"/>
                  </a:lnTo>
                  <a:lnTo>
                    <a:pt x="666" y="112"/>
                  </a:lnTo>
                  <a:lnTo>
                    <a:pt x="644" y="135"/>
                  </a:lnTo>
                  <a:lnTo>
                    <a:pt x="622" y="159"/>
                  </a:lnTo>
                  <a:lnTo>
                    <a:pt x="600" y="183"/>
                  </a:lnTo>
                  <a:lnTo>
                    <a:pt x="580" y="206"/>
                  </a:lnTo>
                  <a:lnTo>
                    <a:pt x="561" y="233"/>
                  </a:lnTo>
                  <a:lnTo>
                    <a:pt x="543" y="266"/>
                  </a:lnTo>
                  <a:lnTo>
                    <a:pt x="527" y="304"/>
                  </a:lnTo>
                  <a:lnTo>
                    <a:pt x="512" y="344"/>
                  </a:lnTo>
                  <a:lnTo>
                    <a:pt x="499" y="383"/>
                  </a:lnTo>
                  <a:lnTo>
                    <a:pt x="489" y="418"/>
                  </a:lnTo>
                  <a:lnTo>
                    <a:pt x="481" y="447"/>
                  </a:lnTo>
                  <a:lnTo>
                    <a:pt x="475" y="468"/>
                  </a:lnTo>
                  <a:lnTo>
                    <a:pt x="469" y="487"/>
                  </a:lnTo>
                  <a:lnTo>
                    <a:pt x="463" y="515"/>
                  </a:lnTo>
                  <a:lnTo>
                    <a:pt x="457" y="546"/>
                  </a:lnTo>
                  <a:lnTo>
                    <a:pt x="451" y="578"/>
                  </a:lnTo>
                  <a:lnTo>
                    <a:pt x="445" y="610"/>
                  </a:lnTo>
                  <a:lnTo>
                    <a:pt x="440" y="636"/>
                  </a:lnTo>
                  <a:lnTo>
                    <a:pt x="436" y="654"/>
                  </a:lnTo>
                  <a:lnTo>
                    <a:pt x="433" y="664"/>
                  </a:lnTo>
                  <a:lnTo>
                    <a:pt x="428" y="669"/>
                  </a:lnTo>
                  <a:lnTo>
                    <a:pt x="414" y="680"/>
                  </a:lnTo>
                  <a:lnTo>
                    <a:pt x="395" y="694"/>
                  </a:lnTo>
                  <a:lnTo>
                    <a:pt x="372" y="711"/>
                  </a:lnTo>
                  <a:lnTo>
                    <a:pt x="348" y="728"/>
                  </a:lnTo>
                  <a:lnTo>
                    <a:pt x="323" y="745"/>
                  </a:lnTo>
                  <a:lnTo>
                    <a:pt x="300" y="762"/>
                  </a:lnTo>
                  <a:lnTo>
                    <a:pt x="279" y="775"/>
                  </a:lnTo>
                  <a:lnTo>
                    <a:pt x="259" y="786"/>
                  </a:lnTo>
                  <a:lnTo>
                    <a:pt x="238" y="794"/>
                  </a:lnTo>
                  <a:lnTo>
                    <a:pt x="218" y="801"/>
                  </a:lnTo>
                  <a:lnTo>
                    <a:pt x="196" y="808"/>
                  </a:lnTo>
                  <a:lnTo>
                    <a:pt x="175" y="815"/>
                  </a:lnTo>
                  <a:lnTo>
                    <a:pt x="156" y="823"/>
                  </a:lnTo>
                  <a:lnTo>
                    <a:pt x="139" y="833"/>
                  </a:lnTo>
                  <a:lnTo>
                    <a:pt x="126" y="847"/>
                  </a:lnTo>
                  <a:lnTo>
                    <a:pt x="117" y="854"/>
                  </a:lnTo>
                  <a:lnTo>
                    <a:pt x="101" y="863"/>
                  </a:lnTo>
                  <a:lnTo>
                    <a:pt x="81" y="876"/>
                  </a:lnTo>
                  <a:lnTo>
                    <a:pt x="58" y="888"/>
                  </a:lnTo>
                  <a:lnTo>
                    <a:pt x="36" y="901"/>
                  </a:lnTo>
                  <a:lnTo>
                    <a:pt x="17" y="915"/>
                  </a:lnTo>
                  <a:lnTo>
                    <a:pt x="5" y="926"/>
                  </a:lnTo>
                  <a:lnTo>
                    <a:pt x="0" y="935"/>
                  </a:lnTo>
                  <a:lnTo>
                    <a:pt x="3" y="946"/>
                  </a:lnTo>
                  <a:lnTo>
                    <a:pt x="13" y="957"/>
                  </a:lnTo>
                  <a:lnTo>
                    <a:pt x="25" y="972"/>
                  </a:lnTo>
                  <a:lnTo>
                    <a:pt x="39" y="987"/>
                  </a:lnTo>
                  <a:lnTo>
                    <a:pt x="53" y="1003"/>
                  </a:lnTo>
                  <a:lnTo>
                    <a:pt x="66" y="1017"/>
                  </a:lnTo>
                  <a:lnTo>
                    <a:pt x="75" y="1031"/>
                  </a:lnTo>
                  <a:lnTo>
                    <a:pt x="78" y="1041"/>
                  </a:lnTo>
                  <a:lnTo>
                    <a:pt x="81" y="1053"/>
                  </a:lnTo>
                  <a:lnTo>
                    <a:pt x="83" y="1067"/>
                  </a:lnTo>
                  <a:lnTo>
                    <a:pt x="88" y="1084"/>
                  </a:lnTo>
                  <a:lnTo>
                    <a:pt x="92" y="1102"/>
                  </a:lnTo>
                  <a:lnTo>
                    <a:pt x="99" y="1120"/>
                  </a:lnTo>
                  <a:lnTo>
                    <a:pt x="107" y="1135"/>
                  </a:lnTo>
                  <a:lnTo>
                    <a:pt x="117" y="1146"/>
                  </a:lnTo>
                  <a:lnTo>
                    <a:pt x="129" y="1153"/>
                  </a:lnTo>
                  <a:lnTo>
                    <a:pt x="142" y="1155"/>
                  </a:lnTo>
                  <a:lnTo>
                    <a:pt x="152" y="1155"/>
                  </a:lnTo>
                  <a:lnTo>
                    <a:pt x="162" y="1154"/>
                  </a:lnTo>
                  <a:lnTo>
                    <a:pt x="173" y="1152"/>
                  </a:lnTo>
                  <a:lnTo>
                    <a:pt x="181" y="1149"/>
                  </a:lnTo>
                  <a:lnTo>
                    <a:pt x="188" y="1146"/>
                  </a:lnTo>
                  <a:lnTo>
                    <a:pt x="194" y="1144"/>
                  </a:lnTo>
                  <a:lnTo>
                    <a:pt x="198" y="1143"/>
                  </a:lnTo>
                  <a:lnTo>
                    <a:pt x="204" y="1143"/>
                  </a:lnTo>
                  <a:lnTo>
                    <a:pt x="212" y="1144"/>
                  </a:lnTo>
                  <a:lnTo>
                    <a:pt x="224" y="1145"/>
                  </a:lnTo>
                  <a:lnTo>
                    <a:pt x="235" y="1146"/>
                  </a:lnTo>
                  <a:lnTo>
                    <a:pt x="248" y="1147"/>
                  </a:lnTo>
                  <a:lnTo>
                    <a:pt x="259" y="1147"/>
                  </a:lnTo>
                  <a:lnTo>
                    <a:pt x="270" y="1147"/>
                  </a:lnTo>
                  <a:lnTo>
                    <a:pt x="277" y="1146"/>
                  </a:lnTo>
                  <a:lnTo>
                    <a:pt x="281" y="1144"/>
                  </a:lnTo>
                  <a:lnTo>
                    <a:pt x="288" y="1140"/>
                  </a:lnTo>
                  <a:lnTo>
                    <a:pt x="300" y="1135"/>
                  </a:lnTo>
                  <a:lnTo>
                    <a:pt x="312" y="1127"/>
                  </a:lnTo>
                  <a:lnTo>
                    <a:pt x="326" y="1119"/>
                  </a:lnTo>
                  <a:lnTo>
                    <a:pt x="342" y="1109"/>
                  </a:lnTo>
                  <a:lnTo>
                    <a:pt x="360" y="1100"/>
                  </a:lnTo>
                  <a:lnTo>
                    <a:pt x="377" y="1091"/>
                  </a:lnTo>
                  <a:lnTo>
                    <a:pt x="393" y="1081"/>
                  </a:lnTo>
                  <a:lnTo>
                    <a:pt x="409" y="1071"/>
                  </a:lnTo>
                  <a:lnTo>
                    <a:pt x="424" y="1063"/>
                  </a:lnTo>
                  <a:lnTo>
                    <a:pt x="438" y="1055"/>
                  </a:lnTo>
                  <a:lnTo>
                    <a:pt x="449" y="1048"/>
                  </a:lnTo>
                  <a:lnTo>
                    <a:pt x="457" y="1044"/>
                  </a:lnTo>
                  <a:lnTo>
                    <a:pt x="463" y="1040"/>
                  </a:lnTo>
                  <a:lnTo>
                    <a:pt x="466" y="1039"/>
                  </a:lnTo>
                  <a:lnTo>
                    <a:pt x="467" y="1054"/>
                  </a:lnTo>
                  <a:lnTo>
                    <a:pt x="471" y="1089"/>
                  </a:lnTo>
                  <a:lnTo>
                    <a:pt x="476" y="1128"/>
                  </a:lnTo>
                  <a:lnTo>
                    <a:pt x="481" y="1155"/>
                  </a:lnTo>
                  <a:lnTo>
                    <a:pt x="485" y="1168"/>
                  </a:lnTo>
                  <a:lnTo>
                    <a:pt x="491" y="1178"/>
                  </a:lnTo>
                  <a:lnTo>
                    <a:pt x="496" y="1185"/>
                  </a:lnTo>
                  <a:lnTo>
                    <a:pt x="501" y="1192"/>
                  </a:lnTo>
                  <a:lnTo>
                    <a:pt x="507" y="1198"/>
                  </a:lnTo>
                  <a:lnTo>
                    <a:pt x="514" y="1203"/>
                  </a:lnTo>
                  <a:lnTo>
                    <a:pt x="521" y="1210"/>
                  </a:lnTo>
                  <a:lnTo>
                    <a:pt x="528" y="1216"/>
                  </a:lnTo>
                  <a:lnTo>
                    <a:pt x="538" y="1238"/>
                  </a:lnTo>
                  <a:lnTo>
                    <a:pt x="543" y="1267"/>
                  </a:lnTo>
                  <a:lnTo>
                    <a:pt x="545" y="1295"/>
                  </a:lnTo>
                  <a:lnTo>
                    <a:pt x="547" y="1312"/>
                  </a:lnTo>
                  <a:lnTo>
                    <a:pt x="551" y="1314"/>
                  </a:lnTo>
                  <a:lnTo>
                    <a:pt x="557" y="1314"/>
                  </a:lnTo>
                  <a:lnTo>
                    <a:pt x="565" y="1311"/>
                  </a:lnTo>
                  <a:lnTo>
                    <a:pt x="575" y="1306"/>
                  </a:lnTo>
                  <a:lnTo>
                    <a:pt x="587" y="1302"/>
                  </a:lnTo>
                  <a:lnTo>
                    <a:pt x="599" y="1296"/>
                  </a:lnTo>
                  <a:lnTo>
                    <a:pt x="612" y="1292"/>
                  </a:lnTo>
                  <a:lnTo>
                    <a:pt x="626" y="1290"/>
                  </a:lnTo>
                  <a:lnTo>
                    <a:pt x="634" y="1289"/>
                  </a:lnTo>
                  <a:lnTo>
                    <a:pt x="642" y="1289"/>
                  </a:lnTo>
                  <a:lnTo>
                    <a:pt x="652" y="1288"/>
                  </a:lnTo>
                  <a:lnTo>
                    <a:pt x="665" y="1287"/>
                  </a:lnTo>
                  <a:lnTo>
                    <a:pt x="678" y="1284"/>
                  </a:lnTo>
                  <a:lnTo>
                    <a:pt x="690" y="1283"/>
                  </a:lnTo>
                  <a:lnTo>
                    <a:pt x="705" y="1282"/>
                  </a:lnTo>
                  <a:lnTo>
                    <a:pt x="720" y="1280"/>
                  </a:lnTo>
                  <a:lnTo>
                    <a:pt x="735" y="1279"/>
                  </a:lnTo>
                  <a:lnTo>
                    <a:pt x="750" y="1278"/>
                  </a:lnTo>
                  <a:lnTo>
                    <a:pt x="766" y="1276"/>
                  </a:lnTo>
                  <a:lnTo>
                    <a:pt x="781" y="1275"/>
                  </a:lnTo>
                  <a:lnTo>
                    <a:pt x="796" y="1275"/>
                  </a:lnTo>
                  <a:lnTo>
                    <a:pt x="811" y="1275"/>
                  </a:lnTo>
                  <a:lnTo>
                    <a:pt x="825" y="1275"/>
                  </a:lnTo>
                  <a:lnTo>
                    <a:pt x="839" y="1276"/>
                  </a:lnTo>
                  <a:lnTo>
                    <a:pt x="853" y="1278"/>
                  </a:lnTo>
                  <a:lnTo>
                    <a:pt x="868" y="1279"/>
                  </a:lnTo>
                  <a:lnTo>
                    <a:pt x="883" y="1279"/>
                  </a:lnTo>
                  <a:lnTo>
                    <a:pt x="899" y="1280"/>
                  </a:lnTo>
                  <a:lnTo>
                    <a:pt x="916" y="1281"/>
                  </a:lnTo>
                  <a:lnTo>
                    <a:pt x="932" y="1281"/>
                  </a:lnTo>
                  <a:lnTo>
                    <a:pt x="950" y="1282"/>
                  </a:lnTo>
                  <a:lnTo>
                    <a:pt x="966" y="1282"/>
                  </a:lnTo>
                  <a:lnTo>
                    <a:pt x="982" y="1282"/>
                  </a:lnTo>
                  <a:lnTo>
                    <a:pt x="997" y="1282"/>
                  </a:lnTo>
                  <a:lnTo>
                    <a:pt x="1011" y="1282"/>
                  </a:lnTo>
                  <a:lnTo>
                    <a:pt x="1023" y="1282"/>
                  </a:lnTo>
                  <a:lnTo>
                    <a:pt x="1035" y="1281"/>
                  </a:lnTo>
                  <a:lnTo>
                    <a:pt x="1044" y="1280"/>
                  </a:lnTo>
                  <a:lnTo>
                    <a:pt x="1052" y="1279"/>
                  </a:lnTo>
                  <a:lnTo>
                    <a:pt x="1058" y="1276"/>
                  </a:lnTo>
                  <a:lnTo>
                    <a:pt x="1066" y="1272"/>
                  </a:lnTo>
                  <a:lnTo>
                    <a:pt x="1073" y="1266"/>
                  </a:lnTo>
                  <a:lnTo>
                    <a:pt x="1080" y="1259"/>
                  </a:lnTo>
                  <a:lnTo>
                    <a:pt x="1084" y="1253"/>
                  </a:lnTo>
                  <a:lnTo>
                    <a:pt x="1088" y="1248"/>
                  </a:lnTo>
                  <a:lnTo>
                    <a:pt x="1091" y="1243"/>
                  </a:lnTo>
                  <a:lnTo>
                    <a:pt x="1093" y="1238"/>
                  </a:lnTo>
                  <a:lnTo>
                    <a:pt x="1094" y="1235"/>
                  </a:lnTo>
                  <a:lnTo>
                    <a:pt x="1093" y="1231"/>
                  </a:lnTo>
                  <a:lnTo>
                    <a:pt x="1088" y="1228"/>
                  </a:lnTo>
                  <a:lnTo>
                    <a:pt x="1083" y="1222"/>
                  </a:lnTo>
                  <a:lnTo>
                    <a:pt x="1076" y="1218"/>
                  </a:lnTo>
                  <a:lnTo>
                    <a:pt x="1072" y="1212"/>
                  </a:lnTo>
                  <a:lnTo>
                    <a:pt x="1067" y="1206"/>
                  </a:lnTo>
                  <a:lnTo>
                    <a:pt x="1065" y="1200"/>
                  </a:lnTo>
                  <a:lnTo>
                    <a:pt x="1066" y="1195"/>
                  </a:lnTo>
                  <a:lnTo>
                    <a:pt x="1069" y="1184"/>
                  </a:lnTo>
                  <a:lnTo>
                    <a:pt x="1074" y="1167"/>
                  </a:lnTo>
                  <a:lnTo>
                    <a:pt x="1080" y="1145"/>
                  </a:lnTo>
                  <a:lnTo>
                    <a:pt x="1086" y="1120"/>
                  </a:lnTo>
                  <a:lnTo>
                    <a:pt x="1091" y="1093"/>
                  </a:lnTo>
                  <a:lnTo>
                    <a:pt x="1095" y="1068"/>
                  </a:lnTo>
                  <a:lnTo>
                    <a:pt x="1097" y="1046"/>
                  </a:lnTo>
                  <a:lnTo>
                    <a:pt x="1097" y="1029"/>
                  </a:lnTo>
                  <a:lnTo>
                    <a:pt x="1094" y="1011"/>
                  </a:lnTo>
                  <a:lnTo>
                    <a:pt x="1088" y="990"/>
                  </a:lnTo>
                  <a:lnTo>
                    <a:pt x="1080" y="963"/>
                  </a:lnTo>
                  <a:lnTo>
                    <a:pt x="1072" y="934"/>
                  </a:lnTo>
                  <a:lnTo>
                    <a:pt x="1064" y="906"/>
                  </a:lnTo>
                  <a:lnTo>
                    <a:pt x="1058" y="878"/>
                  </a:lnTo>
                  <a:lnTo>
                    <a:pt x="1053" y="855"/>
                  </a:lnTo>
                  <a:lnTo>
                    <a:pt x="1052" y="838"/>
                  </a:lnTo>
                  <a:lnTo>
                    <a:pt x="1052" y="804"/>
                  </a:lnTo>
                  <a:lnTo>
                    <a:pt x="1049" y="740"/>
                  </a:lnTo>
                  <a:lnTo>
                    <a:pt x="1044" y="654"/>
                  </a:lnTo>
                  <a:lnTo>
                    <a:pt x="1038" y="560"/>
                  </a:lnTo>
                  <a:lnTo>
                    <a:pt x="1033" y="468"/>
                  </a:lnTo>
                  <a:lnTo>
                    <a:pt x="1028" y="387"/>
                  </a:lnTo>
                  <a:lnTo>
                    <a:pt x="1025" y="330"/>
                  </a:lnTo>
                  <a:lnTo>
                    <a:pt x="1025" y="306"/>
                  </a:lnTo>
                  <a:lnTo>
                    <a:pt x="1023" y="296"/>
                  </a:lnTo>
                  <a:lnTo>
                    <a:pt x="1019" y="277"/>
                  </a:lnTo>
                  <a:lnTo>
                    <a:pt x="1012" y="251"/>
                  </a:lnTo>
                  <a:lnTo>
                    <a:pt x="1004" y="223"/>
                  </a:lnTo>
                  <a:lnTo>
                    <a:pt x="996" y="194"/>
                  </a:lnTo>
                  <a:lnTo>
                    <a:pt x="988" y="168"/>
                  </a:lnTo>
                  <a:lnTo>
                    <a:pt x="982" y="149"/>
                  </a:lnTo>
                  <a:lnTo>
                    <a:pt x="980" y="140"/>
                  </a:lnTo>
                  <a:lnTo>
                    <a:pt x="976" y="133"/>
                  </a:lnTo>
                  <a:lnTo>
                    <a:pt x="968" y="122"/>
                  </a:lnTo>
                  <a:lnTo>
                    <a:pt x="957" y="107"/>
                  </a:lnTo>
                  <a:lnTo>
                    <a:pt x="944" y="91"/>
                  </a:lnTo>
                  <a:lnTo>
                    <a:pt x="930" y="75"/>
                  </a:lnTo>
                  <a:lnTo>
                    <a:pt x="917" y="60"/>
                  </a:lnTo>
                  <a:lnTo>
                    <a:pt x="906" y="49"/>
                  </a:lnTo>
                  <a:lnTo>
                    <a:pt x="898" y="42"/>
                  </a:lnTo>
                  <a:close/>
                </a:path>
              </a:pathLst>
            </a:custGeom>
            <a:solidFill>
              <a:srgbClr val="D6DD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0" name="Freeform 91"/>
            <p:cNvSpPr>
              <a:spLocks/>
            </p:cNvSpPr>
            <p:nvPr/>
          </p:nvSpPr>
          <p:spPr bwMode="auto">
            <a:xfrm>
              <a:off x="3471" y="3397"/>
              <a:ext cx="352" cy="476"/>
            </a:xfrm>
            <a:custGeom>
              <a:avLst/>
              <a:gdLst>
                <a:gd name="T0" fmla="*/ 222 w 706"/>
                <a:gd name="T1" fmla="*/ 54 h 952"/>
                <a:gd name="T2" fmla="*/ 207 w 706"/>
                <a:gd name="T3" fmla="*/ 89 h 952"/>
                <a:gd name="T4" fmla="*/ 185 w 706"/>
                <a:gd name="T5" fmla="*/ 121 h 952"/>
                <a:gd name="T6" fmla="*/ 122 w 706"/>
                <a:gd name="T7" fmla="*/ 175 h 952"/>
                <a:gd name="T8" fmla="*/ 57 w 706"/>
                <a:gd name="T9" fmla="*/ 250 h 952"/>
                <a:gd name="T10" fmla="*/ 33 w 706"/>
                <a:gd name="T11" fmla="*/ 323 h 952"/>
                <a:gd name="T12" fmla="*/ 14 w 706"/>
                <a:gd name="T13" fmla="*/ 479 h 952"/>
                <a:gd name="T14" fmla="*/ 0 w 706"/>
                <a:gd name="T15" fmla="*/ 623 h 952"/>
                <a:gd name="T16" fmla="*/ 4 w 706"/>
                <a:gd name="T17" fmla="*/ 662 h 952"/>
                <a:gd name="T18" fmla="*/ 13 w 706"/>
                <a:gd name="T19" fmla="*/ 692 h 952"/>
                <a:gd name="T20" fmla="*/ 36 w 706"/>
                <a:gd name="T21" fmla="*/ 717 h 952"/>
                <a:gd name="T22" fmla="*/ 89 w 706"/>
                <a:gd name="T23" fmla="*/ 741 h 952"/>
                <a:gd name="T24" fmla="*/ 130 w 706"/>
                <a:gd name="T25" fmla="*/ 760 h 952"/>
                <a:gd name="T26" fmla="*/ 135 w 706"/>
                <a:gd name="T27" fmla="*/ 807 h 952"/>
                <a:gd name="T28" fmla="*/ 158 w 706"/>
                <a:gd name="T29" fmla="*/ 867 h 952"/>
                <a:gd name="T30" fmla="*/ 190 w 706"/>
                <a:gd name="T31" fmla="*/ 889 h 952"/>
                <a:gd name="T32" fmla="*/ 211 w 706"/>
                <a:gd name="T33" fmla="*/ 912 h 952"/>
                <a:gd name="T34" fmla="*/ 217 w 706"/>
                <a:gd name="T35" fmla="*/ 923 h 952"/>
                <a:gd name="T36" fmla="*/ 222 w 706"/>
                <a:gd name="T37" fmla="*/ 951 h 952"/>
                <a:gd name="T38" fmla="*/ 256 w 706"/>
                <a:gd name="T39" fmla="*/ 944 h 952"/>
                <a:gd name="T40" fmla="*/ 324 w 706"/>
                <a:gd name="T41" fmla="*/ 938 h 952"/>
                <a:gd name="T42" fmla="*/ 389 w 706"/>
                <a:gd name="T43" fmla="*/ 946 h 952"/>
                <a:gd name="T44" fmla="*/ 442 w 706"/>
                <a:gd name="T45" fmla="*/ 951 h 952"/>
                <a:gd name="T46" fmla="*/ 504 w 706"/>
                <a:gd name="T47" fmla="*/ 951 h 952"/>
                <a:gd name="T48" fmla="*/ 564 w 706"/>
                <a:gd name="T49" fmla="*/ 949 h 952"/>
                <a:gd name="T50" fmla="*/ 609 w 706"/>
                <a:gd name="T51" fmla="*/ 945 h 952"/>
                <a:gd name="T52" fmla="*/ 626 w 706"/>
                <a:gd name="T53" fmla="*/ 944 h 952"/>
                <a:gd name="T54" fmla="*/ 680 w 706"/>
                <a:gd name="T55" fmla="*/ 837 h 952"/>
                <a:gd name="T56" fmla="*/ 701 w 706"/>
                <a:gd name="T57" fmla="*/ 777 h 952"/>
                <a:gd name="T58" fmla="*/ 674 w 706"/>
                <a:gd name="T59" fmla="*/ 668 h 952"/>
                <a:gd name="T60" fmla="*/ 674 w 706"/>
                <a:gd name="T61" fmla="*/ 529 h 952"/>
                <a:gd name="T62" fmla="*/ 677 w 706"/>
                <a:gd name="T63" fmla="*/ 392 h 952"/>
                <a:gd name="T64" fmla="*/ 652 w 706"/>
                <a:gd name="T65" fmla="*/ 330 h 952"/>
                <a:gd name="T66" fmla="*/ 623 w 706"/>
                <a:gd name="T67" fmla="*/ 273 h 952"/>
                <a:gd name="T68" fmla="*/ 607 w 706"/>
                <a:gd name="T69" fmla="*/ 236 h 952"/>
                <a:gd name="T70" fmla="*/ 585 w 706"/>
                <a:gd name="T71" fmla="*/ 170 h 952"/>
                <a:gd name="T72" fmla="*/ 566 w 706"/>
                <a:gd name="T73" fmla="*/ 118 h 952"/>
                <a:gd name="T74" fmla="*/ 556 w 706"/>
                <a:gd name="T75" fmla="*/ 96 h 952"/>
                <a:gd name="T76" fmla="*/ 535 w 706"/>
                <a:gd name="T77" fmla="*/ 69 h 952"/>
                <a:gd name="T78" fmla="*/ 511 w 706"/>
                <a:gd name="T79" fmla="*/ 58 h 952"/>
                <a:gd name="T80" fmla="*/ 490 w 706"/>
                <a:gd name="T81" fmla="*/ 53 h 952"/>
                <a:gd name="T82" fmla="*/ 479 w 706"/>
                <a:gd name="T83" fmla="*/ 50 h 952"/>
                <a:gd name="T84" fmla="*/ 472 w 706"/>
                <a:gd name="T85" fmla="*/ 0 h 952"/>
                <a:gd name="T86" fmla="*/ 452 w 706"/>
                <a:gd name="T87" fmla="*/ 1 h 952"/>
                <a:gd name="T88" fmla="*/ 414 w 706"/>
                <a:gd name="T89" fmla="*/ 2 h 952"/>
                <a:gd name="T90" fmla="*/ 353 w 706"/>
                <a:gd name="T91" fmla="*/ 10 h 952"/>
                <a:gd name="T92" fmla="*/ 269 w 706"/>
                <a:gd name="T93" fmla="*/ 31 h 952"/>
                <a:gd name="T94" fmla="*/ 225 w 706"/>
                <a:gd name="T95" fmla="*/ 43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06" h="952">
                  <a:moveTo>
                    <a:pt x="225" y="43"/>
                  </a:moveTo>
                  <a:lnTo>
                    <a:pt x="224" y="46"/>
                  </a:lnTo>
                  <a:lnTo>
                    <a:pt x="222" y="54"/>
                  </a:lnTo>
                  <a:lnTo>
                    <a:pt x="218" y="64"/>
                  </a:lnTo>
                  <a:lnTo>
                    <a:pt x="213" y="77"/>
                  </a:lnTo>
                  <a:lnTo>
                    <a:pt x="207" y="89"/>
                  </a:lnTo>
                  <a:lnTo>
                    <a:pt x="200" y="102"/>
                  </a:lnTo>
                  <a:lnTo>
                    <a:pt x="193" y="113"/>
                  </a:lnTo>
                  <a:lnTo>
                    <a:pt x="185" y="121"/>
                  </a:lnTo>
                  <a:lnTo>
                    <a:pt x="166" y="134"/>
                  </a:lnTo>
                  <a:lnTo>
                    <a:pt x="145" y="153"/>
                  </a:lnTo>
                  <a:lnTo>
                    <a:pt x="122" y="175"/>
                  </a:lnTo>
                  <a:lnTo>
                    <a:pt x="97" y="199"/>
                  </a:lnTo>
                  <a:lnTo>
                    <a:pt x="75" y="224"/>
                  </a:lnTo>
                  <a:lnTo>
                    <a:pt x="57" y="250"/>
                  </a:lnTo>
                  <a:lnTo>
                    <a:pt x="43" y="273"/>
                  </a:lnTo>
                  <a:lnTo>
                    <a:pt x="36" y="294"/>
                  </a:lnTo>
                  <a:lnTo>
                    <a:pt x="33" y="323"/>
                  </a:lnTo>
                  <a:lnTo>
                    <a:pt x="27" y="368"/>
                  </a:lnTo>
                  <a:lnTo>
                    <a:pt x="21" y="421"/>
                  </a:lnTo>
                  <a:lnTo>
                    <a:pt x="14" y="479"/>
                  </a:lnTo>
                  <a:lnTo>
                    <a:pt x="7" y="535"/>
                  </a:lnTo>
                  <a:lnTo>
                    <a:pt x="3" y="585"/>
                  </a:lnTo>
                  <a:lnTo>
                    <a:pt x="0" y="623"/>
                  </a:lnTo>
                  <a:lnTo>
                    <a:pt x="0" y="642"/>
                  </a:lnTo>
                  <a:lnTo>
                    <a:pt x="2" y="652"/>
                  </a:lnTo>
                  <a:lnTo>
                    <a:pt x="4" y="662"/>
                  </a:lnTo>
                  <a:lnTo>
                    <a:pt x="6" y="672"/>
                  </a:lnTo>
                  <a:lnTo>
                    <a:pt x="9" y="681"/>
                  </a:lnTo>
                  <a:lnTo>
                    <a:pt x="13" y="692"/>
                  </a:lnTo>
                  <a:lnTo>
                    <a:pt x="19" y="701"/>
                  </a:lnTo>
                  <a:lnTo>
                    <a:pt x="26" y="709"/>
                  </a:lnTo>
                  <a:lnTo>
                    <a:pt x="36" y="717"/>
                  </a:lnTo>
                  <a:lnTo>
                    <a:pt x="54" y="728"/>
                  </a:lnTo>
                  <a:lnTo>
                    <a:pt x="72" y="734"/>
                  </a:lnTo>
                  <a:lnTo>
                    <a:pt x="89" y="741"/>
                  </a:lnTo>
                  <a:lnTo>
                    <a:pt x="105" y="746"/>
                  </a:lnTo>
                  <a:lnTo>
                    <a:pt x="119" y="753"/>
                  </a:lnTo>
                  <a:lnTo>
                    <a:pt x="130" y="760"/>
                  </a:lnTo>
                  <a:lnTo>
                    <a:pt x="135" y="768"/>
                  </a:lnTo>
                  <a:lnTo>
                    <a:pt x="135" y="779"/>
                  </a:lnTo>
                  <a:lnTo>
                    <a:pt x="135" y="807"/>
                  </a:lnTo>
                  <a:lnTo>
                    <a:pt x="141" y="835"/>
                  </a:lnTo>
                  <a:lnTo>
                    <a:pt x="150" y="856"/>
                  </a:lnTo>
                  <a:lnTo>
                    <a:pt x="158" y="867"/>
                  </a:lnTo>
                  <a:lnTo>
                    <a:pt x="169" y="873"/>
                  </a:lnTo>
                  <a:lnTo>
                    <a:pt x="179" y="881"/>
                  </a:lnTo>
                  <a:lnTo>
                    <a:pt x="190" y="889"/>
                  </a:lnTo>
                  <a:lnTo>
                    <a:pt x="199" y="897"/>
                  </a:lnTo>
                  <a:lnTo>
                    <a:pt x="206" y="905"/>
                  </a:lnTo>
                  <a:lnTo>
                    <a:pt x="211" y="912"/>
                  </a:lnTo>
                  <a:lnTo>
                    <a:pt x="216" y="916"/>
                  </a:lnTo>
                  <a:lnTo>
                    <a:pt x="217" y="918"/>
                  </a:lnTo>
                  <a:lnTo>
                    <a:pt x="217" y="923"/>
                  </a:lnTo>
                  <a:lnTo>
                    <a:pt x="216" y="936"/>
                  </a:lnTo>
                  <a:lnTo>
                    <a:pt x="217" y="947"/>
                  </a:lnTo>
                  <a:lnTo>
                    <a:pt x="222" y="951"/>
                  </a:lnTo>
                  <a:lnTo>
                    <a:pt x="228" y="950"/>
                  </a:lnTo>
                  <a:lnTo>
                    <a:pt x="239" y="946"/>
                  </a:lnTo>
                  <a:lnTo>
                    <a:pt x="256" y="944"/>
                  </a:lnTo>
                  <a:lnTo>
                    <a:pt x="277" y="941"/>
                  </a:lnTo>
                  <a:lnTo>
                    <a:pt x="300" y="938"/>
                  </a:lnTo>
                  <a:lnTo>
                    <a:pt x="324" y="938"/>
                  </a:lnTo>
                  <a:lnTo>
                    <a:pt x="350" y="939"/>
                  </a:lnTo>
                  <a:lnTo>
                    <a:pt x="375" y="944"/>
                  </a:lnTo>
                  <a:lnTo>
                    <a:pt x="389" y="946"/>
                  </a:lnTo>
                  <a:lnTo>
                    <a:pt x="404" y="949"/>
                  </a:lnTo>
                  <a:lnTo>
                    <a:pt x="422" y="951"/>
                  </a:lnTo>
                  <a:lnTo>
                    <a:pt x="442" y="951"/>
                  </a:lnTo>
                  <a:lnTo>
                    <a:pt x="462" y="952"/>
                  </a:lnTo>
                  <a:lnTo>
                    <a:pt x="483" y="952"/>
                  </a:lnTo>
                  <a:lnTo>
                    <a:pt x="504" y="951"/>
                  </a:lnTo>
                  <a:lnTo>
                    <a:pt x="525" y="951"/>
                  </a:lnTo>
                  <a:lnTo>
                    <a:pt x="544" y="950"/>
                  </a:lnTo>
                  <a:lnTo>
                    <a:pt x="564" y="949"/>
                  </a:lnTo>
                  <a:lnTo>
                    <a:pt x="581" y="947"/>
                  </a:lnTo>
                  <a:lnTo>
                    <a:pt x="596" y="946"/>
                  </a:lnTo>
                  <a:lnTo>
                    <a:pt x="609" y="945"/>
                  </a:lnTo>
                  <a:lnTo>
                    <a:pt x="618" y="945"/>
                  </a:lnTo>
                  <a:lnTo>
                    <a:pt x="624" y="944"/>
                  </a:lnTo>
                  <a:lnTo>
                    <a:pt x="626" y="944"/>
                  </a:lnTo>
                  <a:lnTo>
                    <a:pt x="706" y="891"/>
                  </a:lnTo>
                  <a:lnTo>
                    <a:pt x="677" y="846"/>
                  </a:lnTo>
                  <a:lnTo>
                    <a:pt x="680" y="837"/>
                  </a:lnTo>
                  <a:lnTo>
                    <a:pt x="690" y="816"/>
                  </a:lnTo>
                  <a:lnTo>
                    <a:pt x="698" y="793"/>
                  </a:lnTo>
                  <a:lnTo>
                    <a:pt x="701" y="777"/>
                  </a:lnTo>
                  <a:lnTo>
                    <a:pt x="695" y="752"/>
                  </a:lnTo>
                  <a:lnTo>
                    <a:pt x="685" y="708"/>
                  </a:lnTo>
                  <a:lnTo>
                    <a:pt x="674" y="668"/>
                  </a:lnTo>
                  <a:lnTo>
                    <a:pt x="668" y="649"/>
                  </a:lnTo>
                  <a:lnTo>
                    <a:pt x="670" y="612"/>
                  </a:lnTo>
                  <a:lnTo>
                    <a:pt x="674" y="529"/>
                  </a:lnTo>
                  <a:lnTo>
                    <a:pt x="677" y="447"/>
                  </a:lnTo>
                  <a:lnTo>
                    <a:pt x="679" y="405"/>
                  </a:lnTo>
                  <a:lnTo>
                    <a:pt x="677" y="392"/>
                  </a:lnTo>
                  <a:lnTo>
                    <a:pt x="671" y="374"/>
                  </a:lnTo>
                  <a:lnTo>
                    <a:pt x="662" y="353"/>
                  </a:lnTo>
                  <a:lnTo>
                    <a:pt x="652" y="330"/>
                  </a:lnTo>
                  <a:lnTo>
                    <a:pt x="641" y="308"/>
                  </a:lnTo>
                  <a:lnTo>
                    <a:pt x="631" y="288"/>
                  </a:lnTo>
                  <a:lnTo>
                    <a:pt x="623" y="273"/>
                  </a:lnTo>
                  <a:lnTo>
                    <a:pt x="617" y="262"/>
                  </a:lnTo>
                  <a:lnTo>
                    <a:pt x="612" y="252"/>
                  </a:lnTo>
                  <a:lnTo>
                    <a:pt x="607" y="236"/>
                  </a:lnTo>
                  <a:lnTo>
                    <a:pt x="600" y="216"/>
                  </a:lnTo>
                  <a:lnTo>
                    <a:pt x="592" y="193"/>
                  </a:lnTo>
                  <a:lnTo>
                    <a:pt x="585" y="170"/>
                  </a:lnTo>
                  <a:lnTo>
                    <a:pt x="578" y="149"/>
                  </a:lnTo>
                  <a:lnTo>
                    <a:pt x="571" y="131"/>
                  </a:lnTo>
                  <a:lnTo>
                    <a:pt x="566" y="118"/>
                  </a:lnTo>
                  <a:lnTo>
                    <a:pt x="564" y="113"/>
                  </a:lnTo>
                  <a:lnTo>
                    <a:pt x="561" y="104"/>
                  </a:lnTo>
                  <a:lnTo>
                    <a:pt x="556" y="96"/>
                  </a:lnTo>
                  <a:lnTo>
                    <a:pt x="550" y="86"/>
                  </a:lnTo>
                  <a:lnTo>
                    <a:pt x="543" y="77"/>
                  </a:lnTo>
                  <a:lnTo>
                    <a:pt x="535" y="69"/>
                  </a:lnTo>
                  <a:lnTo>
                    <a:pt x="527" y="63"/>
                  </a:lnTo>
                  <a:lnTo>
                    <a:pt x="519" y="60"/>
                  </a:lnTo>
                  <a:lnTo>
                    <a:pt x="511" y="58"/>
                  </a:lnTo>
                  <a:lnTo>
                    <a:pt x="503" y="56"/>
                  </a:lnTo>
                  <a:lnTo>
                    <a:pt x="496" y="55"/>
                  </a:lnTo>
                  <a:lnTo>
                    <a:pt x="490" y="53"/>
                  </a:lnTo>
                  <a:lnTo>
                    <a:pt x="485" y="51"/>
                  </a:lnTo>
                  <a:lnTo>
                    <a:pt x="481" y="51"/>
                  </a:lnTo>
                  <a:lnTo>
                    <a:pt x="479" y="50"/>
                  </a:lnTo>
                  <a:lnTo>
                    <a:pt x="478" y="50"/>
                  </a:lnTo>
                  <a:lnTo>
                    <a:pt x="473" y="0"/>
                  </a:lnTo>
                  <a:lnTo>
                    <a:pt x="472" y="0"/>
                  </a:lnTo>
                  <a:lnTo>
                    <a:pt x="467" y="0"/>
                  </a:lnTo>
                  <a:lnTo>
                    <a:pt x="462" y="0"/>
                  </a:lnTo>
                  <a:lnTo>
                    <a:pt x="452" y="1"/>
                  </a:lnTo>
                  <a:lnTo>
                    <a:pt x="442" y="1"/>
                  </a:lnTo>
                  <a:lnTo>
                    <a:pt x="429" y="2"/>
                  </a:lnTo>
                  <a:lnTo>
                    <a:pt x="414" y="2"/>
                  </a:lnTo>
                  <a:lnTo>
                    <a:pt x="399" y="3"/>
                  </a:lnTo>
                  <a:lnTo>
                    <a:pt x="380" y="5"/>
                  </a:lnTo>
                  <a:lnTo>
                    <a:pt x="353" y="10"/>
                  </a:lnTo>
                  <a:lnTo>
                    <a:pt x="326" y="17"/>
                  </a:lnTo>
                  <a:lnTo>
                    <a:pt x="296" y="24"/>
                  </a:lnTo>
                  <a:lnTo>
                    <a:pt x="269" y="31"/>
                  </a:lnTo>
                  <a:lnTo>
                    <a:pt x="246" y="38"/>
                  </a:lnTo>
                  <a:lnTo>
                    <a:pt x="231" y="42"/>
                  </a:lnTo>
                  <a:lnTo>
                    <a:pt x="225" y="4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2" name="Freeform 93"/>
            <p:cNvSpPr>
              <a:spLocks/>
            </p:cNvSpPr>
            <p:nvPr/>
          </p:nvSpPr>
          <p:spPr bwMode="auto">
            <a:xfrm>
              <a:off x="3562" y="3870"/>
              <a:ext cx="236" cy="118"/>
            </a:xfrm>
            <a:custGeom>
              <a:avLst/>
              <a:gdLst>
                <a:gd name="T0" fmla="*/ 46 w 472"/>
                <a:gd name="T1" fmla="*/ 35 h 235"/>
                <a:gd name="T2" fmla="*/ 32 w 472"/>
                <a:gd name="T3" fmla="*/ 91 h 235"/>
                <a:gd name="T4" fmla="*/ 15 w 472"/>
                <a:gd name="T5" fmla="*/ 163 h 235"/>
                <a:gd name="T6" fmla="*/ 2 w 472"/>
                <a:gd name="T7" fmla="*/ 213 h 235"/>
                <a:gd name="T8" fmla="*/ 2 w 472"/>
                <a:gd name="T9" fmla="*/ 220 h 235"/>
                <a:gd name="T10" fmla="*/ 23 w 472"/>
                <a:gd name="T11" fmla="*/ 213 h 235"/>
                <a:gd name="T12" fmla="*/ 57 w 472"/>
                <a:gd name="T13" fmla="*/ 206 h 235"/>
                <a:gd name="T14" fmla="*/ 100 w 472"/>
                <a:gd name="T15" fmla="*/ 205 h 235"/>
                <a:gd name="T16" fmla="*/ 144 w 472"/>
                <a:gd name="T17" fmla="*/ 215 h 235"/>
                <a:gd name="T18" fmla="*/ 179 w 472"/>
                <a:gd name="T19" fmla="*/ 223 h 235"/>
                <a:gd name="T20" fmla="*/ 212 w 472"/>
                <a:gd name="T21" fmla="*/ 230 h 235"/>
                <a:gd name="T22" fmla="*/ 251 w 472"/>
                <a:gd name="T23" fmla="*/ 234 h 235"/>
                <a:gd name="T24" fmla="*/ 297 w 472"/>
                <a:gd name="T25" fmla="*/ 235 h 235"/>
                <a:gd name="T26" fmla="*/ 333 w 472"/>
                <a:gd name="T27" fmla="*/ 230 h 235"/>
                <a:gd name="T28" fmla="*/ 359 w 472"/>
                <a:gd name="T29" fmla="*/ 219 h 235"/>
                <a:gd name="T30" fmla="*/ 381 w 472"/>
                <a:gd name="T31" fmla="*/ 210 h 235"/>
                <a:gd name="T32" fmla="*/ 406 w 472"/>
                <a:gd name="T33" fmla="*/ 204 h 235"/>
                <a:gd name="T34" fmla="*/ 434 w 472"/>
                <a:gd name="T35" fmla="*/ 203 h 235"/>
                <a:gd name="T36" fmla="*/ 457 w 472"/>
                <a:gd name="T37" fmla="*/ 205 h 235"/>
                <a:gd name="T38" fmla="*/ 470 w 472"/>
                <a:gd name="T39" fmla="*/ 209 h 235"/>
                <a:gd name="T40" fmla="*/ 461 w 472"/>
                <a:gd name="T41" fmla="*/ 0 h 235"/>
                <a:gd name="T42" fmla="*/ 448 w 472"/>
                <a:gd name="T43" fmla="*/ 1 h 235"/>
                <a:gd name="T44" fmla="*/ 420 w 472"/>
                <a:gd name="T45" fmla="*/ 5 h 235"/>
                <a:gd name="T46" fmla="*/ 389 w 472"/>
                <a:gd name="T47" fmla="*/ 10 h 235"/>
                <a:gd name="T48" fmla="*/ 372 w 472"/>
                <a:gd name="T49" fmla="*/ 11 h 235"/>
                <a:gd name="T50" fmla="*/ 356 w 472"/>
                <a:gd name="T51" fmla="*/ 11 h 235"/>
                <a:gd name="T52" fmla="*/ 326 w 472"/>
                <a:gd name="T53" fmla="*/ 10 h 235"/>
                <a:gd name="T54" fmla="*/ 287 w 472"/>
                <a:gd name="T55" fmla="*/ 7 h 235"/>
                <a:gd name="T56" fmla="*/ 245 w 472"/>
                <a:gd name="T57" fmla="*/ 3 h 235"/>
                <a:gd name="T58" fmla="*/ 221 w 472"/>
                <a:gd name="T59" fmla="*/ 1 h 235"/>
                <a:gd name="T60" fmla="*/ 191 w 472"/>
                <a:gd name="T61" fmla="*/ 3 h 235"/>
                <a:gd name="T62" fmla="*/ 159 w 472"/>
                <a:gd name="T63" fmla="*/ 6 h 235"/>
                <a:gd name="T64" fmla="*/ 126 w 472"/>
                <a:gd name="T65" fmla="*/ 10 h 235"/>
                <a:gd name="T66" fmla="*/ 95 w 472"/>
                <a:gd name="T67" fmla="*/ 14 h 235"/>
                <a:gd name="T68" fmla="*/ 71 w 472"/>
                <a:gd name="T69" fmla="*/ 18 h 235"/>
                <a:gd name="T70" fmla="*/ 54 w 472"/>
                <a:gd name="T71" fmla="*/ 21 h 235"/>
                <a:gd name="T72" fmla="*/ 48 w 472"/>
                <a:gd name="T73" fmla="*/ 2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72" h="235">
                  <a:moveTo>
                    <a:pt x="48" y="22"/>
                  </a:moveTo>
                  <a:lnTo>
                    <a:pt x="46" y="35"/>
                  </a:lnTo>
                  <a:lnTo>
                    <a:pt x="40" y="60"/>
                  </a:lnTo>
                  <a:lnTo>
                    <a:pt x="32" y="91"/>
                  </a:lnTo>
                  <a:lnTo>
                    <a:pt x="23" y="127"/>
                  </a:lnTo>
                  <a:lnTo>
                    <a:pt x="15" y="163"/>
                  </a:lnTo>
                  <a:lnTo>
                    <a:pt x="7" y="193"/>
                  </a:lnTo>
                  <a:lnTo>
                    <a:pt x="2" y="213"/>
                  </a:lnTo>
                  <a:lnTo>
                    <a:pt x="0" y="221"/>
                  </a:lnTo>
                  <a:lnTo>
                    <a:pt x="2" y="220"/>
                  </a:lnTo>
                  <a:lnTo>
                    <a:pt x="10" y="218"/>
                  </a:lnTo>
                  <a:lnTo>
                    <a:pt x="23" y="213"/>
                  </a:lnTo>
                  <a:lnTo>
                    <a:pt x="39" y="210"/>
                  </a:lnTo>
                  <a:lnTo>
                    <a:pt x="57" y="206"/>
                  </a:lnTo>
                  <a:lnTo>
                    <a:pt x="78" y="205"/>
                  </a:lnTo>
                  <a:lnTo>
                    <a:pt x="100" y="205"/>
                  </a:lnTo>
                  <a:lnTo>
                    <a:pt x="123" y="209"/>
                  </a:lnTo>
                  <a:lnTo>
                    <a:pt x="144" y="215"/>
                  </a:lnTo>
                  <a:lnTo>
                    <a:pt x="162" y="219"/>
                  </a:lnTo>
                  <a:lnTo>
                    <a:pt x="179" y="223"/>
                  </a:lnTo>
                  <a:lnTo>
                    <a:pt x="196" y="227"/>
                  </a:lnTo>
                  <a:lnTo>
                    <a:pt x="212" y="230"/>
                  </a:lnTo>
                  <a:lnTo>
                    <a:pt x="230" y="232"/>
                  </a:lnTo>
                  <a:lnTo>
                    <a:pt x="251" y="234"/>
                  </a:lnTo>
                  <a:lnTo>
                    <a:pt x="274" y="235"/>
                  </a:lnTo>
                  <a:lnTo>
                    <a:pt x="297" y="235"/>
                  </a:lnTo>
                  <a:lnTo>
                    <a:pt x="317" y="233"/>
                  </a:lnTo>
                  <a:lnTo>
                    <a:pt x="333" y="230"/>
                  </a:lnTo>
                  <a:lnTo>
                    <a:pt x="348" y="224"/>
                  </a:lnTo>
                  <a:lnTo>
                    <a:pt x="359" y="219"/>
                  </a:lnTo>
                  <a:lnTo>
                    <a:pt x="371" y="215"/>
                  </a:lnTo>
                  <a:lnTo>
                    <a:pt x="381" y="210"/>
                  </a:lnTo>
                  <a:lnTo>
                    <a:pt x="391" y="206"/>
                  </a:lnTo>
                  <a:lnTo>
                    <a:pt x="406" y="204"/>
                  </a:lnTo>
                  <a:lnTo>
                    <a:pt x="420" y="203"/>
                  </a:lnTo>
                  <a:lnTo>
                    <a:pt x="434" y="203"/>
                  </a:lnTo>
                  <a:lnTo>
                    <a:pt x="447" y="204"/>
                  </a:lnTo>
                  <a:lnTo>
                    <a:pt x="457" y="205"/>
                  </a:lnTo>
                  <a:lnTo>
                    <a:pt x="465" y="206"/>
                  </a:lnTo>
                  <a:lnTo>
                    <a:pt x="470" y="209"/>
                  </a:lnTo>
                  <a:lnTo>
                    <a:pt x="472" y="209"/>
                  </a:lnTo>
                  <a:lnTo>
                    <a:pt x="461" y="0"/>
                  </a:lnTo>
                  <a:lnTo>
                    <a:pt x="457" y="0"/>
                  </a:lnTo>
                  <a:lnTo>
                    <a:pt x="448" y="1"/>
                  </a:lnTo>
                  <a:lnTo>
                    <a:pt x="435" y="4"/>
                  </a:lnTo>
                  <a:lnTo>
                    <a:pt x="420" y="5"/>
                  </a:lnTo>
                  <a:lnTo>
                    <a:pt x="404" y="7"/>
                  </a:lnTo>
                  <a:lnTo>
                    <a:pt x="389" y="10"/>
                  </a:lnTo>
                  <a:lnTo>
                    <a:pt x="379" y="11"/>
                  </a:lnTo>
                  <a:lnTo>
                    <a:pt x="372" y="11"/>
                  </a:lnTo>
                  <a:lnTo>
                    <a:pt x="366" y="11"/>
                  </a:lnTo>
                  <a:lnTo>
                    <a:pt x="356" y="11"/>
                  </a:lnTo>
                  <a:lnTo>
                    <a:pt x="342" y="11"/>
                  </a:lnTo>
                  <a:lnTo>
                    <a:pt x="326" y="10"/>
                  </a:lnTo>
                  <a:lnTo>
                    <a:pt x="307" y="8"/>
                  </a:lnTo>
                  <a:lnTo>
                    <a:pt x="287" y="7"/>
                  </a:lnTo>
                  <a:lnTo>
                    <a:pt x="266" y="5"/>
                  </a:lnTo>
                  <a:lnTo>
                    <a:pt x="245" y="3"/>
                  </a:lnTo>
                  <a:lnTo>
                    <a:pt x="234" y="1"/>
                  </a:lnTo>
                  <a:lnTo>
                    <a:pt x="221" y="1"/>
                  </a:lnTo>
                  <a:lnTo>
                    <a:pt x="206" y="1"/>
                  </a:lnTo>
                  <a:lnTo>
                    <a:pt x="191" y="3"/>
                  </a:lnTo>
                  <a:lnTo>
                    <a:pt x="175" y="4"/>
                  </a:lnTo>
                  <a:lnTo>
                    <a:pt x="159" y="6"/>
                  </a:lnTo>
                  <a:lnTo>
                    <a:pt x="143" y="7"/>
                  </a:lnTo>
                  <a:lnTo>
                    <a:pt x="126" y="10"/>
                  </a:lnTo>
                  <a:lnTo>
                    <a:pt x="110" y="12"/>
                  </a:lnTo>
                  <a:lnTo>
                    <a:pt x="95" y="14"/>
                  </a:lnTo>
                  <a:lnTo>
                    <a:pt x="83" y="16"/>
                  </a:lnTo>
                  <a:lnTo>
                    <a:pt x="71" y="18"/>
                  </a:lnTo>
                  <a:lnTo>
                    <a:pt x="62" y="20"/>
                  </a:lnTo>
                  <a:lnTo>
                    <a:pt x="54" y="21"/>
                  </a:lnTo>
                  <a:lnTo>
                    <a:pt x="49" y="22"/>
                  </a:lnTo>
                  <a:lnTo>
                    <a:pt x="48" y="22"/>
                  </a:lnTo>
                  <a:close/>
                </a:path>
              </a:pathLst>
            </a:custGeom>
            <a:solidFill>
              <a:srgbClr val="BCA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3" name="Freeform 94"/>
            <p:cNvSpPr>
              <a:spLocks/>
            </p:cNvSpPr>
            <p:nvPr/>
          </p:nvSpPr>
          <p:spPr bwMode="auto">
            <a:xfrm>
              <a:off x="3515" y="3168"/>
              <a:ext cx="186" cy="253"/>
            </a:xfrm>
            <a:custGeom>
              <a:avLst/>
              <a:gdLst>
                <a:gd name="T0" fmla="*/ 349 w 372"/>
                <a:gd name="T1" fmla="*/ 137 h 507"/>
                <a:gd name="T2" fmla="*/ 353 w 372"/>
                <a:gd name="T3" fmla="*/ 132 h 507"/>
                <a:gd name="T4" fmla="*/ 360 w 372"/>
                <a:gd name="T5" fmla="*/ 117 h 507"/>
                <a:gd name="T6" fmla="*/ 368 w 372"/>
                <a:gd name="T7" fmla="*/ 97 h 507"/>
                <a:gd name="T8" fmla="*/ 372 w 372"/>
                <a:gd name="T9" fmla="*/ 76 h 507"/>
                <a:gd name="T10" fmla="*/ 372 w 372"/>
                <a:gd name="T11" fmla="*/ 66 h 507"/>
                <a:gd name="T12" fmla="*/ 369 w 372"/>
                <a:gd name="T13" fmla="*/ 56 h 507"/>
                <a:gd name="T14" fmla="*/ 364 w 372"/>
                <a:gd name="T15" fmla="*/ 45 h 507"/>
                <a:gd name="T16" fmla="*/ 359 w 372"/>
                <a:gd name="T17" fmla="*/ 35 h 507"/>
                <a:gd name="T18" fmla="*/ 350 w 372"/>
                <a:gd name="T19" fmla="*/ 26 h 507"/>
                <a:gd name="T20" fmla="*/ 341 w 372"/>
                <a:gd name="T21" fmla="*/ 18 h 507"/>
                <a:gd name="T22" fmla="*/ 331 w 372"/>
                <a:gd name="T23" fmla="*/ 11 h 507"/>
                <a:gd name="T24" fmla="*/ 320 w 372"/>
                <a:gd name="T25" fmla="*/ 6 h 507"/>
                <a:gd name="T26" fmla="*/ 307 w 372"/>
                <a:gd name="T27" fmla="*/ 3 h 507"/>
                <a:gd name="T28" fmla="*/ 288 w 372"/>
                <a:gd name="T29" fmla="*/ 1 h 507"/>
                <a:gd name="T30" fmla="*/ 266 w 372"/>
                <a:gd name="T31" fmla="*/ 0 h 507"/>
                <a:gd name="T32" fmla="*/ 244 w 372"/>
                <a:gd name="T33" fmla="*/ 0 h 507"/>
                <a:gd name="T34" fmla="*/ 223 w 372"/>
                <a:gd name="T35" fmla="*/ 0 h 507"/>
                <a:gd name="T36" fmla="*/ 203 w 372"/>
                <a:gd name="T37" fmla="*/ 1 h 507"/>
                <a:gd name="T38" fmla="*/ 189 w 372"/>
                <a:gd name="T39" fmla="*/ 3 h 507"/>
                <a:gd name="T40" fmla="*/ 181 w 372"/>
                <a:gd name="T41" fmla="*/ 4 h 507"/>
                <a:gd name="T42" fmla="*/ 167 w 372"/>
                <a:gd name="T43" fmla="*/ 5 h 507"/>
                <a:gd name="T44" fmla="*/ 153 w 372"/>
                <a:gd name="T45" fmla="*/ 6 h 507"/>
                <a:gd name="T46" fmla="*/ 138 w 372"/>
                <a:gd name="T47" fmla="*/ 7 h 507"/>
                <a:gd name="T48" fmla="*/ 121 w 372"/>
                <a:gd name="T49" fmla="*/ 11 h 507"/>
                <a:gd name="T50" fmla="*/ 104 w 372"/>
                <a:gd name="T51" fmla="*/ 19 h 507"/>
                <a:gd name="T52" fmla="*/ 83 w 372"/>
                <a:gd name="T53" fmla="*/ 29 h 507"/>
                <a:gd name="T54" fmla="*/ 61 w 372"/>
                <a:gd name="T55" fmla="*/ 46 h 507"/>
                <a:gd name="T56" fmla="*/ 36 w 372"/>
                <a:gd name="T57" fmla="*/ 71 h 507"/>
                <a:gd name="T58" fmla="*/ 15 w 372"/>
                <a:gd name="T59" fmla="*/ 100 h 507"/>
                <a:gd name="T60" fmla="*/ 4 w 372"/>
                <a:gd name="T61" fmla="*/ 135 h 507"/>
                <a:gd name="T62" fmla="*/ 0 w 372"/>
                <a:gd name="T63" fmla="*/ 172 h 507"/>
                <a:gd name="T64" fmla="*/ 1 w 372"/>
                <a:gd name="T65" fmla="*/ 208 h 507"/>
                <a:gd name="T66" fmla="*/ 6 w 372"/>
                <a:gd name="T67" fmla="*/ 241 h 507"/>
                <a:gd name="T68" fmla="*/ 13 w 372"/>
                <a:gd name="T69" fmla="*/ 270 h 507"/>
                <a:gd name="T70" fmla="*/ 19 w 372"/>
                <a:gd name="T71" fmla="*/ 291 h 507"/>
                <a:gd name="T72" fmla="*/ 21 w 372"/>
                <a:gd name="T73" fmla="*/ 301 h 507"/>
                <a:gd name="T74" fmla="*/ 24 w 372"/>
                <a:gd name="T75" fmla="*/ 314 h 507"/>
                <a:gd name="T76" fmla="*/ 30 w 372"/>
                <a:gd name="T77" fmla="*/ 330 h 507"/>
                <a:gd name="T78" fmla="*/ 35 w 372"/>
                <a:gd name="T79" fmla="*/ 345 h 507"/>
                <a:gd name="T80" fmla="*/ 37 w 372"/>
                <a:gd name="T81" fmla="*/ 350 h 507"/>
                <a:gd name="T82" fmla="*/ 37 w 372"/>
                <a:gd name="T83" fmla="*/ 371 h 507"/>
                <a:gd name="T84" fmla="*/ 36 w 372"/>
                <a:gd name="T85" fmla="*/ 416 h 507"/>
                <a:gd name="T86" fmla="*/ 34 w 372"/>
                <a:gd name="T87" fmla="*/ 464 h 507"/>
                <a:gd name="T88" fmla="*/ 32 w 372"/>
                <a:gd name="T89" fmla="*/ 490 h 507"/>
                <a:gd name="T90" fmla="*/ 35 w 372"/>
                <a:gd name="T91" fmla="*/ 497 h 507"/>
                <a:gd name="T92" fmla="*/ 43 w 372"/>
                <a:gd name="T93" fmla="*/ 501 h 507"/>
                <a:gd name="T94" fmla="*/ 52 w 372"/>
                <a:gd name="T95" fmla="*/ 505 h 507"/>
                <a:gd name="T96" fmla="*/ 61 w 372"/>
                <a:gd name="T97" fmla="*/ 507 h 507"/>
                <a:gd name="T98" fmla="*/ 68 w 372"/>
                <a:gd name="T99" fmla="*/ 507 h 507"/>
                <a:gd name="T100" fmla="*/ 78 w 372"/>
                <a:gd name="T101" fmla="*/ 505 h 507"/>
                <a:gd name="T102" fmla="*/ 91 w 372"/>
                <a:gd name="T103" fmla="*/ 502 h 507"/>
                <a:gd name="T104" fmla="*/ 105 w 372"/>
                <a:gd name="T105" fmla="*/ 498 h 507"/>
                <a:gd name="T106" fmla="*/ 120 w 372"/>
                <a:gd name="T107" fmla="*/ 494 h 507"/>
                <a:gd name="T108" fmla="*/ 131 w 372"/>
                <a:gd name="T109" fmla="*/ 490 h 507"/>
                <a:gd name="T110" fmla="*/ 141 w 372"/>
                <a:gd name="T111" fmla="*/ 486 h 507"/>
                <a:gd name="T112" fmla="*/ 145 w 372"/>
                <a:gd name="T113" fmla="*/ 483 h 507"/>
                <a:gd name="T114" fmla="*/ 149 w 372"/>
                <a:gd name="T115" fmla="*/ 474 h 507"/>
                <a:gd name="T116" fmla="*/ 151 w 372"/>
                <a:gd name="T117" fmla="*/ 459 h 507"/>
                <a:gd name="T118" fmla="*/ 152 w 372"/>
                <a:gd name="T119" fmla="*/ 445 h 507"/>
                <a:gd name="T120" fmla="*/ 152 w 372"/>
                <a:gd name="T121" fmla="*/ 439 h 507"/>
                <a:gd name="T122" fmla="*/ 349 w 372"/>
                <a:gd name="T123" fmla="*/ 13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72" h="507">
                  <a:moveTo>
                    <a:pt x="349" y="137"/>
                  </a:moveTo>
                  <a:lnTo>
                    <a:pt x="353" y="132"/>
                  </a:lnTo>
                  <a:lnTo>
                    <a:pt x="360" y="117"/>
                  </a:lnTo>
                  <a:lnTo>
                    <a:pt x="368" y="97"/>
                  </a:lnTo>
                  <a:lnTo>
                    <a:pt x="372" y="76"/>
                  </a:lnTo>
                  <a:lnTo>
                    <a:pt x="372" y="66"/>
                  </a:lnTo>
                  <a:lnTo>
                    <a:pt x="369" y="56"/>
                  </a:lnTo>
                  <a:lnTo>
                    <a:pt x="364" y="45"/>
                  </a:lnTo>
                  <a:lnTo>
                    <a:pt x="359" y="35"/>
                  </a:lnTo>
                  <a:lnTo>
                    <a:pt x="350" y="26"/>
                  </a:lnTo>
                  <a:lnTo>
                    <a:pt x="341" y="18"/>
                  </a:lnTo>
                  <a:lnTo>
                    <a:pt x="331" y="11"/>
                  </a:lnTo>
                  <a:lnTo>
                    <a:pt x="320" y="6"/>
                  </a:lnTo>
                  <a:lnTo>
                    <a:pt x="307" y="3"/>
                  </a:lnTo>
                  <a:lnTo>
                    <a:pt x="288" y="1"/>
                  </a:lnTo>
                  <a:lnTo>
                    <a:pt x="266" y="0"/>
                  </a:lnTo>
                  <a:lnTo>
                    <a:pt x="244" y="0"/>
                  </a:lnTo>
                  <a:lnTo>
                    <a:pt x="223" y="0"/>
                  </a:lnTo>
                  <a:lnTo>
                    <a:pt x="203" y="1"/>
                  </a:lnTo>
                  <a:lnTo>
                    <a:pt x="189" y="3"/>
                  </a:lnTo>
                  <a:lnTo>
                    <a:pt x="181" y="4"/>
                  </a:lnTo>
                  <a:lnTo>
                    <a:pt x="167" y="5"/>
                  </a:lnTo>
                  <a:lnTo>
                    <a:pt x="153" y="6"/>
                  </a:lnTo>
                  <a:lnTo>
                    <a:pt x="138" y="7"/>
                  </a:lnTo>
                  <a:lnTo>
                    <a:pt x="121" y="11"/>
                  </a:lnTo>
                  <a:lnTo>
                    <a:pt x="104" y="19"/>
                  </a:lnTo>
                  <a:lnTo>
                    <a:pt x="83" y="29"/>
                  </a:lnTo>
                  <a:lnTo>
                    <a:pt x="61" y="46"/>
                  </a:lnTo>
                  <a:lnTo>
                    <a:pt x="36" y="71"/>
                  </a:lnTo>
                  <a:lnTo>
                    <a:pt x="15" y="100"/>
                  </a:lnTo>
                  <a:lnTo>
                    <a:pt x="4" y="135"/>
                  </a:lnTo>
                  <a:lnTo>
                    <a:pt x="0" y="172"/>
                  </a:lnTo>
                  <a:lnTo>
                    <a:pt x="1" y="208"/>
                  </a:lnTo>
                  <a:lnTo>
                    <a:pt x="6" y="241"/>
                  </a:lnTo>
                  <a:lnTo>
                    <a:pt x="13" y="270"/>
                  </a:lnTo>
                  <a:lnTo>
                    <a:pt x="19" y="291"/>
                  </a:lnTo>
                  <a:lnTo>
                    <a:pt x="21" y="301"/>
                  </a:lnTo>
                  <a:lnTo>
                    <a:pt x="24" y="314"/>
                  </a:lnTo>
                  <a:lnTo>
                    <a:pt x="30" y="330"/>
                  </a:lnTo>
                  <a:lnTo>
                    <a:pt x="35" y="345"/>
                  </a:lnTo>
                  <a:lnTo>
                    <a:pt x="37" y="350"/>
                  </a:lnTo>
                  <a:lnTo>
                    <a:pt x="37" y="371"/>
                  </a:lnTo>
                  <a:lnTo>
                    <a:pt x="36" y="416"/>
                  </a:lnTo>
                  <a:lnTo>
                    <a:pt x="34" y="464"/>
                  </a:lnTo>
                  <a:lnTo>
                    <a:pt x="32" y="490"/>
                  </a:lnTo>
                  <a:lnTo>
                    <a:pt x="35" y="497"/>
                  </a:lnTo>
                  <a:lnTo>
                    <a:pt x="43" y="501"/>
                  </a:lnTo>
                  <a:lnTo>
                    <a:pt x="52" y="505"/>
                  </a:lnTo>
                  <a:lnTo>
                    <a:pt x="61" y="507"/>
                  </a:lnTo>
                  <a:lnTo>
                    <a:pt x="68" y="507"/>
                  </a:lnTo>
                  <a:lnTo>
                    <a:pt x="78" y="505"/>
                  </a:lnTo>
                  <a:lnTo>
                    <a:pt x="91" y="502"/>
                  </a:lnTo>
                  <a:lnTo>
                    <a:pt x="105" y="498"/>
                  </a:lnTo>
                  <a:lnTo>
                    <a:pt x="120" y="494"/>
                  </a:lnTo>
                  <a:lnTo>
                    <a:pt x="131" y="490"/>
                  </a:lnTo>
                  <a:lnTo>
                    <a:pt x="141" y="486"/>
                  </a:lnTo>
                  <a:lnTo>
                    <a:pt x="145" y="483"/>
                  </a:lnTo>
                  <a:lnTo>
                    <a:pt x="149" y="474"/>
                  </a:lnTo>
                  <a:lnTo>
                    <a:pt x="151" y="459"/>
                  </a:lnTo>
                  <a:lnTo>
                    <a:pt x="152" y="445"/>
                  </a:lnTo>
                  <a:lnTo>
                    <a:pt x="152" y="439"/>
                  </a:lnTo>
                  <a:lnTo>
                    <a:pt x="349" y="137"/>
                  </a:lnTo>
                  <a:close/>
                </a:path>
              </a:pathLst>
            </a:custGeom>
            <a:solidFill>
              <a:srgbClr val="FFFF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4" name="Freeform 95"/>
            <p:cNvSpPr>
              <a:spLocks/>
            </p:cNvSpPr>
            <p:nvPr/>
          </p:nvSpPr>
          <p:spPr bwMode="auto">
            <a:xfrm>
              <a:off x="4135" y="3120"/>
              <a:ext cx="254" cy="208"/>
            </a:xfrm>
            <a:custGeom>
              <a:avLst/>
              <a:gdLst>
                <a:gd name="T0" fmla="*/ 5 w 507"/>
                <a:gd name="T1" fmla="*/ 84 h 417"/>
                <a:gd name="T2" fmla="*/ 25 w 507"/>
                <a:gd name="T3" fmla="*/ 144 h 417"/>
                <a:gd name="T4" fmla="*/ 36 w 507"/>
                <a:gd name="T5" fmla="*/ 172 h 417"/>
                <a:gd name="T6" fmla="*/ 48 w 507"/>
                <a:gd name="T7" fmla="*/ 190 h 417"/>
                <a:gd name="T8" fmla="*/ 61 w 507"/>
                <a:gd name="T9" fmla="*/ 207 h 417"/>
                <a:gd name="T10" fmla="*/ 70 w 507"/>
                <a:gd name="T11" fmla="*/ 223 h 417"/>
                <a:gd name="T12" fmla="*/ 68 w 507"/>
                <a:gd name="T13" fmla="*/ 247 h 417"/>
                <a:gd name="T14" fmla="*/ 61 w 507"/>
                <a:gd name="T15" fmla="*/ 285 h 417"/>
                <a:gd name="T16" fmla="*/ 58 w 507"/>
                <a:gd name="T17" fmla="*/ 300 h 417"/>
                <a:gd name="T18" fmla="*/ 51 w 507"/>
                <a:gd name="T19" fmla="*/ 338 h 417"/>
                <a:gd name="T20" fmla="*/ 61 w 507"/>
                <a:gd name="T21" fmla="*/ 351 h 417"/>
                <a:gd name="T22" fmla="*/ 75 w 507"/>
                <a:gd name="T23" fmla="*/ 354 h 417"/>
                <a:gd name="T24" fmla="*/ 89 w 507"/>
                <a:gd name="T25" fmla="*/ 356 h 417"/>
                <a:gd name="T26" fmla="*/ 98 w 507"/>
                <a:gd name="T27" fmla="*/ 357 h 417"/>
                <a:gd name="T28" fmla="*/ 102 w 507"/>
                <a:gd name="T29" fmla="*/ 358 h 417"/>
                <a:gd name="T30" fmla="*/ 114 w 507"/>
                <a:gd name="T31" fmla="*/ 369 h 417"/>
                <a:gd name="T32" fmla="*/ 134 w 507"/>
                <a:gd name="T33" fmla="*/ 384 h 417"/>
                <a:gd name="T34" fmla="*/ 154 w 507"/>
                <a:gd name="T35" fmla="*/ 398 h 417"/>
                <a:gd name="T36" fmla="*/ 170 w 507"/>
                <a:gd name="T37" fmla="*/ 406 h 417"/>
                <a:gd name="T38" fmla="*/ 191 w 507"/>
                <a:gd name="T39" fmla="*/ 412 h 417"/>
                <a:gd name="T40" fmla="*/ 216 w 507"/>
                <a:gd name="T41" fmla="*/ 415 h 417"/>
                <a:gd name="T42" fmla="*/ 237 w 507"/>
                <a:gd name="T43" fmla="*/ 417 h 417"/>
                <a:gd name="T44" fmla="*/ 268 w 507"/>
                <a:gd name="T45" fmla="*/ 410 h 417"/>
                <a:gd name="T46" fmla="*/ 305 w 507"/>
                <a:gd name="T47" fmla="*/ 399 h 417"/>
                <a:gd name="T48" fmla="*/ 329 w 507"/>
                <a:gd name="T49" fmla="*/ 392 h 417"/>
                <a:gd name="T50" fmla="*/ 343 w 507"/>
                <a:gd name="T51" fmla="*/ 388 h 417"/>
                <a:gd name="T52" fmla="*/ 353 w 507"/>
                <a:gd name="T53" fmla="*/ 376 h 417"/>
                <a:gd name="T54" fmla="*/ 371 w 507"/>
                <a:gd name="T55" fmla="*/ 343 h 417"/>
                <a:gd name="T56" fmla="*/ 459 w 507"/>
                <a:gd name="T57" fmla="*/ 259 h 417"/>
                <a:gd name="T58" fmla="*/ 466 w 507"/>
                <a:gd name="T59" fmla="*/ 206 h 417"/>
                <a:gd name="T60" fmla="*/ 457 w 507"/>
                <a:gd name="T61" fmla="*/ 207 h 417"/>
                <a:gd name="T62" fmla="*/ 437 w 507"/>
                <a:gd name="T63" fmla="*/ 212 h 417"/>
                <a:gd name="T64" fmla="*/ 414 w 507"/>
                <a:gd name="T65" fmla="*/ 215 h 417"/>
                <a:gd name="T66" fmla="*/ 399 w 507"/>
                <a:gd name="T67" fmla="*/ 219 h 417"/>
                <a:gd name="T68" fmla="*/ 385 w 507"/>
                <a:gd name="T69" fmla="*/ 216 h 417"/>
                <a:gd name="T70" fmla="*/ 369 w 507"/>
                <a:gd name="T71" fmla="*/ 207 h 417"/>
                <a:gd name="T72" fmla="*/ 354 w 507"/>
                <a:gd name="T73" fmla="*/ 199 h 417"/>
                <a:gd name="T74" fmla="*/ 348 w 507"/>
                <a:gd name="T75" fmla="*/ 194 h 417"/>
                <a:gd name="T76" fmla="*/ 260 w 507"/>
                <a:gd name="T77" fmla="*/ 86 h 417"/>
                <a:gd name="T78" fmla="*/ 232 w 507"/>
                <a:gd name="T79" fmla="*/ 130 h 417"/>
                <a:gd name="T80" fmla="*/ 211 w 507"/>
                <a:gd name="T81" fmla="*/ 134 h 417"/>
                <a:gd name="T82" fmla="*/ 195 w 507"/>
                <a:gd name="T83" fmla="*/ 117 h 417"/>
                <a:gd name="T84" fmla="*/ 184 w 507"/>
                <a:gd name="T85" fmla="*/ 86 h 417"/>
                <a:gd name="T86" fmla="*/ 174 w 507"/>
                <a:gd name="T87" fmla="*/ 64 h 417"/>
                <a:gd name="T88" fmla="*/ 156 w 507"/>
                <a:gd name="T89" fmla="*/ 22 h 417"/>
                <a:gd name="T90" fmla="*/ 150 w 507"/>
                <a:gd name="T91" fmla="*/ 10 h 417"/>
                <a:gd name="T92" fmla="*/ 135 w 507"/>
                <a:gd name="T93" fmla="*/ 0 h 417"/>
                <a:gd name="T94" fmla="*/ 106 w 507"/>
                <a:gd name="T95" fmla="*/ 2 h 417"/>
                <a:gd name="T96" fmla="*/ 81 w 507"/>
                <a:gd name="T97" fmla="*/ 8 h 417"/>
                <a:gd name="T98" fmla="*/ 56 w 507"/>
                <a:gd name="T99" fmla="*/ 15 h 417"/>
                <a:gd name="T100" fmla="*/ 35 w 507"/>
                <a:gd name="T101" fmla="*/ 22 h 417"/>
                <a:gd name="T102" fmla="*/ 20 w 507"/>
                <a:gd name="T103" fmla="*/ 33 h 417"/>
                <a:gd name="T104" fmla="*/ 4 w 507"/>
                <a:gd name="T105" fmla="*/ 6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07" h="417">
                  <a:moveTo>
                    <a:pt x="0" y="68"/>
                  </a:moveTo>
                  <a:lnTo>
                    <a:pt x="5" y="84"/>
                  </a:lnTo>
                  <a:lnTo>
                    <a:pt x="14" y="113"/>
                  </a:lnTo>
                  <a:lnTo>
                    <a:pt x="25" y="144"/>
                  </a:lnTo>
                  <a:lnTo>
                    <a:pt x="31" y="166"/>
                  </a:lnTo>
                  <a:lnTo>
                    <a:pt x="36" y="172"/>
                  </a:lnTo>
                  <a:lnTo>
                    <a:pt x="42" y="181"/>
                  </a:lnTo>
                  <a:lnTo>
                    <a:pt x="48" y="190"/>
                  </a:lnTo>
                  <a:lnTo>
                    <a:pt x="55" y="198"/>
                  </a:lnTo>
                  <a:lnTo>
                    <a:pt x="61" y="207"/>
                  </a:lnTo>
                  <a:lnTo>
                    <a:pt x="67" y="215"/>
                  </a:lnTo>
                  <a:lnTo>
                    <a:pt x="70" y="223"/>
                  </a:lnTo>
                  <a:lnTo>
                    <a:pt x="71" y="230"/>
                  </a:lnTo>
                  <a:lnTo>
                    <a:pt x="68" y="247"/>
                  </a:lnTo>
                  <a:lnTo>
                    <a:pt x="65" y="268"/>
                  </a:lnTo>
                  <a:lnTo>
                    <a:pt x="61" y="285"/>
                  </a:lnTo>
                  <a:lnTo>
                    <a:pt x="60" y="292"/>
                  </a:lnTo>
                  <a:lnTo>
                    <a:pt x="58" y="300"/>
                  </a:lnTo>
                  <a:lnTo>
                    <a:pt x="53" y="319"/>
                  </a:lnTo>
                  <a:lnTo>
                    <a:pt x="51" y="338"/>
                  </a:lnTo>
                  <a:lnTo>
                    <a:pt x="56" y="350"/>
                  </a:lnTo>
                  <a:lnTo>
                    <a:pt x="61" y="351"/>
                  </a:lnTo>
                  <a:lnTo>
                    <a:pt x="68" y="353"/>
                  </a:lnTo>
                  <a:lnTo>
                    <a:pt x="75" y="354"/>
                  </a:lnTo>
                  <a:lnTo>
                    <a:pt x="82" y="354"/>
                  </a:lnTo>
                  <a:lnTo>
                    <a:pt x="89" y="356"/>
                  </a:lnTo>
                  <a:lnTo>
                    <a:pt x="95" y="357"/>
                  </a:lnTo>
                  <a:lnTo>
                    <a:pt x="98" y="357"/>
                  </a:lnTo>
                  <a:lnTo>
                    <a:pt x="99" y="357"/>
                  </a:lnTo>
                  <a:lnTo>
                    <a:pt x="102" y="358"/>
                  </a:lnTo>
                  <a:lnTo>
                    <a:pt x="106" y="362"/>
                  </a:lnTo>
                  <a:lnTo>
                    <a:pt x="114" y="369"/>
                  </a:lnTo>
                  <a:lnTo>
                    <a:pt x="124" y="376"/>
                  </a:lnTo>
                  <a:lnTo>
                    <a:pt x="134" y="384"/>
                  </a:lnTo>
                  <a:lnTo>
                    <a:pt x="144" y="391"/>
                  </a:lnTo>
                  <a:lnTo>
                    <a:pt x="154" y="398"/>
                  </a:lnTo>
                  <a:lnTo>
                    <a:pt x="162" y="403"/>
                  </a:lnTo>
                  <a:lnTo>
                    <a:pt x="170" y="406"/>
                  </a:lnTo>
                  <a:lnTo>
                    <a:pt x="179" y="410"/>
                  </a:lnTo>
                  <a:lnTo>
                    <a:pt x="191" y="412"/>
                  </a:lnTo>
                  <a:lnTo>
                    <a:pt x="203" y="414"/>
                  </a:lnTo>
                  <a:lnTo>
                    <a:pt x="216" y="415"/>
                  </a:lnTo>
                  <a:lnTo>
                    <a:pt x="227" y="417"/>
                  </a:lnTo>
                  <a:lnTo>
                    <a:pt x="237" y="417"/>
                  </a:lnTo>
                  <a:lnTo>
                    <a:pt x="244" y="415"/>
                  </a:lnTo>
                  <a:lnTo>
                    <a:pt x="268" y="410"/>
                  </a:lnTo>
                  <a:lnTo>
                    <a:pt x="287" y="404"/>
                  </a:lnTo>
                  <a:lnTo>
                    <a:pt x="305" y="399"/>
                  </a:lnTo>
                  <a:lnTo>
                    <a:pt x="317" y="396"/>
                  </a:lnTo>
                  <a:lnTo>
                    <a:pt x="329" y="392"/>
                  </a:lnTo>
                  <a:lnTo>
                    <a:pt x="337" y="390"/>
                  </a:lnTo>
                  <a:lnTo>
                    <a:pt x="343" y="388"/>
                  </a:lnTo>
                  <a:lnTo>
                    <a:pt x="346" y="386"/>
                  </a:lnTo>
                  <a:lnTo>
                    <a:pt x="353" y="376"/>
                  </a:lnTo>
                  <a:lnTo>
                    <a:pt x="363" y="359"/>
                  </a:lnTo>
                  <a:lnTo>
                    <a:pt x="371" y="343"/>
                  </a:lnTo>
                  <a:lnTo>
                    <a:pt x="375" y="336"/>
                  </a:lnTo>
                  <a:lnTo>
                    <a:pt x="459" y="259"/>
                  </a:lnTo>
                  <a:lnTo>
                    <a:pt x="507" y="232"/>
                  </a:lnTo>
                  <a:lnTo>
                    <a:pt x="466" y="206"/>
                  </a:lnTo>
                  <a:lnTo>
                    <a:pt x="464" y="206"/>
                  </a:lnTo>
                  <a:lnTo>
                    <a:pt x="457" y="207"/>
                  </a:lnTo>
                  <a:lnTo>
                    <a:pt x="448" y="209"/>
                  </a:lnTo>
                  <a:lnTo>
                    <a:pt x="437" y="212"/>
                  </a:lnTo>
                  <a:lnTo>
                    <a:pt x="426" y="214"/>
                  </a:lnTo>
                  <a:lnTo>
                    <a:pt x="414" y="215"/>
                  </a:lnTo>
                  <a:lnTo>
                    <a:pt x="405" y="217"/>
                  </a:lnTo>
                  <a:lnTo>
                    <a:pt x="399" y="219"/>
                  </a:lnTo>
                  <a:lnTo>
                    <a:pt x="393" y="219"/>
                  </a:lnTo>
                  <a:lnTo>
                    <a:pt x="385" y="216"/>
                  </a:lnTo>
                  <a:lnTo>
                    <a:pt x="377" y="212"/>
                  </a:lnTo>
                  <a:lnTo>
                    <a:pt x="369" y="207"/>
                  </a:lnTo>
                  <a:lnTo>
                    <a:pt x="361" y="202"/>
                  </a:lnTo>
                  <a:lnTo>
                    <a:pt x="354" y="199"/>
                  </a:lnTo>
                  <a:lnTo>
                    <a:pt x="350" y="195"/>
                  </a:lnTo>
                  <a:lnTo>
                    <a:pt x="348" y="194"/>
                  </a:lnTo>
                  <a:lnTo>
                    <a:pt x="306" y="103"/>
                  </a:lnTo>
                  <a:lnTo>
                    <a:pt x="260" y="86"/>
                  </a:lnTo>
                  <a:lnTo>
                    <a:pt x="235" y="128"/>
                  </a:lnTo>
                  <a:lnTo>
                    <a:pt x="232" y="130"/>
                  </a:lnTo>
                  <a:lnTo>
                    <a:pt x="223" y="133"/>
                  </a:lnTo>
                  <a:lnTo>
                    <a:pt x="211" y="134"/>
                  </a:lnTo>
                  <a:lnTo>
                    <a:pt x="202" y="130"/>
                  </a:lnTo>
                  <a:lnTo>
                    <a:pt x="195" y="117"/>
                  </a:lnTo>
                  <a:lnTo>
                    <a:pt x="189" y="101"/>
                  </a:lnTo>
                  <a:lnTo>
                    <a:pt x="184" y="86"/>
                  </a:lnTo>
                  <a:lnTo>
                    <a:pt x="180" y="77"/>
                  </a:lnTo>
                  <a:lnTo>
                    <a:pt x="174" y="64"/>
                  </a:lnTo>
                  <a:lnTo>
                    <a:pt x="165" y="42"/>
                  </a:lnTo>
                  <a:lnTo>
                    <a:pt x="156" y="22"/>
                  </a:lnTo>
                  <a:lnTo>
                    <a:pt x="151" y="12"/>
                  </a:lnTo>
                  <a:lnTo>
                    <a:pt x="150" y="10"/>
                  </a:lnTo>
                  <a:lnTo>
                    <a:pt x="146" y="4"/>
                  </a:lnTo>
                  <a:lnTo>
                    <a:pt x="135" y="0"/>
                  </a:lnTo>
                  <a:lnTo>
                    <a:pt x="118" y="0"/>
                  </a:lnTo>
                  <a:lnTo>
                    <a:pt x="106" y="2"/>
                  </a:lnTo>
                  <a:lnTo>
                    <a:pt x="94" y="5"/>
                  </a:lnTo>
                  <a:lnTo>
                    <a:pt x="81" y="8"/>
                  </a:lnTo>
                  <a:lnTo>
                    <a:pt x="67" y="11"/>
                  </a:lnTo>
                  <a:lnTo>
                    <a:pt x="56" y="15"/>
                  </a:lnTo>
                  <a:lnTo>
                    <a:pt x="44" y="18"/>
                  </a:lnTo>
                  <a:lnTo>
                    <a:pt x="35" y="22"/>
                  </a:lnTo>
                  <a:lnTo>
                    <a:pt x="29" y="24"/>
                  </a:lnTo>
                  <a:lnTo>
                    <a:pt x="20" y="33"/>
                  </a:lnTo>
                  <a:lnTo>
                    <a:pt x="11" y="48"/>
                  </a:lnTo>
                  <a:lnTo>
                    <a:pt x="4" y="62"/>
                  </a:lnTo>
                  <a:lnTo>
                    <a:pt x="0" y="68"/>
                  </a:lnTo>
                  <a:close/>
                </a:path>
              </a:pathLst>
            </a:custGeom>
            <a:solidFill>
              <a:srgbClr val="EFC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5" name="Freeform 96"/>
            <p:cNvSpPr>
              <a:spLocks/>
            </p:cNvSpPr>
            <p:nvPr/>
          </p:nvSpPr>
          <p:spPr bwMode="auto">
            <a:xfrm>
              <a:off x="3681" y="3233"/>
              <a:ext cx="42" cy="147"/>
            </a:xfrm>
            <a:custGeom>
              <a:avLst/>
              <a:gdLst>
                <a:gd name="T0" fmla="*/ 21 w 85"/>
                <a:gd name="T1" fmla="*/ 0 h 293"/>
                <a:gd name="T2" fmla="*/ 85 w 85"/>
                <a:gd name="T3" fmla="*/ 101 h 293"/>
                <a:gd name="T4" fmla="*/ 84 w 85"/>
                <a:gd name="T5" fmla="*/ 118 h 293"/>
                <a:gd name="T6" fmla="*/ 82 w 85"/>
                <a:gd name="T7" fmla="*/ 155 h 293"/>
                <a:gd name="T8" fmla="*/ 80 w 85"/>
                <a:gd name="T9" fmla="*/ 194 h 293"/>
                <a:gd name="T10" fmla="*/ 77 w 85"/>
                <a:gd name="T11" fmla="*/ 215 h 293"/>
                <a:gd name="T12" fmla="*/ 74 w 85"/>
                <a:gd name="T13" fmla="*/ 232 h 293"/>
                <a:gd name="T14" fmla="*/ 67 w 85"/>
                <a:gd name="T15" fmla="*/ 247 h 293"/>
                <a:gd name="T16" fmla="*/ 58 w 85"/>
                <a:gd name="T17" fmla="*/ 261 h 293"/>
                <a:gd name="T18" fmla="*/ 48 w 85"/>
                <a:gd name="T19" fmla="*/ 273 h 293"/>
                <a:gd name="T20" fmla="*/ 38 w 85"/>
                <a:gd name="T21" fmla="*/ 282 h 293"/>
                <a:gd name="T22" fmla="*/ 30 w 85"/>
                <a:gd name="T23" fmla="*/ 288 h 293"/>
                <a:gd name="T24" fmla="*/ 24 w 85"/>
                <a:gd name="T25" fmla="*/ 292 h 293"/>
                <a:gd name="T26" fmla="*/ 22 w 85"/>
                <a:gd name="T27" fmla="*/ 293 h 293"/>
                <a:gd name="T28" fmla="*/ 0 w 85"/>
                <a:gd name="T29" fmla="*/ 269 h 293"/>
                <a:gd name="T30" fmla="*/ 8 w 85"/>
                <a:gd name="T31" fmla="*/ 61 h 293"/>
                <a:gd name="T32" fmla="*/ 0 w 85"/>
                <a:gd name="T33" fmla="*/ 25 h 293"/>
                <a:gd name="T34" fmla="*/ 21 w 85"/>
                <a:gd name="T35" fmla="*/ 0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5" h="293">
                  <a:moveTo>
                    <a:pt x="21" y="0"/>
                  </a:moveTo>
                  <a:lnTo>
                    <a:pt x="85" y="101"/>
                  </a:lnTo>
                  <a:lnTo>
                    <a:pt x="84" y="118"/>
                  </a:lnTo>
                  <a:lnTo>
                    <a:pt x="82" y="155"/>
                  </a:lnTo>
                  <a:lnTo>
                    <a:pt x="80" y="194"/>
                  </a:lnTo>
                  <a:lnTo>
                    <a:pt x="77" y="215"/>
                  </a:lnTo>
                  <a:lnTo>
                    <a:pt x="74" y="232"/>
                  </a:lnTo>
                  <a:lnTo>
                    <a:pt x="67" y="247"/>
                  </a:lnTo>
                  <a:lnTo>
                    <a:pt x="58" y="261"/>
                  </a:lnTo>
                  <a:lnTo>
                    <a:pt x="48" y="273"/>
                  </a:lnTo>
                  <a:lnTo>
                    <a:pt x="38" y="282"/>
                  </a:lnTo>
                  <a:lnTo>
                    <a:pt x="30" y="288"/>
                  </a:lnTo>
                  <a:lnTo>
                    <a:pt x="24" y="292"/>
                  </a:lnTo>
                  <a:lnTo>
                    <a:pt x="22" y="293"/>
                  </a:lnTo>
                  <a:lnTo>
                    <a:pt x="0" y="269"/>
                  </a:lnTo>
                  <a:lnTo>
                    <a:pt x="8" y="61"/>
                  </a:lnTo>
                  <a:lnTo>
                    <a:pt x="0" y="25"/>
                  </a:lnTo>
                  <a:lnTo>
                    <a:pt x="21" y="0"/>
                  </a:lnTo>
                  <a:close/>
                </a:path>
              </a:pathLst>
            </a:custGeom>
            <a:solidFill>
              <a:srgbClr val="F9E2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6" name="Freeform 97"/>
            <p:cNvSpPr>
              <a:spLocks/>
            </p:cNvSpPr>
            <p:nvPr/>
          </p:nvSpPr>
          <p:spPr bwMode="auto">
            <a:xfrm>
              <a:off x="3552" y="3238"/>
              <a:ext cx="145" cy="194"/>
            </a:xfrm>
            <a:custGeom>
              <a:avLst/>
              <a:gdLst>
                <a:gd name="T0" fmla="*/ 116 w 289"/>
                <a:gd name="T1" fmla="*/ 24 h 387"/>
                <a:gd name="T2" fmla="*/ 114 w 289"/>
                <a:gd name="T3" fmla="*/ 29 h 387"/>
                <a:gd name="T4" fmla="*/ 107 w 289"/>
                <a:gd name="T5" fmla="*/ 37 h 387"/>
                <a:gd name="T6" fmla="*/ 98 w 289"/>
                <a:gd name="T7" fmla="*/ 47 h 387"/>
                <a:gd name="T8" fmla="*/ 86 w 289"/>
                <a:gd name="T9" fmla="*/ 59 h 387"/>
                <a:gd name="T10" fmla="*/ 75 w 289"/>
                <a:gd name="T11" fmla="*/ 70 h 387"/>
                <a:gd name="T12" fmla="*/ 66 w 289"/>
                <a:gd name="T13" fmla="*/ 79 h 387"/>
                <a:gd name="T14" fmla="*/ 59 w 289"/>
                <a:gd name="T15" fmla="*/ 86 h 387"/>
                <a:gd name="T16" fmla="*/ 56 w 289"/>
                <a:gd name="T17" fmla="*/ 89 h 387"/>
                <a:gd name="T18" fmla="*/ 25 w 289"/>
                <a:gd name="T19" fmla="*/ 123 h 387"/>
                <a:gd name="T20" fmla="*/ 22 w 289"/>
                <a:gd name="T21" fmla="*/ 123 h 387"/>
                <a:gd name="T22" fmla="*/ 15 w 289"/>
                <a:gd name="T23" fmla="*/ 125 h 387"/>
                <a:gd name="T24" fmla="*/ 8 w 289"/>
                <a:gd name="T25" fmla="*/ 130 h 387"/>
                <a:gd name="T26" fmla="*/ 3 w 289"/>
                <a:gd name="T27" fmla="*/ 137 h 387"/>
                <a:gd name="T28" fmla="*/ 1 w 289"/>
                <a:gd name="T29" fmla="*/ 149 h 387"/>
                <a:gd name="T30" fmla="*/ 0 w 289"/>
                <a:gd name="T31" fmla="*/ 165 h 387"/>
                <a:gd name="T32" fmla="*/ 0 w 289"/>
                <a:gd name="T33" fmla="*/ 181 h 387"/>
                <a:gd name="T34" fmla="*/ 6 w 289"/>
                <a:gd name="T35" fmla="*/ 192 h 387"/>
                <a:gd name="T36" fmla="*/ 12 w 289"/>
                <a:gd name="T37" fmla="*/ 197 h 387"/>
                <a:gd name="T38" fmla="*/ 18 w 289"/>
                <a:gd name="T39" fmla="*/ 201 h 387"/>
                <a:gd name="T40" fmla="*/ 28 w 289"/>
                <a:gd name="T41" fmla="*/ 206 h 387"/>
                <a:gd name="T42" fmla="*/ 37 w 289"/>
                <a:gd name="T43" fmla="*/ 211 h 387"/>
                <a:gd name="T44" fmla="*/ 45 w 289"/>
                <a:gd name="T45" fmla="*/ 215 h 387"/>
                <a:gd name="T46" fmla="*/ 52 w 289"/>
                <a:gd name="T47" fmla="*/ 220 h 387"/>
                <a:gd name="T48" fmla="*/ 56 w 289"/>
                <a:gd name="T49" fmla="*/ 226 h 387"/>
                <a:gd name="T50" fmla="*/ 59 w 289"/>
                <a:gd name="T51" fmla="*/ 230 h 387"/>
                <a:gd name="T52" fmla="*/ 61 w 289"/>
                <a:gd name="T53" fmla="*/ 257 h 387"/>
                <a:gd name="T54" fmla="*/ 68 w 289"/>
                <a:gd name="T55" fmla="*/ 301 h 387"/>
                <a:gd name="T56" fmla="*/ 77 w 289"/>
                <a:gd name="T57" fmla="*/ 343 h 387"/>
                <a:gd name="T58" fmla="*/ 85 w 289"/>
                <a:gd name="T59" fmla="*/ 365 h 387"/>
                <a:gd name="T60" fmla="*/ 89 w 289"/>
                <a:gd name="T61" fmla="*/ 367 h 387"/>
                <a:gd name="T62" fmla="*/ 93 w 289"/>
                <a:gd name="T63" fmla="*/ 371 h 387"/>
                <a:gd name="T64" fmla="*/ 100 w 289"/>
                <a:gd name="T65" fmla="*/ 374 h 387"/>
                <a:gd name="T66" fmla="*/ 107 w 289"/>
                <a:gd name="T67" fmla="*/ 378 h 387"/>
                <a:gd name="T68" fmla="*/ 115 w 289"/>
                <a:gd name="T69" fmla="*/ 380 h 387"/>
                <a:gd name="T70" fmla="*/ 124 w 289"/>
                <a:gd name="T71" fmla="*/ 383 h 387"/>
                <a:gd name="T72" fmla="*/ 136 w 289"/>
                <a:gd name="T73" fmla="*/ 386 h 387"/>
                <a:gd name="T74" fmla="*/ 150 w 289"/>
                <a:gd name="T75" fmla="*/ 387 h 387"/>
                <a:gd name="T76" fmla="*/ 165 w 289"/>
                <a:gd name="T77" fmla="*/ 387 h 387"/>
                <a:gd name="T78" fmla="*/ 181 w 289"/>
                <a:gd name="T79" fmla="*/ 385 h 387"/>
                <a:gd name="T80" fmla="*/ 197 w 289"/>
                <a:gd name="T81" fmla="*/ 382 h 387"/>
                <a:gd name="T82" fmla="*/ 212 w 289"/>
                <a:gd name="T83" fmla="*/ 379 h 387"/>
                <a:gd name="T84" fmla="*/ 225 w 289"/>
                <a:gd name="T85" fmla="*/ 375 h 387"/>
                <a:gd name="T86" fmla="*/ 236 w 289"/>
                <a:gd name="T87" fmla="*/ 373 h 387"/>
                <a:gd name="T88" fmla="*/ 243 w 289"/>
                <a:gd name="T89" fmla="*/ 371 h 387"/>
                <a:gd name="T90" fmla="*/ 245 w 289"/>
                <a:gd name="T91" fmla="*/ 370 h 387"/>
                <a:gd name="T92" fmla="*/ 272 w 289"/>
                <a:gd name="T93" fmla="*/ 348 h 387"/>
                <a:gd name="T94" fmla="*/ 270 w 289"/>
                <a:gd name="T95" fmla="*/ 292 h 387"/>
                <a:gd name="T96" fmla="*/ 281 w 289"/>
                <a:gd name="T97" fmla="*/ 272 h 387"/>
                <a:gd name="T98" fmla="*/ 265 w 289"/>
                <a:gd name="T99" fmla="*/ 233 h 387"/>
                <a:gd name="T100" fmla="*/ 257 w 289"/>
                <a:gd name="T101" fmla="*/ 199 h 387"/>
                <a:gd name="T102" fmla="*/ 279 w 289"/>
                <a:gd name="T103" fmla="*/ 185 h 387"/>
                <a:gd name="T104" fmla="*/ 267 w 289"/>
                <a:gd name="T105" fmla="*/ 146 h 387"/>
                <a:gd name="T106" fmla="*/ 289 w 289"/>
                <a:gd name="T107" fmla="*/ 125 h 387"/>
                <a:gd name="T108" fmla="*/ 267 w 289"/>
                <a:gd name="T109" fmla="*/ 79 h 387"/>
                <a:gd name="T110" fmla="*/ 274 w 289"/>
                <a:gd name="T111" fmla="*/ 37 h 387"/>
                <a:gd name="T112" fmla="*/ 248 w 289"/>
                <a:gd name="T113" fmla="*/ 0 h 387"/>
                <a:gd name="T114" fmla="*/ 190 w 289"/>
                <a:gd name="T115" fmla="*/ 41 h 387"/>
                <a:gd name="T116" fmla="*/ 179 w 289"/>
                <a:gd name="T117" fmla="*/ 8 h 387"/>
                <a:gd name="T118" fmla="*/ 139 w 289"/>
                <a:gd name="T119" fmla="*/ 46 h 387"/>
                <a:gd name="T120" fmla="*/ 116 w 289"/>
                <a:gd name="T121" fmla="*/ 2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89" h="387">
                  <a:moveTo>
                    <a:pt x="116" y="24"/>
                  </a:moveTo>
                  <a:lnTo>
                    <a:pt x="114" y="29"/>
                  </a:lnTo>
                  <a:lnTo>
                    <a:pt x="107" y="37"/>
                  </a:lnTo>
                  <a:lnTo>
                    <a:pt x="98" y="47"/>
                  </a:lnTo>
                  <a:lnTo>
                    <a:pt x="86" y="59"/>
                  </a:lnTo>
                  <a:lnTo>
                    <a:pt x="75" y="70"/>
                  </a:lnTo>
                  <a:lnTo>
                    <a:pt x="66" y="79"/>
                  </a:lnTo>
                  <a:lnTo>
                    <a:pt x="59" y="86"/>
                  </a:lnTo>
                  <a:lnTo>
                    <a:pt x="56" y="89"/>
                  </a:lnTo>
                  <a:lnTo>
                    <a:pt x="25" y="123"/>
                  </a:lnTo>
                  <a:lnTo>
                    <a:pt x="22" y="123"/>
                  </a:lnTo>
                  <a:lnTo>
                    <a:pt x="15" y="125"/>
                  </a:lnTo>
                  <a:lnTo>
                    <a:pt x="8" y="130"/>
                  </a:lnTo>
                  <a:lnTo>
                    <a:pt x="3" y="137"/>
                  </a:lnTo>
                  <a:lnTo>
                    <a:pt x="1" y="149"/>
                  </a:lnTo>
                  <a:lnTo>
                    <a:pt x="0" y="165"/>
                  </a:lnTo>
                  <a:lnTo>
                    <a:pt x="0" y="181"/>
                  </a:lnTo>
                  <a:lnTo>
                    <a:pt x="6" y="192"/>
                  </a:lnTo>
                  <a:lnTo>
                    <a:pt x="12" y="197"/>
                  </a:lnTo>
                  <a:lnTo>
                    <a:pt x="18" y="201"/>
                  </a:lnTo>
                  <a:lnTo>
                    <a:pt x="28" y="206"/>
                  </a:lnTo>
                  <a:lnTo>
                    <a:pt x="37" y="211"/>
                  </a:lnTo>
                  <a:lnTo>
                    <a:pt x="45" y="215"/>
                  </a:lnTo>
                  <a:lnTo>
                    <a:pt x="52" y="220"/>
                  </a:lnTo>
                  <a:lnTo>
                    <a:pt x="56" y="226"/>
                  </a:lnTo>
                  <a:lnTo>
                    <a:pt x="59" y="230"/>
                  </a:lnTo>
                  <a:lnTo>
                    <a:pt x="61" y="257"/>
                  </a:lnTo>
                  <a:lnTo>
                    <a:pt x="68" y="301"/>
                  </a:lnTo>
                  <a:lnTo>
                    <a:pt x="77" y="343"/>
                  </a:lnTo>
                  <a:lnTo>
                    <a:pt x="85" y="365"/>
                  </a:lnTo>
                  <a:lnTo>
                    <a:pt x="89" y="367"/>
                  </a:lnTo>
                  <a:lnTo>
                    <a:pt x="93" y="371"/>
                  </a:lnTo>
                  <a:lnTo>
                    <a:pt x="100" y="374"/>
                  </a:lnTo>
                  <a:lnTo>
                    <a:pt x="107" y="378"/>
                  </a:lnTo>
                  <a:lnTo>
                    <a:pt x="115" y="380"/>
                  </a:lnTo>
                  <a:lnTo>
                    <a:pt x="124" y="383"/>
                  </a:lnTo>
                  <a:lnTo>
                    <a:pt x="136" y="386"/>
                  </a:lnTo>
                  <a:lnTo>
                    <a:pt x="150" y="387"/>
                  </a:lnTo>
                  <a:lnTo>
                    <a:pt x="165" y="387"/>
                  </a:lnTo>
                  <a:lnTo>
                    <a:pt x="181" y="385"/>
                  </a:lnTo>
                  <a:lnTo>
                    <a:pt x="197" y="382"/>
                  </a:lnTo>
                  <a:lnTo>
                    <a:pt x="212" y="379"/>
                  </a:lnTo>
                  <a:lnTo>
                    <a:pt x="225" y="375"/>
                  </a:lnTo>
                  <a:lnTo>
                    <a:pt x="236" y="373"/>
                  </a:lnTo>
                  <a:lnTo>
                    <a:pt x="243" y="371"/>
                  </a:lnTo>
                  <a:lnTo>
                    <a:pt x="245" y="370"/>
                  </a:lnTo>
                  <a:lnTo>
                    <a:pt x="272" y="348"/>
                  </a:lnTo>
                  <a:lnTo>
                    <a:pt x="270" y="292"/>
                  </a:lnTo>
                  <a:lnTo>
                    <a:pt x="281" y="272"/>
                  </a:lnTo>
                  <a:lnTo>
                    <a:pt x="265" y="233"/>
                  </a:lnTo>
                  <a:lnTo>
                    <a:pt x="257" y="199"/>
                  </a:lnTo>
                  <a:lnTo>
                    <a:pt x="279" y="185"/>
                  </a:lnTo>
                  <a:lnTo>
                    <a:pt x="267" y="146"/>
                  </a:lnTo>
                  <a:lnTo>
                    <a:pt x="289" y="125"/>
                  </a:lnTo>
                  <a:lnTo>
                    <a:pt x="267" y="79"/>
                  </a:lnTo>
                  <a:lnTo>
                    <a:pt x="274" y="37"/>
                  </a:lnTo>
                  <a:lnTo>
                    <a:pt x="248" y="0"/>
                  </a:lnTo>
                  <a:lnTo>
                    <a:pt x="190" y="41"/>
                  </a:lnTo>
                  <a:lnTo>
                    <a:pt x="179" y="8"/>
                  </a:lnTo>
                  <a:lnTo>
                    <a:pt x="139" y="46"/>
                  </a:lnTo>
                  <a:lnTo>
                    <a:pt x="116" y="24"/>
                  </a:lnTo>
                  <a:close/>
                </a:path>
              </a:pathLst>
            </a:custGeom>
            <a:solidFill>
              <a:srgbClr val="F7D6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7" name="Freeform 98"/>
            <p:cNvSpPr>
              <a:spLocks/>
            </p:cNvSpPr>
            <p:nvPr/>
          </p:nvSpPr>
          <p:spPr bwMode="auto">
            <a:xfrm>
              <a:off x="3638" y="3663"/>
              <a:ext cx="214" cy="130"/>
            </a:xfrm>
            <a:custGeom>
              <a:avLst/>
              <a:gdLst>
                <a:gd name="T0" fmla="*/ 6 w 427"/>
                <a:gd name="T1" fmla="*/ 196 h 260"/>
                <a:gd name="T2" fmla="*/ 46 w 427"/>
                <a:gd name="T3" fmla="*/ 189 h 260"/>
                <a:gd name="T4" fmla="*/ 100 w 427"/>
                <a:gd name="T5" fmla="*/ 181 h 260"/>
                <a:gd name="T6" fmla="*/ 145 w 427"/>
                <a:gd name="T7" fmla="*/ 174 h 260"/>
                <a:gd name="T8" fmla="*/ 161 w 427"/>
                <a:gd name="T9" fmla="*/ 174 h 260"/>
                <a:gd name="T10" fmla="*/ 177 w 427"/>
                <a:gd name="T11" fmla="*/ 179 h 260"/>
                <a:gd name="T12" fmla="*/ 196 w 427"/>
                <a:gd name="T13" fmla="*/ 189 h 260"/>
                <a:gd name="T14" fmla="*/ 214 w 427"/>
                <a:gd name="T15" fmla="*/ 199 h 260"/>
                <a:gd name="T16" fmla="*/ 228 w 427"/>
                <a:gd name="T17" fmla="*/ 209 h 260"/>
                <a:gd name="T18" fmla="*/ 247 w 427"/>
                <a:gd name="T19" fmla="*/ 225 h 260"/>
                <a:gd name="T20" fmla="*/ 268 w 427"/>
                <a:gd name="T21" fmla="*/ 243 h 260"/>
                <a:gd name="T22" fmla="*/ 289 w 427"/>
                <a:gd name="T23" fmla="*/ 255 h 260"/>
                <a:gd name="T24" fmla="*/ 308 w 427"/>
                <a:gd name="T25" fmla="*/ 260 h 260"/>
                <a:gd name="T26" fmla="*/ 328 w 427"/>
                <a:gd name="T27" fmla="*/ 260 h 260"/>
                <a:gd name="T28" fmla="*/ 348 w 427"/>
                <a:gd name="T29" fmla="*/ 259 h 260"/>
                <a:gd name="T30" fmla="*/ 363 w 427"/>
                <a:gd name="T31" fmla="*/ 257 h 260"/>
                <a:gd name="T32" fmla="*/ 373 w 427"/>
                <a:gd name="T33" fmla="*/ 257 h 260"/>
                <a:gd name="T34" fmla="*/ 391 w 427"/>
                <a:gd name="T35" fmla="*/ 253 h 260"/>
                <a:gd name="T36" fmla="*/ 411 w 427"/>
                <a:gd name="T37" fmla="*/ 248 h 260"/>
                <a:gd name="T38" fmla="*/ 425 w 427"/>
                <a:gd name="T39" fmla="*/ 245 h 260"/>
                <a:gd name="T40" fmla="*/ 414 w 427"/>
                <a:gd name="T41" fmla="*/ 210 h 260"/>
                <a:gd name="T42" fmla="*/ 416 w 427"/>
                <a:gd name="T43" fmla="*/ 177 h 260"/>
                <a:gd name="T44" fmla="*/ 298 w 427"/>
                <a:gd name="T45" fmla="*/ 120 h 260"/>
                <a:gd name="T46" fmla="*/ 308 w 427"/>
                <a:gd name="T47" fmla="*/ 23 h 260"/>
                <a:gd name="T48" fmla="*/ 248 w 427"/>
                <a:gd name="T49" fmla="*/ 20 h 260"/>
                <a:gd name="T50" fmla="*/ 242 w 427"/>
                <a:gd name="T51" fmla="*/ 25 h 260"/>
                <a:gd name="T52" fmla="*/ 228 w 427"/>
                <a:gd name="T53" fmla="*/ 34 h 260"/>
                <a:gd name="T54" fmla="*/ 214 w 427"/>
                <a:gd name="T55" fmla="*/ 46 h 260"/>
                <a:gd name="T56" fmla="*/ 208 w 427"/>
                <a:gd name="T57" fmla="*/ 55 h 260"/>
                <a:gd name="T58" fmla="*/ 204 w 427"/>
                <a:gd name="T59" fmla="*/ 72 h 260"/>
                <a:gd name="T60" fmla="*/ 188 w 427"/>
                <a:gd name="T61" fmla="*/ 88 h 260"/>
                <a:gd name="T62" fmla="*/ 179 w 427"/>
                <a:gd name="T63" fmla="*/ 94 h 260"/>
                <a:gd name="T64" fmla="*/ 165 w 427"/>
                <a:gd name="T65" fmla="*/ 101 h 260"/>
                <a:gd name="T66" fmla="*/ 149 w 427"/>
                <a:gd name="T67" fmla="*/ 107 h 260"/>
                <a:gd name="T68" fmla="*/ 132 w 427"/>
                <a:gd name="T69" fmla="*/ 111 h 260"/>
                <a:gd name="T70" fmla="*/ 107 w 427"/>
                <a:gd name="T71" fmla="*/ 113 h 260"/>
                <a:gd name="T72" fmla="*/ 70 w 427"/>
                <a:gd name="T73" fmla="*/ 114 h 260"/>
                <a:gd name="T74" fmla="*/ 37 w 427"/>
                <a:gd name="T75" fmla="*/ 113 h 260"/>
                <a:gd name="T76" fmla="*/ 22 w 427"/>
                <a:gd name="T77" fmla="*/ 113 h 260"/>
                <a:gd name="T78" fmla="*/ 0 w 427"/>
                <a:gd name="T79" fmla="*/ 19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7" h="260">
                  <a:moveTo>
                    <a:pt x="0" y="197"/>
                  </a:moveTo>
                  <a:lnTo>
                    <a:pt x="6" y="196"/>
                  </a:lnTo>
                  <a:lnTo>
                    <a:pt x="22" y="193"/>
                  </a:lnTo>
                  <a:lnTo>
                    <a:pt x="46" y="189"/>
                  </a:lnTo>
                  <a:lnTo>
                    <a:pt x="72" y="184"/>
                  </a:lnTo>
                  <a:lnTo>
                    <a:pt x="100" y="181"/>
                  </a:lnTo>
                  <a:lnTo>
                    <a:pt x="126" y="176"/>
                  </a:lnTo>
                  <a:lnTo>
                    <a:pt x="145" y="174"/>
                  </a:lnTo>
                  <a:lnTo>
                    <a:pt x="157" y="172"/>
                  </a:lnTo>
                  <a:lnTo>
                    <a:pt x="161" y="174"/>
                  </a:lnTo>
                  <a:lnTo>
                    <a:pt x="168" y="176"/>
                  </a:lnTo>
                  <a:lnTo>
                    <a:pt x="177" y="179"/>
                  </a:lnTo>
                  <a:lnTo>
                    <a:pt x="187" y="184"/>
                  </a:lnTo>
                  <a:lnTo>
                    <a:pt x="196" y="189"/>
                  </a:lnTo>
                  <a:lnTo>
                    <a:pt x="205" y="194"/>
                  </a:lnTo>
                  <a:lnTo>
                    <a:pt x="214" y="199"/>
                  </a:lnTo>
                  <a:lnTo>
                    <a:pt x="221" y="204"/>
                  </a:lnTo>
                  <a:lnTo>
                    <a:pt x="228" y="209"/>
                  </a:lnTo>
                  <a:lnTo>
                    <a:pt x="237" y="217"/>
                  </a:lnTo>
                  <a:lnTo>
                    <a:pt x="247" y="225"/>
                  </a:lnTo>
                  <a:lnTo>
                    <a:pt x="257" y="235"/>
                  </a:lnTo>
                  <a:lnTo>
                    <a:pt x="268" y="243"/>
                  </a:lnTo>
                  <a:lnTo>
                    <a:pt x="279" y="250"/>
                  </a:lnTo>
                  <a:lnTo>
                    <a:pt x="289" y="255"/>
                  </a:lnTo>
                  <a:lnTo>
                    <a:pt x="298" y="259"/>
                  </a:lnTo>
                  <a:lnTo>
                    <a:pt x="308" y="260"/>
                  </a:lnTo>
                  <a:lnTo>
                    <a:pt x="318" y="260"/>
                  </a:lnTo>
                  <a:lnTo>
                    <a:pt x="328" y="260"/>
                  </a:lnTo>
                  <a:lnTo>
                    <a:pt x="339" y="259"/>
                  </a:lnTo>
                  <a:lnTo>
                    <a:pt x="348" y="259"/>
                  </a:lnTo>
                  <a:lnTo>
                    <a:pt x="356" y="258"/>
                  </a:lnTo>
                  <a:lnTo>
                    <a:pt x="363" y="257"/>
                  </a:lnTo>
                  <a:lnTo>
                    <a:pt x="368" y="257"/>
                  </a:lnTo>
                  <a:lnTo>
                    <a:pt x="373" y="257"/>
                  </a:lnTo>
                  <a:lnTo>
                    <a:pt x="381" y="254"/>
                  </a:lnTo>
                  <a:lnTo>
                    <a:pt x="391" y="253"/>
                  </a:lnTo>
                  <a:lnTo>
                    <a:pt x="401" y="251"/>
                  </a:lnTo>
                  <a:lnTo>
                    <a:pt x="411" y="248"/>
                  </a:lnTo>
                  <a:lnTo>
                    <a:pt x="419" y="247"/>
                  </a:lnTo>
                  <a:lnTo>
                    <a:pt x="425" y="245"/>
                  </a:lnTo>
                  <a:lnTo>
                    <a:pt x="427" y="245"/>
                  </a:lnTo>
                  <a:lnTo>
                    <a:pt x="414" y="210"/>
                  </a:lnTo>
                  <a:lnTo>
                    <a:pt x="423" y="206"/>
                  </a:lnTo>
                  <a:lnTo>
                    <a:pt x="416" y="177"/>
                  </a:lnTo>
                  <a:lnTo>
                    <a:pt x="346" y="166"/>
                  </a:lnTo>
                  <a:lnTo>
                    <a:pt x="298" y="120"/>
                  </a:lnTo>
                  <a:lnTo>
                    <a:pt x="268" y="78"/>
                  </a:lnTo>
                  <a:lnTo>
                    <a:pt x="308" y="23"/>
                  </a:lnTo>
                  <a:lnTo>
                    <a:pt x="283" y="0"/>
                  </a:lnTo>
                  <a:lnTo>
                    <a:pt x="248" y="20"/>
                  </a:lnTo>
                  <a:lnTo>
                    <a:pt x="247" y="22"/>
                  </a:lnTo>
                  <a:lnTo>
                    <a:pt x="242" y="25"/>
                  </a:lnTo>
                  <a:lnTo>
                    <a:pt x="235" y="29"/>
                  </a:lnTo>
                  <a:lnTo>
                    <a:pt x="228" y="34"/>
                  </a:lnTo>
                  <a:lnTo>
                    <a:pt x="221" y="40"/>
                  </a:lnTo>
                  <a:lnTo>
                    <a:pt x="214" y="46"/>
                  </a:lnTo>
                  <a:lnTo>
                    <a:pt x="210" y="50"/>
                  </a:lnTo>
                  <a:lnTo>
                    <a:pt x="208" y="55"/>
                  </a:lnTo>
                  <a:lnTo>
                    <a:pt x="207" y="63"/>
                  </a:lnTo>
                  <a:lnTo>
                    <a:pt x="204" y="72"/>
                  </a:lnTo>
                  <a:lnTo>
                    <a:pt x="197" y="81"/>
                  </a:lnTo>
                  <a:lnTo>
                    <a:pt x="188" y="88"/>
                  </a:lnTo>
                  <a:lnTo>
                    <a:pt x="184" y="91"/>
                  </a:lnTo>
                  <a:lnTo>
                    <a:pt x="179" y="94"/>
                  </a:lnTo>
                  <a:lnTo>
                    <a:pt x="172" y="98"/>
                  </a:lnTo>
                  <a:lnTo>
                    <a:pt x="165" y="101"/>
                  </a:lnTo>
                  <a:lnTo>
                    <a:pt x="157" y="105"/>
                  </a:lnTo>
                  <a:lnTo>
                    <a:pt x="149" y="107"/>
                  </a:lnTo>
                  <a:lnTo>
                    <a:pt x="140" y="109"/>
                  </a:lnTo>
                  <a:lnTo>
                    <a:pt x="132" y="111"/>
                  </a:lnTo>
                  <a:lnTo>
                    <a:pt x="122" y="113"/>
                  </a:lnTo>
                  <a:lnTo>
                    <a:pt x="107" y="113"/>
                  </a:lnTo>
                  <a:lnTo>
                    <a:pt x="89" y="114"/>
                  </a:lnTo>
                  <a:lnTo>
                    <a:pt x="70" y="114"/>
                  </a:lnTo>
                  <a:lnTo>
                    <a:pt x="52" y="113"/>
                  </a:lnTo>
                  <a:lnTo>
                    <a:pt x="37" y="113"/>
                  </a:lnTo>
                  <a:lnTo>
                    <a:pt x="25" y="113"/>
                  </a:lnTo>
                  <a:lnTo>
                    <a:pt x="22" y="113"/>
                  </a:lnTo>
                  <a:lnTo>
                    <a:pt x="6" y="156"/>
                  </a:lnTo>
                  <a:lnTo>
                    <a:pt x="0" y="197"/>
                  </a:lnTo>
                  <a:close/>
                </a:path>
              </a:pathLst>
            </a:custGeom>
            <a:solidFill>
              <a:srgbClr val="F7D6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8" name="Freeform 99"/>
            <p:cNvSpPr>
              <a:spLocks/>
            </p:cNvSpPr>
            <p:nvPr/>
          </p:nvSpPr>
          <p:spPr bwMode="auto">
            <a:xfrm>
              <a:off x="3882" y="3753"/>
              <a:ext cx="197" cy="107"/>
            </a:xfrm>
            <a:custGeom>
              <a:avLst/>
              <a:gdLst>
                <a:gd name="T0" fmla="*/ 329 w 395"/>
                <a:gd name="T1" fmla="*/ 86 h 215"/>
                <a:gd name="T2" fmla="*/ 188 w 395"/>
                <a:gd name="T3" fmla="*/ 8 h 215"/>
                <a:gd name="T4" fmla="*/ 176 w 395"/>
                <a:gd name="T5" fmla="*/ 6 h 215"/>
                <a:gd name="T6" fmla="*/ 147 w 395"/>
                <a:gd name="T7" fmla="*/ 3 h 215"/>
                <a:gd name="T8" fmla="*/ 120 w 395"/>
                <a:gd name="T9" fmla="*/ 0 h 215"/>
                <a:gd name="T10" fmla="*/ 112 w 395"/>
                <a:gd name="T11" fmla="*/ 2 h 215"/>
                <a:gd name="T12" fmla="*/ 121 w 395"/>
                <a:gd name="T13" fmla="*/ 6 h 215"/>
                <a:gd name="T14" fmla="*/ 136 w 395"/>
                <a:gd name="T15" fmla="*/ 13 h 215"/>
                <a:gd name="T16" fmla="*/ 150 w 395"/>
                <a:gd name="T17" fmla="*/ 20 h 215"/>
                <a:gd name="T18" fmla="*/ 156 w 395"/>
                <a:gd name="T19" fmla="*/ 22 h 215"/>
                <a:gd name="T20" fmla="*/ 162 w 395"/>
                <a:gd name="T21" fmla="*/ 28 h 215"/>
                <a:gd name="T22" fmla="*/ 173 w 395"/>
                <a:gd name="T23" fmla="*/ 43 h 215"/>
                <a:gd name="T24" fmla="*/ 185 w 395"/>
                <a:gd name="T25" fmla="*/ 59 h 215"/>
                <a:gd name="T26" fmla="*/ 191 w 395"/>
                <a:gd name="T27" fmla="*/ 73 h 215"/>
                <a:gd name="T28" fmla="*/ 178 w 395"/>
                <a:gd name="T29" fmla="*/ 84 h 215"/>
                <a:gd name="T30" fmla="*/ 151 w 395"/>
                <a:gd name="T31" fmla="*/ 98 h 215"/>
                <a:gd name="T32" fmla="*/ 124 w 395"/>
                <a:gd name="T33" fmla="*/ 111 h 215"/>
                <a:gd name="T34" fmla="*/ 111 w 395"/>
                <a:gd name="T35" fmla="*/ 116 h 215"/>
                <a:gd name="T36" fmla="*/ 94 w 395"/>
                <a:gd name="T37" fmla="*/ 114 h 215"/>
                <a:gd name="T38" fmla="*/ 55 w 395"/>
                <a:gd name="T39" fmla="*/ 113 h 215"/>
                <a:gd name="T40" fmla="*/ 17 w 395"/>
                <a:gd name="T41" fmla="*/ 112 h 215"/>
                <a:gd name="T42" fmla="*/ 0 w 395"/>
                <a:gd name="T43" fmla="*/ 116 h 215"/>
                <a:gd name="T44" fmla="*/ 6 w 395"/>
                <a:gd name="T45" fmla="*/ 124 h 215"/>
                <a:gd name="T46" fmla="*/ 21 w 395"/>
                <a:gd name="T47" fmla="*/ 136 h 215"/>
                <a:gd name="T48" fmla="*/ 40 w 395"/>
                <a:gd name="T49" fmla="*/ 149 h 215"/>
                <a:gd name="T50" fmla="*/ 63 w 395"/>
                <a:gd name="T51" fmla="*/ 157 h 215"/>
                <a:gd name="T52" fmla="*/ 94 w 395"/>
                <a:gd name="T53" fmla="*/ 160 h 215"/>
                <a:gd name="T54" fmla="*/ 132 w 395"/>
                <a:gd name="T55" fmla="*/ 164 h 215"/>
                <a:gd name="T56" fmla="*/ 164 w 395"/>
                <a:gd name="T57" fmla="*/ 170 h 215"/>
                <a:gd name="T58" fmla="*/ 180 w 395"/>
                <a:gd name="T59" fmla="*/ 175 h 215"/>
                <a:gd name="T60" fmla="*/ 187 w 395"/>
                <a:gd name="T61" fmla="*/ 185 h 215"/>
                <a:gd name="T62" fmla="*/ 200 w 395"/>
                <a:gd name="T63" fmla="*/ 195 h 215"/>
                <a:gd name="T64" fmla="*/ 215 w 395"/>
                <a:gd name="T65" fmla="*/ 204 h 215"/>
                <a:gd name="T66" fmla="*/ 229 w 395"/>
                <a:gd name="T67" fmla="*/ 211 h 215"/>
                <a:gd name="T68" fmla="*/ 241 w 395"/>
                <a:gd name="T69" fmla="*/ 215 h 215"/>
                <a:gd name="T70" fmla="*/ 257 w 395"/>
                <a:gd name="T71" fmla="*/ 215 h 215"/>
                <a:gd name="T72" fmla="*/ 276 w 395"/>
                <a:gd name="T73" fmla="*/ 212 h 215"/>
                <a:gd name="T74" fmla="*/ 298 w 395"/>
                <a:gd name="T75" fmla="*/ 209 h 215"/>
                <a:gd name="T76" fmla="*/ 327 w 395"/>
                <a:gd name="T77" fmla="*/ 202 h 215"/>
                <a:gd name="T78" fmla="*/ 358 w 395"/>
                <a:gd name="T79" fmla="*/ 192 h 215"/>
                <a:gd name="T80" fmla="*/ 384 w 395"/>
                <a:gd name="T81" fmla="*/ 182 h 215"/>
                <a:gd name="T82" fmla="*/ 395 w 395"/>
                <a:gd name="T83" fmla="*/ 178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95" h="215">
                  <a:moveTo>
                    <a:pt x="373" y="84"/>
                  </a:moveTo>
                  <a:lnTo>
                    <a:pt x="329" y="86"/>
                  </a:lnTo>
                  <a:lnTo>
                    <a:pt x="245" y="15"/>
                  </a:lnTo>
                  <a:lnTo>
                    <a:pt x="188" y="8"/>
                  </a:lnTo>
                  <a:lnTo>
                    <a:pt x="185" y="8"/>
                  </a:lnTo>
                  <a:lnTo>
                    <a:pt x="176" y="6"/>
                  </a:lnTo>
                  <a:lnTo>
                    <a:pt x="162" y="5"/>
                  </a:lnTo>
                  <a:lnTo>
                    <a:pt x="147" y="3"/>
                  </a:lnTo>
                  <a:lnTo>
                    <a:pt x="133" y="2"/>
                  </a:lnTo>
                  <a:lnTo>
                    <a:pt x="120" y="0"/>
                  </a:lnTo>
                  <a:lnTo>
                    <a:pt x="113" y="0"/>
                  </a:lnTo>
                  <a:lnTo>
                    <a:pt x="112" y="2"/>
                  </a:lnTo>
                  <a:lnTo>
                    <a:pt x="116" y="4"/>
                  </a:lnTo>
                  <a:lnTo>
                    <a:pt x="121" y="6"/>
                  </a:lnTo>
                  <a:lnTo>
                    <a:pt x="129" y="10"/>
                  </a:lnTo>
                  <a:lnTo>
                    <a:pt x="136" y="13"/>
                  </a:lnTo>
                  <a:lnTo>
                    <a:pt x="144" y="17"/>
                  </a:lnTo>
                  <a:lnTo>
                    <a:pt x="150" y="20"/>
                  </a:lnTo>
                  <a:lnTo>
                    <a:pt x="155" y="21"/>
                  </a:lnTo>
                  <a:lnTo>
                    <a:pt x="156" y="22"/>
                  </a:lnTo>
                  <a:lnTo>
                    <a:pt x="157" y="23"/>
                  </a:lnTo>
                  <a:lnTo>
                    <a:pt x="162" y="28"/>
                  </a:lnTo>
                  <a:lnTo>
                    <a:pt x="166" y="35"/>
                  </a:lnTo>
                  <a:lnTo>
                    <a:pt x="173" y="43"/>
                  </a:lnTo>
                  <a:lnTo>
                    <a:pt x="180" y="51"/>
                  </a:lnTo>
                  <a:lnTo>
                    <a:pt x="185" y="59"/>
                  </a:lnTo>
                  <a:lnTo>
                    <a:pt x="189" y="67"/>
                  </a:lnTo>
                  <a:lnTo>
                    <a:pt x="191" y="73"/>
                  </a:lnTo>
                  <a:lnTo>
                    <a:pt x="187" y="78"/>
                  </a:lnTo>
                  <a:lnTo>
                    <a:pt x="178" y="84"/>
                  </a:lnTo>
                  <a:lnTo>
                    <a:pt x="165" y="91"/>
                  </a:lnTo>
                  <a:lnTo>
                    <a:pt x="151" y="98"/>
                  </a:lnTo>
                  <a:lnTo>
                    <a:pt x="136" y="105"/>
                  </a:lnTo>
                  <a:lnTo>
                    <a:pt x="124" y="111"/>
                  </a:lnTo>
                  <a:lnTo>
                    <a:pt x="114" y="114"/>
                  </a:lnTo>
                  <a:lnTo>
                    <a:pt x="111" y="116"/>
                  </a:lnTo>
                  <a:lnTo>
                    <a:pt x="106" y="116"/>
                  </a:lnTo>
                  <a:lnTo>
                    <a:pt x="94" y="114"/>
                  </a:lnTo>
                  <a:lnTo>
                    <a:pt x="75" y="113"/>
                  </a:lnTo>
                  <a:lnTo>
                    <a:pt x="55" y="113"/>
                  </a:lnTo>
                  <a:lnTo>
                    <a:pt x="34" y="112"/>
                  </a:lnTo>
                  <a:lnTo>
                    <a:pt x="17" y="112"/>
                  </a:lnTo>
                  <a:lnTo>
                    <a:pt x="5" y="113"/>
                  </a:lnTo>
                  <a:lnTo>
                    <a:pt x="0" y="116"/>
                  </a:lnTo>
                  <a:lnTo>
                    <a:pt x="3" y="119"/>
                  </a:lnTo>
                  <a:lnTo>
                    <a:pt x="6" y="124"/>
                  </a:lnTo>
                  <a:lnTo>
                    <a:pt x="13" y="131"/>
                  </a:lnTo>
                  <a:lnTo>
                    <a:pt x="21" y="136"/>
                  </a:lnTo>
                  <a:lnTo>
                    <a:pt x="30" y="143"/>
                  </a:lnTo>
                  <a:lnTo>
                    <a:pt x="40" y="149"/>
                  </a:lnTo>
                  <a:lnTo>
                    <a:pt x="51" y="154"/>
                  </a:lnTo>
                  <a:lnTo>
                    <a:pt x="63" y="157"/>
                  </a:lnTo>
                  <a:lnTo>
                    <a:pt x="76" y="159"/>
                  </a:lnTo>
                  <a:lnTo>
                    <a:pt x="94" y="160"/>
                  </a:lnTo>
                  <a:lnTo>
                    <a:pt x="112" y="163"/>
                  </a:lnTo>
                  <a:lnTo>
                    <a:pt x="132" y="164"/>
                  </a:lnTo>
                  <a:lnTo>
                    <a:pt x="149" y="166"/>
                  </a:lnTo>
                  <a:lnTo>
                    <a:pt x="164" y="170"/>
                  </a:lnTo>
                  <a:lnTo>
                    <a:pt x="176" y="172"/>
                  </a:lnTo>
                  <a:lnTo>
                    <a:pt x="180" y="175"/>
                  </a:lnTo>
                  <a:lnTo>
                    <a:pt x="182" y="180"/>
                  </a:lnTo>
                  <a:lnTo>
                    <a:pt x="187" y="185"/>
                  </a:lnTo>
                  <a:lnTo>
                    <a:pt x="193" y="189"/>
                  </a:lnTo>
                  <a:lnTo>
                    <a:pt x="200" y="195"/>
                  </a:lnTo>
                  <a:lnTo>
                    <a:pt x="207" y="200"/>
                  </a:lnTo>
                  <a:lnTo>
                    <a:pt x="215" y="204"/>
                  </a:lnTo>
                  <a:lnTo>
                    <a:pt x="222" y="208"/>
                  </a:lnTo>
                  <a:lnTo>
                    <a:pt x="229" y="211"/>
                  </a:lnTo>
                  <a:lnTo>
                    <a:pt x="234" y="213"/>
                  </a:lnTo>
                  <a:lnTo>
                    <a:pt x="241" y="215"/>
                  </a:lnTo>
                  <a:lnTo>
                    <a:pt x="249" y="215"/>
                  </a:lnTo>
                  <a:lnTo>
                    <a:pt x="257" y="215"/>
                  </a:lnTo>
                  <a:lnTo>
                    <a:pt x="267" y="213"/>
                  </a:lnTo>
                  <a:lnTo>
                    <a:pt x="276" y="212"/>
                  </a:lnTo>
                  <a:lnTo>
                    <a:pt x="286" y="211"/>
                  </a:lnTo>
                  <a:lnTo>
                    <a:pt x="298" y="209"/>
                  </a:lnTo>
                  <a:lnTo>
                    <a:pt x="310" y="207"/>
                  </a:lnTo>
                  <a:lnTo>
                    <a:pt x="327" y="202"/>
                  </a:lnTo>
                  <a:lnTo>
                    <a:pt x="342" y="197"/>
                  </a:lnTo>
                  <a:lnTo>
                    <a:pt x="358" y="192"/>
                  </a:lnTo>
                  <a:lnTo>
                    <a:pt x="373" y="186"/>
                  </a:lnTo>
                  <a:lnTo>
                    <a:pt x="384" y="182"/>
                  </a:lnTo>
                  <a:lnTo>
                    <a:pt x="391" y="179"/>
                  </a:lnTo>
                  <a:lnTo>
                    <a:pt x="395" y="178"/>
                  </a:lnTo>
                  <a:lnTo>
                    <a:pt x="373" y="84"/>
                  </a:lnTo>
                  <a:close/>
                </a:path>
              </a:pathLst>
            </a:custGeom>
            <a:solidFill>
              <a:srgbClr val="EFC9C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79" name="Freeform 100"/>
            <p:cNvSpPr>
              <a:spLocks/>
            </p:cNvSpPr>
            <p:nvPr/>
          </p:nvSpPr>
          <p:spPr bwMode="auto">
            <a:xfrm>
              <a:off x="3476" y="3318"/>
              <a:ext cx="80" cy="71"/>
            </a:xfrm>
            <a:custGeom>
              <a:avLst/>
              <a:gdLst>
                <a:gd name="T0" fmla="*/ 131 w 160"/>
                <a:gd name="T1" fmla="*/ 14 h 142"/>
                <a:gd name="T2" fmla="*/ 127 w 160"/>
                <a:gd name="T3" fmla="*/ 13 h 142"/>
                <a:gd name="T4" fmla="*/ 114 w 160"/>
                <a:gd name="T5" fmla="*/ 10 h 142"/>
                <a:gd name="T6" fmla="*/ 96 w 160"/>
                <a:gd name="T7" fmla="*/ 8 h 142"/>
                <a:gd name="T8" fmla="*/ 74 w 160"/>
                <a:gd name="T9" fmla="*/ 4 h 142"/>
                <a:gd name="T10" fmla="*/ 52 w 160"/>
                <a:gd name="T11" fmla="*/ 2 h 142"/>
                <a:gd name="T12" fmla="*/ 31 w 160"/>
                <a:gd name="T13" fmla="*/ 1 h 142"/>
                <a:gd name="T14" fmla="*/ 15 w 160"/>
                <a:gd name="T15" fmla="*/ 0 h 142"/>
                <a:gd name="T16" fmla="*/ 4 w 160"/>
                <a:gd name="T17" fmla="*/ 2 h 142"/>
                <a:gd name="T18" fmla="*/ 0 w 160"/>
                <a:gd name="T19" fmla="*/ 7 h 142"/>
                <a:gd name="T20" fmla="*/ 0 w 160"/>
                <a:gd name="T21" fmla="*/ 15 h 142"/>
                <a:gd name="T22" fmla="*/ 3 w 160"/>
                <a:gd name="T23" fmla="*/ 25 h 142"/>
                <a:gd name="T24" fmla="*/ 8 w 160"/>
                <a:gd name="T25" fmla="*/ 37 h 142"/>
                <a:gd name="T26" fmla="*/ 14 w 160"/>
                <a:gd name="T27" fmla="*/ 47 h 142"/>
                <a:gd name="T28" fmla="*/ 19 w 160"/>
                <a:gd name="T29" fmla="*/ 56 h 142"/>
                <a:gd name="T30" fmla="*/ 24 w 160"/>
                <a:gd name="T31" fmla="*/ 62 h 142"/>
                <a:gd name="T32" fmla="*/ 25 w 160"/>
                <a:gd name="T33" fmla="*/ 64 h 142"/>
                <a:gd name="T34" fmla="*/ 23 w 160"/>
                <a:gd name="T35" fmla="*/ 74 h 142"/>
                <a:gd name="T36" fmla="*/ 19 w 160"/>
                <a:gd name="T37" fmla="*/ 95 h 142"/>
                <a:gd name="T38" fmla="*/ 22 w 160"/>
                <a:gd name="T39" fmla="*/ 121 h 142"/>
                <a:gd name="T40" fmla="*/ 33 w 160"/>
                <a:gd name="T41" fmla="*/ 138 h 142"/>
                <a:gd name="T42" fmla="*/ 43 w 160"/>
                <a:gd name="T43" fmla="*/ 142 h 142"/>
                <a:gd name="T44" fmla="*/ 53 w 160"/>
                <a:gd name="T45" fmla="*/ 140 h 142"/>
                <a:gd name="T46" fmla="*/ 62 w 160"/>
                <a:gd name="T47" fmla="*/ 135 h 142"/>
                <a:gd name="T48" fmla="*/ 70 w 160"/>
                <a:gd name="T49" fmla="*/ 128 h 142"/>
                <a:gd name="T50" fmla="*/ 78 w 160"/>
                <a:gd name="T51" fmla="*/ 121 h 142"/>
                <a:gd name="T52" fmla="*/ 84 w 160"/>
                <a:gd name="T53" fmla="*/ 113 h 142"/>
                <a:gd name="T54" fmla="*/ 87 w 160"/>
                <a:gd name="T55" fmla="*/ 108 h 142"/>
                <a:gd name="T56" fmla="*/ 89 w 160"/>
                <a:gd name="T57" fmla="*/ 106 h 142"/>
                <a:gd name="T58" fmla="*/ 107 w 160"/>
                <a:gd name="T59" fmla="*/ 42 h 142"/>
                <a:gd name="T60" fmla="*/ 160 w 160"/>
                <a:gd name="T61" fmla="*/ 29 h 142"/>
                <a:gd name="T62" fmla="*/ 131 w 160"/>
                <a:gd name="T63" fmla="*/ 14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0" h="142">
                  <a:moveTo>
                    <a:pt x="131" y="14"/>
                  </a:moveTo>
                  <a:lnTo>
                    <a:pt x="127" y="13"/>
                  </a:lnTo>
                  <a:lnTo>
                    <a:pt x="114" y="10"/>
                  </a:lnTo>
                  <a:lnTo>
                    <a:pt x="96" y="8"/>
                  </a:lnTo>
                  <a:lnTo>
                    <a:pt x="74" y="4"/>
                  </a:lnTo>
                  <a:lnTo>
                    <a:pt x="52" y="2"/>
                  </a:lnTo>
                  <a:lnTo>
                    <a:pt x="31" y="1"/>
                  </a:lnTo>
                  <a:lnTo>
                    <a:pt x="15" y="0"/>
                  </a:lnTo>
                  <a:lnTo>
                    <a:pt x="4" y="2"/>
                  </a:lnTo>
                  <a:lnTo>
                    <a:pt x="0" y="7"/>
                  </a:lnTo>
                  <a:lnTo>
                    <a:pt x="0" y="15"/>
                  </a:lnTo>
                  <a:lnTo>
                    <a:pt x="3" y="25"/>
                  </a:lnTo>
                  <a:lnTo>
                    <a:pt x="8" y="37"/>
                  </a:lnTo>
                  <a:lnTo>
                    <a:pt x="14" y="47"/>
                  </a:lnTo>
                  <a:lnTo>
                    <a:pt x="19" y="56"/>
                  </a:lnTo>
                  <a:lnTo>
                    <a:pt x="24" y="62"/>
                  </a:lnTo>
                  <a:lnTo>
                    <a:pt x="25" y="64"/>
                  </a:lnTo>
                  <a:lnTo>
                    <a:pt x="23" y="74"/>
                  </a:lnTo>
                  <a:lnTo>
                    <a:pt x="19" y="95"/>
                  </a:lnTo>
                  <a:lnTo>
                    <a:pt x="22" y="121"/>
                  </a:lnTo>
                  <a:lnTo>
                    <a:pt x="33" y="138"/>
                  </a:lnTo>
                  <a:lnTo>
                    <a:pt x="43" y="142"/>
                  </a:lnTo>
                  <a:lnTo>
                    <a:pt x="53" y="140"/>
                  </a:lnTo>
                  <a:lnTo>
                    <a:pt x="62" y="135"/>
                  </a:lnTo>
                  <a:lnTo>
                    <a:pt x="70" y="128"/>
                  </a:lnTo>
                  <a:lnTo>
                    <a:pt x="78" y="121"/>
                  </a:lnTo>
                  <a:lnTo>
                    <a:pt x="84" y="113"/>
                  </a:lnTo>
                  <a:lnTo>
                    <a:pt x="87" y="108"/>
                  </a:lnTo>
                  <a:lnTo>
                    <a:pt x="89" y="106"/>
                  </a:lnTo>
                  <a:lnTo>
                    <a:pt x="107" y="42"/>
                  </a:lnTo>
                  <a:lnTo>
                    <a:pt x="160" y="29"/>
                  </a:lnTo>
                  <a:lnTo>
                    <a:pt x="131" y="14"/>
                  </a:lnTo>
                  <a:close/>
                </a:path>
              </a:pathLst>
            </a:custGeom>
            <a:solidFill>
              <a:srgbClr val="FFC6F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0" name="Freeform 101"/>
            <p:cNvSpPr>
              <a:spLocks/>
            </p:cNvSpPr>
            <p:nvPr/>
          </p:nvSpPr>
          <p:spPr bwMode="auto">
            <a:xfrm>
              <a:off x="4012" y="3621"/>
              <a:ext cx="49" cy="99"/>
            </a:xfrm>
            <a:custGeom>
              <a:avLst/>
              <a:gdLst>
                <a:gd name="T0" fmla="*/ 50 w 98"/>
                <a:gd name="T1" fmla="*/ 0 h 199"/>
                <a:gd name="T2" fmla="*/ 98 w 98"/>
                <a:gd name="T3" fmla="*/ 39 h 199"/>
                <a:gd name="T4" fmla="*/ 97 w 98"/>
                <a:gd name="T5" fmla="*/ 43 h 199"/>
                <a:gd name="T6" fmla="*/ 93 w 98"/>
                <a:gd name="T7" fmla="*/ 55 h 199"/>
                <a:gd name="T8" fmla="*/ 88 w 98"/>
                <a:gd name="T9" fmla="*/ 68 h 199"/>
                <a:gd name="T10" fmla="*/ 86 w 98"/>
                <a:gd name="T11" fmla="*/ 79 h 199"/>
                <a:gd name="T12" fmla="*/ 85 w 98"/>
                <a:gd name="T13" fmla="*/ 91 h 199"/>
                <a:gd name="T14" fmla="*/ 84 w 98"/>
                <a:gd name="T15" fmla="*/ 103 h 199"/>
                <a:gd name="T16" fmla="*/ 84 w 98"/>
                <a:gd name="T17" fmla="*/ 115 h 199"/>
                <a:gd name="T18" fmla="*/ 84 w 98"/>
                <a:gd name="T19" fmla="*/ 119 h 199"/>
                <a:gd name="T20" fmla="*/ 86 w 98"/>
                <a:gd name="T21" fmla="*/ 161 h 199"/>
                <a:gd name="T22" fmla="*/ 73 w 98"/>
                <a:gd name="T23" fmla="*/ 197 h 199"/>
                <a:gd name="T24" fmla="*/ 22 w 98"/>
                <a:gd name="T25" fmla="*/ 199 h 199"/>
                <a:gd name="T26" fmla="*/ 26 w 98"/>
                <a:gd name="T27" fmla="*/ 175 h 199"/>
                <a:gd name="T28" fmla="*/ 25 w 98"/>
                <a:gd name="T29" fmla="*/ 175 h 199"/>
                <a:gd name="T30" fmla="*/ 20 w 98"/>
                <a:gd name="T31" fmla="*/ 172 h 199"/>
                <a:gd name="T32" fmla="*/ 16 w 98"/>
                <a:gd name="T33" fmla="*/ 171 h 199"/>
                <a:gd name="T34" fmla="*/ 10 w 98"/>
                <a:gd name="T35" fmla="*/ 168 h 199"/>
                <a:gd name="T36" fmla="*/ 4 w 98"/>
                <a:gd name="T37" fmla="*/ 165 h 199"/>
                <a:gd name="T38" fmla="*/ 1 w 98"/>
                <a:gd name="T39" fmla="*/ 162 h 199"/>
                <a:gd name="T40" fmla="*/ 0 w 98"/>
                <a:gd name="T41" fmla="*/ 159 h 199"/>
                <a:gd name="T42" fmla="*/ 2 w 98"/>
                <a:gd name="T43" fmla="*/ 156 h 199"/>
                <a:gd name="T44" fmla="*/ 7 w 98"/>
                <a:gd name="T45" fmla="*/ 153 h 199"/>
                <a:gd name="T46" fmla="*/ 11 w 98"/>
                <a:gd name="T47" fmla="*/ 149 h 199"/>
                <a:gd name="T48" fmla="*/ 16 w 98"/>
                <a:gd name="T49" fmla="*/ 145 h 199"/>
                <a:gd name="T50" fmla="*/ 22 w 98"/>
                <a:gd name="T51" fmla="*/ 140 h 199"/>
                <a:gd name="T52" fmla="*/ 26 w 98"/>
                <a:gd name="T53" fmla="*/ 137 h 199"/>
                <a:gd name="T54" fmla="*/ 31 w 98"/>
                <a:gd name="T55" fmla="*/ 133 h 199"/>
                <a:gd name="T56" fmla="*/ 35 w 98"/>
                <a:gd name="T57" fmla="*/ 130 h 199"/>
                <a:gd name="T58" fmla="*/ 39 w 98"/>
                <a:gd name="T59" fmla="*/ 129 h 199"/>
                <a:gd name="T60" fmla="*/ 47 w 98"/>
                <a:gd name="T61" fmla="*/ 123 h 199"/>
                <a:gd name="T62" fmla="*/ 53 w 98"/>
                <a:gd name="T63" fmla="*/ 114 h 199"/>
                <a:gd name="T64" fmla="*/ 57 w 98"/>
                <a:gd name="T65" fmla="*/ 104 h 199"/>
                <a:gd name="T66" fmla="*/ 60 w 98"/>
                <a:gd name="T67" fmla="*/ 101 h 199"/>
                <a:gd name="T68" fmla="*/ 33 w 98"/>
                <a:gd name="T69" fmla="*/ 101 h 199"/>
                <a:gd name="T70" fmla="*/ 29 w 98"/>
                <a:gd name="T71" fmla="*/ 79 h 199"/>
                <a:gd name="T72" fmla="*/ 73 w 98"/>
                <a:gd name="T73" fmla="*/ 43 h 199"/>
                <a:gd name="T74" fmla="*/ 50 w 98"/>
                <a:gd name="T75" fmla="*/ 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8" h="199">
                  <a:moveTo>
                    <a:pt x="50" y="0"/>
                  </a:moveTo>
                  <a:lnTo>
                    <a:pt x="98" y="39"/>
                  </a:lnTo>
                  <a:lnTo>
                    <a:pt x="97" y="43"/>
                  </a:lnTo>
                  <a:lnTo>
                    <a:pt x="93" y="55"/>
                  </a:lnTo>
                  <a:lnTo>
                    <a:pt x="88" y="68"/>
                  </a:lnTo>
                  <a:lnTo>
                    <a:pt x="86" y="79"/>
                  </a:lnTo>
                  <a:lnTo>
                    <a:pt x="85" y="91"/>
                  </a:lnTo>
                  <a:lnTo>
                    <a:pt x="84" y="103"/>
                  </a:lnTo>
                  <a:lnTo>
                    <a:pt x="84" y="115"/>
                  </a:lnTo>
                  <a:lnTo>
                    <a:pt x="84" y="119"/>
                  </a:lnTo>
                  <a:lnTo>
                    <a:pt x="86" y="161"/>
                  </a:lnTo>
                  <a:lnTo>
                    <a:pt x="73" y="197"/>
                  </a:lnTo>
                  <a:lnTo>
                    <a:pt x="22" y="199"/>
                  </a:lnTo>
                  <a:lnTo>
                    <a:pt x="26" y="175"/>
                  </a:lnTo>
                  <a:lnTo>
                    <a:pt x="25" y="175"/>
                  </a:lnTo>
                  <a:lnTo>
                    <a:pt x="20" y="172"/>
                  </a:lnTo>
                  <a:lnTo>
                    <a:pt x="16" y="171"/>
                  </a:lnTo>
                  <a:lnTo>
                    <a:pt x="10" y="168"/>
                  </a:lnTo>
                  <a:lnTo>
                    <a:pt x="4" y="165"/>
                  </a:lnTo>
                  <a:lnTo>
                    <a:pt x="1" y="162"/>
                  </a:lnTo>
                  <a:lnTo>
                    <a:pt x="0" y="159"/>
                  </a:lnTo>
                  <a:lnTo>
                    <a:pt x="2" y="156"/>
                  </a:lnTo>
                  <a:lnTo>
                    <a:pt x="7" y="153"/>
                  </a:lnTo>
                  <a:lnTo>
                    <a:pt x="11" y="149"/>
                  </a:lnTo>
                  <a:lnTo>
                    <a:pt x="16" y="145"/>
                  </a:lnTo>
                  <a:lnTo>
                    <a:pt x="22" y="140"/>
                  </a:lnTo>
                  <a:lnTo>
                    <a:pt x="26" y="137"/>
                  </a:lnTo>
                  <a:lnTo>
                    <a:pt x="31" y="133"/>
                  </a:lnTo>
                  <a:lnTo>
                    <a:pt x="35" y="130"/>
                  </a:lnTo>
                  <a:lnTo>
                    <a:pt x="39" y="129"/>
                  </a:lnTo>
                  <a:lnTo>
                    <a:pt x="47" y="123"/>
                  </a:lnTo>
                  <a:lnTo>
                    <a:pt x="53" y="114"/>
                  </a:lnTo>
                  <a:lnTo>
                    <a:pt x="57" y="104"/>
                  </a:lnTo>
                  <a:lnTo>
                    <a:pt x="60" y="101"/>
                  </a:lnTo>
                  <a:lnTo>
                    <a:pt x="33" y="101"/>
                  </a:lnTo>
                  <a:lnTo>
                    <a:pt x="29" y="79"/>
                  </a:lnTo>
                  <a:lnTo>
                    <a:pt x="73" y="43"/>
                  </a:lnTo>
                  <a:lnTo>
                    <a:pt x="50" y="0"/>
                  </a:lnTo>
                  <a:close/>
                </a:path>
              </a:pathLst>
            </a:custGeom>
            <a:solidFill>
              <a:srgbClr val="F7D6C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6" name="Freeform 107"/>
            <p:cNvSpPr>
              <a:spLocks/>
            </p:cNvSpPr>
            <p:nvPr/>
          </p:nvSpPr>
          <p:spPr bwMode="auto">
            <a:xfrm>
              <a:off x="4296" y="3248"/>
              <a:ext cx="138" cy="148"/>
            </a:xfrm>
            <a:custGeom>
              <a:avLst/>
              <a:gdLst>
                <a:gd name="T0" fmla="*/ 277 w 277"/>
                <a:gd name="T1" fmla="*/ 53 h 294"/>
                <a:gd name="T2" fmla="*/ 217 w 277"/>
                <a:gd name="T3" fmla="*/ 0 h 294"/>
                <a:gd name="T4" fmla="*/ 214 w 277"/>
                <a:gd name="T5" fmla="*/ 1 h 294"/>
                <a:gd name="T6" fmla="*/ 207 w 277"/>
                <a:gd name="T7" fmla="*/ 5 h 294"/>
                <a:gd name="T8" fmla="*/ 198 w 277"/>
                <a:gd name="T9" fmla="*/ 11 h 294"/>
                <a:gd name="T10" fmla="*/ 187 w 277"/>
                <a:gd name="T11" fmla="*/ 18 h 294"/>
                <a:gd name="T12" fmla="*/ 175 w 277"/>
                <a:gd name="T13" fmla="*/ 25 h 294"/>
                <a:gd name="T14" fmla="*/ 165 w 277"/>
                <a:gd name="T15" fmla="*/ 32 h 294"/>
                <a:gd name="T16" fmla="*/ 155 w 277"/>
                <a:gd name="T17" fmla="*/ 38 h 294"/>
                <a:gd name="T18" fmla="*/ 151 w 277"/>
                <a:gd name="T19" fmla="*/ 41 h 294"/>
                <a:gd name="T20" fmla="*/ 147 w 277"/>
                <a:gd name="T21" fmla="*/ 46 h 294"/>
                <a:gd name="T22" fmla="*/ 141 w 277"/>
                <a:gd name="T23" fmla="*/ 51 h 294"/>
                <a:gd name="T24" fmla="*/ 132 w 277"/>
                <a:gd name="T25" fmla="*/ 59 h 294"/>
                <a:gd name="T26" fmla="*/ 122 w 277"/>
                <a:gd name="T27" fmla="*/ 69 h 294"/>
                <a:gd name="T28" fmla="*/ 112 w 277"/>
                <a:gd name="T29" fmla="*/ 79 h 294"/>
                <a:gd name="T30" fmla="*/ 101 w 277"/>
                <a:gd name="T31" fmla="*/ 91 h 294"/>
                <a:gd name="T32" fmla="*/ 90 w 277"/>
                <a:gd name="T33" fmla="*/ 101 h 294"/>
                <a:gd name="T34" fmla="*/ 79 w 277"/>
                <a:gd name="T35" fmla="*/ 112 h 294"/>
                <a:gd name="T36" fmla="*/ 69 w 277"/>
                <a:gd name="T37" fmla="*/ 126 h 294"/>
                <a:gd name="T38" fmla="*/ 56 w 277"/>
                <a:gd name="T39" fmla="*/ 146 h 294"/>
                <a:gd name="T40" fmla="*/ 44 w 277"/>
                <a:gd name="T41" fmla="*/ 168 h 294"/>
                <a:gd name="T42" fmla="*/ 32 w 277"/>
                <a:gd name="T43" fmla="*/ 192 h 294"/>
                <a:gd name="T44" fmla="*/ 21 w 277"/>
                <a:gd name="T45" fmla="*/ 215 h 294"/>
                <a:gd name="T46" fmla="*/ 11 w 277"/>
                <a:gd name="T47" fmla="*/ 236 h 294"/>
                <a:gd name="T48" fmla="*/ 6 w 277"/>
                <a:gd name="T49" fmla="*/ 252 h 294"/>
                <a:gd name="T50" fmla="*/ 2 w 277"/>
                <a:gd name="T51" fmla="*/ 261 h 294"/>
                <a:gd name="T52" fmla="*/ 0 w 277"/>
                <a:gd name="T53" fmla="*/ 274 h 294"/>
                <a:gd name="T54" fmla="*/ 0 w 277"/>
                <a:gd name="T55" fmla="*/ 286 h 294"/>
                <a:gd name="T56" fmla="*/ 1 w 277"/>
                <a:gd name="T57" fmla="*/ 294 h 294"/>
                <a:gd name="T58" fmla="*/ 7 w 277"/>
                <a:gd name="T59" fmla="*/ 292 h 294"/>
                <a:gd name="T60" fmla="*/ 15 w 277"/>
                <a:gd name="T61" fmla="*/ 284 h 294"/>
                <a:gd name="T62" fmla="*/ 28 w 277"/>
                <a:gd name="T63" fmla="*/ 269 h 294"/>
                <a:gd name="T64" fmla="*/ 45 w 277"/>
                <a:gd name="T65" fmla="*/ 248 h 294"/>
                <a:gd name="T66" fmla="*/ 66 w 277"/>
                <a:gd name="T67" fmla="*/ 225 h 294"/>
                <a:gd name="T68" fmla="*/ 86 w 277"/>
                <a:gd name="T69" fmla="*/ 201 h 294"/>
                <a:gd name="T70" fmla="*/ 109 w 277"/>
                <a:gd name="T71" fmla="*/ 178 h 294"/>
                <a:gd name="T72" fmla="*/ 131 w 277"/>
                <a:gd name="T73" fmla="*/ 157 h 294"/>
                <a:gd name="T74" fmla="*/ 151 w 277"/>
                <a:gd name="T75" fmla="*/ 141 h 294"/>
                <a:gd name="T76" fmla="*/ 170 w 277"/>
                <a:gd name="T77" fmla="*/ 127 h 294"/>
                <a:gd name="T78" fmla="*/ 192 w 277"/>
                <a:gd name="T79" fmla="*/ 112 h 294"/>
                <a:gd name="T80" fmla="*/ 213 w 277"/>
                <a:gd name="T81" fmla="*/ 97 h 294"/>
                <a:gd name="T82" fmla="*/ 233 w 277"/>
                <a:gd name="T83" fmla="*/ 84 h 294"/>
                <a:gd name="T84" fmla="*/ 250 w 277"/>
                <a:gd name="T85" fmla="*/ 71 h 294"/>
                <a:gd name="T86" fmla="*/ 264 w 277"/>
                <a:gd name="T87" fmla="*/ 62 h 294"/>
                <a:gd name="T88" fmla="*/ 273 w 277"/>
                <a:gd name="T89" fmla="*/ 55 h 294"/>
                <a:gd name="T90" fmla="*/ 277 w 277"/>
                <a:gd name="T91" fmla="*/ 5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77" h="294">
                  <a:moveTo>
                    <a:pt x="277" y="53"/>
                  </a:moveTo>
                  <a:lnTo>
                    <a:pt x="217" y="0"/>
                  </a:lnTo>
                  <a:lnTo>
                    <a:pt x="214" y="1"/>
                  </a:lnTo>
                  <a:lnTo>
                    <a:pt x="207" y="5"/>
                  </a:lnTo>
                  <a:lnTo>
                    <a:pt x="198" y="11"/>
                  </a:lnTo>
                  <a:lnTo>
                    <a:pt x="187" y="18"/>
                  </a:lnTo>
                  <a:lnTo>
                    <a:pt x="175" y="25"/>
                  </a:lnTo>
                  <a:lnTo>
                    <a:pt x="165" y="32"/>
                  </a:lnTo>
                  <a:lnTo>
                    <a:pt x="155" y="38"/>
                  </a:lnTo>
                  <a:lnTo>
                    <a:pt x="151" y="41"/>
                  </a:lnTo>
                  <a:lnTo>
                    <a:pt x="147" y="46"/>
                  </a:lnTo>
                  <a:lnTo>
                    <a:pt x="141" y="51"/>
                  </a:lnTo>
                  <a:lnTo>
                    <a:pt x="132" y="59"/>
                  </a:lnTo>
                  <a:lnTo>
                    <a:pt x="122" y="69"/>
                  </a:lnTo>
                  <a:lnTo>
                    <a:pt x="112" y="79"/>
                  </a:lnTo>
                  <a:lnTo>
                    <a:pt x="101" y="91"/>
                  </a:lnTo>
                  <a:lnTo>
                    <a:pt x="90" y="101"/>
                  </a:lnTo>
                  <a:lnTo>
                    <a:pt x="79" y="112"/>
                  </a:lnTo>
                  <a:lnTo>
                    <a:pt x="69" y="126"/>
                  </a:lnTo>
                  <a:lnTo>
                    <a:pt x="56" y="146"/>
                  </a:lnTo>
                  <a:lnTo>
                    <a:pt x="44" y="168"/>
                  </a:lnTo>
                  <a:lnTo>
                    <a:pt x="32" y="192"/>
                  </a:lnTo>
                  <a:lnTo>
                    <a:pt x="21" y="215"/>
                  </a:lnTo>
                  <a:lnTo>
                    <a:pt x="11" y="236"/>
                  </a:lnTo>
                  <a:lnTo>
                    <a:pt x="6" y="252"/>
                  </a:lnTo>
                  <a:lnTo>
                    <a:pt x="2" y="261"/>
                  </a:lnTo>
                  <a:lnTo>
                    <a:pt x="0" y="274"/>
                  </a:lnTo>
                  <a:lnTo>
                    <a:pt x="0" y="286"/>
                  </a:lnTo>
                  <a:lnTo>
                    <a:pt x="1" y="294"/>
                  </a:lnTo>
                  <a:lnTo>
                    <a:pt x="7" y="292"/>
                  </a:lnTo>
                  <a:lnTo>
                    <a:pt x="15" y="284"/>
                  </a:lnTo>
                  <a:lnTo>
                    <a:pt x="28" y="269"/>
                  </a:lnTo>
                  <a:lnTo>
                    <a:pt x="45" y="248"/>
                  </a:lnTo>
                  <a:lnTo>
                    <a:pt x="66" y="225"/>
                  </a:lnTo>
                  <a:lnTo>
                    <a:pt x="86" y="201"/>
                  </a:lnTo>
                  <a:lnTo>
                    <a:pt x="109" y="178"/>
                  </a:lnTo>
                  <a:lnTo>
                    <a:pt x="131" y="157"/>
                  </a:lnTo>
                  <a:lnTo>
                    <a:pt x="151" y="141"/>
                  </a:lnTo>
                  <a:lnTo>
                    <a:pt x="170" y="127"/>
                  </a:lnTo>
                  <a:lnTo>
                    <a:pt x="192" y="112"/>
                  </a:lnTo>
                  <a:lnTo>
                    <a:pt x="213" y="97"/>
                  </a:lnTo>
                  <a:lnTo>
                    <a:pt x="233" y="84"/>
                  </a:lnTo>
                  <a:lnTo>
                    <a:pt x="250" y="71"/>
                  </a:lnTo>
                  <a:lnTo>
                    <a:pt x="264" y="62"/>
                  </a:lnTo>
                  <a:lnTo>
                    <a:pt x="273" y="55"/>
                  </a:lnTo>
                  <a:lnTo>
                    <a:pt x="277" y="5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7" name="Freeform 108"/>
            <p:cNvSpPr>
              <a:spLocks/>
            </p:cNvSpPr>
            <p:nvPr/>
          </p:nvSpPr>
          <p:spPr bwMode="auto">
            <a:xfrm>
              <a:off x="4108" y="3048"/>
              <a:ext cx="160" cy="109"/>
            </a:xfrm>
            <a:custGeom>
              <a:avLst/>
              <a:gdLst>
                <a:gd name="T0" fmla="*/ 316 w 319"/>
                <a:gd name="T1" fmla="*/ 4 h 217"/>
                <a:gd name="T2" fmla="*/ 295 w 319"/>
                <a:gd name="T3" fmla="*/ 7 h 217"/>
                <a:gd name="T4" fmla="*/ 258 w 319"/>
                <a:gd name="T5" fmla="*/ 10 h 217"/>
                <a:gd name="T6" fmla="*/ 212 w 319"/>
                <a:gd name="T7" fmla="*/ 17 h 217"/>
                <a:gd name="T8" fmla="*/ 163 w 319"/>
                <a:gd name="T9" fmla="*/ 27 h 217"/>
                <a:gd name="T10" fmla="*/ 117 w 319"/>
                <a:gd name="T11" fmla="*/ 41 h 217"/>
                <a:gd name="T12" fmla="*/ 79 w 319"/>
                <a:gd name="T13" fmla="*/ 61 h 217"/>
                <a:gd name="T14" fmla="*/ 56 w 319"/>
                <a:gd name="T15" fmla="*/ 85 h 217"/>
                <a:gd name="T16" fmla="*/ 54 w 319"/>
                <a:gd name="T17" fmla="*/ 101 h 217"/>
                <a:gd name="T18" fmla="*/ 66 w 319"/>
                <a:gd name="T19" fmla="*/ 105 h 217"/>
                <a:gd name="T20" fmla="*/ 45 w 319"/>
                <a:gd name="T21" fmla="*/ 113 h 217"/>
                <a:gd name="T22" fmla="*/ 22 w 319"/>
                <a:gd name="T23" fmla="*/ 137 h 217"/>
                <a:gd name="T24" fmla="*/ 21 w 319"/>
                <a:gd name="T25" fmla="*/ 163 h 217"/>
                <a:gd name="T26" fmla="*/ 28 w 319"/>
                <a:gd name="T27" fmla="*/ 185 h 217"/>
                <a:gd name="T28" fmla="*/ 47 w 319"/>
                <a:gd name="T29" fmla="*/ 179 h 217"/>
                <a:gd name="T30" fmla="*/ 91 w 319"/>
                <a:gd name="T31" fmla="*/ 160 h 217"/>
                <a:gd name="T32" fmla="*/ 136 w 319"/>
                <a:gd name="T33" fmla="*/ 149 h 217"/>
                <a:gd name="T34" fmla="*/ 167 w 319"/>
                <a:gd name="T35" fmla="*/ 146 h 217"/>
                <a:gd name="T36" fmla="*/ 155 w 319"/>
                <a:gd name="T37" fmla="*/ 156 h 217"/>
                <a:gd name="T38" fmla="*/ 118 w 319"/>
                <a:gd name="T39" fmla="*/ 171 h 217"/>
                <a:gd name="T40" fmla="*/ 80 w 319"/>
                <a:gd name="T41" fmla="*/ 186 h 217"/>
                <a:gd name="T42" fmla="*/ 47 w 319"/>
                <a:gd name="T43" fmla="*/ 205 h 217"/>
                <a:gd name="T44" fmla="*/ 22 w 319"/>
                <a:gd name="T45" fmla="*/ 215 h 217"/>
                <a:gd name="T46" fmla="*/ 7 w 319"/>
                <a:gd name="T47" fmla="*/ 185 h 217"/>
                <a:gd name="T48" fmla="*/ 2 w 319"/>
                <a:gd name="T49" fmla="*/ 138 h 217"/>
                <a:gd name="T50" fmla="*/ 12 w 319"/>
                <a:gd name="T51" fmla="*/ 100 h 217"/>
                <a:gd name="T52" fmla="*/ 31 w 319"/>
                <a:gd name="T53" fmla="*/ 65 h 217"/>
                <a:gd name="T54" fmla="*/ 65 w 319"/>
                <a:gd name="T55" fmla="*/ 39 h 217"/>
                <a:gd name="T56" fmla="*/ 102 w 319"/>
                <a:gd name="T57" fmla="*/ 23 h 217"/>
                <a:gd name="T58" fmla="*/ 129 w 319"/>
                <a:gd name="T59" fmla="*/ 14 h 217"/>
                <a:gd name="T60" fmla="*/ 157 w 319"/>
                <a:gd name="T61" fmla="*/ 7 h 217"/>
                <a:gd name="T62" fmla="*/ 186 w 319"/>
                <a:gd name="T63" fmla="*/ 3 h 217"/>
                <a:gd name="T64" fmla="*/ 216 w 319"/>
                <a:gd name="T65" fmla="*/ 0 h 217"/>
                <a:gd name="T66" fmla="*/ 245 w 319"/>
                <a:gd name="T67" fmla="*/ 0 h 217"/>
                <a:gd name="T68" fmla="*/ 274 w 319"/>
                <a:gd name="T69" fmla="*/ 0 h 217"/>
                <a:gd name="T70" fmla="*/ 304 w 319"/>
                <a:gd name="T71" fmla="*/ 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9" h="217">
                  <a:moveTo>
                    <a:pt x="319" y="4"/>
                  </a:moveTo>
                  <a:lnTo>
                    <a:pt x="316" y="4"/>
                  </a:lnTo>
                  <a:lnTo>
                    <a:pt x="308" y="6"/>
                  </a:lnTo>
                  <a:lnTo>
                    <a:pt x="295" y="7"/>
                  </a:lnTo>
                  <a:lnTo>
                    <a:pt x="278" y="8"/>
                  </a:lnTo>
                  <a:lnTo>
                    <a:pt x="258" y="10"/>
                  </a:lnTo>
                  <a:lnTo>
                    <a:pt x="236" y="14"/>
                  </a:lnTo>
                  <a:lnTo>
                    <a:pt x="212" y="17"/>
                  </a:lnTo>
                  <a:lnTo>
                    <a:pt x="188" y="22"/>
                  </a:lnTo>
                  <a:lnTo>
                    <a:pt x="163" y="27"/>
                  </a:lnTo>
                  <a:lnTo>
                    <a:pt x="140" y="34"/>
                  </a:lnTo>
                  <a:lnTo>
                    <a:pt x="117" y="41"/>
                  </a:lnTo>
                  <a:lnTo>
                    <a:pt x="96" y="50"/>
                  </a:lnTo>
                  <a:lnTo>
                    <a:pt x="79" y="61"/>
                  </a:lnTo>
                  <a:lnTo>
                    <a:pt x="65" y="72"/>
                  </a:lnTo>
                  <a:lnTo>
                    <a:pt x="56" y="85"/>
                  </a:lnTo>
                  <a:lnTo>
                    <a:pt x="52" y="99"/>
                  </a:lnTo>
                  <a:lnTo>
                    <a:pt x="54" y="101"/>
                  </a:lnTo>
                  <a:lnTo>
                    <a:pt x="60" y="103"/>
                  </a:lnTo>
                  <a:lnTo>
                    <a:pt x="66" y="105"/>
                  </a:lnTo>
                  <a:lnTo>
                    <a:pt x="68" y="105"/>
                  </a:lnTo>
                  <a:lnTo>
                    <a:pt x="45" y="113"/>
                  </a:lnTo>
                  <a:lnTo>
                    <a:pt x="30" y="124"/>
                  </a:lnTo>
                  <a:lnTo>
                    <a:pt x="22" y="137"/>
                  </a:lnTo>
                  <a:lnTo>
                    <a:pt x="20" y="149"/>
                  </a:lnTo>
                  <a:lnTo>
                    <a:pt x="21" y="163"/>
                  </a:lnTo>
                  <a:lnTo>
                    <a:pt x="24" y="175"/>
                  </a:lnTo>
                  <a:lnTo>
                    <a:pt x="28" y="185"/>
                  </a:lnTo>
                  <a:lnTo>
                    <a:pt x="30" y="192"/>
                  </a:lnTo>
                  <a:lnTo>
                    <a:pt x="47" y="179"/>
                  </a:lnTo>
                  <a:lnTo>
                    <a:pt x="68" y="169"/>
                  </a:lnTo>
                  <a:lnTo>
                    <a:pt x="91" y="160"/>
                  </a:lnTo>
                  <a:lnTo>
                    <a:pt x="115" y="154"/>
                  </a:lnTo>
                  <a:lnTo>
                    <a:pt x="136" y="149"/>
                  </a:lnTo>
                  <a:lnTo>
                    <a:pt x="155" y="146"/>
                  </a:lnTo>
                  <a:lnTo>
                    <a:pt x="167" y="146"/>
                  </a:lnTo>
                  <a:lnTo>
                    <a:pt x="172" y="147"/>
                  </a:lnTo>
                  <a:lnTo>
                    <a:pt x="155" y="156"/>
                  </a:lnTo>
                  <a:lnTo>
                    <a:pt x="136" y="164"/>
                  </a:lnTo>
                  <a:lnTo>
                    <a:pt x="118" y="171"/>
                  </a:lnTo>
                  <a:lnTo>
                    <a:pt x="98" y="178"/>
                  </a:lnTo>
                  <a:lnTo>
                    <a:pt x="80" y="186"/>
                  </a:lnTo>
                  <a:lnTo>
                    <a:pt x="64" y="194"/>
                  </a:lnTo>
                  <a:lnTo>
                    <a:pt x="47" y="205"/>
                  </a:lnTo>
                  <a:lnTo>
                    <a:pt x="34" y="217"/>
                  </a:lnTo>
                  <a:lnTo>
                    <a:pt x="22" y="215"/>
                  </a:lnTo>
                  <a:lnTo>
                    <a:pt x="14" y="204"/>
                  </a:lnTo>
                  <a:lnTo>
                    <a:pt x="7" y="185"/>
                  </a:lnTo>
                  <a:lnTo>
                    <a:pt x="0" y="160"/>
                  </a:lnTo>
                  <a:lnTo>
                    <a:pt x="2" y="138"/>
                  </a:lnTo>
                  <a:lnTo>
                    <a:pt x="6" y="118"/>
                  </a:lnTo>
                  <a:lnTo>
                    <a:pt x="12" y="100"/>
                  </a:lnTo>
                  <a:lnTo>
                    <a:pt x="20" y="82"/>
                  </a:lnTo>
                  <a:lnTo>
                    <a:pt x="31" y="65"/>
                  </a:lnTo>
                  <a:lnTo>
                    <a:pt x="46" y="52"/>
                  </a:lnTo>
                  <a:lnTo>
                    <a:pt x="65" y="39"/>
                  </a:lnTo>
                  <a:lnTo>
                    <a:pt x="88" y="27"/>
                  </a:lnTo>
                  <a:lnTo>
                    <a:pt x="102" y="23"/>
                  </a:lnTo>
                  <a:lnTo>
                    <a:pt x="115" y="18"/>
                  </a:lnTo>
                  <a:lnTo>
                    <a:pt x="129" y="14"/>
                  </a:lnTo>
                  <a:lnTo>
                    <a:pt x="143" y="10"/>
                  </a:lnTo>
                  <a:lnTo>
                    <a:pt x="157" y="7"/>
                  </a:lnTo>
                  <a:lnTo>
                    <a:pt x="172" y="4"/>
                  </a:lnTo>
                  <a:lnTo>
                    <a:pt x="186" y="3"/>
                  </a:lnTo>
                  <a:lnTo>
                    <a:pt x="201" y="1"/>
                  </a:lnTo>
                  <a:lnTo>
                    <a:pt x="216" y="0"/>
                  </a:lnTo>
                  <a:lnTo>
                    <a:pt x="230" y="0"/>
                  </a:lnTo>
                  <a:lnTo>
                    <a:pt x="245" y="0"/>
                  </a:lnTo>
                  <a:lnTo>
                    <a:pt x="260" y="0"/>
                  </a:lnTo>
                  <a:lnTo>
                    <a:pt x="274" y="0"/>
                  </a:lnTo>
                  <a:lnTo>
                    <a:pt x="289" y="1"/>
                  </a:lnTo>
                  <a:lnTo>
                    <a:pt x="304" y="2"/>
                  </a:lnTo>
                  <a:lnTo>
                    <a:pt x="319" y="4"/>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8" name="Freeform 109"/>
            <p:cNvSpPr>
              <a:spLocks/>
            </p:cNvSpPr>
            <p:nvPr/>
          </p:nvSpPr>
          <p:spPr bwMode="auto">
            <a:xfrm>
              <a:off x="4283" y="3055"/>
              <a:ext cx="99" cy="148"/>
            </a:xfrm>
            <a:custGeom>
              <a:avLst/>
              <a:gdLst>
                <a:gd name="T0" fmla="*/ 159 w 200"/>
                <a:gd name="T1" fmla="*/ 78 h 296"/>
                <a:gd name="T2" fmla="*/ 171 w 200"/>
                <a:gd name="T3" fmla="*/ 103 h 296"/>
                <a:gd name="T4" fmla="*/ 180 w 200"/>
                <a:gd name="T5" fmla="*/ 130 h 296"/>
                <a:gd name="T6" fmla="*/ 188 w 200"/>
                <a:gd name="T7" fmla="*/ 156 h 296"/>
                <a:gd name="T8" fmla="*/ 194 w 200"/>
                <a:gd name="T9" fmla="*/ 184 h 296"/>
                <a:gd name="T10" fmla="*/ 197 w 200"/>
                <a:gd name="T11" fmla="*/ 212 h 296"/>
                <a:gd name="T12" fmla="*/ 200 w 200"/>
                <a:gd name="T13" fmla="*/ 240 h 296"/>
                <a:gd name="T14" fmla="*/ 199 w 200"/>
                <a:gd name="T15" fmla="*/ 268 h 296"/>
                <a:gd name="T16" fmla="*/ 196 w 200"/>
                <a:gd name="T17" fmla="*/ 296 h 296"/>
                <a:gd name="T18" fmla="*/ 194 w 200"/>
                <a:gd name="T19" fmla="*/ 289 h 296"/>
                <a:gd name="T20" fmla="*/ 191 w 200"/>
                <a:gd name="T21" fmla="*/ 270 h 296"/>
                <a:gd name="T22" fmla="*/ 184 w 200"/>
                <a:gd name="T23" fmla="*/ 244 h 296"/>
                <a:gd name="T24" fmla="*/ 177 w 200"/>
                <a:gd name="T25" fmla="*/ 210 h 296"/>
                <a:gd name="T26" fmla="*/ 166 w 200"/>
                <a:gd name="T27" fmla="*/ 175 h 296"/>
                <a:gd name="T28" fmla="*/ 156 w 200"/>
                <a:gd name="T29" fmla="*/ 138 h 296"/>
                <a:gd name="T30" fmla="*/ 142 w 200"/>
                <a:gd name="T31" fmla="*/ 103 h 296"/>
                <a:gd name="T32" fmla="*/ 127 w 200"/>
                <a:gd name="T33" fmla="*/ 73 h 296"/>
                <a:gd name="T34" fmla="*/ 112 w 200"/>
                <a:gd name="T35" fmla="*/ 56 h 296"/>
                <a:gd name="T36" fmla="*/ 93 w 200"/>
                <a:gd name="T37" fmla="*/ 41 h 296"/>
                <a:gd name="T38" fmla="*/ 72 w 200"/>
                <a:gd name="T39" fmla="*/ 29 h 296"/>
                <a:gd name="T40" fmla="*/ 51 w 200"/>
                <a:gd name="T41" fmla="*/ 19 h 296"/>
                <a:gd name="T42" fmla="*/ 32 w 200"/>
                <a:gd name="T43" fmla="*/ 12 h 296"/>
                <a:gd name="T44" fmla="*/ 15 w 200"/>
                <a:gd name="T45" fmla="*/ 7 h 296"/>
                <a:gd name="T46" fmla="*/ 4 w 200"/>
                <a:gd name="T47" fmla="*/ 4 h 296"/>
                <a:gd name="T48" fmla="*/ 0 w 200"/>
                <a:gd name="T49" fmla="*/ 3 h 296"/>
                <a:gd name="T50" fmla="*/ 7 w 200"/>
                <a:gd name="T51" fmla="*/ 1 h 296"/>
                <a:gd name="T52" fmla="*/ 15 w 200"/>
                <a:gd name="T53" fmla="*/ 0 h 296"/>
                <a:gd name="T54" fmla="*/ 23 w 200"/>
                <a:gd name="T55" fmla="*/ 0 h 296"/>
                <a:gd name="T56" fmla="*/ 32 w 200"/>
                <a:gd name="T57" fmla="*/ 0 h 296"/>
                <a:gd name="T58" fmla="*/ 40 w 200"/>
                <a:gd name="T59" fmla="*/ 0 h 296"/>
                <a:gd name="T60" fmla="*/ 48 w 200"/>
                <a:gd name="T61" fmla="*/ 1 h 296"/>
                <a:gd name="T62" fmla="*/ 56 w 200"/>
                <a:gd name="T63" fmla="*/ 2 h 296"/>
                <a:gd name="T64" fmla="*/ 64 w 200"/>
                <a:gd name="T65" fmla="*/ 3 h 296"/>
                <a:gd name="T66" fmla="*/ 79 w 200"/>
                <a:gd name="T67" fmla="*/ 8 h 296"/>
                <a:gd name="T68" fmla="*/ 93 w 200"/>
                <a:gd name="T69" fmla="*/ 14 h 296"/>
                <a:gd name="T70" fmla="*/ 106 w 200"/>
                <a:gd name="T71" fmla="*/ 22 h 296"/>
                <a:gd name="T72" fmla="*/ 119 w 200"/>
                <a:gd name="T73" fmla="*/ 31 h 296"/>
                <a:gd name="T74" fmla="*/ 131 w 200"/>
                <a:gd name="T75" fmla="*/ 41 h 296"/>
                <a:gd name="T76" fmla="*/ 141 w 200"/>
                <a:gd name="T77" fmla="*/ 53 h 296"/>
                <a:gd name="T78" fmla="*/ 151 w 200"/>
                <a:gd name="T79" fmla="*/ 64 h 296"/>
                <a:gd name="T80" fmla="*/ 159 w 200"/>
                <a:gd name="T81" fmla="*/ 78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0" h="296">
                  <a:moveTo>
                    <a:pt x="159" y="78"/>
                  </a:moveTo>
                  <a:lnTo>
                    <a:pt x="171" y="103"/>
                  </a:lnTo>
                  <a:lnTo>
                    <a:pt x="180" y="130"/>
                  </a:lnTo>
                  <a:lnTo>
                    <a:pt x="188" y="156"/>
                  </a:lnTo>
                  <a:lnTo>
                    <a:pt x="194" y="184"/>
                  </a:lnTo>
                  <a:lnTo>
                    <a:pt x="197" y="212"/>
                  </a:lnTo>
                  <a:lnTo>
                    <a:pt x="200" y="240"/>
                  </a:lnTo>
                  <a:lnTo>
                    <a:pt x="199" y="268"/>
                  </a:lnTo>
                  <a:lnTo>
                    <a:pt x="196" y="296"/>
                  </a:lnTo>
                  <a:lnTo>
                    <a:pt x="194" y="289"/>
                  </a:lnTo>
                  <a:lnTo>
                    <a:pt x="191" y="270"/>
                  </a:lnTo>
                  <a:lnTo>
                    <a:pt x="184" y="244"/>
                  </a:lnTo>
                  <a:lnTo>
                    <a:pt x="177" y="210"/>
                  </a:lnTo>
                  <a:lnTo>
                    <a:pt x="166" y="175"/>
                  </a:lnTo>
                  <a:lnTo>
                    <a:pt x="156" y="138"/>
                  </a:lnTo>
                  <a:lnTo>
                    <a:pt x="142" y="103"/>
                  </a:lnTo>
                  <a:lnTo>
                    <a:pt x="127" y="73"/>
                  </a:lnTo>
                  <a:lnTo>
                    <a:pt x="112" y="56"/>
                  </a:lnTo>
                  <a:lnTo>
                    <a:pt x="93" y="41"/>
                  </a:lnTo>
                  <a:lnTo>
                    <a:pt x="72" y="29"/>
                  </a:lnTo>
                  <a:lnTo>
                    <a:pt x="51" y="19"/>
                  </a:lnTo>
                  <a:lnTo>
                    <a:pt x="32" y="12"/>
                  </a:lnTo>
                  <a:lnTo>
                    <a:pt x="15" y="7"/>
                  </a:lnTo>
                  <a:lnTo>
                    <a:pt x="4" y="4"/>
                  </a:lnTo>
                  <a:lnTo>
                    <a:pt x="0" y="3"/>
                  </a:lnTo>
                  <a:lnTo>
                    <a:pt x="7" y="1"/>
                  </a:lnTo>
                  <a:lnTo>
                    <a:pt x="15" y="0"/>
                  </a:lnTo>
                  <a:lnTo>
                    <a:pt x="23" y="0"/>
                  </a:lnTo>
                  <a:lnTo>
                    <a:pt x="32" y="0"/>
                  </a:lnTo>
                  <a:lnTo>
                    <a:pt x="40" y="0"/>
                  </a:lnTo>
                  <a:lnTo>
                    <a:pt x="48" y="1"/>
                  </a:lnTo>
                  <a:lnTo>
                    <a:pt x="56" y="2"/>
                  </a:lnTo>
                  <a:lnTo>
                    <a:pt x="64" y="3"/>
                  </a:lnTo>
                  <a:lnTo>
                    <a:pt x="79" y="8"/>
                  </a:lnTo>
                  <a:lnTo>
                    <a:pt x="93" y="14"/>
                  </a:lnTo>
                  <a:lnTo>
                    <a:pt x="106" y="22"/>
                  </a:lnTo>
                  <a:lnTo>
                    <a:pt x="119" y="31"/>
                  </a:lnTo>
                  <a:lnTo>
                    <a:pt x="131" y="41"/>
                  </a:lnTo>
                  <a:lnTo>
                    <a:pt x="141" y="53"/>
                  </a:lnTo>
                  <a:lnTo>
                    <a:pt x="151" y="64"/>
                  </a:lnTo>
                  <a:lnTo>
                    <a:pt x="159" y="7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89" name="Freeform 110"/>
            <p:cNvSpPr>
              <a:spLocks/>
            </p:cNvSpPr>
            <p:nvPr/>
          </p:nvSpPr>
          <p:spPr bwMode="auto">
            <a:xfrm>
              <a:off x="4205" y="3061"/>
              <a:ext cx="66" cy="49"/>
            </a:xfrm>
            <a:custGeom>
              <a:avLst/>
              <a:gdLst>
                <a:gd name="T0" fmla="*/ 132 w 132"/>
                <a:gd name="T1" fmla="*/ 1 h 98"/>
                <a:gd name="T2" fmla="*/ 120 w 132"/>
                <a:gd name="T3" fmla="*/ 6 h 98"/>
                <a:gd name="T4" fmla="*/ 106 w 132"/>
                <a:gd name="T5" fmla="*/ 11 h 98"/>
                <a:gd name="T6" fmla="*/ 92 w 132"/>
                <a:gd name="T7" fmla="*/ 18 h 98"/>
                <a:gd name="T8" fmla="*/ 79 w 132"/>
                <a:gd name="T9" fmla="*/ 26 h 98"/>
                <a:gd name="T10" fmla="*/ 66 w 132"/>
                <a:gd name="T11" fmla="*/ 35 h 98"/>
                <a:gd name="T12" fmla="*/ 53 w 132"/>
                <a:gd name="T13" fmla="*/ 44 h 98"/>
                <a:gd name="T14" fmla="*/ 42 w 132"/>
                <a:gd name="T15" fmla="*/ 54 h 98"/>
                <a:gd name="T16" fmla="*/ 32 w 132"/>
                <a:gd name="T17" fmla="*/ 66 h 98"/>
                <a:gd name="T18" fmla="*/ 23 w 132"/>
                <a:gd name="T19" fmla="*/ 74 h 98"/>
                <a:gd name="T20" fmla="*/ 16 w 132"/>
                <a:gd name="T21" fmla="*/ 84 h 98"/>
                <a:gd name="T22" fmla="*/ 9 w 132"/>
                <a:gd name="T23" fmla="*/ 92 h 98"/>
                <a:gd name="T24" fmla="*/ 0 w 132"/>
                <a:gd name="T25" fmla="*/ 98 h 98"/>
                <a:gd name="T26" fmla="*/ 0 w 132"/>
                <a:gd name="T27" fmla="*/ 88 h 98"/>
                <a:gd name="T28" fmla="*/ 1 w 132"/>
                <a:gd name="T29" fmla="*/ 77 h 98"/>
                <a:gd name="T30" fmla="*/ 4 w 132"/>
                <a:gd name="T31" fmla="*/ 68 h 98"/>
                <a:gd name="T32" fmla="*/ 10 w 132"/>
                <a:gd name="T33" fmla="*/ 59 h 98"/>
                <a:gd name="T34" fmla="*/ 17 w 132"/>
                <a:gd name="T35" fmla="*/ 50 h 98"/>
                <a:gd name="T36" fmla="*/ 25 w 132"/>
                <a:gd name="T37" fmla="*/ 42 h 98"/>
                <a:gd name="T38" fmla="*/ 33 w 132"/>
                <a:gd name="T39" fmla="*/ 34 h 98"/>
                <a:gd name="T40" fmla="*/ 42 w 132"/>
                <a:gd name="T41" fmla="*/ 27 h 98"/>
                <a:gd name="T42" fmla="*/ 52 w 132"/>
                <a:gd name="T43" fmla="*/ 22 h 98"/>
                <a:gd name="T44" fmla="*/ 63 w 132"/>
                <a:gd name="T45" fmla="*/ 18 h 98"/>
                <a:gd name="T46" fmla="*/ 75 w 132"/>
                <a:gd name="T47" fmla="*/ 13 h 98"/>
                <a:gd name="T48" fmla="*/ 86 w 132"/>
                <a:gd name="T49" fmla="*/ 8 h 98"/>
                <a:gd name="T50" fmla="*/ 99 w 132"/>
                <a:gd name="T51" fmla="*/ 5 h 98"/>
                <a:gd name="T52" fmla="*/ 110 w 132"/>
                <a:gd name="T53" fmla="*/ 1 h 98"/>
                <a:gd name="T54" fmla="*/ 122 w 132"/>
                <a:gd name="T55" fmla="*/ 0 h 98"/>
                <a:gd name="T56" fmla="*/ 132 w 132"/>
                <a:gd name="T57" fmla="*/ 1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2" h="98">
                  <a:moveTo>
                    <a:pt x="132" y="1"/>
                  </a:moveTo>
                  <a:lnTo>
                    <a:pt x="120" y="6"/>
                  </a:lnTo>
                  <a:lnTo>
                    <a:pt x="106" y="11"/>
                  </a:lnTo>
                  <a:lnTo>
                    <a:pt x="92" y="18"/>
                  </a:lnTo>
                  <a:lnTo>
                    <a:pt x="79" y="26"/>
                  </a:lnTo>
                  <a:lnTo>
                    <a:pt x="66" y="35"/>
                  </a:lnTo>
                  <a:lnTo>
                    <a:pt x="53" y="44"/>
                  </a:lnTo>
                  <a:lnTo>
                    <a:pt x="42" y="54"/>
                  </a:lnTo>
                  <a:lnTo>
                    <a:pt x="32" y="66"/>
                  </a:lnTo>
                  <a:lnTo>
                    <a:pt x="23" y="74"/>
                  </a:lnTo>
                  <a:lnTo>
                    <a:pt x="16" y="84"/>
                  </a:lnTo>
                  <a:lnTo>
                    <a:pt x="9" y="92"/>
                  </a:lnTo>
                  <a:lnTo>
                    <a:pt x="0" y="98"/>
                  </a:lnTo>
                  <a:lnTo>
                    <a:pt x="0" y="88"/>
                  </a:lnTo>
                  <a:lnTo>
                    <a:pt x="1" y="77"/>
                  </a:lnTo>
                  <a:lnTo>
                    <a:pt x="4" y="68"/>
                  </a:lnTo>
                  <a:lnTo>
                    <a:pt x="10" y="59"/>
                  </a:lnTo>
                  <a:lnTo>
                    <a:pt x="17" y="50"/>
                  </a:lnTo>
                  <a:lnTo>
                    <a:pt x="25" y="42"/>
                  </a:lnTo>
                  <a:lnTo>
                    <a:pt x="33" y="34"/>
                  </a:lnTo>
                  <a:lnTo>
                    <a:pt x="42" y="27"/>
                  </a:lnTo>
                  <a:lnTo>
                    <a:pt x="52" y="22"/>
                  </a:lnTo>
                  <a:lnTo>
                    <a:pt x="63" y="18"/>
                  </a:lnTo>
                  <a:lnTo>
                    <a:pt x="75" y="13"/>
                  </a:lnTo>
                  <a:lnTo>
                    <a:pt x="86" y="8"/>
                  </a:lnTo>
                  <a:lnTo>
                    <a:pt x="99" y="5"/>
                  </a:lnTo>
                  <a:lnTo>
                    <a:pt x="110" y="1"/>
                  </a:lnTo>
                  <a:lnTo>
                    <a:pt x="122" y="0"/>
                  </a:lnTo>
                  <a:lnTo>
                    <a:pt x="132" y="1"/>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90" name="Freeform 111"/>
            <p:cNvSpPr>
              <a:spLocks/>
            </p:cNvSpPr>
            <p:nvPr/>
          </p:nvSpPr>
          <p:spPr bwMode="auto">
            <a:xfrm>
              <a:off x="4202" y="3120"/>
              <a:ext cx="47" cy="75"/>
            </a:xfrm>
            <a:custGeom>
              <a:avLst/>
              <a:gdLst>
                <a:gd name="T0" fmla="*/ 58 w 93"/>
                <a:gd name="T1" fmla="*/ 61 h 151"/>
                <a:gd name="T2" fmla="*/ 55 w 93"/>
                <a:gd name="T3" fmla="*/ 75 h 151"/>
                <a:gd name="T4" fmla="*/ 55 w 93"/>
                <a:gd name="T5" fmla="*/ 87 h 151"/>
                <a:gd name="T6" fmla="*/ 59 w 93"/>
                <a:gd name="T7" fmla="*/ 100 h 151"/>
                <a:gd name="T8" fmla="*/ 63 w 93"/>
                <a:gd name="T9" fmla="*/ 110 h 151"/>
                <a:gd name="T10" fmla="*/ 70 w 93"/>
                <a:gd name="T11" fmla="*/ 121 h 151"/>
                <a:gd name="T12" fmla="*/ 78 w 93"/>
                <a:gd name="T13" fmla="*/ 131 h 151"/>
                <a:gd name="T14" fmla="*/ 85 w 93"/>
                <a:gd name="T15" fmla="*/ 140 h 151"/>
                <a:gd name="T16" fmla="*/ 93 w 93"/>
                <a:gd name="T17" fmla="*/ 151 h 151"/>
                <a:gd name="T18" fmla="*/ 85 w 93"/>
                <a:gd name="T19" fmla="*/ 151 h 151"/>
                <a:gd name="T20" fmla="*/ 76 w 93"/>
                <a:gd name="T21" fmla="*/ 148 h 151"/>
                <a:gd name="T22" fmla="*/ 68 w 93"/>
                <a:gd name="T23" fmla="*/ 145 h 151"/>
                <a:gd name="T24" fmla="*/ 59 w 93"/>
                <a:gd name="T25" fmla="*/ 139 h 151"/>
                <a:gd name="T26" fmla="*/ 51 w 93"/>
                <a:gd name="T27" fmla="*/ 134 h 151"/>
                <a:gd name="T28" fmla="*/ 44 w 93"/>
                <a:gd name="T29" fmla="*/ 128 h 151"/>
                <a:gd name="T30" fmla="*/ 38 w 93"/>
                <a:gd name="T31" fmla="*/ 122 h 151"/>
                <a:gd name="T32" fmla="*/ 35 w 93"/>
                <a:gd name="T33" fmla="*/ 115 h 151"/>
                <a:gd name="T34" fmla="*/ 37 w 93"/>
                <a:gd name="T35" fmla="*/ 90 h 151"/>
                <a:gd name="T36" fmla="*/ 35 w 93"/>
                <a:gd name="T37" fmla="*/ 67 h 151"/>
                <a:gd name="T38" fmla="*/ 29 w 93"/>
                <a:gd name="T39" fmla="*/ 47 h 151"/>
                <a:gd name="T40" fmla="*/ 22 w 93"/>
                <a:gd name="T41" fmla="*/ 31 h 151"/>
                <a:gd name="T42" fmla="*/ 14 w 93"/>
                <a:gd name="T43" fmla="*/ 17 h 151"/>
                <a:gd name="T44" fmla="*/ 7 w 93"/>
                <a:gd name="T45" fmla="*/ 8 h 151"/>
                <a:gd name="T46" fmla="*/ 2 w 93"/>
                <a:gd name="T47" fmla="*/ 2 h 151"/>
                <a:gd name="T48" fmla="*/ 0 w 93"/>
                <a:gd name="T49" fmla="*/ 0 h 151"/>
                <a:gd name="T50" fmla="*/ 10 w 93"/>
                <a:gd name="T51" fmla="*/ 3 h 151"/>
                <a:gd name="T52" fmla="*/ 20 w 93"/>
                <a:gd name="T53" fmla="*/ 8 h 151"/>
                <a:gd name="T54" fmla="*/ 29 w 93"/>
                <a:gd name="T55" fmla="*/ 15 h 151"/>
                <a:gd name="T56" fmla="*/ 38 w 93"/>
                <a:gd name="T57" fmla="*/ 22 h 151"/>
                <a:gd name="T58" fmla="*/ 45 w 93"/>
                <a:gd name="T59" fmla="*/ 31 h 151"/>
                <a:gd name="T60" fmla="*/ 51 w 93"/>
                <a:gd name="T61" fmla="*/ 40 h 151"/>
                <a:gd name="T62" fmla="*/ 55 w 93"/>
                <a:gd name="T63" fmla="*/ 50 h 151"/>
                <a:gd name="T64" fmla="*/ 58 w 93"/>
                <a:gd name="T65" fmla="*/ 61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3" h="151">
                  <a:moveTo>
                    <a:pt x="58" y="61"/>
                  </a:moveTo>
                  <a:lnTo>
                    <a:pt x="55" y="75"/>
                  </a:lnTo>
                  <a:lnTo>
                    <a:pt x="55" y="87"/>
                  </a:lnTo>
                  <a:lnTo>
                    <a:pt x="59" y="100"/>
                  </a:lnTo>
                  <a:lnTo>
                    <a:pt x="63" y="110"/>
                  </a:lnTo>
                  <a:lnTo>
                    <a:pt x="70" y="121"/>
                  </a:lnTo>
                  <a:lnTo>
                    <a:pt x="78" y="131"/>
                  </a:lnTo>
                  <a:lnTo>
                    <a:pt x="85" y="140"/>
                  </a:lnTo>
                  <a:lnTo>
                    <a:pt x="93" y="151"/>
                  </a:lnTo>
                  <a:lnTo>
                    <a:pt x="85" y="151"/>
                  </a:lnTo>
                  <a:lnTo>
                    <a:pt x="76" y="148"/>
                  </a:lnTo>
                  <a:lnTo>
                    <a:pt x="68" y="145"/>
                  </a:lnTo>
                  <a:lnTo>
                    <a:pt x="59" y="139"/>
                  </a:lnTo>
                  <a:lnTo>
                    <a:pt x="51" y="134"/>
                  </a:lnTo>
                  <a:lnTo>
                    <a:pt x="44" y="128"/>
                  </a:lnTo>
                  <a:lnTo>
                    <a:pt x="38" y="122"/>
                  </a:lnTo>
                  <a:lnTo>
                    <a:pt x="35" y="115"/>
                  </a:lnTo>
                  <a:lnTo>
                    <a:pt x="37" y="90"/>
                  </a:lnTo>
                  <a:lnTo>
                    <a:pt x="35" y="67"/>
                  </a:lnTo>
                  <a:lnTo>
                    <a:pt x="29" y="47"/>
                  </a:lnTo>
                  <a:lnTo>
                    <a:pt x="22" y="31"/>
                  </a:lnTo>
                  <a:lnTo>
                    <a:pt x="14" y="17"/>
                  </a:lnTo>
                  <a:lnTo>
                    <a:pt x="7" y="8"/>
                  </a:lnTo>
                  <a:lnTo>
                    <a:pt x="2" y="2"/>
                  </a:lnTo>
                  <a:lnTo>
                    <a:pt x="0" y="0"/>
                  </a:lnTo>
                  <a:lnTo>
                    <a:pt x="10" y="3"/>
                  </a:lnTo>
                  <a:lnTo>
                    <a:pt x="20" y="8"/>
                  </a:lnTo>
                  <a:lnTo>
                    <a:pt x="29" y="15"/>
                  </a:lnTo>
                  <a:lnTo>
                    <a:pt x="38" y="22"/>
                  </a:lnTo>
                  <a:lnTo>
                    <a:pt x="45" y="31"/>
                  </a:lnTo>
                  <a:lnTo>
                    <a:pt x="51" y="40"/>
                  </a:lnTo>
                  <a:lnTo>
                    <a:pt x="55" y="50"/>
                  </a:lnTo>
                  <a:lnTo>
                    <a:pt x="58" y="61"/>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3" name="Freeform 112"/>
            <p:cNvSpPr>
              <a:spLocks/>
            </p:cNvSpPr>
            <p:nvPr/>
          </p:nvSpPr>
          <p:spPr bwMode="auto">
            <a:xfrm>
              <a:off x="3596" y="3152"/>
              <a:ext cx="122" cy="86"/>
            </a:xfrm>
            <a:custGeom>
              <a:avLst/>
              <a:gdLst>
                <a:gd name="T0" fmla="*/ 154 w 244"/>
                <a:gd name="T1" fmla="*/ 5 h 173"/>
                <a:gd name="T2" fmla="*/ 166 w 244"/>
                <a:gd name="T3" fmla="*/ 10 h 173"/>
                <a:gd name="T4" fmla="*/ 178 w 244"/>
                <a:gd name="T5" fmla="*/ 17 h 173"/>
                <a:gd name="T6" fmla="*/ 192 w 244"/>
                <a:gd name="T7" fmla="*/ 25 h 173"/>
                <a:gd name="T8" fmla="*/ 205 w 244"/>
                <a:gd name="T9" fmla="*/ 36 h 173"/>
                <a:gd name="T10" fmla="*/ 217 w 244"/>
                <a:gd name="T11" fmla="*/ 47 h 173"/>
                <a:gd name="T12" fmla="*/ 228 w 244"/>
                <a:gd name="T13" fmla="*/ 60 h 173"/>
                <a:gd name="T14" fmla="*/ 237 w 244"/>
                <a:gd name="T15" fmla="*/ 73 h 173"/>
                <a:gd name="T16" fmla="*/ 243 w 244"/>
                <a:gd name="T17" fmla="*/ 88 h 173"/>
                <a:gd name="T18" fmla="*/ 244 w 244"/>
                <a:gd name="T19" fmla="*/ 94 h 173"/>
                <a:gd name="T20" fmla="*/ 242 w 244"/>
                <a:gd name="T21" fmla="*/ 105 h 173"/>
                <a:gd name="T22" fmla="*/ 239 w 244"/>
                <a:gd name="T23" fmla="*/ 118 h 173"/>
                <a:gd name="T24" fmla="*/ 235 w 244"/>
                <a:gd name="T25" fmla="*/ 130 h 173"/>
                <a:gd name="T26" fmla="*/ 229 w 244"/>
                <a:gd name="T27" fmla="*/ 143 h 173"/>
                <a:gd name="T28" fmla="*/ 222 w 244"/>
                <a:gd name="T29" fmla="*/ 156 h 173"/>
                <a:gd name="T30" fmla="*/ 214 w 244"/>
                <a:gd name="T31" fmla="*/ 166 h 173"/>
                <a:gd name="T32" fmla="*/ 206 w 244"/>
                <a:gd name="T33" fmla="*/ 173 h 173"/>
                <a:gd name="T34" fmla="*/ 205 w 244"/>
                <a:gd name="T35" fmla="*/ 164 h 173"/>
                <a:gd name="T36" fmla="*/ 207 w 244"/>
                <a:gd name="T37" fmla="*/ 153 h 173"/>
                <a:gd name="T38" fmla="*/ 212 w 244"/>
                <a:gd name="T39" fmla="*/ 144 h 173"/>
                <a:gd name="T40" fmla="*/ 215 w 244"/>
                <a:gd name="T41" fmla="*/ 134 h 173"/>
                <a:gd name="T42" fmla="*/ 219 w 244"/>
                <a:gd name="T43" fmla="*/ 111 h 173"/>
                <a:gd name="T44" fmla="*/ 217 w 244"/>
                <a:gd name="T45" fmla="*/ 91 h 173"/>
                <a:gd name="T46" fmla="*/ 212 w 244"/>
                <a:gd name="T47" fmla="*/ 74 h 173"/>
                <a:gd name="T48" fmla="*/ 201 w 244"/>
                <a:gd name="T49" fmla="*/ 59 h 173"/>
                <a:gd name="T50" fmla="*/ 189 w 244"/>
                <a:gd name="T51" fmla="*/ 47 h 173"/>
                <a:gd name="T52" fmla="*/ 174 w 244"/>
                <a:gd name="T53" fmla="*/ 37 h 173"/>
                <a:gd name="T54" fmla="*/ 157 w 244"/>
                <a:gd name="T55" fmla="*/ 30 h 173"/>
                <a:gd name="T56" fmla="*/ 141 w 244"/>
                <a:gd name="T57" fmla="*/ 24 h 173"/>
                <a:gd name="T58" fmla="*/ 131 w 244"/>
                <a:gd name="T59" fmla="*/ 22 h 173"/>
                <a:gd name="T60" fmla="*/ 117 w 244"/>
                <a:gd name="T61" fmla="*/ 21 h 173"/>
                <a:gd name="T62" fmla="*/ 101 w 244"/>
                <a:gd name="T63" fmla="*/ 20 h 173"/>
                <a:gd name="T64" fmla="*/ 83 w 244"/>
                <a:gd name="T65" fmla="*/ 20 h 173"/>
                <a:gd name="T66" fmla="*/ 63 w 244"/>
                <a:gd name="T67" fmla="*/ 21 h 173"/>
                <a:gd name="T68" fmla="*/ 42 w 244"/>
                <a:gd name="T69" fmla="*/ 24 h 173"/>
                <a:gd name="T70" fmla="*/ 20 w 244"/>
                <a:gd name="T71" fmla="*/ 28 h 173"/>
                <a:gd name="T72" fmla="*/ 0 w 244"/>
                <a:gd name="T73" fmla="*/ 33 h 173"/>
                <a:gd name="T74" fmla="*/ 15 w 244"/>
                <a:gd name="T75" fmla="*/ 20 h 173"/>
                <a:gd name="T76" fmla="*/ 33 w 244"/>
                <a:gd name="T77" fmla="*/ 9 h 173"/>
                <a:gd name="T78" fmla="*/ 53 w 244"/>
                <a:gd name="T79" fmla="*/ 4 h 173"/>
                <a:gd name="T80" fmla="*/ 72 w 244"/>
                <a:gd name="T81" fmla="*/ 0 h 173"/>
                <a:gd name="T82" fmla="*/ 93 w 244"/>
                <a:gd name="T83" fmla="*/ 0 h 173"/>
                <a:gd name="T84" fmla="*/ 115 w 244"/>
                <a:gd name="T85" fmla="*/ 1 h 173"/>
                <a:gd name="T86" fmla="*/ 134 w 244"/>
                <a:gd name="T87" fmla="*/ 2 h 173"/>
                <a:gd name="T88" fmla="*/ 154 w 244"/>
                <a:gd name="T89" fmla="*/ 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4" h="173">
                  <a:moveTo>
                    <a:pt x="154" y="5"/>
                  </a:moveTo>
                  <a:lnTo>
                    <a:pt x="166" y="10"/>
                  </a:lnTo>
                  <a:lnTo>
                    <a:pt x="178" y="17"/>
                  </a:lnTo>
                  <a:lnTo>
                    <a:pt x="192" y="25"/>
                  </a:lnTo>
                  <a:lnTo>
                    <a:pt x="205" y="36"/>
                  </a:lnTo>
                  <a:lnTo>
                    <a:pt x="217" y="47"/>
                  </a:lnTo>
                  <a:lnTo>
                    <a:pt x="228" y="60"/>
                  </a:lnTo>
                  <a:lnTo>
                    <a:pt x="237" y="73"/>
                  </a:lnTo>
                  <a:lnTo>
                    <a:pt x="243" y="88"/>
                  </a:lnTo>
                  <a:lnTo>
                    <a:pt x="244" y="94"/>
                  </a:lnTo>
                  <a:lnTo>
                    <a:pt x="242" y="105"/>
                  </a:lnTo>
                  <a:lnTo>
                    <a:pt x="239" y="118"/>
                  </a:lnTo>
                  <a:lnTo>
                    <a:pt x="235" y="130"/>
                  </a:lnTo>
                  <a:lnTo>
                    <a:pt x="229" y="143"/>
                  </a:lnTo>
                  <a:lnTo>
                    <a:pt x="222" y="156"/>
                  </a:lnTo>
                  <a:lnTo>
                    <a:pt x="214" y="166"/>
                  </a:lnTo>
                  <a:lnTo>
                    <a:pt x="206" y="173"/>
                  </a:lnTo>
                  <a:lnTo>
                    <a:pt x="205" y="164"/>
                  </a:lnTo>
                  <a:lnTo>
                    <a:pt x="207" y="153"/>
                  </a:lnTo>
                  <a:lnTo>
                    <a:pt x="212" y="144"/>
                  </a:lnTo>
                  <a:lnTo>
                    <a:pt x="215" y="134"/>
                  </a:lnTo>
                  <a:lnTo>
                    <a:pt x="219" y="111"/>
                  </a:lnTo>
                  <a:lnTo>
                    <a:pt x="217" y="91"/>
                  </a:lnTo>
                  <a:lnTo>
                    <a:pt x="212" y="74"/>
                  </a:lnTo>
                  <a:lnTo>
                    <a:pt x="201" y="59"/>
                  </a:lnTo>
                  <a:lnTo>
                    <a:pt x="189" y="47"/>
                  </a:lnTo>
                  <a:lnTo>
                    <a:pt x="174" y="37"/>
                  </a:lnTo>
                  <a:lnTo>
                    <a:pt x="157" y="30"/>
                  </a:lnTo>
                  <a:lnTo>
                    <a:pt x="141" y="24"/>
                  </a:lnTo>
                  <a:lnTo>
                    <a:pt x="131" y="22"/>
                  </a:lnTo>
                  <a:lnTo>
                    <a:pt x="117" y="21"/>
                  </a:lnTo>
                  <a:lnTo>
                    <a:pt x="101" y="20"/>
                  </a:lnTo>
                  <a:lnTo>
                    <a:pt x="83" y="20"/>
                  </a:lnTo>
                  <a:lnTo>
                    <a:pt x="63" y="21"/>
                  </a:lnTo>
                  <a:lnTo>
                    <a:pt x="42" y="24"/>
                  </a:lnTo>
                  <a:lnTo>
                    <a:pt x="20" y="28"/>
                  </a:lnTo>
                  <a:lnTo>
                    <a:pt x="0" y="33"/>
                  </a:lnTo>
                  <a:lnTo>
                    <a:pt x="15" y="20"/>
                  </a:lnTo>
                  <a:lnTo>
                    <a:pt x="33" y="9"/>
                  </a:lnTo>
                  <a:lnTo>
                    <a:pt x="53" y="4"/>
                  </a:lnTo>
                  <a:lnTo>
                    <a:pt x="72" y="0"/>
                  </a:lnTo>
                  <a:lnTo>
                    <a:pt x="93" y="0"/>
                  </a:lnTo>
                  <a:lnTo>
                    <a:pt x="115" y="1"/>
                  </a:lnTo>
                  <a:lnTo>
                    <a:pt x="134" y="2"/>
                  </a:lnTo>
                  <a:lnTo>
                    <a:pt x="154" y="5"/>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4" name="Freeform 113"/>
            <p:cNvSpPr>
              <a:spLocks/>
            </p:cNvSpPr>
            <p:nvPr/>
          </p:nvSpPr>
          <p:spPr bwMode="auto">
            <a:xfrm>
              <a:off x="3497" y="3164"/>
              <a:ext cx="91" cy="159"/>
            </a:xfrm>
            <a:custGeom>
              <a:avLst/>
              <a:gdLst>
                <a:gd name="T0" fmla="*/ 182 w 182"/>
                <a:gd name="T1" fmla="*/ 4 h 319"/>
                <a:gd name="T2" fmla="*/ 180 w 182"/>
                <a:gd name="T3" fmla="*/ 7 h 319"/>
                <a:gd name="T4" fmla="*/ 177 w 182"/>
                <a:gd name="T5" fmla="*/ 9 h 319"/>
                <a:gd name="T6" fmla="*/ 172 w 182"/>
                <a:gd name="T7" fmla="*/ 11 h 319"/>
                <a:gd name="T8" fmla="*/ 166 w 182"/>
                <a:gd name="T9" fmla="*/ 9 h 319"/>
                <a:gd name="T10" fmla="*/ 162 w 182"/>
                <a:gd name="T11" fmla="*/ 9 h 319"/>
                <a:gd name="T12" fmla="*/ 156 w 182"/>
                <a:gd name="T13" fmla="*/ 9 h 319"/>
                <a:gd name="T14" fmla="*/ 151 w 182"/>
                <a:gd name="T15" fmla="*/ 11 h 319"/>
                <a:gd name="T16" fmla="*/ 147 w 182"/>
                <a:gd name="T17" fmla="*/ 13 h 319"/>
                <a:gd name="T18" fmla="*/ 127 w 182"/>
                <a:gd name="T19" fmla="*/ 20 h 319"/>
                <a:gd name="T20" fmla="*/ 109 w 182"/>
                <a:gd name="T21" fmla="*/ 29 h 319"/>
                <a:gd name="T22" fmla="*/ 91 w 182"/>
                <a:gd name="T23" fmla="*/ 42 h 319"/>
                <a:gd name="T24" fmla="*/ 75 w 182"/>
                <a:gd name="T25" fmla="*/ 57 h 319"/>
                <a:gd name="T26" fmla="*/ 61 w 182"/>
                <a:gd name="T27" fmla="*/ 73 h 319"/>
                <a:gd name="T28" fmla="*/ 49 w 182"/>
                <a:gd name="T29" fmla="*/ 91 h 319"/>
                <a:gd name="T30" fmla="*/ 40 w 182"/>
                <a:gd name="T31" fmla="*/ 110 h 319"/>
                <a:gd name="T32" fmla="*/ 34 w 182"/>
                <a:gd name="T33" fmla="*/ 129 h 319"/>
                <a:gd name="T34" fmla="*/ 28 w 182"/>
                <a:gd name="T35" fmla="*/ 155 h 319"/>
                <a:gd name="T36" fmla="*/ 27 w 182"/>
                <a:gd name="T37" fmla="*/ 180 h 319"/>
                <a:gd name="T38" fmla="*/ 28 w 182"/>
                <a:gd name="T39" fmla="*/ 205 h 319"/>
                <a:gd name="T40" fmla="*/ 33 w 182"/>
                <a:gd name="T41" fmla="*/ 229 h 319"/>
                <a:gd name="T42" fmla="*/ 41 w 182"/>
                <a:gd name="T43" fmla="*/ 254 h 319"/>
                <a:gd name="T44" fmla="*/ 50 w 182"/>
                <a:gd name="T45" fmla="*/ 275 h 319"/>
                <a:gd name="T46" fmla="*/ 60 w 182"/>
                <a:gd name="T47" fmla="*/ 299 h 319"/>
                <a:gd name="T48" fmla="*/ 73 w 182"/>
                <a:gd name="T49" fmla="*/ 319 h 319"/>
                <a:gd name="T50" fmla="*/ 64 w 182"/>
                <a:gd name="T51" fmla="*/ 316 h 319"/>
                <a:gd name="T52" fmla="*/ 53 w 182"/>
                <a:gd name="T53" fmla="*/ 305 h 319"/>
                <a:gd name="T54" fmla="*/ 41 w 182"/>
                <a:gd name="T55" fmla="*/ 289 h 319"/>
                <a:gd name="T56" fmla="*/ 28 w 182"/>
                <a:gd name="T57" fmla="*/ 270 h 319"/>
                <a:gd name="T58" fmla="*/ 16 w 182"/>
                <a:gd name="T59" fmla="*/ 248 h 319"/>
                <a:gd name="T60" fmla="*/ 7 w 182"/>
                <a:gd name="T61" fmla="*/ 224 h 319"/>
                <a:gd name="T62" fmla="*/ 2 w 182"/>
                <a:gd name="T63" fmla="*/ 201 h 319"/>
                <a:gd name="T64" fmla="*/ 0 w 182"/>
                <a:gd name="T65" fmla="*/ 179 h 319"/>
                <a:gd name="T66" fmla="*/ 3 w 182"/>
                <a:gd name="T67" fmla="*/ 149 h 319"/>
                <a:gd name="T68" fmla="*/ 7 w 182"/>
                <a:gd name="T69" fmla="*/ 125 h 319"/>
                <a:gd name="T70" fmla="*/ 14 w 182"/>
                <a:gd name="T71" fmla="*/ 103 h 319"/>
                <a:gd name="T72" fmla="*/ 23 w 182"/>
                <a:gd name="T73" fmla="*/ 84 h 319"/>
                <a:gd name="T74" fmla="*/ 36 w 182"/>
                <a:gd name="T75" fmla="*/ 67 h 319"/>
                <a:gd name="T76" fmla="*/ 51 w 182"/>
                <a:gd name="T77" fmla="*/ 51 h 319"/>
                <a:gd name="T78" fmla="*/ 71 w 182"/>
                <a:gd name="T79" fmla="*/ 35 h 319"/>
                <a:gd name="T80" fmla="*/ 94 w 182"/>
                <a:gd name="T81" fmla="*/ 19 h 319"/>
                <a:gd name="T82" fmla="*/ 103 w 182"/>
                <a:gd name="T83" fmla="*/ 14 h 319"/>
                <a:gd name="T84" fmla="*/ 113 w 182"/>
                <a:gd name="T85" fmla="*/ 11 h 319"/>
                <a:gd name="T86" fmla="*/ 125 w 182"/>
                <a:gd name="T87" fmla="*/ 7 h 319"/>
                <a:gd name="T88" fmla="*/ 136 w 182"/>
                <a:gd name="T89" fmla="*/ 4 h 319"/>
                <a:gd name="T90" fmla="*/ 148 w 182"/>
                <a:gd name="T91" fmla="*/ 1 h 319"/>
                <a:gd name="T92" fmla="*/ 159 w 182"/>
                <a:gd name="T93" fmla="*/ 0 h 319"/>
                <a:gd name="T94" fmla="*/ 171 w 182"/>
                <a:gd name="T95" fmla="*/ 1 h 319"/>
                <a:gd name="T96" fmla="*/ 182 w 182"/>
                <a:gd name="T97" fmla="*/ 4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82" h="319">
                  <a:moveTo>
                    <a:pt x="182" y="4"/>
                  </a:moveTo>
                  <a:lnTo>
                    <a:pt x="180" y="7"/>
                  </a:lnTo>
                  <a:lnTo>
                    <a:pt x="177" y="9"/>
                  </a:lnTo>
                  <a:lnTo>
                    <a:pt x="172" y="11"/>
                  </a:lnTo>
                  <a:lnTo>
                    <a:pt x="166" y="9"/>
                  </a:lnTo>
                  <a:lnTo>
                    <a:pt x="162" y="9"/>
                  </a:lnTo>
                  <a:lnTo>
                    <a:pt x="156" y="9"/>
                  </a:lnTo>
                  <a:lnTo>
                    <a:pt x="151" y="11"/>
                  </a:lnTo>
                  <a:lnTo>
                    <a:pt x="147" y="13"/>
                  </a:lnTo>
                  <a:lnTo>
                    <a:pt x="127" y="20"/>
                  </a:lnTo>
                  <a:lnTo>
                    <a:pt x="109" y="29"/>
                  </a:lnTo>
                  <a:lnTo>
                    <a:pt x="91" y="42"/>
                  </a:lnTo>
                  <a:lnTo>
                    <a:pt x="75" y="57"/>
                  </a:lnTo>
                  <a:lnTo>
                    <a:pt x="61" y="73"/>
                  </a:lnTo>
                  <a:lnTo>
                    <a:pt x="49" y="91"/>
                  </a:lnTo>
                  <a:lnTo>
                    <a:pt x="40" y="110"/>
                  </a:lnTo>
                  <a:lnTo>
                    <a:pt x="34" y="129"/>
                  </a:lnTo>
                  <a:lnTo>
                    <a:pt x="28" y="155"/>
                  </a:lnTo>
                  <a:lnTo>
                    <a:pt x="27" y="180"/>
                  </a:lnTo>
                  <a:lnTo>
                    <a:pt x="28" y="205"/>
                  </a:lnTo>
                  <a:lnTo>
                    <a:pt x="33" y="229"/>
                  </a:lnTo>
                  <a:lnTo>
                    <a:pt x="41" y="254"/>
                  </a:lnTo>
                  <a:lnTo>
                    <a:pt x="50" y="275"/>
                  </a:lnTo>
                  <a:lnTo>
                    <a:pt x="60" y="299"/>
                  </a:lnTo>
                  <a:lnTo>
                    <a:pt x="73" y="319"/>
                  </a:lnTo>
                  <a:lnTo>
                    <a:pt x="64" y="316"/>
                  </a:lnTo>
                  <a:lnTo>
                    <a:pt x="53" y="305"/>
                  </a:lnTo>
                  <a:lnTo>
                    <a:pt x="41" y="289"/>
                  </a:lnTo>
                  <a:lnTo>
                    <a:pt x="28" y="270"/>
                  </a:lnTo>
                  <a:lnTo>
                    <a:pt x="16" y="248"/>
                  </a:lnTo>
                  <a:lnTo>
                    <a:pt x="7" y="224"/>
                  </a:lnTo>
                  <a:lnTo>
                    <a:pt x="2" y="201"/>
                  </a:lnTo>
                  <a:lnTo>
                    <a:pt x="0" y="179"/>
                  </a:lnTo>
                  <a:lnTo>
                    <a:pt x="3" y="149"/>
                  </a:lnTo>
                  <a:lnTo>
                    <a:pt x="7" y="125"/>
                  </a:lnTo>
                  <a:lnTo>
                    <a:pt x="14" y="103"/>
                  </a:lnTo>
                  <a:lnTo>
                    <a:pt x="23" y="84"/>
                  </a:lnTo>
                  <a:lnTo>
                    <a:pt x="36" y="67"/>
                  </a:lnTo>
                  <a:lnTo>
                    <a:pt x="51" y="51"/>
                  </a:lnTo>
                  <a:lnTo>
                    <a:pt x="71" y="35"/>
                  </a:lnTo>
                  <a:lnTo>
                    <a:pt x="94" y="19"/>
                  </a:lnTo>
                  <a:lnTo>
                    <a:pt x="103" y="14"/>
                  </a:lnTo>
                  <a:lnTo>
                    <a:pt x="113" y="11"/>
                  </a:lnTo>
                  <a:lnTo>
                    <a:pt x="125" y="7"/>
                  </a:lnTo>
                  <a:lnTo>
                    <a:pt x="136" y="4"/>
                  </a:lnTo>
                  <a:lnTo>
                    <a:pt x="148" y="1"/>
                  </a:lnTo>
                  <a:lnTo>
                    <a:pt x="159" y="0"/>
                  </a:lnTo>
                  <a:lnTo>
                    <a:pt x="171" y="1"/>
                  </a:lnTo>
                  <a:lnTo>
                    <a:pt x="182" y="4"/>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5" name="Freeform 114"/>
            <p:cNvSpPr>
              <a:spLocks/>
            </p:cNvSpPr>
            <p:nvPr/>
          </p:nvSpPr>
          <p:spPr bwMode="auto">
            <a:xfrm>
              <a:off x="4247" y="3160"/>
              <a:ext cx="60" cy="58"/>
            </a:xfrm>
            <a:custGeom>
              <a:avLst/>
              <a:gdLst>
                <a:gd name="T0" fmla="*/ 119 w 120"/>
                <a:gd name="T1" fmla="*/ 116 h 116"/>
                <a:gd name="T2" fmla="*/ 118 w 120"/>
                <a:gd name="T3" fmla="*/ 113 h 116"/>
                <a:gd name="T4" fmla="*/ 115 w 120"/>
                <a:gd name="T5" fmla="*/ 103 h 116"/>
                <a:gd name="T6" fmla="*/ 111 w 120"/>
                <a:gd name="T7" fmla="*/ 89 h 116"/>
                <a:gd name="T8" fmla="*/ 105 w 120"/>
                <a:gd name="T9" fmla="*/ 72 h 116"/>
                <a:gd name="T10" fmla="*/ 94 w 120"/>
                <a:gd name="T11" fmla="*/ 54 h 116"/>
                <a:gd name="T12" fmla="*/ 83 w 120"/>
                <a:gd name="T13" fmla="*/ 38 h 116"/>
                <a:gd name="T14" fmla="*/ 67 w 120"/>
                <a:gd name="T15" fmla="*/ 27 h 116"/>
                <a:gd name="T16" fmla="*/ 48 w 120"/>
                <a:gd name="T17" fmla="*/ 20 h 116"/>
                <a:gd name="T18" fmla="*/ 39 w 120"/>
                <a:gd name="T19" fmla="*/ 20 h 116"/>
                <a:gd name="T20" fmla="*/ 32 w 120"/>
                <a:gd name="T21" fmla="*/ 23 h 116"/>
                <a:gd name="T22" fmla="*/ 28 w 120"/>
                <a:gd name="T23" fmla="*/ 29 h 116"/>
                <a:gd name="T24" fmla="*/ 23 w 120"/>
                <a:gd name="T25" fmla="*/ 36 h 116"/>
                <a:gd name="T26" fmla="*/ 23 w 120"/>
                <a:gd name="T27" fmla="*/ 46 h 116"/>
                <a:gd name="T28" fmla="*/ 24 w 120"/>
                <a:gd name="T29" fmla="*/ 57 h 116"/>
                <a:gd name="T30" fmla="*/ 24 w 120"/>
                <a:gd name="T31" fmla="*/ 66 h 116"/>
                <a:gd name="T32" fmla="*/ 23 w 120"/>
                <a:gd name="T33" fmla="*/ 75 h 116"/>
                <a:gd name="T34" fmla="*/ 15 w 120"/>
                <a:gd name="T35" fmla="*/ 67 h 116"/>
                <a:gd name="T36" fmla="*/ 7 w 120"/>
                <a:gd name="T37" fmla="*/ 59 h 116"/>
                <a:gd name="T38" fmla="*/ 1 w 120"/>
                <a:gd name="T39" fmla="*/ 49 h 116"/>
                <a:gd name="T40" fmla="*/ 0 w 120"/>
                <a:gd name="T41" fmla="*/ 36 h 116"/>
                <a:gd name="T42" fmla="*/ 2 w 120"/>
                <a:gd name="T43" fmla="*/ 29 h 116"/>
                <a:gd name="T44" fmla="*/ 5 w 120"/>
                <a:gd name="T45" fmla="*/ 23 h 116"/>
                <a:gd name="T46" fmla="*/ 8 w 120"/>
                <a:gd name="T47" fmla="*/ 19 h 116"/>
                <a:gd name="T48" fmla="*/ 11 w 120"/>
                <a:gd name="T49" fmla="*/ 14 h 116"/>
                <a:gd name="T50" fmla="*/ 16 w 120"/>
                <a:gd name="T51" fmla="*/ 9 h 116"/>
                <a:gd name="T52" fmla="*/ 23 w 120"/>
                <a:gd name="T53" fmla="*/ 6 h 116"/>
                <a:gd name="T54" fmla="*/ 31 w 120"/>
                <a:gd name="T55" fmla="*/ 4 h 116"/>
                <a:gd name="T56" fmla="*/ 40 w 120"/>
                <a:gd name="T57" fmla="*/ 0 h 116"/>
                <a:gd name="T58" fmla="*/ 66 w 120"/>
                <a:gd name="T59" fmla="*/ 4 h 116"/>
                <a:gd name="T60" fmla="*/ 85 w 120"/>
                <a:gd name="T61" fmla="*/ 15 h 116"/>
                <a:gd name="T62" fmla="*/ 100 w 120"/>
                <a:gd name="T63" fmla="*/ 30 h 116"/>
                <a:gd name="T64" fmla="*/ 111 w 120"/>
                <a:gd name="T65" fmla="*/ 50 h 116"/>
                <a:gd name="T66" fmla="*/ 116 w 120"/>
                <a:gd name="T67" fmla="*/ 69 h 116"/>
                <a:gd name="T68" fmla="*/ 120 w 120"/>
                <a:gd name="T69" fmla="*/ 88 h 116"/>
                <a:gd name="T70" fmla="*/ 120 w 120"/>
                <a:gd name="T71" fmla="*/ 105 h 116"/>
                <a:gd name="T72" fmla="*/ 119 w 120"/>
                <a:gd name="T73"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 h="116">
                  <a:moveTo>
                    <a:pt x="119" y="116"/>
                  </a:moveTo>
                  <a:lnTo>
                    <a:pt x="118" y="113"/>
                  </a:lnTo>
                  <a:lnTo>
                    <a:pt x="115" y="103"/>
                  </a:lnTo>
                  <a:lnTo>
                    <a:pt x="111" y="89"/>
                  </a:lnTo>
                  <a:lnTo>
                    <a:pt x="105" y="72"/>
                  </a:lnTo>
                  <a:lnTo>
                    <a:pt x="94" y="54"/>
                  </a:lnTo>
                  <a:lnTo>
                    <a:pt x="83" y="38"/>
                  </a:lnTo>
                  <a:lnTo>
                    <a:pt x="67" y="27"/>
                  </a:lnTo>
                  <a:lnTo>
                    <a:pt x="48" y="20"/>
                  </a:lnTo>
                  <a:lnTo>
                    <a:pt x="39" y="20"/>
                  </a:lnTo>
                  <a:lnTo>
                    <a:pt x="32" y="23"/>
                  </a:lnTo>
                  <a:lnTo>
                    <a:pt x="28" y="29"/>
                  </a:lnTo>
                  <a:lnTo>
                    <a:pt x="23" y="36"/>
                  </a:lnTo>
                  <a:lnTo>
                    <a:pt x="23" y="46"/>
                  </a:lnTo>
                  <a:lnTo>
                    <a:pt x="24" y="57"/>
                  </a:lnTo>
                  <a:lnTo>
                    <a:pt x="24" y="66"/>
                  </a:lnTo>
                  <a:lnTo>
                    <a:pt x="23" y="75"/>
                  </a:lnTo>
                  <a:lnTo>
                    <a:pt x="15" y="67"/>
                  </a:lnTo>
                  <a:lnTo>
                    <a:pt x="7" y="59"/>
                  </a:lnTo>
                  <a:lnTo>
                    <a:pt x="1" y="49"/>
                  </a:lnTo>
                  <a:lnTo>
                    <a:pt x="0" y="36"/>
                  </a:lnTo>
                  <a:lnTo>
                    <a:pt x="2" y="29"/>
                  </a:lnTo>
                  <a:lnTo>
                    <a:pt x="5" y="23"/>
                  </a:lnTo>
                  <a:lnTo>
                    <a:pt x="8" y="19"/>
                  </a:lnTo>
                  <a:lnTo>
                    <a:pt x="11" y="14"/>
                  </a:lnTo>
                  <a:lnTo>
                    <a:pt x="16" y="9"/>
                  </a:lnTo>
                  <a:lnTo>
                    <a:pt x="23" y="6"/>
                  </a:lnTo>
                  <a:lnTo>
                    <a:pt x="31" y="4"/>
                  </a:lnTo>
                  <a:lnTo>
                    <a:pt x="40" y="0"/>
                  </a:lnTo>
                  <a:lnTo>
                    <a:pt x="66" y="4"/>
                  </a:lnTo>
                  <a:lnTo>
                    <a:pt x="85" y="15"/>
                  </a:lnTo>
                  <a:lnTo>
                    <a:pt x="100" y="30"/>
                  </a:lnTo>
                  <a:lnTo>
                    <a:pt x="111" y="50"/>
                  </a:lnTo>
                  <a:lnTo>
                    <a:pt x="116" y="69"/>
                  </a:lnTo>
                  <a:lnTo>
                    <a:pt x="120" y="88"/>
                  </a:lnTo>
                  <a:lnTo>
                    <a:pt x="120" y="105"/>
                  </a:lnTo>
                  <a:lnTo>
                    <a:pt x="119" y="11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6" name="Freeform 115"/>
            <p:cNvSpPr>
              <a:spLocks/>
            </p:cNvSpPr>
            <p:nvPr/>
          </p:nvSpPr>
          <p:spPr bwMode="auto">
            <a:xfrm>
              <a:off x="4127" y="3168"/>
              <a:ext cx="157" cy="176"/>
            </a:xfrm>
            <a:custGeom>
              <a:avLst/>
              <a:gdLst>
                <a:gd name="T0" fmla="*/ 97 w 314"/>
                <a:gd name="T1" fmla="*/ 104 h 352"/>
                <a:gd name="T2" fmla="*/ 121 w 314"/>
                <a:gd name="T3" fmla="*/ 86 h 352"/>
                <a:gd name="T4" fmla="*/ 148 w 314"/>
                <a:gd name="T5" fmla="*/ 68 h 352"/>
                <a:gd name="T6" fmla="*/ 174 w 314"/>
                <a:gd name="T7" fmla="*/ 53 h 352"/>
                <a:gd name="T8" fmla="*/ 185 w 314"/>
                <a:gd name="T9" fmla="*/ 52 h 352"/>
                <a:gd name="T10" fmla="*/ 166 w 314"/>
                <a:gd name="T11" fmla="*/ 71 h 352"/>
                <a:gd name="T12" fmla="*/ 135 w 314"/>
                <a:gd name="T13" fmla="*/ 97 h 352"/>
                <a:gd name="T14" fmla="*/ 103 w 314"/>
                <a:gd name="T15" fmla="*/ 123 h 352"/>
                <a:gd name="T16" fmla="*/ 87 w 314"/>
                <a:gd name="T17" fmla="*/ 147 h 352"/>
                <a:gd name="T18" fmla="*/ 89 w 314"/>
                <a:gd name="T19" fmla="*/ 174 h 352"/>
                <a:gd name="T20" fmla="*/ 99 w 314"/>
                <a:gd name="T21" fmla="*/ 201 h 352"/>
                <a:gd name="T22" fmla="*/ 113 w 314"/>
                <a:gd name="T23" fmla="*/ 226 h 352"/>
                <a:gd name="T24" fmla="*/ 135 w 314"/>
                <a:gd name="T25" fmla="*/ 256 h 352"/>
                <a:gd name="T26" fmla="*/ 167 w 314"/>
                <a:gd name="T27" fmla="*/ 292 h 352"/>
                <a:gd name="T28" fmla="*/ 204 w 314"/>
                <a:gd name="T29" fmla="*/ 319 h 352"/>
                <a:gd name="T30" fmla="*/ 248 w 314"/>
                <a:gd name="T31" fmla="*/ 330 h 352"/>
                <a:gd name="T32" fmla="*/ 278 w 314"/>
                <a:gd name="T33" fmla="*/ 323 h 352"/>
                <a:gd name="T34" fmla="*/ 292 w 314"/>
                <a:gd name="T35" fmla="*/ 319 h 352"/>
                <a:gd name="T36" fmla="*/ 306 w 314"/>
                <a:gd name="T37" fmla="*/ 318 h 352"/>
                <a:gd name="T38" fmla="*/ 314 w 314"/>
                <a:gd name="T39" fmla="*/ 321 h 352"/>
                <a:gd name="T40" fmla="*/ 306 w 314"/>
                <a:gd name="T41" fmla="*/ 330 h 352"/>
                <a:gd name="T42" fmla="*/ 291 w 314"/>
                <a:gd name="T43" fmla="*/ 340 h 352"/>
                <a:gd name="T44" fmla="*/ 272 w 314"/>
                <a:gd name="T45" fmla="*/ 347 h 352"/>
                <a:gd name="T46" fmla="*/ 254 w 314"/>
                <a:gd name="T47" fmla="*/ 352 h 352"/>
                <a:gd name="T48" fmla="*/ 220 w 314"/>
                <a:gd name="T49" fmla="*/ 346 h 352"/>
                <a:gd name="T50" fmla="*/ 178 w 314"/>
                <a:gd name="T51" fmla="*/ 326 h 352"/>
                <a:gd name="T52" fmla="*/ 137 w 314"/>
                <a:gd name="T53" fmla="*/ 294 h 352"/>
                <a:gd name="T54" fmla="*/ 97 w 314"/>
                <a:gd name="T55" fmla="*/ 246 h 352"/>
                <a:gd name="T56" fmla="*/ 73 w 314"/>
                <a:gd name="T57" fmla="*/ 223 h 352"/>
                <a:gd name="T58" fmla="*/ 74 w 314"/>
                <a:gd name="T59" fmla="*/ 243 h 352"/>
                <a:gd name="T60" fmla="*/ 77 w 314"/>
                <a:gd name="T61" fmla="*/ 255 h 352"/>
                <a:gd name="T62" fmla="*/ 87 w 314"/>
                <a:gd name="T63" fmla="*/ 265 h 352"/>
                <a:gd name="T64" fmla="*/ 82 w 314"/>
                <a:gd name="T65" fmla="*/ 269 h 352"/>
                <a:gd name="T66" fmla="*/ 67 w 314"/>
                <a:gd name="T67" fmla="*/ 268 h 352"/>
                <a:gd name="T68" fmla="*/ 58 w 314"/>
                <a:gd name="T69" fmla="*/ 234 h 352"/>
                <a:gd name="T70" fmla="*/ 67 w 314"/>
                <a:gd name="T71" fmla="*/ 169 h 352"/>
                <a:gd name="T72" fmla="*/ 64 w 314"/>
                <a:gd name="T73" fmla="*/ 149 h 352"/>
                <a:gd name="T74" fmla="*/ 54 w 314"/>
                <a:gd name="T75" fmla="*/ 150 h 352"/>
                <a:gd name="T76" fmla="*/ 45 w 314"/>
                <a:gd name="T77" fmla="*/ 155 h 352"/>
                <a:gd name="T78" fmla="*/ 35 w 314"/>
                <a:gd name="T79" fmla="*/ 159 h 352"/>
                <a:gd name="T80" fmla="*/ 32 w 314"/>
                <a:gd name="T81" fmla="*/ 151 h 352"/>
                <a:gd name="T82" fmla="*/ 49 w 314"/>
                <a:gd name="T83" fmla="*/ 136 h 352"/>
                <a:gd name="T84" fmla="*/ 44 w 314"/>
                <a:gd name="T85" fmla="*/ 118 h 352"/>
                <a:gd name="T86" fmla="*/ 21 w 314"/>
                <a:gd name="T87" fmla="*/ 81 h 352"/>
                <a:gd name="T88" fmla="*/ 4 w 314"/>
                <a:gd name="T89" fmla="*/ 37 h 352"/>
                <a:gd name="T90" fmla="*/ 0 w 314"/>
                <a:gd name="T91" fmla="*/ 6 h 352"/>
                <a:gd name="T92" fmla="*/ 7 w 314"/>
                <a:gd name="T93" fmla="*/ 5 h 352"/>
                <a:gd name="T94" fmla="*/ 16 w 314"/>
                <a:gd name="T95" fmla="*/ 34 h 352"/>
                <a:gd name="T96" fmla="*/ 36 w 314"/>
                <a:gd name="T97" fmla="*/ 74 h 352"/>
                <a:gd name="T98" fmla="*/ 66 w 314"/>
                <a:gd name="T99" fmla="*/ 10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14" h="352">
                  <a:moveTo>
                    <a:pt x="86" y="113"/>
                  </a:moveTo>
                  <a:lnTo>
                    <a:pt x="97" y="104"/>
                  </a:lnTo>
                  <a:lnTo>
                    <a:pt x="109" y="95"/>
                  </a:lnTo>
                  <a:lnTo>
                    <a:pt x="121" y="86"/>
                  </a:lnTo>
                  <a:lnTo>
                    <a:pt x="135" y="76"/>
                  </a:lnTo>
                  <a:lnTo>
                    <a:pt x="148" y="68"/>
                  </a:lnTo>
                  <a:lnTo>
                    <a:pt x="162" y="60"/>
                  </a:lnTo>
                  <a:lnTo>
                    <a:pt x="174" y="53"/>
                  </a:lnTo>
                  <a:lnTo>
                    <a:pt x="187" y="48"/>
                  </a:lnTo>
                  <a:lnTo>
                    <a:pt x="185" y="52"/>
                  </a:lnTo>
                  <a:lnTo>
                    <a:pt x="178" y="59"/>
                  </a:lnTo>
                  <a:lnTo>
                    <a:pt x="166" y="71"/>
                  </a:lnTo>
                  <a:lnTo>
                    <a:pt x="151" y="83"/>
                  </a:lnTo>
                  <a:lnTo>
                    <a:pt x="135" y="97"/>
                  </a:lnTo>
                  <a:lnTo>
                    <a:pt x="118" y="110"/>
                  </a:lnTo>
                  <a:lnTo>
                    <a:pt x="103" y="123"/>
                  </a:lnTo>
                  <a:lnTo>
                    <a:pt x="89" y="132"/>
                  </a:lnTo>
                  <a:lnTo>
                    <a:pt x="87" y="147"/>
                  </a:lnTo>
                  <a:lnTo>
                    <a:pt x="87" y="161"/>
                  </a:lnTo>
                  <a:lnTo>
                    <a:pt x="89" y="174"/>
                  </a:lnTo>
                  <a:lnTo>
                    <a:pt x="94" y="188"/>
                  </a:lnTo>
                  <a:lnTo>
                    <a:pt x="99" y="201"/>
                  </a:lnTo>
                  <a:lnTo>
                    <a:pt x="106" y="215"/>
                  </a:lnTo>
                  <a:lnTo>
                    <a:pt x="113" y="226"/>
                  </a:lnTo>
                  <a:lnTo>
                    <a:pt x="121" y="239"/>
                  </a:lnTo>
                  <a:lnTo>
                    <a:pt x="135" y="256"/>
                  </a:lnTo>
                  <a:lnTo>
                    <a:pt x="151" y="275"/>
                  </a:lnTo>
                  <a:lnTo>
                    <a:pt x="167" y="292"/>
                  </a:lnTo>
                  <a:lnTo>
                    <a:pt x="185" y="307"/>
                  </a:lnTo>
                  <a:lnTo>
                    <a:pt x="204" y="319"/>
                  </a:lnTo>
                  <a:lnTo>
                    <a:pt x="225" y="328"/>
                  </a:lnTo>
                  <a:lnTo>
                    <a:pt x="248" y="330"/>
                  </a:lnTo>
                  <a:lnTo>
                    <a:pt x="272" y="325"/>
                  </a:lnTo>
                  <a:lnTo>
                    <a:pt x="278" y="323"/>
                  </a:lnTo>
                  <a:lnTo>
                    <a:pt x="284" y="322"/>
                  </a:lnTo>
                  <a:lnTo>
                    <a:pt x="292" y="319"/>
                  </a:lnTo>
                  <a:lnTo>
                    <a:pt x="299" y="318"/>
                  </a:lnTo>
                  <a:lnTo>
                    <a:pt x="306" y="318"/>
                  </a:lnTo>
                  <a:lnTo>
                    <a:pt x="310" y="319"/>
                  </a:lnTo>
                  <a:lnTo>
                    <a:pt x="314" y="321"/>
                  </a:lnTo>
                  <a:lnTo>
                    <a:pt x="314" y="323"/>
                  </a:lnTo>
                  <a:lnTo>
                    <a:pt x="306" y="330"/>
                  </a:lnTo>
                  <a:lnTo>
                    <a:pt x="299" y="336"/>
                  </a:lnTo>
                  <a:lnTo>
                    <a:pt x="291" y="340"/>
                  </a:lnTo>
                  <a:lnTo>
                    <a:pt x="281" y="344"/>
                  </a:lnTo>
                  <a:lnTo>
                    <a:pt x="272" y="347"/>
                  </a:lnTo>
                  <a:lnTo>
                    <a:pt x="263" y="349"/>
                  </a:lnTo>
                  <a:lnTo>
                    <a:pt x="254" y="352"/>
                  </a:lnTo>
                  <a:lnTo>
                    <a:pt x="243" y="352"/>
                  </a:lnTo>
                  <a:lnTo>
                    <a:pt x="220" y="346"/>
                  </a:lnTo>
                  <a:lnTo>
                    <a:pt x="198" y="338"/>
                  </a:lnTo>
                  <a:lnTo>
                    <a:pt x="178" y="326"/>
                  </a:lnTo>
                  <a:lnTo>
                    <a:pt x="157" y="311"/>
                  </a:lnTo>
                  <a:lnTo>
                    <a:pt x="137" y="294"/>
                  </a:lnTo>
                  <a:lnTo>
                    <a:pt x="117" y="272"/>
                  </a:lnTo>
                  <a:lnTo>
                    <a:pt x="97" y="246"/>
                  </a:lnTo>
                  <a:lnTo>
                    <a:pt x="75" y="216"/>
                  </a:lnTo>
                  <a:lnTo>
                    <a:pt x="73" y="223"/>
                  </a:lnTo>
                  <a:lnTo>
                    <a:pt x="73" y="233"/>
                  </a:lnTo>
                  <a:lnTo>
                    <a:pt x="74" y="243"/>
                  </a:lnTo>
                  <a:lnTo>
                    <a:pt x="73" y="252"/>
                  </a:lnTo>
                  <a:lnTo>
                    <a:pt x="77" y="255"/>
                  </a:lnTo>
                  <a:lnTo>
                    <a:pt x="83" y="261"/>
                  </a:lnTo>
                  <a:lnTo>
                    <a:pt x="87" y="265"/>
                  </a:lnTo>
                  <a:lnTo>
                    <a:pt x="89" y="268"/>
                  </a:lnTo>
                  <a:lnTo>
                    <a:pt x="82" y="269"/>
                  </a:lnTo>
                  <a:lnTo>
                    <a:pt x="75" y="269"/>
                  </a:lnTo>
                  <a:lnTo>
                    <a:pt x="67" y="268"/>
                  </a:lnTo>
                  <a:lnTo>
                    <a:pt x="58" y="260"/>
                  </a:lnTo>
                  <a:lnTo>
                    <a:pt x="58" y="234"/>
                  </a:lnTo>
                  <a:lnTo>
                    <a:pt x="62" y="200"/>
                  </a:lnTo>
                  <a:lnTo>
                    <a:pt x="67" y="169"/>
                  </a:lnTo>
                  <a:lnTo>
                    <a:pt x="69" y="151"/>
                  </a:lnTo>
                  <a:lnTo>
                    <a:pt x="64" y="149"/>
                  </a:lnTo>
                  <a:lnTo>
                    <a:pt x="59" y="149"/>
                  </a:lnTo>
                  <a:lnTo>
                    <a:pt x="54" y="150"/>
                  </a:lnTo>
                  <a:lnTo>
                    <a:pt x="50" y="151"/>
                  </a:lnTo>
                  <a:lnTo>
                    <a:pt x="45" y="155"/>
                  </a:lnTo>
                  <a:lnTo>
                    <a:pt x="41" y="157"/>
                  </a:lnTo>
                  <a:lnTo>
                    <a:pt x="35" y="159"/>
                  </a:lnTo>
                  <a:lnTo>
                    <a:pt x="30" y="162"/>
                  </a:lnTo>
                  <a:lnTo>
                    <a:pt x="32" y="151"/>
                  </a:lnTo>
                  <a:lnTo>
                    <a:pt x="39" y="143"/>
                  </a:lnTo>
                  <a:lnTo>
                    <a:pt x="49" y="136"/>
                  </a:lnTo>
                  <a:lnTo>
                    <a:pt x="57" y="129"/>
                  </a:lnTo>
                  <a:lnTo>
                    <a:pt x="44" y="118"/>
                  </a:lnTo>
                  <a:lnTo>
                    <a:pt x="32" y="102"/>
                  </a:lnTo>
                  <a:lnTo>
                    <a:pt x="21" y="81"/>
                  </a:lnTo>
                  <a:lnTo>
                    <a:pt x="11" y="59"/>
                  </a:lnTo>
                  <a:lnTo>
                    <a:pt x="4" y="37"/>
                  </a:lnTo>
                  <a:lnTo>
                    <a:pt x="0" y="19"/>
                  </a:lnTo>
                  <a:lnTo>
                    <a:pt x="0" y="6"/>
                  </a:lnTo>
                  <a:lnTo>
                    <a:pt x="5" y="0"/>
                  </a:lnTo>
                  <a:lnTo>
                    <a:pt x="7" y="5"/>
                  </a:lnTo>
                  <a:lnTo>
                    <a:pt x="11" y="17"/>
                  </a:lnTo>
                  <a:lnTo>
                    <a:pt x="16" y="34"/>
                  </a:lnTo>
                  <a:lnTo>
                    <a:pt x="26" y="53"/>
                  </a:lnTo>
                  <a:lnTo>
                    <a:pt x="36" y="74"/>
                  </a:lnTo>
                  <a:lnTo>
                    <a:pt x="50" y="93"/>
                  </a:lnTo>
                  <a:lnTo>
                    <a:pt x="66" y="106"/>
                  </a:lnTo>
                  <a:lnTo>
                    <a:pt x="86" y="113"/>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7" name="Freeform 116"/>
            <p:cNvSpPr>
              <a:spLocks/>
            </p:cNvSpPr>
            <p:nvPr/>
          </p:nvSpPr>
          <p:spPr bwMode="auto">
            <a:xfrm>
              <a:off x="3567" y="3217"/>
              <a:ext cx="124" cy="69"/>
            </a:xfrm>
            <a:custGeom>
              <a:avLst/>
              <a:gdLst>
                <a:gd name="T0" fmla="*/ 112 w 248"/>
                <a:gd name="T1" fmla="*/ 84 h 140"/>
                <a:gd name="T2" fmla="*/ 127 w 248"/>
                <a:gd name="T3" fmla="*/ 70 h 140"/>
                <a:gd name="T4" fmla="*/ 141 w 248"/>
                <a:gd name="T5" fmla="*/ 52 h 140"/>
                <a:gd name="T6" fmla="*/ 151 w 248"/>
                <a:gd name="T7" fmla="*/ 29 h 140"/>
                <a:gd name="T8" fmla="*/ 162 w 248"/>
                <a:gd name="T9" fmla="*/ 22 h 140"/>
                <a:gd name="T10" fmla="*/ 167 w 248"/>
                <a:gd name="T11" fmla="*/ 58 h 140"/>
                <a:gd name="T12" fmla="*/ 180 w 248"/>
                <a:gd name="T13" fmla="*/ 70 h 140"/>
                <a:gd name="T14" fmla="*/ 199 w 248"/>
                <a:gd name="T15" fmla="*/ 60 h 140"/>
                <a:gd name="T16" fmla="*/ 220 w 248"/>
                <a:gd name="T17" fmla="*/ 45 h 140"/>
                <a:gd name="T18" fmla="*/ 240 w 248"/>
                <a:gd name="T19" fmla="*/ 35 h 140"/>
                <a:gd name="T20" fmla="*/ 240 w 248"/>
                <a:gd name="T21" fmla="*/ 47 h 140"/>
                <a:gd name="T22" fmla="*/ 218 w 248"/>
                <a:gd name="T23" fmla="*/ 66 h 140"/>
                <a:gd name="T24" fmla="*/ 192 w 248"/>
                <a:gd name="T25" fmla="*/ 80 h 140"/>
                <a:gd name="T26" fmla="*/ 168 w 248"/>
                <a:gd name="T27" fmla="*/ 89 h 140"/>
                <a:gd name="T28" fmla="*/ 154 w 248"/>
                <a:gd name="T29" fmla="*/ 85 h 140"/>
                <a:gd name="T30" fmla="*/ 153 w 248"/>
                <a:gd name="T31" fmla="*/ 77 h 140"/>
                <a:gd name="T32" fmla="*/ 142 w 248"/>
                <a:gd name="T33" fmla="*/ 81 h 140"/>
                <a:gd name="T34" fmla="*/ 121 w 248"/>
                <a:gd name="T35" fmla="*/ 98 h 140"/>
                <a:gd name="T36" fmla="*/ 100 w 248"/>
                <a:gd name="T37" fmla="*/ 113 h 140"/>
                <a:gd name="T38" fmla="*/ 79 w 248"/>
                <a:gd name="T39" fmla="*/ 120 h 140"/>
                <a:gd name="T40" fmla="*/ 77 w 248"/>
                <a:gd name="T41" fmla="*/ 105 h 140"/>
                <a:gd name="T42" fmla="*/ 91 w 248"/>
                <a:gd name="T43" fmla="*/ 76 h 140"/>
                <a:gd name="T44" fmla="*/ 85 w 248"/>
                <a:gd name="T45" fmla="*/ 74 h 140"/>
                <a:gd name="T46" fmla="*/ 65 w 248"/>
                <a:gd name="T47" fmla="*/ 100 h 140"/>
                <a:gd name="T48" fmla="*/ 40 w 248"/>
                <a:gd name="T49" fmla="*/ 123 h 140"/>
                <a:gd name="T50" fmla="*/ 14 w 248"/>
                <a:gd name="T51" fmla="*/ 137 h 140"/>
                <a:gd name="T52" fmla="*/ 16 w 248"/>
                <a:gd name="T53" fmla="*/ 127 h 140"/>
                <a:gd name="T54" fmla="*/ 47 w 248"/>
                <a:gd name="T55" fmla="*/ 97 h 140"/>
                <a:gd name="T56" fmla="*/ 73 w 248"/>
                <a:gd name="T57" fmla="*/ 61 h 140"/>
                <a:gd name="T58" fmla="*/ 90 w 248"/>
                <a:gd name="T59" fmla="*/ 21 h 140"/>
                <a:gd name="T60" fmla="*/ 101 w 248"/>
                <a:gd name="T61" fmla="*/ 14 h 140"/>
                <a:gd name="T62" fmla="*/ 103 w 248"/>
                <a:gd name="T63" fmla="*/ 69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8" h="140">
                  <a:moveTo>
                    <a:pt x="105" y="88"/>
                  </a:moveTo>
                  <a:lnTo>
                    <a:pt x="112" y="84"/>
                  </a:lnTo>
                  <a:lnTo>
                    <a:pt x="119" y="79"/>
                  </a:lnTo>
                  <a:lnTo>
                    <a:pt x="127" y="70"/>
                  </a:lnTo>
                  <a:lnTo>
                    <a:pt x="134" y="62"/>
                  </a:lnTo>
                  <a:lnTo>
                    <a:pt x="141" y="52"/>
                  </a:lnTo>
                  <a:lnTo>
                    <a:pt x="146" y="42"/>
                  </a:lnTo>
                  <a:lnTo>
                    <a:pt x="151" y="29"/>
                  </a:lnTo>
                  <a:lnTo>
                    <a:pt x="154" y="16"/>
                  </a:lnTo>
                  <a:lnTo>
                    <a:pt x="162" y="22"/>
                  </a:lnTo>
                  <a:lnTo>
                    <a:pt x="165" y="38"/>
                  </a:lnTo>
                  <a:lnTo>
                    <a:pt x="167" y="58"/>
                  </a:lnTo>
                  <a:lnTo>
                    <a:pt x="171" y="72"/>
                  </a:lnTo>
                  <a:lnTo>
                    <a:pt x="180" y="70"/>
                  </a:lnTo>
                  <a:lnTo>
                    <a:pt x="189" y="67"/>
                  </a:lnTo>
                  <a:lnTo>
                    <a:pt x="199" y="60"/>
                  </a:lnTo>
                  <a:lnTo>
                    <a:pt x="210" y="52"/>
                  </a:lnTo>
                  <a:lnTo>
                    <a:pt x="220" y="45"/>
                  </a:lnTo>
                  <a:lnTo>
                    <a:pt x="230" y="38"/>
                  </a:lnTo>
                  <a:lnTo>
                    <a:pt x="240" y="35"/>
                  </a:lnTo>
                  <a:lnTo>
                    <a:pt x="248" y="35"/>
                  </a:lnTo>
                  <a:lnTo>
                    <a:pt x="240" y="47"/>
                  </a:lnTo>
                  <a:lnTo>
                    <a:pt x="229" y="58"/>
                  </a:lnTo>
                  <a:lnTo>
                    <a:pt x="218" y="66"/>
                  </a:lnTo>
                  <a:lnTo>
                    <a:pt x="205" y="74"/>
                  </a:lnTo>
                  <a:lnTo>
                    <a:pt x="192" y="80"/>
                  </a:lnTo>
                  <a:lnTo>
                    <a:pt x="181" y="84"/>
                  </a:lnTo>
                  <a:lnTo>
                    <a:pt x="168" y="89"/>
                  </a:lnTo>
                  <a:lnTo>
                    <a:pt x="158" y="91"/>
                  </a:lnTo>
                  <a:lnTo>
                    <a:pt x="154" y="85"/>
                  </a:lnTo>
                  <a:lnTo>
                    <a:pt x="154" y="81"/>
                  </a:lnTo>
                  <a:lnTo>
                    <a:pt x="153" y="77"/>
                  </a:lnTo>
                  <a:lnTo>
                    <a:pt x="151" y="72"/>
                  </a:lnTo>
                  <a:lnTo>
                    <a:pt x="142" y="81"/>
                  </a:lnTo>
                  <a:lnTo>
                    <a:pt x="131" y="90"/>
                  </a:lnTo>
                  <a:lnTo>
                    <a:pt x="121" y="98"/>
                  </a:lnTo>
                  <a:lnTo>
                    <a:pt x="111" y="106"/>
                  </a:lnTo>
                  <a:lnTo>
                    <a:pt x="100" y="113"/>
                  </a:lnTo>
                  <a:lnTo>
                    <a:pt x="90" y="118"/>
                  </a:lnTo>
                  <a:lnTo>
                    <a:pt x="79" y="120"/>
                  </a:lnTo>
                  <a:lnTo>
                    <a:pt x="70" y="120"/>
                  </a:lnTo>
                  <a:lnTo>
                    <a:pt x="77" y="105"/>
                  </a:lnTo>
                  <a:lnTo>
                    <a:pt x="85" y="90"/>
                  </a:lnTo>
                  <a:lnTo>
                    <a:pt x="91" y="76"/>
                  </a:lnTo>
                  <a:lnTo>
                    <a:pt x="93" y="61"/>
                  </a:lnTo>
                  <a:lnTo>
                    <a:pt x="85" y="74"/>
                  </a:lnTo>
                  <a:lnTo>
                    <a:pt x="75" y="87"/>
                  </a:lnTo>
                  <a:lnTo>
                    <a:pt x="65" y="100"/>
                  </a:lnTo>
                  <a:lnTo>
                    <a:pt x="53" y="112"/>
                  </a:lnTo>
                  <a:lnTo>
                    <a:pt x="40" y="123"/>
                  </a:lnTo>
                  <a:lnTo>
                    <a:pt x="28" y="131"/>
                  </a:lnTo>
                  <a:lnTo>
                    <a:pt x="14" y="137"/>
                  </a:lnTo>
                  <a:lnTo>
                    <a:pt x="0" y="140"/>
                  </a:lnTo>
                  <a:lnTo>
                    <a:pt x="16" y="127"/>
                  </a:lnTo>
                  <a:lnTo>
                    <a:pt x="32" y="113"/>
                  </a:lnTo>
                  <a:lnTo>
                    <a:pt x="47" y="97"/>
                  </a:lnTo>
                  <a:lnTo>
                    <a:pt x="61" y="80"/>
                  </a:lnTo>
                  <a:lnTo>
                    <a:pt x="73" y="61"/>
                  </a:lnTo>
                  <a:lnTo>
                    <a:pt x="83" y="42"/>
                  </a:lnTo>
                  <a:lnTo>
                    <a:pt x="90" y="21"/>
                  </a:lnTo>
                  <a:lnTo>
                    <a:pt x="93" y="0"/>
                  </a:lnTo>
                  <a:lnTo>
                    <a:pt x="101" y="14"/>
                  </a:lnTo>
                  <a:lnTo>
                    <a:pt x="103" y="41"/>
                  </a:lnTo>
                  <a:lnTo>
                    <a:pt x="103" y="69"/>
                  </a:lnTo>
                  <a:lnTo>
                    <a:pt x="105" y="8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8" name="Freeform 117"/>
            <p:cNvSpPr>
              <a:spLocks/>
            </p:cNvSpPr>
            <p:nvPr/>
          </p:nvSpPr>
          <p:spPr bwMode="auto">
            <a:xfrm>
              <a:off x="4316" y="3211"/>
              <a:ext cx="68" cy="24"/>
            </a:xfrm>
            <a:custGeom>
              <a:avLst/>
              <a:gdLst>
                <a:gd name="T0" fmla="*/ 136 w 136"/>
                <a:gd name="T1" fmla="*/ 1 h 48"/>
                <a:gd name="T2" fmla="*/ 134 w 136"/>
                <a:gd name="T3" fmla="*/ 4 h 48"/>
                <a:gd name="T4" fmla="*/ 128 w 136"/>
                <a:gd name="T5" fmla="*/ 7 h 48"/>
                <a:gd name="T6" fmla="*/ 119 w 136"/>
                <a:gd name="T7" fmla="*/ 10 h 48"/>
                <a:gd name="T8" fmla="*/ 111 w 136"/>
                <a:gd name="T9" fmla="*/ 13 h 48"/>
                <a:gd name="T10" fmla="*/ 103 w 136"/>
                <a:gd name="T11" fmla="*/ 18 h 48"/>
                <a:gd name="T12" fmla="*/ 97 w 136"/>
                <a:gd name="T13" fmla="*/ 24 h 48"/>
                <a:gd name="T14" fmla="*/ 95 w 136"/>
                <a:gd name="T15" fmla="*/ 32 h 48"/>
                <a:gd name="T16" fmla="*/ 99 w 136"/>
                <a:gd name="T17" fmla="*/ 41 h 48"/>
                <a:gd name="T18" fmla="*/ 86 w 136"/>
                <a:gd name="T19" fmla="*/ 46 h 48"/>
                <a:gd name="T20" fmla="*/ 71 w 136"/>
                <a:gd name="T21" fmla="*/ 48 h 48"/>
                <a:gd name="T22" fmla="*/ 53 w 136"/>
                <a:gd name="T23" fmla="*/ 48 h 48"/>
                <a:gd name="T24" fmla="*/ 38 w 136"/>
                <a:gd name="T25" fmla="*/ 47 h 48"/>
                <a:gd name="T26" fmla="*/ 23 w 136"/>
                <a:gd name="T27" fmla="*/ 43 h 48"/>
                <a:gd name="T28" fmla="*/ 12 w 136"/>
                <a:gd name="T29" fmla="*/ 38 h 48"/>
                <a:gd name="T30" fmla="*/ 4 w 136"/>
                <a:gd name="T31" fmla="*/ 31 h 48"/>
                <a:gd name="T32" fmla="*/ 0 w 136"/>
                <a:gd name="T33" fmla="*/ 20 h 48"/>
                <a:gd name="T34" fmla="*/ 3 w 136"/>
                <a:gd name="T35" fmla="*/ 22 h 48"/>
                <a:gd name="T36" fmla="*/ 8 w 136"/>
                <a:gd name="T37" fmla="*/ 24 h 48"/>
                <a:gd name="T38" fmla="*/ 18 w 136"/>
                <a:gd name="T39" fmla="*/ 26 h 48"/>
                <a:gd name="T40" fmla="*/ 29 w 136"/>
                <a:gd name="T41" fmla="*/ 30 h 48"/>
                <a:gd name="T42" fmla="*/ 42 w 136"/>
                <a:gd name="T43" fmla="*/ 32 h 48"/>
                <a:gd name="T44" fmla="*/ 54 w 136"/>
                <a:gd name="T45" fmla="*/ 32 h 48"/>
                <a:gd name="T46" fmla="*/ 67 w 136"/>
                <a:gd name="T47" fmla="*/ 30 h 48"/>
                <a:gd name="T48" fmla="*/ 77 w 136"/>
                <a:gd name="T49" fmla="*/ 24 h 48"/>
                <a:gd name="T50" fmla="*/ 80 w 136"/>
                <a:gd name="T51" fmla="*/ 13 h 48"/>
                <a:gd name="T52" fmla="*/ 87 w 136"/>
                <a:gd name="T53" fmla="*/ 7 h 48"/>
                <a:gd name="T54" fmla="*/ 95 w 136"/>
                <a:gd name="T55" fmla="*/ 3 h 48"/>
                <a:gd name="T56" fmla="*/ 105 w 136"/>
                <a:gd name="T57" fmla="*/ 1 h 48"/>
                <a:gd name="T58" fmla="*/ 117 w 136"/>
                <a:gd name="T59" fmla="*/ 0 h 48"/>
                <a:gd name="T60" fmla="*/ 126 w 136"/>
                <a:gd name="T61" fmla="*/ 1 h 48"/>
                <a:gd name="T62" fmla="*/ 133 w 136"/>
                <a:gd name="T63" fmla="*/ 1 h 48"/>
                <a:gd name="T64" fmla="*/ 136 w 136"/>
                <a:gd name="T65" fmla="*/ 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48">
                  <a:moveTo>
                    <a:pt x="136" y="1"/>
                  </a:moveTo>
                  <a:lnTo>
                    <a:pt x="134" y="4"/>
                  </a:lnTo>
                  <a:lnTo>
                    <a:pt x="128" y="7"/>
                  </a:lnTo>
                  <a:lnTo>
                    <a:pt x="119" y="10"/>
                  </a:lnTo>
                  <a:lnTo>
                    <a:pt x="111" y="13"/>
                  </a:lnTo>
                  <a:lnTo>
                    <a:pt x="103" y="18"/>
                  </a:lnTo>
                  <a:lnTo>
                    <a:pt x="97" y="24"/>
                  </a:lnTo>
                  <a:lnTo>
                    <a:pt x="95" y="32"/>
                  </a:lnTo>
                  <a:lnTo>
                    <a:pt x="99" y="41"/>
                  </a:lnTo>
                  <a:lnTo>
                    <a:pt x="86" y="46"/>
                  </a:lnTo>
                  <a:lnTo>
                    <a:pt x="71" y="48"/>
                  </a:lnTo>
                  <a:lnTo>
                    <a:pt x="53" y="48"/>
                  </a:lnTo>
                  <a:lnTo>
                    <a:pt x="38" y="47"/>
                  </a:lnTo>
                  <a:lnTo>
                    <a:pt x="23" y="43"/>
                  </a:lnTo>
                  <a:lnTo>
                    <a:pt x="12" y="38"/>
                  </a:lnTo>
                  <a:lnTo>
                    <a:pt x="4" y="31"/>
                  </a:lnTo>
                  <a:lnTo>
                    <a:pt x="0" y="20"/>
                  </a:lnTo>
                  <a:lnTo>
                    <a:pt x="3" y="22"/>
                  </a:lnTo>
                  <a:lnTo>
                    <a:pt x="8" y="24"/>
                  </a:lnTo>
                  <a:lnTo>
                    <a:pt x="18" y="26"/>
                  </a:lnTo>
                  <a:lnTo>
                    <a:pt x="29" y="30"/>
                  </a:lnTo>
                  <a:lnTo>
                    <a:pt x="42" y="32"/>
                  </a:lnTo>
                  <a:lnTo>
                    <a:pt x="54" y="32"/>
                  </a:lnTo>
                  <a:lnTo>
                    <a:pt x="67" y="30"/>
                  </a:lnTo>
                  <a:lnTo>
                    <a:pt x="77" y="24"/>
                  </a:lnTo>
                  <a:lnTo>
                    <a:pt x="80" y="13"/>
                  </a:lnTo>
                  <a:lnTo>
                    <a:pt x="87" y="7"/>
                  </a:lnTo>
                  <a:lnTo>
                    <a:pt x="95" y="3"/>
                  </a:lnTo>
                  <a:lnTo>
                    <a:pt x="105" y="1"/>
                  </a:lnTo>
                  <a:lnTo>
                    <a:pt x="117" y="0"/>
                  </a:lnTo>
                  <a:lnTo>
                    <a:pt x="126" y="1"/>
                  </a:lnTo>
                  <a:lnTo>
                    <a:pt x="133" y="1"/>
                  </a:lnTo>
                  <a:lnTo>
                    <a:pt x="136" y="1"/>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09" name="Freeform 118"/>
            <p:cNvSpPr>
              <a:spLocks/>
            </p:cNvSpPr>
            <p:nvPr/>
          </p:nvSpPr>
          <p:spPr bwMode="auto">
            <a:xfrm>
              <a:off x="4117" y="3218"/>
              <a:ext cx="37" cy="48"/>
            </a:xfrm>
            <a:custGeom>
              <a:avLst/>
              <a:gdLst>
                <a:gd name="T0" fmla="*/ 39 w 74"/>
                <a:gd name="T1" fmla="*/ 15 h 95"/>
                <a:gd name="T2" fmla="*/ 13 w 74"/>
                <a:gd name="T3" fmla="*/ 18 h 95"/>
                <a:gd name="T4" fmla="*/ 17 w 74"/>
                <a:gd name="T5" fmla="*/ 27 h 95"/>
                <a:gd name="T6" fmla="*/ 22 w 74"/>
                <a:gd name="T7" fmla="*/ 38 h 95"/>
                <a:gd name="T8" fmla="*/ 28 w 74"/>
                <a:gd name="T9" fmla="*/ 48 h 95"/>
                <a:gd name="T10" fmla="*/ 35 w 74"/>
                <a:gd name="T11" fmla="*/ 58 h 95"/>
                <a:gd name="T12" fmla="*/ 43 w 74"/>
                <a:gd name="T13" fmla="*/ 68 h 95"/>
                <a:gd name="T14" fmla="*/ 52 w 74"/>
                <a:gd name="T15" fmla="*/ 75 h 95"/>
                <a:gd name="T16" fmla="*/ 63 w 74"/>
                <a:gd name="T17" fmla="*/ 80 h 95"/>
                <a:gd name="T18" fmla="*/ 74 w 74"/>
                <a:gd name="T19" fmla="*/ 83 h 95"/>
                <a:gd name="T20" fmla="*/ 71 w 74"/>
                <a:gd name="T21" fmla="*/ 89 h 95"/>
                <a:gd name="T22" fmla="*/ 67 w 74"/>
                <a:gd name="T23" fmla="*/ 94 h 95"/>
                <a:gd name="T24" fmla="*/ 59 w 74"/>
                <a:gd name="T25" fmla="*/ 95 h 95"/>
                <a:gd name="T26" fmla="*/ 45 w 74"/>
                <a:gd name="T27" fmla="*/ 89 h 95"/>
                <a:gd name="T28" fmla="*/ 35 w 74"/>
                <a:gd name="T29" fmla="*/ 83 h 95"/>
                <a:gd name="T30" fmla="*/ 27 w 74"/>
                <a:gd name="T31" fmla="*/ 75 h 95"/>
                <a:gd name="T32" fmla="*/ 19 w 74"/>
                <a:gd name="T33" fmla="*/ 65 h 95"/>
                <a:gd name="T34" fmla="*/ 12 w 74"/>
                <a:gd name="T35" fmla="*/ 56 h 95"/>
                <a:gd name="T36" fmla="*/ 6 w 74"/>
                <a:gd name="T37" fmla="*/ 45 h 95"/>
                <a:gd name="T38" fmla="*/ 3 w 74"/>
                <a:gd name="T39" fmla="*/ 33 h 95"/>
                <a:gd name="T40" fmla="*/ 0 w 74"/>
                <a:gd name="T41" fmla="*/ 22 h 95"/>
                <a:gd name="T42" fmla="*/ 0 w 74"/>
                <a:gd name="T43" fmla="*/ 9 h 95"/>
                <a:gd name="T44" fmla="*/ 3 w 74"/>
                <a:gd name="T45" fmla="*/ 3 h 95"/>
                <a:gd name="T46" fmla="*/ 7 w 74"/>
                <a:gd name="T47" fmla="*/ 1 h 95"/>
                <a:gd name="T48" fmla="*/ 13 w 74"/>
                <a:gd name="T49" fmla="*/ 0 h 95"/>
                <a:gd name="T50" fmla="*/ 20 w 74"/>
                <a:gd name="T51" fmla="*/ 1 h 95"/>
                <a:gd name="T52" fmla="*/ 26 w 74"/>
                <a:gd name="T53" fmla="*/ 3 h 95"/>
                <a:gd name="T54" fmla="*/ 32 w 74"/>
                <a:gd name="T55" fmla="*/ 7 h 95"/>
                <a:gd name="T56" fmla="*/ 36 w 74"/>
                <a:gd name="T57" fmla="*/ 10 h 95"/>
                <a:gd name="T58" fmla="*/ 39 w 74"/>
                <a:gd name="T59" fmla="*/ 15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4" h="95">
                  <a:moveTo>
                    <a:pt x="39" y="15"/>
                  </a:moveTo>
                  <a:lnTo>
                    <a:pt x="13" y="18"/>
                  </a:lnTo>
                  <a:lnTo>
                    <a:pt x="17" y="27"/>
                  </a:lnTo>
                  <a:lnTo>
                    <a:pt x="22" y="38"/>
                  </a:lnTo>
                  <a:lnTo>
                    <a:pt x="28" y="48"/>
                  </a:lnTo>
                  <a:lnTo>
                    <a:pt x="35" y="58"/>
                  </a:lnTo>
                  <a:lnTo>
                    <a:pt x="43" y="68"/>
                  </a:lnTo>
                  <a:lnTo>
                    <a:pt x="52" y="75"/>
                  </a:lnTo>
                  <a:lnTo>
                    <a:pt x="63" y="80"/>
                  </a:lnTo>
                  <a:lnTo>
                    <a:pt x="74" y="83"/>
                  </a:lnTo>
                  <a:lnTo>
                    <a:pt x="71" y="89"/>
                  </a:lnTo>
                  <a:lnTo>
                    <a:pt x="67" y="94"/>
                  </a:lnTo>
                  <a:lnTo>
                    <a:pt x="59" y="95"/>
                  </a:lnTo>
                  <a:lnTo>
                    <a:pt x="45" y="89"/>
                  </a:lnTo>
                  <a:lnTo>
                    <a:pt x="35" y="83"/>
                  </a:lnTo>
                  <a:lnTo>
                    <a:pt x="27" y="75"/>
                  </a:lnTo>
                  <a:lnTo>
                    <a:pt x="19" y="65"/>
                  </a:lnTo>
                  <a:lnTo>
                    <a:pt x="12" y="56"/>
                  </a:lnTo>
                  <a:lnTo>
                    <a:pt x="6" y="45"/>
                  </a:lnTo>
                  <a:lnTo>
                    <a:pt x="3" y="33"/>
                  </a:lnTo>
                  <a:lnTo>
                    <a:pt x="0" y="22"/>
                  </a:lnTo>
                  <a:lnTo>
                    <a:pt x="0" y="9"/>
                  </a:lnTo>
                  <a:lnTo>
                    <a:pt x="3" y="3"/>
                  </a:lnTo>
                  <a:lnTo>
                    <a:pt x="7" y="1"/>
                  </a:lnTo>
                  <a:lnTo>
                    <a:pt x="13" y="0"/>
                  </a:lnTo>
                  <a:lnTo>
                    <a:pt x="20" y="1"/>
                  </a:lnTo>
                  <a:lnTo>
                    <a:pt x="26" y="3"/>
                  </a:lnTo>
                  <a:lnTo>
                    <a:pt x="32" y="7"/>
                  </a:lnTo>
                  <a:lnTo>
                    <a:pt x="36" y="10"/>
                  </a:lnTo>
                  <a:lnTo>
                    <a:pt x="39" y="15"/>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0" name="Freeform 119"/>
            <p:cNvSpPr>
              <a:spLocks/>
            </p:cNvSpPr>
            <p:nvPr/>
          </p:nvSpPr>
          <p:spPr bwMode="auto">
            <a:xfrm>
              <a:off x="4289" y="3229"/>
              <a:ext cx="157" cy="146"/>
            </a:xfrm>
            <a:custGeom>
              <a:avLst/>
              <a:gdLst>
                <a:gd name="T0" fmla="*/ 303 w 315"/>
                <a:gd name="T1" fmla="*/ 111 h 291"/>
                <a:gd name="T2" fmla="*/ 292 w 315"/>
                <a:gd name="T3" fmla="*/ 116 h 291"/>
                <a:gd name="T4" fmla="*/ 278 w 315"/>
                <a:gd name="T5" fmla="*/ 118 h 291"/>
                <a:gd name="T6" fmla="*/ 264 w 315"/>
                <a:gd name="T7" fmla="*/ 119 h 291"/>
                <a:gd name="T8" fmla="*/ 259 w 315"/>
                <a:gd name="T9" fmla="*/ 114 h 291"/>
                <a:gd name="T10" fmla="*/ 269 w 315"/>
                <a:gd name="T11" fmla="*/ 105 h 291"/>
                <a:gd name="T12" fmla="*/ 281 w 315"/>
                <a:gd name="T13" fmla="*/ 100 h 291"/>
                <a:gd name="T14" fmla="*/ 295 w 315"/>
                <a:gd name="T15" fmla="*/ 94 h 291"/>
                <a:gd name="T16" fmla="*/ 294 w 315"/>
                <a:gd name="T17" fmla="*/ 79 h 291"/>
                <a:gd name="T18" fmla="*/ 280 w 315"/>
                <a:gd name="T19" fmla="*/ 57 h 291"/>
                <a:gd name="T20" fmla="*/ 263 w 315"/>
                <a:gd name="T21" fmla="*/ 36 h 291"/>
                <a:gd name="T22" fmla="*/ 243 w 315"/>
                <a:gd name="T23" fmla="*/ 21 h 291"/>
                <a:gd name="T24" fmla="*/ 227 w 315"/>
                <a:gd name="T25" fmla="*/ 19 h 291"/>
                <a:gd name="T26" fmla="*/ 195 w 315"/>
                <a:gd name="T27" fmla="*/ 41 h 291"/>
                <a:gd name="T28" fmla="*/ 145 w 315"/>
                <a:gd name="T29" fmla="*/ 76 h 291"/>
                <a:gd name="T30" fmla="*/ 98 w 315"/>
                <a:gd name="T31" fmla="*/ 116 h 291"/>
                <a:gd name="T32" fmla="*/ 66 w 315"/>
                <a:gd name="T33" fmla="*/ 156 h 291"/>
                <a:gd name="T34" fmla="*/ 37 w 315"/>
                <a:gd name="T35" fmla="*/ 207 h 291"/>
                <a:gd name="T36" fmla="*/ 15 w 315"/>
                <a:gd name="T37" fmla="*/ 255 h 291"/>
                <a:gd name="T38" fmla="*/ 2 w 315"/>
                <a:gd name="T39" fmla="*/ 286 h 291"/>
                <a:gd name="T40" fmla="*/ 1 w 315"/>
                <a:gd name="T41" fmla="*/ 270 h 291"/>
                <a:gd name="T42" fmla="*/ 8 w 315"/>
                <a:gd name="T43" fmla="*/ 230 h 291"/>
                <a:gd name="T44" fmla="*/ 22 w 315"/>
                <a:gd name="T45" fmla="*/ 190 h 291"/>
                <a:gd name="T46" fmla="*/ 39 w 315"/>
                <a:gd name="T47" fmla="*/ 154 h 291"/>
                <a:gd name="T48" fmla="*/ 50 w 315"/>
                <a:gd name="T49" fmla="*/ 135 h 291"/>
                <a:gd name="T50" fmla="*/ 62 w 315"/>
                <a:gd name="T51" fmla="*/ 123 h 291"/>
                <a:gd name="T52" fmla="*/ 84 w 315"/>
                <a:gd name="T53" fmla="*/ 100 h 291"/>
                <a:gd name="T54" fmla="*/ 113 w 315"/>
                <a:gd name="T55" fmla="*/ 73 h 291"/>
                <a:gd name="T56" fmla="*/ 146 w 315"/>
                <a:gd name="T57" fmla="*/ 44 h 291"/>
                <a:gd name="T58" fmla="*/ 179 w 315"/>
                <a:gd name="T59" fmla="*/ 20 h 291"/>
                <a:gd name="T60" fmla="*/ 211 w 315"/>
                <a:gd name="T61" fmla="*/ 4 h 291"/>
                <a:gd name="T62" fmla="*/ 236 w 315"/>
                <a:gd name="T63" fmla="*/ 0 h 291"/>
                <a:gd name="T64" fmla="*/ 250 w 315"/>
                <a:gd name="T65" fmla="*/ 5 h 291"/>
                <a:gd name="T66" fmla="*/ 274 w 315"/>
                <a:gd name="T67" fmla="*/ 23 h 291"/>
                <a:gd name="T68" fmla="*/ 303 w 315"/>
                <a:gd name="T69" fmla="*/ 53 h 291"/>
                <a:gd name="T70" fmla="*/ 315 w 315"/>
                <a:gd name="T71" fmla="*/ 8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15" h="291">
                  <a:moveTo>
                    <a:pt x="309" y="109"/>
                  </a:moveTo>
                  <a:lnTo>
                    <a:pt x="303" y="111"/>
                  </a:lnTo>
                  <a:lnTo>
                    <a:pt x="297" y="114"/>
                  </a:lnTo>
                  <a:lnTo>
                    <a:pt x="292" y="116"/>
                  </a:lnTo>
                  <a:lnTo>
                    <a:pt x="285" y="117"/>
                  </a:lnTo>
                  <a:lnTo>
                    <a:pt x="278" y="118"/>
                  </a:lnTo>
                  <a:lnTo>
                    <a:pt x="271" y="119"/>
                  </a:lnTo>
                  <a:lnTo>
                    <a:pt x="264" y="119"/>
                  </a:lnTo>
                  <a:lnTo>
                    <a:pt x="257" y="119"/>
                  </a:lnTo>
                  <a:lnTo>
                    <a:pt x="259" y="114"/>
                  </a:lnTo>
                  <a:lnTo>
                    <a:pt x="263" y="109"/>
                  </a:lnTo>
                  <a:lnTo>
                    <a:pt x="269" y="105"/>
                  </a:lnTo>
                  <a:lnTo>
                    <a:pt x="276" y="102"/>
                  </a:lnTo>
                  <a:lnTo>
                    <a:pt x="281" y="100"/>
                  </a:lnTo>
                  <a:lnTo>
                    <a:pt x="288" y="97"/>
                  </a:lnTo>
                  <a:lnTo>
                    <a:pt x="295" y="94"/>
                  </a:lnTo>
                  <a:lnTo>
                    <a:pt x="300" y="89"/>
                  </a:lnTo>
                  <a:lnTo>
                    <a:pt x="294" y="79"/>
                  </a:lnTo>
                  <a:lnTo>
                    <a:pt x="288" y="67"/>
                  </a:lnTo>
                  <a:lnTo>
                    <a:pt x="280" y="57"/>
                  </a:lnTo>
                  <a:lnTo>
                    <a:pt x="272" y="47"/>
                  </a:lnTo>
                  <a:lnTo>
                    <a:pt x="263" y="36"/>
                  </a:lnTo>
                  <a:lnTo>
                    <a:pt x="254" y="28"/>
                  </a:lnTo>
                  <a:lnTo>
                    <a:pt x="243" y="21"/>
                  </a:lnTo>
                  <a:lnTo>
                    <a:pt x="232" y="16"/>
                  </a:lnTo>
                  <a:lnTo>
                    <a:pt x="227" y="19"/>
                  </a:lnTo>
                  <a:lnTo>
                    <a:pt x="213" y="27"/>
                  </a:lnTo>
                  <a:lnTo>
                    <a:pt x="195" y="41"/>
                  </a:lnTo>
                  <a:lnTo>
                    <a:pt x="171" y="57"/>
                  </a:lnTo>
                  <a:lnTo>
                    <a:pt x="145" y="76"/>
                  </a:lnTo>
                  <a:lnTo>
                    <a:pt x="121" y="96"/>
                  </a:lnTo>
                  <a:lnTo>
                    <a:pt x="98" y="116"/>
                  </a:lnTo>
                  <a:lnTo>
                    <a:pt x="81" y="135"/>
                  </a:lnTo>
                  <a:lnTo>
                    <a:pt x="66" y="156"/>
                  </a:lnTo>
                  <a:lnTo>
                    <a:pt x="51" y="180"/>
                  </a:lnTo>
                  <a:lnTo>
                    <a:pt x="37" y="207"/>
                  </a:lnTo>
                  <a:lnTo>
                    <a:pt x="25" y="232"/>
                  </a:lnTo>
                  <a:lnTo>
                    <a:pt x="15" y="255"/>
                  </a:lnTo>
                  <a:lnTo>
                    <a:pt x="7" y="274"/>
                  </a:lnTo>
                  <a:lnTo>
                    <a:pt x="2" y="286"/>
                  </a:lnTo>
                  <a:lnTo>
                    <a:pt x="0" y="291"/>
                  </a:lnTo>
                  <a:lnTo>
                    <a:pt x="1" y="270"/>
                  </a:lnTo>
                  <a:lnTo>
                    <a:pt x="4" y="251"/>
                  </a:lnTo>
                  <a:lnTo>
                    <a:pt x="8" y="230"/>
                  </a:lnTo>
                  <a:lnTo>
                    <a:pt x="14" y="209"/>
                  </a:lnTo>
                  <a:lnTo>
                    <a:pt x="22" y="190"/>
                  </a:lnTo>
                  <a:lnTo>
                    <a:pt x="30" y="171"/>
                  </a:lnTo>
                  <a:lnTo>
                    <a:pt x="39" y="154"/>
                  </a:lnTo>
                  <a:lnTo>
                    <a:pt x="48" y="138"/>
                  </a:lnTo>
                  <a:lnTo>
                    <a:pt x="50" y="135"/>
                  </a:lnTo>
                  <a:lnTo>
                    <a:pt x="55" y="131"/>
                  </a:lnTo>
                  <a:lnTo>
                    <a:pt x="62" y="123"/>
                  </a:lnTo>
                  <a:lnTo>
                    <a:pt x="73" y="112"/>
                  </a:lnTo>
                  <a:lnTo>
                    <a:pt x="84" y="100"/>
                  </a:lnTo>
                  <a:lnTo>
                    <a:pt x="98" y="87"/>
                  </a:lnTo>
                  <a:lnTo>
                    <a:pt x="113" y="73"/>
                  </a:lnTo>
                  <a:lnTo>
                    <a:pt x="129" y="58"/>
                  </a:lnTo>
                  <a:lnTo>
                    <a:pt x="146" y="44"/>
                  </a:lnTo>
                  <a:lnTo>
                    <a:pt x="163" y="32"/>
                  </a:lnTo>
                  <a:lnTo>
                    <a:pt x="179" y="20"/>
                  </a:lnTo>
                  <a:lnTo>
                    <a:pt x="195" y="11"/>
                  </a:lnTo>
                  <a:lnTo>
                    <a:pt x="211" y="4"/>
                  </a:lnTo>
                  <a:lnTo>
                    <a:pt x="225" y="0"/>
                  </a:lnTo>
                  <a:lnTo>
                    <a:pt x="236" y="0"/>
                  </a:lnTo>
                  <a:lnTo>
                    <a:pt x="247" y="3"/>
                  </a:lnTo>
                  <a:lnTo>
                    <a:pt x="250" y="5"/>
                  </a:lnTo>
                  <a:lnTo>
                    <a:pt x="261" y="12"/>
                  </a:lnTo>
                  <a:lnTo>
                    <a:pt x="274" y="23"/>
                  </a:lnTo>
                  <a:lnTo>
                    <a:pt x="289" y="36"/>
                  </a:lnTo>
                  <a:lnTo>
                    <a:pt x="303" y="53"/>
                  </a:lnTo>
                  <a:lnTo>
                    <a:pt x="312" y="70"/>
                  </a:lnTo>
                  <a:lnTo>
                    <a:pt x="315" y="89"/>
                  </a:lnTo>
                  <a:lnTo>
                    <a:pt x="309" y="109"/>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1" name="Freeform 120"/>
            <p:cNvSpPr>
              <a:spLocks/>
            </p:cNvSpPr>
            <p:nvPr/>
          </p:nvSpPr>
          <p:spPr bwMode="auto">
            <a:xfrm>
              <a:off x="3678" y="3249"/>
              <a:ext cx="37" cy="68"/>
            </a:xfrm>
            <a:custGeom>
              <a:avLst/>
              <a:gdLst>
                <a:gd name="T0" fmla="*/ 75 w 75"/>
                <a:gd name="T1" fmla="*/ 14 h 135"/>
                <a:gd name="T2" fmla="*/ 68 w 75"/>
                <a:gd name="T3" fmla="*/ 13 h 135"/>
                <a:gd name="T4" fmla="*/ 60 w 75"/>
                <a:gd name="T5" fmla="*/ 13 h 135"/>
                <a:gd name="T6" fmla="*/ 53 w 75"/>
                <a:gd name="T7" fmla="*/ 15 h 135"/>
                <a:gd name="T8" fmla="*/ 46 w 75"/>
                <a:gd name="T9" fmla="*/ 18 h 135"/>
                <a:gd name="T10" fmla="*/ 41 w 75"/>
                <a:gd name="T11" fmla="*/ 22 h 135"/>
                <a:gd name="T12" fmla="*/ 35 w 75"/>
                <a:gd name="T13" fmla="*/ 26 h 135"/>
                <a:gd name="T14" fmla="*/ 30 w 75"/>
                <a:gd name="T15" fmla="*/ 31 h 135"/>
                <a:gd name="T16" fmla="*/ 27 w 75"/>
                <a:gd name="T17" fmla="*/ 37 h 135"/>
                <a:gd name="T18" fmla="*/ 28 w 75"/>
                <a:gd name="T19" fmla="*/ 53 h 135"/>
                <a:gd name="T20" fmla="*/ 36 w 75"/>
                <a:gd name="T21" fmla="*/ 76 h 135"/>
                <a:gd name="T22" fmla="*/ 44 w 75"/>
                <a:gd name="T23" fmla="*/ 97 h 135"/>
                <a:gd name="T24" fmla="*/ 51 w 75"/>
                <a:gd name="T25" fmla="*/ 110 h 135"/>
                <a:gd name="T26" fmla="*/ 49 w 75"/>
                <a:gd name="T27" fmla="*/ 117 h 135"/>
                <a:gd name="T28" fmla="*/ 43 w 75"/>
                <a:gd name="T29" fmla="*/ 123 h 135"/>
                <a:gd name="T30" fmla="*/ 36 w 75"/>
                <a:gd name="T31" fmla="*/ 128 h 135"/>
                <a:gd name="T32" fmla="*/ 29 w 75"/>
                <a:gd name="T33" fmla="*/ 130 h 135"/>
                <a:gd name="T34" fmla="*/ 21 w 75"/>
                <a:gd name="T35" fmla="*/ 132 h 135"/>
                <a:gd name="T36" fmla="*/ 13 w 75"/>
                <a:gd name="T37" fmla="*/ 135 h 135"/>
                <a:gd name="T38" fmla="*/ 6 w 75"/>
                <a:gd name="T39" fmla="*/ 135 h 135"/>
                <a:gd name="T40" fmla="*/ 0 w 75"/>
                <a:gd name="T41" fmla="*/ 133 h 135"/>
                <a:gd name="T42" fmla="*/ 8 w 75"/>
                <a:gd name="T43" fmla="*/ 128 h 135"/>
                <a:gd name="T44" fmla="*/ 19 w 75"/>
                <a:gd name="T45" fmla="*/ 121 h 135"/>
                <a:gd name="T46" fmla="*/ 27 w 75"/>
                <a:gd name="T47" fmla="*/ 114 h 135"/>
                <a:gd name="T48" fmla="*/ 33 w 75"/>
                <a:gd name="T49" fmla="*/ 107 h 135"/>
                <a:gd name="T50" fmla="*/ 23 w 75"/>
                <a:gd name="T51" fmla="*/ 89 h 135"/>
                <a:gd name="T52" fmla="*/ 16 w 75"/>
                <a:gd name="T53" fmla="*/ 69 h 135"/>
                <a:gd name="T54" fmla="*/ 13 w 75"/>
                <a:gd name="T55" fmla="*/ 48 h 135"/>
                <a:gd name="T56" fmla="*/ 16 w 75"/>
                <a:gd name="T57" fmla="*/ 26 h 135"/>
                <a:gd name="T58" fmla="*/ 21 w 75"/>
                <a:gd name="T59" fmla="*/ 18 h 135"/>
                <a:gd name="T60" fmla="*/ 28 w 75"/>
                <a:gd name="T61" fmla="*/ 11 h 135"/>
                <a:gd name="T62" fmla="*/ 35 w 75"/>
                <a:gd name="T63" fmla="*/ 6 h 135"/>
                <a:gd name="T64" fmla="*/ 43 w 75"/>
                <a:gd name="T65" fmla="*/ 1 h 135"/>
                <a:gd name="T66" fmla="*/ 52 w 75"/>
                <a:gd name="T67" fmla="*/ 0 h 135"/>
                <a:gd name="T68" fmla="*/ 61 w 75"/>
                <a:gd name="T69" fmla="*/ 2 h 135"/>
                <a:gd name="T70" fmla="*/ 68 w 75"/>
                <a:gd name="T71" fmla="*/ 7 h 135"/>
                <a:gd name="T72" fmla="*/ 75 w 75"/>
                <a:gd name="T73" fmla="*/ 14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 h="135">
                  <a:moveTo>
                    <a:pt x="75" y="14"/>
                  </a:moveTo>
                  <a:lnTo>
                    <a:pt x="68" y="13"/>
                  </a:lnTo>
                  <a:lnTo>
                    <a:pt x="60" y="13"/>
                  </a:lnTo>
                  <a:lnTo>
                    <a:pt x="53" y="15"/>
                  </a:lnTo>
                  <a:lnTo>
                    <a:pt x="46" y="18"/>
                  </a:lnTo>
                  <a:lnTo>
                    <a:pt x="41" y="22"/>
                  </a:lnTo>
                  <a:lnTo>
                    <a:pt x="35" y="26"/>
                  </a:lnTo>
                  <a:lnTo>
                    <a:pt x="30" y="31"/>
                  </a:lnTo>
                  <a:lnTo>
                    <a:pt x="27" y="37"/>
                  </a:lnTo>
                  <a:lnTo>
                    <a:pt x="28" y="53"/>
                  </a:lnTo>
                  <a:lnTo>
                    <a:pt x="36" y="76"/>
                  </a:lnTo>
                  <a:lnTo>
                    <a:pt x="44" y="97"/>
                  </a:lnTo>
                  <a:lnTo>
                    <a:pt x="51" y="110"/>
                  </a:lnTo>
                  <a:lnTo>
                    <a:pt x="49" y="117"/>
                  </a:lnTo>
                  <a:lnTo>
                    <a:pt x="43" y="123"/>
                  </a:lnTo>
                  <a:lnTo>
                    <a:pt x="36" y="128"/>
                  </a:lnTo>
                  <a:lnTo>
                    <a:pt x="29" y="130"/>
                  </a:lnTo>
                  <a:lnTo>
                    <a:pt x="21" y="132"/>
                  </a:lnTo>
                  <a:lnTo>
                    <a:pt x="13" y="135"/>
                  </a:lnTo>
                  <a:lnTo>
                    <a:pt x="6" y="135"/>
                  </a:lnTo>
                  <a:lnTo>
                    <a:pt x="0" y="133"/>
                  </a:lnTo>
                  <a:lnTo>
                    <a:pt x="8" y="128"/>
                  </a:lnTo>
                  <a:lnTo>
                    <a:pt x="19" y="121"/>
                  </a:lnTo>
                  <a:lnTo>
                    <a:pt x="27" y="114"/>
                  </a:lnTo>
                  <a:lnTo>
                    <a:pt x="33" y="107"/>
                  </a:lnTo>
                  <a:lnTo>
                    <a:pt x="23" y="89"/>
                  </a:lnTo>
                  <a:lnTo>
                    <a:pt x="16" y="69"/>
                  </a:lnTo>
                  <a:lnTo>
                    <a:pt x="13" y="48"/>
                  </a:lnTo>
                  <a:lnTo>
                    <a:pt x="16" y="26"/>
                  </a:lnTo>
                  <a:lnTo>
                    <a:pt x="21" y="18"/>
                  </a:lnTo>
                  <a:lnTo>
                    <a:pt x="28" y="11"/>
                  </a:lnTo>
                  <a:lnTo>
                    <a:pt x="35" y="6"/>
                  </a:lnTo>
                  <a:lnTo>
                    <a:pt x="43" y="1"/>
                  </a:lnTo>
                  <a:lnTo>
                    <a:pt x="52" y="0"/>
                  </a:lnTo>
                  <a:lnTo>
                    <a:pt x="61" y="2"/>
                  </a:lnTo>
                  <a:lnTo>
                    <a:pt x="68" y="7"/>
                  </a:lnTo>
                  <a:lnTo>
                    <a:pt x="75" y="14"/>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2" name="Freeform 121"/>
            <p:cNvSpPr>
              <a:spLocks/>
            </p:cNvSpPr>
            <p:nvPr/>
          </p:nvSpPr>
          <p:spPr bwMode="auto">
            <a:xfrm>
              <a:off x="3602" y="3266"/>
              <a:ext cx="127" cy="127"/>
            </a:xfrm>
            <a:custGeom>
              <a:avLst/>
              <a:gdLst>
                <a:gd name="T0" fmla="*/ 250 w 254"/>
                <a:gd name="T1" fmla="*/ 50 h 254"/>
                <a:gd name="T2" fmla="*/ 253 w 254"/>
                <a:gd name="T3" fmla="*/ 100 h 254"/>
                <a:gd name="T4" fmla="*/ 245 w 254"/>
                <a:gd name="T5" fmla="*/ 150 h 254"/>
                <a:gd name="T6" fmla="*/ 226 w 254"/>
                <a:gd name="T7" fmla="*/ 197 h 254"/>
                <a:gd name="T8" fmla="*/ 201 w 254"/>
                <a:gd name="T9" fmla="*/ 229 h 254"/>
                <a:gd name="T10" fmla="*/ 174 w 254"/>
                <a:gd name="T11" fmla="*/ 242 h 254"/>
                <a:gd name="T12" fmla="*/ 149 w 254"/>
                <a:gd name="T13" fmla="*/ 250 h 254"/>
                <a:gd name="T14" fmla="*/ 122 w 254"/>
                <a:gd name="T15" fmla="*/ 254 h 254"/>
                <a:gd name="T16" fmla="*/ 97 w 254"/>
                <a:gd name="T17" fmla="*/ 252 h 254"/>
                <a:gd name="T18" fmla="*/ 73 w 254"/>
                <a:gd name="T19" fmla="*/ 248 h 254"/>
                <a:gd name="T20" fmla="*/ 50 w 254"/>
                <a:gd name="T21" fmla="*/ 240 h 254"/>
                <a:gd name="T22" fmla="*/ 27 w 254"/>
                <a:gd name="T23" fmla="*/ 229 h 254"/>
                <a:gd name="T24" fmla="*/ 0 w 254"/>
                <a:gd name="T25" fmla="*/ 204 h 254"/>
                <a:gd name="T26" fmla="*/ 24 w 254"/>
                <a:gd name="T27" fmla="*/ 216 h 254"/>
                <a:gd name="T28" fmla="*/ 52 w 254"/>
                <a:gd name="T29" fmla="*/ 225 h 254"/>
                <a:gd name="T30" fmla="*/ 80 w 254"/>
                <a:gd name="T31" fmla="*/ 232 h 254"/>
                <a:gd name="T32" fmla="*/ 103 w 254"/>
                <a:gd name="T33" fmla="*/ 234 h 254"/>
                <a:gd name="T34" fmla="*/ 126 w 254"/>
                <a:gd name="T35" fmla="*/ 233 h 254"/>
                <a:gd name="T36" fmla="*/ 149 w 254"/>
                <a:gd name="T37" fmla="*/ 231 h 254"/>
                <a:gd name="T38" fmla="*/ 171 w 254"/>
                <a:gd name="T39" fmla="*/ 225 h 254"/>
                <a:gd name="T40" fmla="*/ 194 w 254"/>
                <a:gd name="T41" fmla="*/ 214 h 254"/>
                <a:gd name="T42" fmla="*/ 220 w 254"/>
                <a:gd name="T43" fmla="*/ 178 h 254"/>
                <a:gd name="T44" fmla="*/ 234 w 254"/>
                <a:gd name="T45" fmla="*/ 134 h 254"/>
                <a:gd name="T46" fmla="*/ 239 w 254"/>
                <a:gd name="T47" fmla="*/ 89 h 254"/>
                <a:gd name="T48" fmla="*/ 235 w 254"/>
                <a:gd name="T49" fmla="*/ 43 h 254"/>
                <a:gd name="T50" fmla="*/ 232 w 254"/>
                <a:gd name="T51" fmla="*/ 28 h 254"/>
                <a:gd name="T52" fmla="*/ 220 w 254"/>
                <a:gd name="T53" fmla="*/ 14 h 254"/>
                <a:gd name="T54" fmla="*/ 203 w 254"/>
                <a:gd name="T55" fmla="*/ 21 h 254"/>
                <a:gd name="T56" fmla="*/ 194 w 254"/>
                <a:gd name="T57" fmla="*/ 24 h 254"/>
                <a:gd name="T58" fmla="*/ 197 w 254"/>
                <a:gd name="T59" fmla="*/ 12 h 254"/>
                <a:gd name="T60" fmla="*/ 207 w 254"/>
                <a:gd name="T61" fmla="*/ 1 h 254"/>
                <a:gd name="T62" fmla="*/ 220 w 254"/>
                <a:gd name="T63" fmla="*/ 0 h 254"/>
                <a:gd name="T64" fmla="*/ 231 w 254"/>
                <a:gd name="T65" fmla="*/ 6 h 254"/>
                <a:gd name="T66" fmla="*/ 239 w 254"/>
                <a:gd name="T67" fmla="*/ 15 h 254"/>
                <a:gd name="T68" fmla="*/ 246 w 254"/>
                <a:gd name="T69" fmla="*/ 2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4" h="254">
                  <a:moveTo>
                    <a:pt x="246" y="24"/>
                  </a:moveTo>
                  <a:lnTo>
                    <a:pt x="250" y="50"/>
                  </a:lnTo>
                  <a:lnTo>
                    <a:pt x="254" y="76"/>
                  </a:lnTo>
                  <a:lnTo>
                    <a:pt x="253" y="100"/>
                  </a:lnTo>
                  <a:lnTo>
                    <a:pt x="250" y="126"/>
                  </a:lnTo>
                  <a:lnTo>
                    <a:pt x="245" y="150"/>
                  </a:lnTo>
                  <a:lnTo>
                    <a:pt x="237" y="174"/>
                  </a:lnTo>
                  <a:lnTo>
                    <a:pt x="226" y="197"/>
                  </a:lnTo>
                  <a:lnTo>
                    <a:pt x="213" y="220"/>
                  </a:lnTo>
                  <a:lnTo>
                    <a:pt x="201" y="229"/>
                  </a:lnTo>
                  <a:lnTo>
                    <a:pt x="188" y="236"/>
                  </a:lnTo>
                  <a:lnTo>
                    <a:pt x="174" y="242"/>
                  </a:lnTo>
                  <a:lnTo>
                    <a:pt x="162" y="248"/>
                  </a:lnTo>
                  <a:lnTo>
                    <a:pt x="149" y="250"/>
                  </a:lnTo>
                  <a:lnTo>
                    <a:pt x="136" y="252"/>
                  </a:lnTo>
                  <a:lnTo>
                    <a:pt x="122" y="254"/>
                  </a:lnTo>
                  <a:lnTo>
                    <a:pt x="110" y="254"/>
                  </a:lnTo>
                  <a:lnTo>
                    <a:pt x="97" y="252"/>
                  </a:lnTo>
                  <a:lnTo>
                    <a:pt x="86" y="251"/>
                  </a:lnTo>
                  <a:lnTo>
                    <a:pt x="73" y="248"/>
                  </a:lnTo>
                  <a:lnTo>
                    <a:pt x="61" y="244"/>
                  </a:lnTo>
                  <a:lnTo>
                    <a:pt x="50" y="240"/>
                  </a:lnTo>
                  <a:lnTo>
                    <a:pt x="38" y="235"/>
                  </a:lnTo>
                  <a:lnTo>
                    <a:pt x="27" y="229"/>
                  </a:lnTo>
                  <a:lnTo>
                    <a:pt x="16" y="224"/>
                  </a:lnTo>
                  <a:lnTo>
                    <a:pt x="0" y="204"/>
                  </a:lnTo>
                  <a:lnTo>
                    <a:pt x="12" y="210"/>
                  </a:lnTo>
                  <a:lnTo>
                    <a:pt x="24" y="216"/>
                  </a:lnTo>
                  <a:lnTo>
                    <a:pt x="38" y="220"/>
                  </a:lnTo>
                  <a:lnTo>
                    <a:pt x="52" y="225"/>
                  </a:lnTo>
                  <a:lnTo>
                    <a:pt x="66" y="229"/>
                  </a:lnTo>
                  <a:lnTo>
                    <a:pt x="80" y="232"/>
                  </a:lnTo>
                  <a:lnTo>
                    <a:pt x="92" y="234"/>
                  </a:lnTo>
                  <a:lnTo>
                    <a:pt x="103" y="234"/>
                  </a:lnTo>
                  <a:lnTo>
                    <a:pt x="114" y="234"/>
                  </a:lnTo>
                  <a:lnTo>
                    <a:pt x="126" y="233"/>
                  </a:lnTo>
                  <a:lnTo>
                    <a:pt x="137" y="233"/>
                  </a:lnTo>
                  <a:lnTo>
                    <a:pt x="149" y="231"/>
                  </a:lnTo>
                  <a:lnTo>
                    <a:pt x="159" y="228"/>
                  </a:lnTo>
                  <a:lnTo>
                    <a:pt x="171" y="225"/>
                  </a:lnTo>
                  <a:lnTo>
                    <a:pt x="182" y="220"/>
                  </a:lnTo>
                  <a:lnTo>
                    <a:pt x="194" y="214"/>
                  </a:lnTo>
                  <a:lnTo>
                    <a:pt x="209" y="197"/>
                  </a:lnTo>
                  <a:lnTo>
                    <a:pt x="220" y="178"/>
                  </a:lnTo>
                  <a:lnTo>
                    <a:pt x="228" y="156"/>
                  </a:lnTo>
                  <a:lnTo>
                    <a:pt x="234" y="134"/>
                  </a:lnTo>
                  <a:lnTo>
                    <a:pt x="238" y="112"/>
                  </a:lnTo>
                  <a:lnTo>
                    <a:pt x="239" y="89"/>
                  </a:lnTo>
                  <a:lnTo>
                    <a:pt x="239" y="66"/>
                  </a:lnTo>
                  <a:lnTo>
                    <a:pt x="235" y="43"/>
                  </a:lnTo>
                  <a:lnTo>
                    <a:pt x="234" y="35"/>
                  </a:lnTo>
                  <a:lnTo>
                    <a:pt x="232" y="28"/>
                  </a:lnTo>
                  <a:lnTo>
                    <a:pt x="227" y="21"/>
                  </a:lnTo>
                  <a:lnTo>
                    <a:pt x="220" y="14"/>
                  </a:lnTo>
                  <a:lnTo>
                    <a:pt x="211" y="16"/>
                  </a:lnTo>
                  <a:lnTo>
                    <a:pt x="203" y="21"/>
                  </a:lnTo>
                  <a:lnTo>
                    <a:pt x="196" y="24"/>
                  </a:lnTo>
                  <a:lnTo>
                    <a:pt x="194" y="24"/>
                  </a:lnTo>
                  <a:lnTo>
                    <a:pt x="196" y="18"/>
                  </a:lnTo>
                  <a:lnTo>
                    <a:pt x="197" y="12"/>
                  </a:lnTo>
                  <a:lnTo>
                    <a:pt x="201" y="6"/>
                  </a:lnTo>
                  <a:lnTo>
                    <a:pt x="207" y="1"/>
                  </a:lnTo>
                  <a:lnTo>
                    <a:pt x="213" y="0"/>
                  </a:lnTo>
                  <a:lnTo>
                    <a:pt x="220" y="0"/>
                  </a:lnTo>
                  <a:lnTo>
                    <a:pt x="225" y="3"/>
                  </a:lnTo>
                  <a:lnTo>
                    <a:pt x="231" y="6"/>
                  </a:lnTo>
                  <a:lnTo>
                    <a:pt x="235" y="11"/>
                  </a:lnTo>
                  <a:lnTo>
                    <a:pt x="239" y="15"/>
                  </a:lnTo>
                  <a:lnTo>
                    <a:pt x="242" y="20"/>
                  </a:lnTo>
                  <a:lnTo>
                    <a:pt x="246" y="24"/>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3" name="Freeform 122"/>
            <p:cNvSpPr>
              <a:spLocks/>
            </p:cNvSpPr>
            <p:nvPr/>
          </p:nvSpPr>
          <p:spPr bwMode="auto">
            <a:xfrm>
              <a:off x="3632" y="3270"/>
              <a:ext cx="35" cy="22"/>
            </a:xfrm>
            <a:custGeom>
              <a:avLst/>
              <a:gdLst>
                <a:gd name="T0" fmla="*/ 70 w 70"/>
                <a:gd name="T1" fmla="*/ 25 h 45"/>
                <a:gd name="T2" fmla="*/ 69 w 70"/>
                <a:gd name="T3" fmla="*/ 25 h 45"/>
                <a:gd name="T4" fmla="*/ 66 w 70"/>
                <a:gd name="T5" fmla="*/ 24 h 45"/>
                <a:gd name="T6" fmla="*/ 60 w 70"/>
                <a:gd name="T7" fmla="*/ 22 h 45"/>
                <a:gd name="T8" fmla="*/ 54 w 70"/>
                <a:gd name="T9" fmla="*/ 20 h 45"/>
                <a:gd name="T10" fmla="*/ 47 w 70"/>
                <a:gd name="T11" fmla="*/ 17 h 45"/>
                <a:gd name="T12" fmla="*/ 39 w 70"/>
                <a:gd name="T13" fmla="*/ 16 h 45"/>
                <a:gd name="T14" fmla="*/ 32 w 70"/>
                <a:gd name="T15" fmla="*/ 16 h 45"/>
                <a:gd name="T16" fmla="*/ 25 w 70"/>
                <a:gd name="T17" fmla="*/ 19 h 45"/>
                <a:gd name="T18" fmla="*/ 2 w 70"/>
                <a:gd name="T19" fmla="*/ 45 h 45"/>
                <a:gd name="T20" fmla="*/ 0 w 70"/>
                <a:gd name="T21" fmla="*/ 37 h 45"/>
                <a:gd name="T22" fmla="*/ 2 w 70"/>
                <a:gd name="T23" fmla="*/ 28 h 45"/>
                <a:gd name="T24" fmla="*/ 8 w 70"/>
                <a:gd name="T25" fmla="*/ 20 h 45"/>
                <a:gd name="T26" fmla="*/ 13 w 70"/>
                <a:gd name="T27" fmla="*/ 13 h 45"/>
                <a:gd name="T28" fmla="*/ 20 w 70"/>
                <a:gd name="T29" fmla="*/ 5 h 45"/>
                <a:gd name="T30" fmla="*/ 27 w 70"/>
                <a:gd name="T31" fmla="*/ 1 h 45"/>
                <a:gd name="T32" fmla="*/ 35 w 70"/>
                <a:gd name="T33" fmla="*/ 0 h 45"/>
                <a:gd name="T34" fmla="*/ 44 w 70"/>
                <a:gd name="T35" fmla="*/ 1 h 45"/>
                <a:gd name="T36" fmla="*/ 52 w 70"/>
                <a:gd name="T37" fmla="*/ 5 h 45"/>
                <a:gd name="T38" fmla="*/ 60 w 70"/>
                <a:gd name="T39" fmla="*/ 11 h 45"/>
                <a:gd name="T40" fmla="*/ 66 w 70"/>
                <a:gd name="T41" fmla="*/ 17 h 45"/>
                <a:gd name="T42" fmla="*/ 70 w 70"/>
                <a:gd name="T43" fmla="*/ 2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0" h="45">
                  <a:moveTo>
                    <a:pt x="70" y="25"/>
                  </a:moveTo>
                  <a:lnTo>
                    <a:pt x="69" y="25"/>
                  </a:lnTo>
                  <a:lnTo>
                    <a:pt x="66" y="24"/>
                  </a:lnTo>
                  <a:lnTo>
                    <a:pt x="60" y="22"/>
                  </a:lnTo>
                  <a:lnTo>
                    <a:pt x="54" y="20"/>
                  </a:lnTo>
                  <a:lnTo>
                    <a:pt x="47" y="17"/>
                  </a:lnTo>
                  <a:lnTo>
                    <a:pt x="39" y="16"/>
                  </a:lnTo>
                  <a:lnTo>
                    <a:pt x="32" y="16"/>
                  </a:lnTo>
                  <a:lnTo>
                    <a:pt x="25" y="19"/>
                  </a:lnTo>
                  <a:lnTo>
                    <a:pt x="2" y="45"/>
                  </a:lnTo>
                  <a:lnTo>
                    <a:pt x="0" y="37"/>
                  </a:lnTo>
                  <a:lnTo>
                    <a:pt x="2" y="28"/>
                  </a:lnTo>
                  <a:lnTo>
                    <a:pt x="8" y="20"/>
                  </a:lnTo>
                  <a:lnTo>
                    <a:pt x="13" y="13"/>
                  </a:lnTo>
                  <a:lnTo>
                    <a:pt x="20" y="5"/>
                  </a:lnTo>
                  <a:lnTo>
                    <a:pt x="27" y="1"/>
                  </a:lnTo>
                  <a:lnTo>
                    <a:pt x="35" y="0"/>
                  </a:lnTo>
                  <a:lnTo>
                    <a:pt x="44" y="1"/>
                  </a:lnTo>
                  <a:lnTo>
                    <a:pt x="52" y="5"/>
                  </a:lnTo>
                  <a:lnTo>
                    <a:pt x="60" y="11"/>
                  </a:lnTo>
                  <a:lnTo>
                    <a:pt x="66" y="17"/>
                  </a:lnTo>
                  <a:lnTo>
                    <a:pt x="70" y="25"/>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4" name="Freeform 123"/>
            <p:cNvSpPr>
              <a:spLocks/>
            </p:cNvSpPr>
            <p:nvPr/>
          </p:nvSpPr>
          <p:spPr bwMode="auto">
            <a:xfrm>
              <a:off x="3459" y="3305"/>
              <a:ext cx="57" cy="92"/>
            </a:xfrm>
            <a:custGeom>
              <a:avLst/>
              <a:gdLst>
                <a:gd name="T0" fmla="*/ 113 w 113"/>
                <a:gd name="T1" fmla="*/ 29 h 186"/>
                <a:gd name="T2" fmla="*/ 110 w 113"/>
                <a:gd name="T3" fmla="*/ 28 h 186"/>
                <a:gd name="T4" fmla="*/ 101 w 113"/>
                <a:gd name="T5" fmla="*/ 27 h 186"/>
                <a:gd name="T6" fmla="*/ 88 w 113"/>
                <a:gd name="T7" fmla="*/ 25 h 186"/>
                <a:gd name="T8" fmla="*/ 73 w 113"/>
                <a:gd name="T9" fmla="*/ 22 h 186"/>
                <a:gd name="T10" fmla="*/ 58 w 113"/>
                <a:gd name="T11" fmla="*/ 20 h 186"/>
                <a:gd name="T12" fmla="*/ 43 w 113"/>
                <a:gd name="T13" fmla="*/ 19 h 186"/>
                <a:gd name="T14" fmla="*/ 32 w 113"/>
                <a:gd name="T15" fmla="*/ 19 h 186"/>
                <a:gd name="T16" fmla="*/ 23 w 113"/>
                <a:gd name="T17" fmla="*/ 20 h 186"/>
                <a:gd name="T18" fmla="*/ 19 w 113"/>
                <a:gd name="T19" fmla="*/ 35 h 186"/>
                <a:gd name="T20" fmla="*/ 21 w 113"/>
                <a:gd name="T21" fmla="*/ 46 h 186"/>
                <a:gd name="T22" fmla="*/ 28 w 113"/>
                <a:gd name="T23" fmla="*/ 56 h 186"/>
                <a:gd name="T24" fmla="*/ 37 w 113"/>
                <a:gd name="T25" fmla="*/ 64 h 186"/>
                <a:gd name="T26" fmla="*/ 48 w 113"/>
                <a:gd name="T27" fmla="*/ 73 h 186"/>
                <a:gd name="T28" fmla="*/ 57 w 113"/>
                <a:gd name="T29" fmla="*/ 82 h 186"/>
                <a:gd name="T30" fmla="*/ 63 w 113"/>
                <a:gd name="T31" fmla="*/ 95 h 186"/>
                <a:gd name="T32" fmla="*/ 63 w 113"/>
                <a:gd name="T33" fmla="*/ 110 h 186"/>
                <a:gd name="T34" fmla="*/ 59 w 113"/>
                <a:gd name="T35" fmla="*/ 125 h 186"/>
                <a:gd name="T36" fmla="*/ 59 w 113"/>
                <a:gd name="T37" fmla="*/ 141 h 186"/>
                <a:gd name="T38" fmla="*/ 65 w 113"/>
                <a:gd name="T39" fmla="*/ 156 h 186"/>
                <a:gd name="T40" fmla="*/ 81 w 113"/>
                <a:gd name="T41" fmla="*/ 162 h 186"/>
                <a:gd name="T42" fmla="*/ 88 w 113"/>
                <a:gd name="T43" fmla="*/ 160 h 186"/>
                <a:gd name="T44" fmla="*/ 98 w 113"/>
                <a:gd name="T45" fmla="*/ 157 h 186"/>
                <a:gd name="T46" fmla="*/ 106 w 113"/>
                <a:gd name="T47" fmla="*/ 154 h 186"/>
                <a:gd name="T48" fmla="*/ 110 w 113"/>
                <a:gd name="T49" fmla="*/ 152 h 186"/>
                <a:gd name="T50" fmla="*/ 110 w 113"/>
                <a:gd name="T51" fmla="*/ 156 h 186"/>
                <a:gd name="T52" fmla="*/ 106 w 113"/>
                <a:gd name="T53" fmla="*/ 160 h 186"/>
                <a:gd name="T54" fmla="*/ 101 w 113"/>
                <a:gd name="T55" fmla="*/ 167 h 186"/>
                <a:gd name="T56" fmla="*/ 94 w 113"/>
                <a:gd name="T57" fmla="*/ 173 h 186"/>
                <a:gd name="T58" fmla="*/ 85 w 113"/>
                <a:gd name="T59" fmla="*/ 179 h 186"/>
                <a:gd name="T60" fmla="*/ 77 w 113"/>
                <a:gd name="T61" fmla="*/ 184 h 186"/>
                <a:gd name="T62" fmla="*/ 68 w 113"/>
                <a:gd name="T63" fmla="*/ 186 h 186"/>
                <a:gd name="T64" fmla="*/ 63 w 113"/>
                <a:gd name="T65" fmla="*/ 185 h 186"/>
                <a:gd name="T66" fmla="*/ 52 w 113"/>
                <a:gd name="T67" fmla="*/ 170 h 186"/>
                <a:gd name="T68" fmla="*/ 45 w 113"/>
                <a:gd name="T69" fmla="*/ 152 h 186"/>
                <a:gd name="T70" fmla="*/ 40 w 113"/>
                <a:gd name="T71" fmla="*/ 135 h 186"/>
                <a:gd name="T72" fmla="*/ 36 w 113"/>
                <a:gd name="T73" fmla="*/ 117 h 186"/>
                <a:gd name="T74" fmla="*/ 32 w 113"/>
                <a:gd name="T75" fmla="*/ 99 h 186"/>
                <a:gd name="T76" fmla="*/ 26 w 113"/>
                <a:gd name="T77" fmla="*/ 82 h 186"/>
                <a:gd name="T78" fmla="*/ 17 w 113"/>
                <a:gd name="T79" fmla="*/ 66 h 186"/>
                <a:gd name="T80" fmla="*/ 4 w 113"/>
                <a:gd name="T81" fmla="*/ 52 h 186"/>
                <a:gd name="T82" fmla="*/ 2 w 113"/>
                <a:gd name="T83" fmla="*/ 38 h 186"/>
                <a:gd name="T84" fmla="*/ 0 w 113"/>
                <a:gd name="T85" fmla="*/ 25 h 186"/>
                <a:gd name="T86" fmla="*/ 3 w 113"/>
                <a:gd name="T87" fmla="*/ 14 h 186"/>
                <a:gd name="T88" fmla="*/ 10 w 113"/>
                <a:gd name="T89" fmla="*/ 7 h 186"/>
                <a:gd name="T90" fmla="*/ 22 w 113"/>
                <a:gd name="T91" fmla="*/ 3 h 186"/>
                <a:gd name="T92" fmla="*/ 36 w 113"/>
                <a:gd name="T93" fmla="*/ 0 h 186"/>
                <a:gd name="T94" fmla="*/ 51 w 113"/>
                <a:gd name="T95" fmla="*/ 0 h 186"/>
                <a:gd name="T96" fmla="*/ 67 w 113"/>
                <a:gd name="T97" fmla="*/ 3 h 186"/>
                <a:gd name="T98" fmla="*/ 81 w 113"/>
                <a:gd name="T99" fmla="*/ 7 h 186"/>
                <a:gd name="T100" fmla="*/ 95 w 113"/>
                <a:gd name="T101" fmla="*/ 13 h 186"/>
                <a:gd name="T102" fmla="*/ 105 w 113"/>
                <a:gd name="T103" fmla="*/ 21 h 186"/>
                <a:gd name="T104" fmla="*/ 113 w 113"/>
                <a:gd name="T105" fmla="*/ 29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 h="186">
                  <a:moveTo>
                    <a:pt x="113" y="29"/>
                  </a:moveTo>
                  <a:lnTo>
                    <a:pt x="110" y="28"/>
                  </a:lnTo>
                  <a:lnTo>
                    <a:pt x="101" y="27"/>
                  </a:lnTo>
                  <a:lnTo>
                    <a:pt x="88" y="25"/>
                  </a:lnTo>
                  <a:lnTo>
                    <a:pt x="73" y="22"/>
                  </a:lnTo>
                  <a:lnTo>
                    <a:pt x="58" y="20"/>
                  </a:lnTo>
                  <a:lnTo>
                    <a:pt x="43" y="19"/>
                  </a:lnTo>
                  <a:lnTo>
                    <a:pt x="32" y="19"/>
                  </a:lnTo>
                  <a:lnTo>
                    <a:pt x="23" y="20"/>
                  </a:lnTo>
                  <a:lnTo>
                    <a:pt x="19" y="35"/>
                  </a:lnTo>
                  <a:lnTo>
                    <a:pt x="21" y="46"/>
                  </a:lnTo>
                  <a:lnTo>
                    <a:pt x="28" y="56"/>
                  </a:lnTo>
                  <a:lnTo>
                    <a:pt x="37" y="64"/>
                  </a:lnTo>
                  <a:lnTo>
                    <a:pt x="48" y="73"/>
                  </a:lnTo>
                  <a:lnTo>
                    <a:pt x="57" y="82"/>
                  </a:lnTo>
                  <a:lnTo>
                    <a:pt x="63" y="95"/>
                  </a:lnTo>
                  <a:lnTo>
                    <a:pt x="63" y="110"/>
                  </a:lnTo>
                  <a:lnTo>
                    <a:pt x="59" y="125"/>
                  </a:lnTo>
                  <a:lnTo>
                    <a:pt x="59" y="141"/>
                  </a:lnTo>
                  <a:lnTo>
                    <a:pt x="65" y="156"/>
                  </a:lnTo>
                  <a:lnTo>
                    <a:pt x="81" y="162"/>
                  </a:lnTo>
                  <a:lnTo>
                    <a:pt x="88" y="160"/>
                  </a:lnTo>
                  <a:lnTo>
                    <a:pt x="98" y="157"/>
                  </a:lnTo>
                  <a:lnTo>
                    <a:pt x="106" y="154"/>
                  </a:lnTo>
                  <a:lnTo>
                    <a:pt x="110" y="152"/>
                  </a:lnTo>
                  <a:lnTo>
                    <a:pt x="110" y="156"/>
                  </a:lnTo>
                  <a:lnTo>
                    <a:pt x="106" y="160"/>
                  </a:lnTo>
                  <a:lnTo>
                    <a:pt x="101" y="167"/>
                  </a:lnTo>
                  <a:lnTo>
                    <a:pt x="94" y="173"/>
                  </a:lnTo>
                  <a:lnTo>
                    <a:pt x="85" y="179"/>
                  </a:lnTo>
                  <a:lnTo>
                    <a:pt x="77" y="184"/>
                  </a:lnTo>
                  <a:lnTo>
                    <a:pt x="68" y="186"/>
                  </a:lnTo>
                  <a:lnTo>
                    <a:pt x="63" y="185"/>
                  </a:lnTo>
                  <a:lnTo>
                    <a:pt x="52" y="170"/>
                  </a:lnTo>
                  <a:lnTo>
                    <a:pt x="45" y="152"/>
                  </a:lnTo>
                  <a:lnTo>
                    <a:pt x="40" y="135"/>
                  </a:lnTo>
                  <a:lnTo>
                    <a:pt x="36" y="117"/>
                  </a:lnTo>
                  <a:lnTo>
                    <a:pt x="32" y="99"/>
                  </a:lnTo>
                  <a:lnTo>
                    <a:pt x="26" y="82"/>
                  </a:lnTo>
                  <a:lnTo>
                    <a:pt x="17" y="66"/>
                  </a:lnTo>
                  <a:lnTo>
                    <a:pt x="4" y="52"/>
                  </a:lnTo>
                  <a:lnTo>
                    <a:pt x="2" y="38"/>
                  </a:lnTo>
                  <a:lnTo>
                    <a:pt x="0" y="25"/>
                  </a:lnTo>
                  <a:lnTo>
                    <a:pt x="3" y="14"/>
                  </a:lnTo>
                  <a:lnTo>
                    <a:pt x="10" y="7"/>
                  </a:lnTo>
                  <a:lnTo>
                    <a:pt x="22" y="3"/>
                  </a:lnTo>
                  <a:lnTo>
                    <a:pt x="36" y="0"/>
                  </a:lnTo>
                  <a:lnTo>
                    <a:pt x="51" y="0"/>
                  </a:lnTo>
                  <a:lnTo>
                    <a:pt x="67" y="3"/>
                  </a:lnTo>
                  <a:lnTo>
                    <a:pt x="81" y="7"/>
                  </a:lnTo>
                  <a:lnTo>
                    <a:pt x="95" y="13"/>
                  </a:lnTo>
                  <a:lnTo>
                    <a:pt x="105" y="21"/>
                  </a:lnTo>
                  <a:lnTo>
                    <a:pt x="113" y="29"/>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5" name="Freeform 124"/>
            <p:cNvSpPr>
              <a:spLocks/>
            </p:cNvSpPr>
            <p:nvPr/>
          </p:nvSpPr>
          <p:spPr bwMode="auto">
            <a:xfrm>
              <a:off x="3543" y="3294"/>
              <a:ext cx="49" cy="113"/>
            </a:xfrm>
            <a:custGeom>
              <a:avLst/>
              <a:gdLst>
                <a:gd name="T0" fmla="*/ 66 w 98"/>
                <a:gd name="T1" fmla="*/ 13 h 225"/>
                <a:gd name="T2" fmla="*/ 62 w 98"/>
                <a:gd name="T3" fmla="*/ 17 h 225"/>
                <a:gd name="T4" fmla="*/ 56 w 98"/>
                <a:gd name="T5" fmla="*/ 17 h 225"/>
                <a:gd name="T6" fmla="*/ 49 w 98"/>
                <a:gd name="T7" fmla="*/ 16 h 225"/>
                <a:gd name="T8" fmla="*/ 43 w 98"/>
                <a:gd name="T9" fmla="*/ 14 h 225"/>
                <a:gd name="T10" fmla="*/ 36 w 98"/>
                <a:gd name="T11" fmla="*/ 13 h 225"/>
                <a:gd name="T12" fmla="*/ 31 w 98"/>
                <a:gd name="T13" fmla="*/ 14 h 225"/>
                <a:gd name="T14" fmla="*/ 26 w 98"/>
                <a:gd name="T15" fmla="*/ 18 h 225"/>
                <a:gd name="T16" fmla="*/ 21 w 98"/>
                <a:gd name="T17" fmla="*/ 26 h 225"/>
                <a:gd name="T18" fmla="*/ 18 w 98"/>
                <a:gd name="T19" fmla="*/ 41 h 225"/>
                <a:gd name="T20" fmla="*/ 20 w 98"/>
                <a:gd name="T21" fmla="*/ 55 h 225"/>
                <a:gd name="T22" fmla="*/ 27 w 98"/>
                <a:gd name="T23" fmla="*/ 66 h 225"/>
                <a:gd name="T24" fmla="*/ 35 w 98"/>
                <a:gd name="T25" fmla="*/ 78 h 225"/>
                <a:gd name="T26" fmla="*/ 42 w 98"/>
                <a:gd name="T27" fmla="*/ 85 h 225"/>
                <a:gd name="T28" fmla="*/ 49 w 98"/>
                <a:gd name="T29" fmla="*/ 90 h 225"/>
                <a:gd name="T30" fmla="*/ 56 w 98"/>
                <a:gd name="T31" fmla="*/ 96 h 225"/>
                <a:gd name="T32" fmla="*/ 63 w 98"/>
                <a:gd name="T33" fmla="*/ 101 h 225"/>
                <a:gd name="T34" fmla="*/ 70 w 98"/>
                <a:gd name="T35" fmla="*/ 105 h 225"/>
                <a:gd name="T36" fmla="*/ 76 w 98"/>
                <a:gd name="T37" fmla="*/ 110 h 225"/>
                <a:gd name="T38" fmla="*/ 81 w 98"/>
                <a:gd name="T39" fmla="*/ 117 h 225"/>
                <a:gd name="T40" fmla="*/ 87 w 98"/>
                <a:gd name="T41" fmla="*/ 125 h 225"/>
                <a:gd name="T42" fmla="*/ 95 w 98"/>
                <a:gd name="T43" fmla="*/ 148 h 225"/>
                <a:gd name="T44" fmla="*/ 98 w 98"/>
                <a:gd name="T45" fmla="*/ 177 h 225"/>
                <a:gd name="T46" fmla="*/ 95 w 98"/>
                <a:gd name="T47" fmla="*/ 205 h 225"/>
                <a:gd name="T48" fmla="*/ 91 w 98"/>
                <a:gd name="T49" fmla="*/ 225 h 225"/>
                <a:gd name="T50" fmla="*/ 86 w 98"/>
                <a:gd name="T51" fmla="*/ 207 h 225"/>
                <a:gd name="T52" fmla="*/ 81 w 98"/>
                <a:gd name="T53" fmla="*/ 179 h 225"/>
                <a:gd name="T54" fmla="*/ 77 w 98"/>
                <a:gd name="T55" fmla="*/ 153 h 225"/>
                <a:gd name="T56" fmla="*/ 71 w 98"/>
                <a:gd name="T57" fmla="*/ 135 h 225"/>
                <a:gd name="T58" fmla="*/ 56 w 98"/>
                <a:gd name="T59" fmla="*/ 122 h 225"/>
                <a:gd name="T60" fmla="*/ 39 w 98"/>
                <a:gd name="T61" fmla="*/ 107 h 225"/>
                <a:gd name="T62" fmla="*/ 23 w 98"/>
                <a:gd name="T63" fmla="*/ 92 h 225"/>
                <a:gd name="T64" fmla="*/ 10 w 98"/>
                <a:gd name="T65" fmla="*/ 74 h 225"/>
                <a:gd name="T66" fmla="*/ 2 w 98"/>
                <a:gd name="T67" fmla="*/ 57 h 225"/>
                <a:gd name="T68" fmla="*/ 0 w 98"/>
                <a:gd name="T69" fmla="*/ 40 h 225"/>
                <a:gd name="T70" fmla="*/ 8 w 98"/>
                <a:gd name="T71" fmla="*/ 20 h 225"/>
                <a:gd name="T72" fmla="*/ 25 w 98"/>
                <a:gd name="T73" fmla="*/ 1 h 225"/>
                <a:gd name="T74" fmla="*/ 32 w 98"/>
                <a:gd name="T75" fmla="*/ 0 h 225"/>
                <a:gd name="T76" fmla="*/ 38 w 98"/>
                <a:gd name="T77" fmla="*/ 0 h 225"/>
                <a:gd name="T78" fmla="*/ 42 w 98"/>
                <a:gd name="T79" fmla="*/ 1 h 225"/>
                <a:gd name="T80" fmla="*/ 48 w 98"/>
                <a:gd name="T81" fmla="*/ 3 h 225"/>
                <a:gd name="T82" fmla="*/ 53 w 98"/>
                <a:gd name="T83" fmla="*/ 5 h 225"/>
                <a:gd name="T84" fmla="*/ 57 w 98"/>
                <a:gd name="T85" fmla="*/ 9 h 225"/>
                <a:gd name="T86" fmla="*/ 62 w 98"/>
                <a:gd name="T87" fmla="*/ 11 h 225"/>
                <a:gd name="T88" fmla="*/ 66 w 98"/>
                <a:gd name="T89" fmla="*/ 13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225">
                  <a:moveTo>
                    <a:pt x="66" y="13"/>
                  </a:moveTo>
                  <a:lnTo>
                    <a:pt x="62" y="17"/>
                  </a:lnTo>
                  <a:lnTo>
                    <a:pt x="56" y="17"/>
                  </a:lnTo>
                  <a:lnTo>
                    <a:pt x="49" y="16"/>
                  </a:lnTo>
                  <a:lnTo>
                    <a:pt x="43" y="14"/>
                  </a:lnTo>
                  <a:lnTo>
                    <a:pt x="36" y="13"/>
                  </a:lnTo>
                  <a:lnTo>
                    <a:pt x="31" y="14"/>
                  </a:lnTo>
                  <a:lnTo>
                    <a:pt x="26" y="18"/>
                  </a:lnTo>
                  <a:lnTo>
                    <a:pt x="21" y="26"/>
                  </a:lnTo>
                  <a:lnTo>
                    <a:pt x="18" y="41"/>
                  </a:lnTo>
                  <a:lnTo>
                    <a:pt x="20" y="55"/>
                  </a:lnTo>
                  <a:lnTo>
                    <a:pt x="27" y="66"/>
                  </a:lnTo>
                  <a:lnTo>
                    <a:pt x="35" y="78"/>
                  </a:lnTo>
                  <a:lnTo>
                    <a:pt x="42" y="85"/>
                  </a:lnTo>
                  <a:lnTo>
                    <a:pt x="49" y="90"/>
                  </a:lnTo>
                  <a:lnTo>
                    <a:pt x="56" y="96"/>
                  </a:lnTo>
                  <a:lnTo>
                    <a:pt x="63" y="101"/>
                  </a:lnTo>
                  <a:lnTo>
                    <a:pt x="70" y="105"/>
                  </a:lnTo>
                  <a:lnTo>
                    <a:pt x="76" y="110"/>
                  </a:lnTo>
                  <a:lnTo>
                    <a:pt x="81" y="117"/>
                  </a:lnTo>
                  <a:lnTo>
                    <a:pt x="87" y="125"/>
                  </a:lnTo>
                  <a:lnTo>
                    <a:pt x="95" y="148"/>
                  </a:lnTo>
                  <a:lnTo>
                    <a:pt x="98" y="177"/>
                  </a:lnTo>
                  <a:lnTo>
                    <a:pt x="95" y="205"/>
                  </a:lnTo>
                  <a:lnTo>
                    <a:pt x="91" y="225"/>
                  </a:lnTo>
                  <a:lnTo>
                    <a:pt x="86" y="207"/>
                  </a:lnTo>
                  <a:lnTo>
                    <a:pt x="81" y="179"/>
                  </a:lnTo>
                  <a:lnTo>
                    <a:pt x="77" y="153"/>
                  </a:lnTo>
                  <a:lnTo>
                    <a:pt x="71" y="135"/>
                  </a:lnTo>
                  <a:lnTo>
                    <a:pt x="56" y="122"/>
                  </a:lnTo>
                  <a:lnTo>
                    <a:pt x="39" y="107"/>
                  </a:lnTo>
                  <a:lnTo>
                    <a:pt x="23" y="92"/>
                  </a:lnTo>
                  <a:lnTo>
                    <a:pt x="10" y="74"/>
                  </a:lnTo>
                  <a:lnTo>
                    <a:pt x="2" y="57"/>
                  </a:lnTo>
                  <a:lnTo>
                    <a:pt x="0" y="40"/>
                  </a:lnTo>
                  <a:lnTo>
                    <a:pt x="8" y="20"/>
                  </a:lnTo>
                  <a:lnTo>
                    <a:pt x="25" y="1"/>
                  </a:lnTo>
                  <a:lnTo>
                    <a:pt x="32" y="0"/>
                  </a:lnTo>
                  <a:lnTo>
                    <a:pt x="38" y="0"/>
                  </a:lnTo>
                  <a:lnTo>
                    <a:pt x="42" y="1"/>
                  </a:lnTo>
                  <a:lnTo>
                    <a:pt x="48" y="3"/>
                  </a:lnTo>
                  <a:lnTo>
                    <a:pt x="53" y="5"/>
                  </a:lnTo>
                  <a:lnTo>
                    <a:pt x="57" y="9"/>
                  </a:lnTo>
                  <a:lnTo>
                    <a:pt x="62" y="11"/>
                  </a:lnTo>
                  <a:lnTo>
                    <a:pt x="66" y="13"/>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Freeform 125"/>
            <p:cNvSpPr>
              <a:spLocks/>
            </p:cNvSpPr>
            <p:nvPr/>
          </p:nvSpPr>
          <p:spPr bwMode="auto">
            <a:xfrm>
              <a:off x="4465" y="3287"/>
              <a:ext cx="123" cy="572"/>
            </a:xfrm>
            <a:custGeom>
              <a:avLst/>
              <a:gdLst>
                <a:gd name="T0" fmla="*/ 187 w 245"/>
                <a:gd name="T1" fmla="*/ 326 h 1143"/>
                <a:gd name="T2" fmla="*/ 200 w 245"/>
                <a:gd name="T3" fmla="*/ 757 h 1143"/>
                <a:gd name="T4" fmla="*/ 201 w 245"/>
                <a:gd name="T5" fmla="*/ 782 h 1143"/>
                <a:gd name="T6" fmla="*/ 205 w 245"/>
                <a:gd name="T7" fmla="*/ 805 h 1143"/>
                <a:gd name="T8" fmla="*/ 209 w 245"/>
                <a:gd name="T9" fmla="*/ 828 h 1143"/>
                <a:gd name="T10" fmla="*/ 215 w 245"/>
                <a:gd name="T11" fmla="*/ 850 h 1143"/>
                <a:gd name="T12" fmla="*/ 220 w 245"/>
                <a:gd name="T13" fmla="*/ 872 h 1143"/>
                <a:gd name="T14" fmla="*/ 225 w 245"/>
                <a:gd name="T15" fmla="*/ 893 h 1143"/>
                <a:gd name="T16" fmla="*/ 231 w 245"/>
                <a:gd name="T17" fmla="*/ 915 h 1143"/>
                <a:gd name="T18" fmla="*/ 236 w 245"/>
                <a:gd name="T19" fmla="*/ 937 h 1143"/>
                <a:gd name="T20" fmla="*/ 242 w 245"/>
                <a:gd name="T21" fmla="*/ 967 h 1143"/>
                <a:gd name="T22" fmla="*/ 245 w 245"/>
                <a:gd name="T23" fmla="*/ 998 h 1143"/>
                <a:gd name="T24" fmla="*/ 245 w 245"/>
                <a:gd name="T25" fmla="*/ 1029 h 1143"/>
                <a:gd name="T26" fmla="*/ 242 w 245"/>
                <a:gd name="T27" fmla="*/ 1063 h 1143"/>
                <a:gd name="T28" fmla="*/ 238 w 245"/>
                <a:gd name="T29" fmla="*/ 1075 h 1143"/>
                <a:gd name="T30" fmla="*/ 236 w 245"/>
                <a:gd name="T31" fmla="*/ 1090 h 1143"/>
                <a:gd name="T32" fmla="*/ 232 w 245"/>
                <a:gd name="T33" fmla="*/ 1108 h 1143"/>
                <a:gd name="T34" fmla="*/ 228 w 245"/>
                <a:gd name="T35" fmla="*/ 1123 h 1143"/>
                <a:gd name="T36" fmla="*/ 224 w 245"/>
                <a:gd name="T37" fmla="*/ 1132 h 1143"/>
                <a:gd name="T38" fmla="*/ 219 w 245"/>
                <a:gd name="T39" fmla="*/ 1138 h 1143"/>
                <a:gd name="T40" fmla="*/ 213 w 245"/>
                <a:gd name="T41" fmla="*/ 1142 h 1143"/>
                <a:gd name="T42" fmla="*/ 206 w 245"/>
                <a:gd name="T43" fmla="*/ 1143 h 1143"/>
                <a:gd name="T44" fmla="*/ 219 w 245"/>
                <a:gd name="T45" fmla="*/ 1088 h 1143"/>
                <a:gd name="T46" fmla="*/ 224 w 245"/>
                <a:gd name="T47" fmla="*/ 1043 h 1143"/>
                <a:gd name="T48" fmla="*/ 223 w 245"/>
                <a:gd name="T49" fmla="*/ 1006 h 1143"/>
                <a:gd name="T50" fmla="*/ 219 w 245"/>
                <a:gd name="T51" fmla="*/ 975 h 1143"/>
                <a:gd name="T52" fmla="*/ 211 w 245"/>
                <a:gd name="T53" fmla="*/ 948 h 1143"/>
                <a:gd name="T54" fmla="*/ 201 w 245"/>
                <a:gd name="T55" fmla="*/ 922 h 1143"/>
                <a:gd name="T56" fmla="*/ 193 w 245"/>
                <a:gd name="T57" fmla="*/ 897 h 1143"/>
                <a:gd name="T58" fmla="*/ 186 w 245"/>
                <a:gd name="T59" fmla="*/ 869 h 1143"/>
                <a:gd name="T60" fmla="*/ 161 w 245"/>
                <a:gd name="T61" fmla="*/ 383 h 1143"/>
                <a:gd name="T62" fmla="*/ 161 w 245"/>
                <a:gd name="T63" fmla="*/ 371 h 1143"/>
                <a:gd name="T64" fmla="*/ 159 w 245"/>
                <a:gd name="T65" fmla="*/ 336 h 1143"/>
                <a:gd name="T66" fmla="*/ 152 w 245"/>
                <a:gd name="T67" fmla="*/ 285 h 1143"/>
                <a:gd name="T68" fmla="*/ 140 w 245"/>
                <a:gd name="T69" fmla="*/ 225 h 1143"/>
                <a:gd name="T70" fmla="*/ 121 w 245"/>
                <a:gd name="T71" fmla="*/ 161 h 1143"/>
                <a:gd name="T72" fmla="*/ 93 w 245"/>
                <a:gd name="T73" fmla="*/ 98 h 1143"/>
                <a:gd name="T74" fmla="*/ 53 w 245"/>
                <a:gd name="T75" fmla="*/ 42 h 1143"/>
                <a:gd name="T76" fmla="*/ 0 w 245"/>
                <a:gd name="T77" fmla="*/ 0 h 1143"/>
                <a:gd name="T78" fmla="*/ 23 w 245"/>
                <a:gd name="T79" fmla="*/ 7 h 1143"/>
                <a:gd name="T80" fmla="*/ 45 w 245"/>
                <a:gd name="T81" fmla="*/ 18 h 1143"/>
                <a:gd name="T82" fmla="*/ 64 w 245"/>
                <a:gd name="T83" fmla="*/ 32 h 1143"/>
                <a:gd name="T84" fmla="*/ 83 w 245"/>
                <a:gd name="T85" fmla="*/ 48 h 1143"/>
                <a:gd name="T86" fmla="*/ 99 w 245"/>
                <a:gd name="T87" fmla="*/ 66 h 1143"/>
                <a:gd name="T88" fmla="*/ 114 w 245"/>
                <a:gd name="T89" fmla="*/ 87 h 1143"/>
                <a:gd name="T90" fmla="*/ 126 w 245"/>
                <a:gd name="T91" fmla="*/ 109 h 1143"/>
                <a:gd name="T92" fmla="*/ 139 w 245"/>
                <a:gd name="T93" fmla="*/ 132 h 1143"/>
                <a:gd name="T94" fmla="*/ 149 w 245"/>
                <a:gd name="T95" fmla="*/ 156 h 1143"/>
                <a:gd name="T96" fmla="*/ 157 w 245"/>
                <a:gd name="T97" fmla="*/ 182 h 1143"/>
                <a:gd name="T98" fmla="*/ 166 w 245"/>
                <a:gd name="T99" fmla="*/ 207 h 1143"/>
                <a:gd name="T100" fmla="*/ 172 w 245"/>
                <a:gd name="T101" fmla="*/ 232 h 1143"/>
                <a:gd name="T102" fmla="*/ 178 w 245"/>
                <a:gd name="T103" fmla="*/ 257 h 1143"/>
                <a:gd name="T104" fmla="*/ 182 w 245"/>
                <a:gd name="T105" fmla="*/ 281 h 1143"/>
                <a:gd name="T106" fmla="*/ 185 w 245"/>
                <a:gd name="T107" fmla="*/ 304 h 1143"/>
                <a:gd name="T108" fmla="*/ 187 w 245"/>
                <a:gd name="T109" fmla="*/ 326 h 1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5" h="1143">
                  <a:moveTo>
                    <a:pt x="187" y="326"/>
                  </a:moveTo>
                  <a:lnTo>
                    <a:pt x="200" y="757"/>
                  </a:lnTo>
                  <a:lnTo>
                    <a:pt x="201" y="782"/>
                  </a:lnTo>
                  <a:lnTo>
                    <a:pt x="205" y="805"/>
                  </a:lnTo>
                  <a:lnTo>
                    <a:pt x="209" y="828"/>
                  </a:lnTo>
                  <a:lnTo>
                    <a:pt x="215" y="850"/>
                  </a:lnTo>
                  <a:lnTo>
                    <a:pt x="220" y="872"/>
                  </a:lnTo>
                  <a:lnTo>
                    <a:pt x="225" y="893"/>
                  </a:lnTo>
                  <a:lnTo>
                    <a:pt x="231" y="915"/>
                  </a:lnTo>
                  <a:lnTo>
                    <a:pt x="236" y="937"/>
                  </a:lnTo>
                  <a:lnTo>
                    <a:pt x="242" y="967"/>
                  </a:lnTo>
                  <a:lnTo>
                    <a:pt x="245" y="998"/>
                  </a:lnTo>
                  <a:lnTo>
                    <a:pt x="245" y="1029"/>
                  </a:lnTo>
                  <a:lnTo>
                    <a:pt x="242" y="1063"/>
                  </a:lnTo>
                  <a:lnTo>
                    <a:pt x="238" y="1075"/>
                  </a:lnTo>
                  <a:lnTo>
                    <a:pt x="236" y="1090"/>
                  </a:lnTo>
                  <a:lnTo>
                    <a:pt x="232" y="1108"/>
                  </a:lnTo>
                  <a:lnTo>
                    <a:pt x="228" y="1123"/>
                  </a:lnTo>
                  <a:lnTo>
                    <a:pt x="224" y="1132"/>
                  </a:lnTo>
                  <a:lnTo>
                    <a:pt x="219" y="1138"/>
                  </a:lnTo>
                  <a:lnTo>
                    <a:pt x="213" y="1142"/>
                  </a:lnTo>
                  <a:lnTo>
                    <a:pt x="206" y="1143"/>
                  </a:lnTo>
                  <a:lnTo>
                    <a:pt x="219" y="1088"/>
                  </a:lnTo>
                  <a:lnTo>
                    <a:pt x="224" y="1043"/>
                  </a:lnTo>
                  <a:lnTo>
                    <a:pt x="223" y="1006"/>
                  </a:lnTo>
                  <a:lnTo>
                    <a:pt x="219" y="975"/>
                  </a:lnTo>
                  <a:lnTo>
                    <a:pt x="211" y="948"/>
                  </a:lnTo>
                  <a:lnTo>
                    <a:pt x="201" y="922"/>
                  </a:lnTo>
                  <a:lnTo>
                    <a:pt x="193" y="897"/>
                  </a:lnTo>
                  <a:lnTo>
                    <a:pt x="186" y="869"/>
                  </a:lnTo>
                  <a:lnTo>
                    <a:pt x="161" y="383"/>
                  </a:lnTo>
                  <a:lnTo>
                    <a:pt x="161" y="371"/>
                  </a:lnTo>
                  <a:lnTo>
                    <a:pt x="159" y="336"/>
                  </a:lnTo>
                  <a:lnTo>
                    <a:pt x="152" y="285"/>
                  </a:lnTo>
                  <a:lnTo>
                    <a:pt x="140" y="225"/>
                  </a:lnTo>
                  <a:lnTo>
                    <a:pt x="121" y="161"/>
                  </a:lnTo>
                  <a:lnTo>
                    <a:pt x="93" y="98"/>
                  </a:lnTo>
                  <a:lnTo>
                    <a:pt x="53" y="42"/>
                  </a:lnTo>
                  <a:lnTo>
                    <a:pt x="0" y="0"/>
                  </a:lnTo>
                  <a:lnTo>
                    <a:pt x="23" y="7"/>
                  </a:lnTo>
                  <a:lnTo>
                    <a:pt x="45" y="18"/>
                  </a:lnTo>
                  <a:lnTo>
                    <a:pt x="64" y="32"/>
                  </a:lnTo>
                  <a:lnTo>
                    <a:pt x="83" y="48"/>
                  </a:lnTo>
                  <a:lnTo>
                    <a:pt x="99" y="66"/>
                  </a:lnTo>
                  <a:lnTo>
                    <a:pt x="114" y="87"/>
                  </a:lnTo>
                  <a:lnTo>
                    <a:pt x="126" y="109"/>
                  </a:lnTo>
                  <a:lnTo>
                    <a:pt x="139" y="132"/>
                  </a:lnTo>
                  <a:lnTo>
                    <a:pt x="149" y="156"/>
                  </a:lnTo>
                  <a:lnTo>
                    <a:pt x="157" y="182"/>
                  </a:lnTo>
                  <a:lnTo>
                    <a:pt x="166" y="207"/>
                  </a:lnTo>
                  <a:lnTo>
                    <a:pt x="172" y="232"/>
                  </a:lnTo>
                  <a:lnTo>
                    <a:pt x="178" y="257"/>
                  </a:lnTo>
                  <a:lnTo>
                    <a:pt x="182" y="281"/>
                  </a:lnTo>
                  <a:lnTo>
                    <a:pt x="185" y="304"/>
                  </a:lnTo>
                  <a:lnTo>
                    <a:pt x="187" y="32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Freeform 126"/>
            <p:cNvSpPr>
              <a:spLocks/>
            </p:cNvSpPr>
            <p:nvPr/>
          </p:nvSpPr>
          <p:spPr bwMode="auto">
            <a:xfrm>
              <a:off x="4226" y="3304"/>
              <a:ext cx="186" cy="355"/>
            </a:xfrm>
            <a:custGeom>
              <a:avLst/>
              <a:gdLst>
                <a:gd name="T0" fmla="*/ 372 w 372"/>
                <a:gd name="T1" fmla="*/ 0 h 712"/>
                <a:gd name="T2" fmla="*/ 368 w 372"/>
                <a:gd name="T3" fmla="*/ 2 h 712"/>
                <a:gd name="T4" fmla="*/ 357 w 372"/>
                <a:gd name="T5" fmla="*/ 8 h 712"/>
                <a:gd name="T6" fmla="*/ 339 w 372"/>
                <a:gd name="T7" fmla="*/ 19 h 712"/>
                <a:gd name="T8" fmla="*/ 319 w 372"/>
                <a:gd name="T9" fmla="*/ 32 h 712"/>
                <a:gd name="T10" fmla="*/ 294 w 372"/>
                <a:gd name="T11" fmla="*/ 50 h 712"/>
                <a:gd name="T12" fmla="*/ 269 w 372"/>
                <a:gd name="T13" fmla="*/ 68 h 712"/>
                <a:gd name="T14" fmla="*/ 242 w 372"/>
                <a:gd name="T15" fmla="*/ 90 h 712"/>
                <a:gd name="T16" fmla="*/ 218 w 372"/>
                <a:gd name="T17" fmla="*/ 114 h 712"/>
                <a:gd name="T18" fmla="*/ 202 w 372"/>
                <a:gd name="T19" fmla="*/ 131 h 712"/>
                <a:gd name="T20" fmla="*/ 185 w 372"/>
                <a:gd name="T21" fmla="*/ 152 h 712"/>
                <a:gd name="T22" fmla="*/ 166 w 372"/>
                <a:gd name="T23" fmla="*/ 179 h 712"/>
                <a:gd name="T24" fmla="*/ 148 w 372"/>
                <a:gd name="T25" fmla="*/ 210 h 712"/>
                <a:gd name="T26" fmla="*/ 130 w 372"/>
                <a:gd name="T27" fmla="*/ 245 h 712"/>
                <a:gd name="T28" fmla="*/ 113 w 372"/>
                <a:gd name="T29" fmla="*/ 287 h 712"/>
                <a:gd name="T30" fmla="*/ 100 w 372"/>
                <a:gd name="T31" fmla="*/ 335 h 712"/>
                <a:gd name="T32" fmla="*/ 90 w 372"/>
                <a:gd name="T33" fmla="*/ 389 h 712"/>
                <a:gd name="T34" fmla="*/ 41 w 372"/>
                <a:gd name="T35" fmla="*/ 670 h 712"/>
                <a:gd name="T36" fmla="*/ 38 w 372"/>
                <a:gd name="T37" fmla="*/ 676 h 712"/>
                <a:gd name="T38" fmla="*/ 35 w 372"/>
                <a:gd name="T39" fmla="*/ 682 h 712"/>
                <a:gd name="T40" fmla="*/ 30 w 372"/>
                <a:gd name="T41" fmla="*/ 688 h 712"/>
                <a:gd name="T42" fmla="*/ 26 w 372"/>
                <a:gd name="T43" fmla="*/ 693 h 712"/>
                <a:gd name="T44" fmla="*/ 19 w 372"/>
                <a:gd name="T45" fmla="*/ 699 h 712"/>
                <a:gd name="T46" fmla="*/ 13 w 372"/>
                <a:gd name="T47" fmla="*/ 704 h 712"/>
                <a:gd name="T48" fmla="*/ 6 w 372"/>
                <a:gd name="T49" fmla="*/ 708 h 712"/>
                <a:gd name="T50" fmla="*/ 0 w 372"/>
                <a:gd name="T51" fmla="*/ 712 h 712"/>
                <a:gd name="T52" fmla="*/ 6 w 372"/>
                <a:gd name="T53" fmla="*/ 699 h 712"/>
                <a:gd name="T54" fmla="*/ 15 w 372"/>
                <a:gd name="T55" fmla="*/ 684 h 712"/>
                <a:gd name="T56" fmla="*/ 24 w 372"/>
                <a:gd name="T57" fmla="*/ 652 h 712"/>
                <a:gd name="T58" fmla="*/ 29 w 372"/>
                <a:gd name="T59" fmla="*/ 590 h 712"/>
                <a:gd name="T60" fmla="*/ 75 w 372"/>
                <a:gd name="T61" fmla="*/ 325 h 712"/>
                <a:gd name="T62" fmla="*/ 77 w 372"/>
                <a:gd name="T63" fmla="*/ 321 h 712"/>
                <a:gd name="T64" fmla="*/ 79 w 372"/>
                <a:gd name="T65" fmla="*/ 312 h 712"/>
                <a:gd name="T66" fmla="*/ 83 w 372"/>
                <a:gd name="T67" fmla="*/ 298 h 712"/>
                <a:gd name="T68" fmla="*/ 88 w 372"/>
                <a:gd name="T69" fmla="*/ 281 h 712"/>
                <a:gd name="T70" fmla="*/ 95 w 372"/>
                <a:gd name="T71" fmla="*/ 263 h 712"/>
                <a:gd name="T72" fmla="*/ 102 w 372"/>
                <a:gd name="T73" fmla="*/ 243 h 712"/>
                <a:gd name="T74" fmla="*/ 109 w 372"/>
                <a:gd name="T75" fmla="*/ 225 h 712"/>
                <a:gd name="T76" fmla="*/ 117 w 372"/>
                <a:gd name="T77" fmla="*/ 210 h 712"/>
                <a:gd name="T78" fmla="*/ 133 w 372"/>
                <a:gd name="T79" fmla="*/ 183 h 712"/>
                <a:gd name="T80" fmla="*/ 151 w 372"/>
                <a:gd name="T81" fmla="*/ 158 h 712"/>
                <a:gd name="T82" fmla="*/ 172 w 372"/>
                <a:gd name="T83" fmla="*/ 135 h 712"/>
                <a:gd name="T84" fmla="*/ 192 w 372"/>
                <a:gd name="T85" fmla="*/ 113 h 712"/>
                <a:gd name="T86" fmla="*/ 210 w 372"/>
                <a:gd name="T87" fmla="*/ 96 h 712"/>
                <a:gd name="T88" fmla="*/ 225 w 372"/>
                <a:gd name="T89" fmla="*/ 81 h 712"/>
                <a:gd name="T90" fmla="*/ 236 w 372"/>
                <a:gd name="T91" fmla="*/ 73 h 712"/>
                <a:gd name="T92" fmla="*/ 239 w 372"/>
                <a:gd name="T93" fmla="*/ 69 h 712"/>
                <a:gd name="T94" fmla="*/ 242 w 372"/>
                <a:gd name="T95" fmla="*/ 66 h 712"/>
                <a:gd name="T96" fmla="*/ 253 w 372"/>
                <a:gd name="T97" fmla="*/ 58 h 712"/>
                <a:gd name="T98" fmla="*/ 269 w 372"/>
                <a:gd name="T99" fmla="*/ 46 h 712"/>
                <a:gd name="T100" fmla="*/ 287 w 372"/>
                <a:gd name="T101" fmla="*/ 33 h 712"/>
                <a:gd name="T102" fmla="*/ 309 w 372"/>
                <a:gd name="T103" fmla="*/ 21 h 712"/>
                <a:gd name="T104" fmla="*/ 331 w 372"/>
                <a:gd name="T105" fmla="*/ 9 h 712"/>
                <a:gd name="T106" fmla="*/ 352 w 372"/>
                <a:gd name="T107" fmla="*/ 2 h 712"/>
                <a:gd name="T108" fmla="*/ 372 w 372"/>
                <a:gd name="T109" fmla="*/ 0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2" h="712">
                  <a:moveTo>
                    <a:pt x="372" y="0"/>
                  </a:moveTo>
                  <a:lnTo>
                    <a:pt x="368" y="2"/>
                  </a:lnTo>
                  <a:lnTo>
                    <a:pt x="357" y="8"/>
                  </a:lnTo>
                  <a:lnTo>
                    <a:pt x="339" y="19"/>
                  </a:lnTo>
                  <a:lnTo>
                    <a:pt x="319" y="32"/>
                  </a:lnTo>
                  <a:lnTo>
                    <a:pt x="294" y="50"/>
                  </a:lnTo>
                  <a:lnTo>
                    <a:pt x="269" y="68"/>
                  </a:lnTo>
                  <a:lnTo>
                    <a:pt x="242" y="90"/>
                  </a:lnTo>
                  <a:lnTo>
                    <a:pt x="218" y="114"/>
                  </a:lnTo>
                  <a:lnTo>
                    <a:pt x="202" y="131"/>
                  </a:lnTo>
                  <a:lnTo>
                    <a:pt x="185" y="152"/>
                  </a:lnTo>
                  <a:lnTo>
                    <a:pt x="166" y="179"/>
                  </a:lnTo>
                  <a:lnTo>
                    <a:pt x="148" y="210"/>
                  </a:lnTo>
                  <a:lnTo>
                    <a:pt x="130" y="245"/>
                  </a:lnTo>
                  <a:lnTo>
                    <a:pt x="113" y="287"/>
                  </a:lnTo>
                  <a:lnTo>
                    <a:pt x="100" y="335"/>
                  </a:lnTo>
                  <a:lnTo>
                    <a:pt x="90" y="389"/>
                  </a:lnTo>
                  <a:lnTo>
                    <a:pt x="41" y="670"/>
                  </a:lnTo>
                  <a:lnTo>
                    <a:pt x="38" y="676"/>
                  </a:lnTo>
                  <a:lnTo>
                    <a:pt x="35" y="682"/>
                  </a:lnTo>
                  <a:lnTo>
                    <a:pt x="30" y="688"/>
                  </a:lnTo>
                  <a:lnTo>
                    <a:pt x="26" y="693"/>
                  </a:lnTo>
                  <a:lnTo>
                    <a:pt x="19" y="699"/>
                  </a:lnTo>
                  <a:lnTo>
                    <a:pt x="13" y="704"/>
                  </a:lnTo>
                  <a:lnTo>
                    <a:pt x="6" y="708"/>
                  </a:lnTo>
                  <a:lnTo>
                    <a:pt x="0" y="712"/>
                  </a:lnTo>
                  <a:lnTo>
                    <a:pt x="6" y="699"/>
                  </a:lnTo>
                  <a:lnTo>
                    <a:pt x="15" y="684"/>
                  </a:lnTo>
                  <a:lnTo>
                    <a:pt x="24" y="652"/>
                  </a:lnTo>
                  <a:lnTo>
                    <a:pt x="29" y="590"/>
                  </a:lnTo>
                  <a:lnTo>
                    <a:pt x="75" y="325"/>
                  </a:lnTo>
                  <a:lnTo>
                    <a:pt x="77" y="321"/>
                  </a:lnTo>
                  <a:lnTo>
                    <a:pt x="79" y="312"/>
                  </a:lnTo>
                  <a:lnTo>
                    <a:pt x="83" y="298"/>
                  </a:lnTo>
                  <a:lnTo>
                    <a:pt x="88" y="281"/>
                  </a:lnTo>
                  <a:lnTo>
                    <a:pt x="95" y="263"/>
                  </a:lnTo>
                  <a:lnTo>
                    <a:pt x="102" y="243"/>
                  </a:lnTo>
                  <a:lnTo>
                    <a:pt x="109" y="225"/>
                  </a:lnTo>
                  <a:lnTo>
                    <a:pt x="117" y="210"/>
                  </a:lnTo>
                  <a:lnTo>
                    <a:pt x="133" y="183"/>
                  </a:lnTo>
                  <a:lnTo>
                    <a:pt x="151" y="158"/>
                  </a:lnTo>
                  <a:lnTo>
                    <a:pt x="172" y="135"/>
                  </a:lnTo>
                  <a:lnTo>
                    <a:pt x="192" y="113"/>
                  </a:lnTo>
                  <a:lnTo>
                    <a:pt x="210" y="96"/>
                  </a:lnTo>
                  <a:lnTo>
                    <a:pt x="225" y="81"/>
                  </a:lnTo>
                  <a:lnTo>
                    <a:pt x="236" y="73"/>
                  </a:lnTo>
                  <a:lnTo>
                    <a:pt x="239" y="69"/>
                  </a:lnTo>
                  <a:lnTo>
                    <a:pt x="242" y="66"/>
                  </a:lnTo>
                  <a:lnTo>
                    <a:pt x="253" y="58"/>
                  </a:lnTo>
                  <a:lnTo>
                    <a:pt x="269" y="46"/>
                  </a:lnTo>
                  <a:lnTo>
                    <a:pt x="287" y="33"/>
                  </a:lnTo>
                  <a:lnTo>
                    <a:pt x="309" y="21"/>
                  </a:lnTo>
                  <a:lnTo>
                    <a:pt x="331" y="9"/>
                  </a:lnTo>
                  <a:lnTo>
                    <a:pt x="352" y="2"/>
                  </a:lnTo>
                  <a:lnTo>
                    <a:pt x="372"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Freeform 127"/>
            <p:cNvSpPr>
              <a:spLocks/>
            </p:cNvSpPr>
            <p:nvPr/>
          </p:nvSpPr>
          <p:spPr bwMode="auto">
            <a:xfrm>
              <a:off x="3663" y="3332"/>
              <a:ext cx="36" cy="27"/>
            </a:xfrm>
            <a:custGeom>
              <a:avLst/>
              <a:gdLst>
                <a:gd name="T0" fmla="*/ 72 w 72"/>
                <a:gd name="T1" fmla="*/ 1 h 53"/>
                <a:gd name="T2" fmla="*/ 67 w 72"/>
                <a:gd name="T3" fmla="*/ 7 h 53"/>
                <a:gd name="T4" fmla="*/ 60 w 72"/>
                <a:gd name="T5" fmla="*/ 10 h 53"/>
                <a:gd name="T6" fmla="*/ 52 w 72"/>
                <a:gd name="T7" fmla="*/ 12 h 53"/>
                <a:gd name="T8" fmla="*/ 43 w 72"/>
                <a:gd name="T9" fmla="*/ 15 h 53"/>
                <a:gd name="T10" fmla="*/ 34 w 72"/>
                <a:gd name="T11" fmla="*/ 16 h 53"/>
                <a:gd name="T12" fmla="*/ 26 w 72"/>
                <a:gd name="T13" fmla="*/ 17 h 53"/>
                <a:gd name="T14" fmla="*/ 20 w 72"/>
                <a:gd name="T15" fmla="*/ 19 h 53"/>
                <a:gd name="T16" fmla="*/ 17 w 72"/>
                <a:gd name="T17" fmla="*/ 23 h 53"/>
                <a:gd name="T18" fmla="*/ 20 w 72"/>
                <a:gd name="T19" fmla="*/ 28 h 53"/>
                <a:gd name="T20" fmla="*/ 25 w 72"/>
                <a:gd name="T21" fmla="*/ 32 h 53"/>
                <a:gd name="T22" fmla="*/ 29 w 72"/>
                <a:gd name="T23" fmla="*/ 33 h 53"/>
                <a:gd name="T24" fmla="*/ 35 w 72"/>
                <a:gd name="T25" fmla="*/ 33 h 53"/>
                <a:gd name="T26" fmla="*/ 41 w 72"/>
                <a:gd name="T27" fmla="*/ 33 h 53"/>
                <a:gd name="T28" fmla="*/ 48 w 72"/>
                <a:gd name="T29" fmla="*/ 33 h 53"/>
                <a:gd name="T30" fmla="*/ 53 w 72"/>
                <a:gd name="T31" fmla="*/ 32 h 53"/>
                <a:gd name="T32" fmla="*/ 59 w 72"/>
                <a:gd name="T33" fmla="*/ 33 h 53"/>
                <a:gd name="T34" fmla="*/ 58 w 72"/>
                <a:gd name="T35" fmla="*/ 40 h 53"/>
                <a:gd name="T36" fmla="*/ 53 w 72"/>
                <a:gd name="T37" fmla="*/ 46 h 53"/>
                <a:gd name="T38" fmla="*/ 44 w 72"/>
                <a:gd name="T39" fmla="*/ 50 h 53"/>
                <a:gd name="T40" fmla="*/ 33 w 72"/>
                <a:gd name="T41" fmla="*/ 53 h 53"/>
                <a:gd name="T42" fmla="*/ 22 w 72"/>
                <a:gd name="T43" fmla="*/ 50 h 53"/>
                <a:gd name="T44" fmla="*/ 13 w 72"/>
                <a:gd name="T45" fmla="*/ 43 h 53"/>
                <a:gd name="T46" fmla="*/ 5 w 72"/>
                <a:gd name="T47" fmla="*/ 33 h 53"/>
                <a:gd name="T48" fmla="*/ 0 w 72"/>
                <a:gd name="T49" fmla="*/ 20 h 53"/>
                <a:gd name="T50" fmla="*/ 0 w 72"/>
                <a:gd name="T51" fmla="*/ 1 h 53"/>
                <a:gd name="T52" fmla="*/ 10 w 72"/>
                <a:gd name="T53" fmla="*/ 3 h 53"/>
                <a:gd name="T54" fmla="*/ 19 w 72"/>
                <a:gd name="T55" fmla="*/ 4 h 53"/>
                <a:gd name="T56" fmla="*/ 28 w 72"/>
                <a:gd name="T57" fmla="*/ 3 h 53"/>
                <a:gd name="T58" fmla="*/ 37 w 72"/>
                <a:gd name="T59" fmla="*/ 2 h 53"/>
                <a:gd name="T60" fmla="*/ 47 w 72"/>
                <a:gd name="T61" fmla="*/ 1 h 53"/>
                <a:gd name="T62" fmla="*/ 55 w 72"/>
                <a:gd name="T63" fmla="*/ 0 h 53"/>
                <a:gd name="T64" fmla="*/ 64 w 72"/>
                <a:gd name="T65" fmla="*/ 0 h 53"/>
                <a:gd name="T66" fmla="*/ 72 w 72"/>
                <a:gd name="T67" fmla="*/ 1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2" h="53">
                  <a:moveTo>
                    <a:pt x="72" y="1"/>
                  </a:moveTo>
                  <a:lnTo>
                    <a:pt x="67" y="7"/>
                  </a:lnTo>
                  <a:lnTo>
                    <a:pt x="60" y="10"/>
                  </a:lnTo>
                  <a:lnTo>
                    <a:pt x="52" y="12"/>
                  </a:lnTo>
                  <a:lnTo>
                    <a:pt x="43" y="15"/>
                  </a:lnTo>
                  <a:lnTo>
                    <a:pt x="34" y="16"/>
                  </a:lnTo>
                  <a:lnTo>
                    <a:pt x="26" y="17"/>
                  </a:lnTo>
                  <a:lnTo>
                    <a:pt x="20" y="19"/>
                  </a:lnTo>
                  <a:lnTo>
                    <a:pt x="17" y="23"/>
                  </a:lnTo>
                  <a:lnTo>
                    <a:pt x="20" y="28"/>
                  </a:lnTo>
                  <a:lnTo>
                    <a:pt x="25" y="32"/>
                  </a:lnTo>
                  <a:lnTo>
                    <a:pt x="29" y="33"/>
                  </a:lnTo>
                  <a:lnTo>
                    <a:pt x="35" y="33"/>
                  </a:lnTo>
                  <a:lnTo>
                    <a:pt x="41" y="33"/>
                  </a:lnTo>
                  <a:lnTo>
                    <a:pt x="48" y="33"/>
                  </a:lnTo>
                  <a:lnTo>
                    <a:pt x="53" y="32"/>
                  </a:lnTo>
                  <a:lnTo>
                    <a:pt x="59" y="33"/>
                  </a:lnTo>
                  <a:lnTo>
                    <a:pt x="58" y="40"/>
                  </a:lnTo>
                  <a:lnTo>
                    <a:pt x="53" y="46"/>
                  </a:lnTo>
                  <a:lnTo>
                    <a:pt x="44" y="50"/>
                  </a:lnTo>
                  <a:lnTo>
                    <a:pt x="33" y="53"/>
                  </a:lnTo>
                  <a:lnTo>
                    <a:pt x="22" y="50"/>
                  </a:lnTo>
                  <a:lnTo>
                    <a:pt x="13" y="43"/>
                  </a:lnTo>
                  <a:lnTo>
                    <a:pt x="5" y="33"/>
                  </a:lnTo>
                  <a:lnTo>
                    <a:pt x="0" y="20"/>
                  </a:lnTo>
                  <a:lnTo>
                    <a:pt x="0" y="1"/>
                  </a:lnTo>
                  <a:lnTo>
                    <a:pt x="10" y="3"/>
                  </a:lnTo>
                  <a:lnTo>
                    <a:pt x="19" y="4"/>
                  </a:lnTo>
                  <a:lnTo>
                    <a:pt x="28" y="3"/>
                  </a:lnTo>
                  <a:lnTo>
                    <a:pt x="37" y="2"/>
                  </a:lnTo>
                  <a:lnTo>
                    <a:pt x="47" y="1"/>
                  </a:lnTo>
                  <a:lnTo>
                    <a:pt x="55" y="0"/>
                  </a:lnTo>
                  <a:lnTo>
                    <a:pt x="64" y="0"/>
                  </a:lnTo>
                  <a:lnTo>
                    <a:pt x="72" y="1"/>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Freeform 129"/>
            <p:cNvSpPr>
              <a:spLocks/>
            </p:cNvSpPr>
            <p:nvPr/>
          </p:nvSpPr>
          <p:spPr bwMode="auto">
            <a:xfrm>
              <a:off x="3506" y="3336"/>
              <a:ext cx="47" cy="85"/>
            </a:xfrm>
            <a:custGeom>
              <a:avLst/>
              <a:gdLst>
                <a:gd name="T0" fmla="*/ 46 w 94"/>
                <a:gd name="T1" fmla="*/ 35 h 169"/>
                <a:gd name="T2" fmla="*/ 45 w 94"/>
                <a:gd name="T3" fmla="*/ 70 h 169"/>
                <a:gd name="T4" fmla="*/ 44 w 94"/>
                <a:gd name="T5" fmla="*/ 107 h 169"/>
                <a:gd name="T6" fmla="*/ 42 w 94"/>
                <a:gd name="T7" fmla="*/ 134 h 169"/>
                <a:gd name="T8" fmla="*/ 39 w 94"/>
                <a:gd name="T9" fmla="*/ 147 h 169"/>
                <a:gd name="T10" fmla="*/ 41 w 94"/>
                <a:gd name="T11" fmla="*/ 147 h 169"/>
                <a:gd name="T12" fmla="*/ 46 w 94"/>
                <a:gd name="T13" fmla="*/ 148 h 169"/>
                <a:gd name="T14" fmla="*/ 52 w 94"/>
                <a:gd name="T15" fmla="*/ 148 h 169"/>
                <a:gd name="T16" fmla="*/ 60 w 94"/>
                <a:gd name="T17" fmla="*/ 145 h 169"/>
                <a:gd name="T18" fmla="*/ 68 w 94"/>
                <a:gd name="T19" fmla="*/ 138 h 169"/>
                <a:gd name="T20" fmla="*/ 75 w 94"/>
                <a:gd name="T21" fmla="*/ 125 h 169"/>
                <a:gd name="T22" fmla="*/ 80 w 94"/>
                <a:gd name="T23" fmla="*/ 106 h 169"/>
                <a:gd name="T24" fmla="*/ 83 w 94"/>
                <a:gd name="T25" fmla="*/ 78 h 169"/>
                <a:gd name="T26" fmla="*/ 91 w 94"/>
                <a:gd name="T27" fmla="*/ 79 h 169"/>
                <a:gd name="T28" fmla="*/ 94 w 94"/>
                <a:gd name="T29" fmla="*/ 92 h 169"/>
                <a:gd name="T30" fmla="*/ 93 w 94"/>
                <a:gd name="T31" fmla="*/ 110 h 169"/>
                <a:gd name="T32" fmla="*/ 89 w 94"/>
                <a:gd name="T33" fmla="*/ 130 h 169"/>
                <a:gd name="T34" fmla="*/ 83 w 94"/>
                <a:gd name="T35" fmla="*/ 141 h 169"/>
                <a:gd name="T36" fmla="*/ 77 w 94"/>
                <a:gd name="T37" fmla="*/ 152 h 169"/>
                <a:gd name="T38" fmla="*/ 68 w 94"/>
                <a:gd name="T39" fmla="*/ 161 h 169"/>
                <a:gd name="T40" fmla="*/ 55 w 94"/>
                <a:gd name="T41" fmla="*/ 167 h 169"/>
                <a:gd name="T42" fmla="*/ 45 w 94"/>
                <a:gd name="T43" fmla="*/ 169 h 169"/>
                <a:gd name="T44" fmla="*/ 34 w 94"/>
                <a:gd name="T45" fmla="*/ 169 h 169"/>
                <a:gd name="T46" fmla="*/ 25 w 94"/>
                <a:gd name="T47" fmla="*/ 168 h 169"/>
                <a:gd name="T48" fmla="*/ 17 w 94"/>
                <a:gd name="T49" fmla="*/ 166 h 169"/>
                <a:gd name="T50" fmla="*/ 10 w 94"/>
                <a:gd name="T51" fmla="*/ 163 h 169"/>
                <a:gd name="T52" fmla="*/ 4 w 94"/>
                <a:gd name="T53" fmla="*/ 160 h 169"/>
                <a:gd name="T54" fmla="*/ 1 w 94"/>
                <a:gd name="T55" fmla="*/ 159 h 169"/>
                <a:gd name="T56" fmla="*/ 0 w 94"/>
                <a:gd name="T57" fmla="*/ 158 h 169"/>
                <a:gd name="T58" fmla="*/ 14 w 94"/>
                <a:gd name="T59" fmla="*/ 146 h 169"/>
                <a:gd name="T60" fmla="*/ 21 w 94"/>
                <a:gd name="T61" fmla="*/ 125 h 169"/>
                <a:gd name="T62" fmla="*/ 24 w 94"/>
                <a:gd name="T63" fmla="*/ 99 h 169"/>
                <a:gd name="T64" fmla="*/ 26 w 94"/>
                <a:gd name="T65" fmla="*/ 70 h 169"/>
                <a:gd name="T66" fmla="*/ 29 w 94"/>
                <a:gd name="T67" fmla="*/ 42 h 169"/>
                <a:gd name="T68" fmla="*/ 33 w 94"/>
                <a:gd name="T69" fmla="*/ 18 h 169"/>
                <a:gd name="T70" fmla="*/ 44 w 94"/>
                <a:gd name="T71" fmla="*/ 3 h 169"/>
                <a:gd name="T72" fmla="*/ 62 w 94"/>
                <a:gd name="T73" fmla="*/ 0 h 169"/>
                <a:gd name="T74" fmla="*/ 60 w 94"/>
                <a:gd name="T75" fmla="*/ 2 h 169"/>
                <a:gd name="T76" fmla="*/ 55 w 94"/>
                <a:gd name="T77" fmla="*/ 9 h 169"/>
                <a:gd name="T78" fmla="*/ 49 w 94"/>
                <a:gd name="T79" fmla="*/ 19 h 169"/>
                <a:gd name="T80" fmla="*/ 46 w 94"/>
                <a:gd name="T81" fmla="*/ 35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4" h="169">
                  <a:moveTo>
                    <a:pt x="46" y="35"/>
                  </a:moveTo>
                  <a:lnTo>
                    <a:pt x="45" y="70"/>
                  </a:lnTo>
                  <a:lnTo>
                    <a:pt x="44" y="107"/>
                  </a:lnTo>
                  <a:lnTo>
                    <a:pt x="42" y="134"/>
                  </a:lnTo>
                  <a:lnTo>
                    <a:pt x="39" y="147"/>
                  </a:lnTo>
                  <a:lnTo>
                    <a:pt x="41" y="147"/>
                  </a:lnTo>
                  <a:lnTo>
                    <a:pt x="46" y="148"/>
                  </a:lnTo>
                  <a:lnTo>
                    <a:pt x="52" y="148"/>
                  </a:lnTo>
                  <a:lnTo>
                    <a:pt x="60" y="145"/>
                  </a:lnTo>
                  <a:lnTo>
                    <a:pt x="68" y="138"/>
                  </a:lnTo>
                  <a:lnTo>
                    <a:pt x="75" y="125"/>
                  </a:lnTo>
                  <a:lnTo>
                    <a:pt x="80" y="106"/>
                  </a:lnTo>
                  <a:lnTo>
                    <a:pt x="83" y="78"/>
                  </a:lnTo>
                  <a:lnTo>
                    <a:pt x="91" y="79"/>
                  </a:lnTo>
                  <a:lnTo>
                    <a:pt x="94" y="92"/>
                  </a:lnTo>
                  <a:lnTo>
                    <a:pt x="93" y="110"/>
                  </a:lnTo>
                  <a:lnTo>
                    <a:pt x="89" y="130"/>
                  </a:lnTo>
                  <a:lnTo>
                    <a:pt x="83" y="141"/>
                  </a:lnTo>
                  <a:lnTo>
                    <a:pt x="77" y="152"/>
                  </a:lnTo>
                  <a:lnTo>
                    <a:pt x="68" y="161"/>
                  </a:lnTo>
                  <a:lnTo>
                    <a:pt x="55" y="167"/>
                  </a:lnTo>
                  <a:lnTo>
                    <a:pt x="45" y="169"/>
                  </a:lnTo>
                  <a:lnTo>
                    <a:pt x="34" y="169"/>
                  </a:lnTo>
                  <a:lnTo>
                    <a:pt x="25" y="168"/>
                  </a:lnTo>
                  <a:lnTo>
                    <a:pt x="17" y="166"/>
                  </a:lnTo>
                  <a:lnTo>
                    <a:pt x="10" y="163"/>
                  </a:lnTo>
                  <a:lnTo>
                    <a:pt x="4" y="160"/>
                  </a:lnTo>
                  <a:lnTo>
                    <a:pt x="1" y="159"/>
                  </a:lnTo>
                  <a:lnTo>
                    <a:pt x="0" y="158"/>
                  </a:lnTo>
                  <a:lnTo>
                    <a:pt x="14" y="146"/>
                  </a:lnTo>
                  <a:lnTo>
                    <a:pt x="21" y="125"/>
                  </a:lnTo>
                  <a:lnTo>
                    <a:pt x="24" y="99"/>
                  </a:lnTo>
                  <a:lnTo>
                    <a:pt x="26" y="70"/>
                  </a:lnTo>
                  <a:lnTo>
                    <a:pt x="29" y="42"/>
                  </a:lnTo>
                  <a:lnTo>
                    <a:pt x="33" y="18"/>
                  </a:lnTo>
                  <a:lnTo>
                    <a:pt x="44" y="3"/>
                  </a:lnTo>
                  <a:lnTo>
                    <a:pt x="62" y="0"/>
                  </a:lnTo>
                  <a:lnTo>
                    <a:pt x="60" y="2"/>
                  </a:lnTo>
                  <a:lnTo>
                    <a:pt x="55" y="9"/>
                  </a:lnTo>
                  <a:lnTo>
                    <a:pt x="49" y="19"/>
                  </a:lnTo>
                  <a:lnTo>
                    <a:pt x="46" y="35"/>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Freeform 130"/>
            <p:cNvSpPr>
              <a:spLocks/>
            </p:cNvSpPr>
            <p:nvPr/>
          </p:nvSpPr>
          <p:spPr bwMode="auto">
            <a:xfrm>
              <a:off x="3539" y="3369"/>
              <a:ext cx="31" cy="57"/>
            </a:xfrm>
            <a:custGeom>
              <a:avLst/>
              <a:gdLst>
                <a:gd name="T0" fmla="*/ 61 w 61"/>
                <a:gd name="T1" fmla="*/ 82 h 114"/>
                <a:gd name="T2" fmla="*/ 55 w 61"/>
                <a:gd name="T3" fmla="*/ 90 h 114"/>
                <a:gd name="T4" fmla="*/ 49 w 61"/>
                <a:gd name="T5" fmla="*/ 97 h 114"/>
                <a:gd name="T6" fmla="*/ 42 w 61"/>
                <a:gd name="T7" fmla="*/ 104 h 114"/>
                <a:gd name="T8" fmla="*/ 35 w 61"/>
                <a:gd name="T9" fmla="*/ 110 h 114"/>
                <a:gd name="T10" fmla="*/ 27 w 61"/>
                <a:gd name="T11" fmla="*/ 113 h 114"/>
                <a:gd name="T12" fmla="*/ 19 w 61"/>
                <a:gd name="T13" fmla="*/ 114 h 114"/>
                <a:gd name="T14" fmla="*/ 10 w 61"/>
                <a:gd name="T15" fmla="*/ 114 h 114"/>
                <a:gd name="T16" fmla="*/ 0 w 61"/>
                <a:gd name="T17" fmla="*/ 111 h 114"/>
                <a:gd name="T18" fmla="*/ 1 w 61"/>
                <a:gd name="T19" fmla="*/ 111 h 114"/>
                <a:gd name="T20" fmla="*/ 4 w 61"/>
                <a:gd name="T21" fmla="*/ 109 h 114"/>
                <a:gd name="T22" fmla="*/ 10 w 61"/>
                <a:gd name="T23" fmla="*/ 106 h 114"/>
                <a:gd name="T24" fmla="*/ 17 w 61"/>
                <a:gd name="T25" fmla="*/ 102 h 114"/>
                <a:gd name="T26" fmla="*/ 24 w 61"/>
                <a:gd name="T27" fmla="*/ 97 h 114"/>
                <a:gd name="T28" fmla="*/ 32 w 61"/>
                <a:gd name="T29" fmla="*/ 90 h 114"/>
                <a:gd name="T30" fmla="*/ 39 w 61"/>
                <a:gd name="T31" fmla="*/ 83 h 114"/>
                <a:gd name="T32" fmla="*/ 45 w 61"/>
                <a:gd name="T33" fmla="*/ 74 h 114"/>
                <a:gd name="T34" fmla="*/ 39 w 61"/>
                <a:gd name="T35" fmla="*/ 0 h 114"/>
                <a:gd name="T36" fmla="*/ 47 w 61"/>
                <a:gd name="T37" fmla="*/ 8 h 114"/>
                <a:gd name="T38" fmla="*/ 55 w 61"/>
                <a:gd name="T39" fmla="*/ 30 h 114"/>
                <a:gd name="T40" fmla="*/ 61 w 61"/>
                <a:gd name="T41" fmla="*/ 58 h 114"/>
                <a:gd name="T42" fmla="*/ 61 w 61"/>
                <a:gd name="T43" fmla="*/ 8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1" h="114">
                  <a:moveTo>
                    <a:pt x="61" y="82"/>
                  </a:moveTo>
                  <a:lnTo>
                    <a:pt x="55" y="90"/>
                  </a:lnTo>
                  <a:lnTo>
                    <a:pt x="49" y="97"/>
                  </a:lnTo>
                  <a:lnTo>
                    <a:pt x="42" y="104"/>
                  </a:lnTo>
                  <a:lnTo>
                    <a:pt x="35" y="110"/>
                  </a:lnTo>
                  <a:lnTo>
                    <a:pt x="27" y="113"/>
                  </a:lnTo>
                  <a:lnTo>
                    <a:pt x="19" y="114"/>
                  </a:lnTo>
                  <a:lnTo>
                    <a:pt x="10" y="114"/>
                  </a:lnTo>
                  <a:lnTo>
                    <a:pt x="0" y="111"/>
                  </a:lnTo>
                  <a:lnTo>
                    <a:pt x="1" y="111"/>
                  </a:lnTo>
                  <a:lnTo>
                    <a:pt x="4" y="109"/>
                  </a:lnTo>
                  <a:lnTo>
                    <a:pt x="10" y="106"/>
                  </a:lnTo>
                  <a:lnTo>
                    <a:pt x="17" y="102"/>
                  </a:lnTo>
                  <a:lnTo>
                    <a:pt x="24" y="97"/>
                  </a:lnTo>
                  <a:lnTo>
                    <a:pt x="32" y="90"/>
                  </a:lnTo>
                  <a:lnTo>
                    <a:pt x="39" y="83"/>
                  </a:lnTo>
                  <a:lnTo>
                    <a:pt x="45" y="74"/>
                  </a:lnTo>
                  <a:lnTo>
                    <a:pt x="39" y="0"/>
                  </a:lnTo>
                  <a:lnTo>
                    <a:pt x="47" y="8"/>
                  </a:lnTo>
                  <a:lnTo>
                    <a:pt x="55" y="30"/>
                  </a:lnTo>
                  <a:lnTo>
                    <a:pt x="61" y="58"/>
                  </a:lnTo>
                  <a:lnTo>
                    <a:pt x="61" y="82"/>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Freeform 131"/>
            <p:cNvSpPr>
              <a:spLocks/>
            </p:cNvSpPr>
            <p:nvPr/>
          </p:nvSpPr>
          <p:spPr bwMode="auto">
            <a:xfrm>
              <a:off x="3578" y="3392"/>
              <a:ext cx="131" cy="47"/>
            </a:xfrm>
            <a:custGeom>
              <a:avLst/>
              <a:gdLst>
                <a:gd name="T0" fmla="*/ 229 w 261"/>
                <a:gd name="T1" fmla="*/ 63 h 94"/>
                <a:gd name="T2" fmla="*/ 210 w 261"/>
                <a:gd name="T3" fmla="*/ 73 h 94"/>
                <a:gd name="T4" fmla="*/ 190 w 261"/>
                <a:gd name="T5" fmla="*/ 82 h 94"/>
                <a:gd name="T6" fmla="*/ 170 w 261"/>
                <a:gd name="T7" fmla="*/ 88 h 94"/>
                <a:gd name="T8" fmla="*/ 151 w 261"/>
                <a:gd name="T9" fmla="*/ 91 h 94"/>
                <a:gd name="T10" fmla="*/ 131 w 261"/>
                <a:gd name="T11" fmla="*/ 94 h 94"/>
                <a:gd name="T12" fmla="*/ 113 w 261"/>
                <a:gd name="T13" fmla="*/ 94 h 94"/>
                <a:gd name="T14" fmla="*/ 94 w 261"/>
                <a:gd name="T15" fmla="*/ 93 h 94"/>
                <a:gd name="T16" fmla="*/ 77 w 261"/>
                <a:gd name="T17" fmla="*/ 89 h 94"/>
                <a:gd name="T18" fmla="*/ 61 w 261"/>
                <a:gd name="T19" fmla="*/ 86 h 94"/>
                <a:gd name="T20" fmla="*/ 46 w 261"/>
                <a:gd name="T21" fmla="*/ 81 h 94"/>
                <a:gd name="T22" fmla="*/ 33 w 261"/>
                <a:gd name="T23" fmla="*/ 76 h 94"/>
                <a:gd name="T24" fmla="*/ 22 w 261"/>
                <a:gd name="T25" fmla="*/ 71 h 94"/>
                <a:gd name="T26" fmla="*/ 13 w 261"/>
                <a:gd name="T27" fmla="*/ 64 h 94"/>
                <a:gd name="T28" fmla="*/ 6 w 261"/>
                <a:gd name="T29" fmla="*/ 58 h 94"/>
                <a:gd name="T30" fmla="*/ 1 w 261"/>
                <a:gd name="T31" fmla="*/ 52 h 94"/>
                <a:gd name="T32" fmla="*/ 0 w 261"/>
                <a:gd name="T33" fmla="*/ 47 h 94"/>
                <a:gd name="T34" fmla="*/ 9 w 261"/>
                <a:gd name="T35" fmla="*/ 52 h 94"/>
                <a:gd name="T36" fmla="*/ 19 w 261"/>
                <a:gd name="T37" fmla="*/ 57 h 94"/>
                <a:gd name="T38" fmla="*/ 30 w 261"/>
                <a:gd name="T39" fmla="*/ 61 h 94"/>
                <a:gd name="T40" fmla="*/ 41 w 261"/>
                <a:gd name="T41" fmla="*/ 65 h 94"/>
                <a:gd name="T42" fmla="*/ 53 w 261"/>
                <a:gd name="T43" fmla="*/ 68 h 94"/>
                <a:gd name="T44" fmla="*/ 64 w 261"/>
                <a:gd name="T45" fmla="*/ 70 h 94"/>
                <a:gd name="T46" fmla="*/ 77 w 261"/>
                <a:gd name="T47" fmla="*/ 72 h 94"/>
                <a:gd name="T48" fmla="*/ 89 w 261"/>
                <a:gd name="T49" fmla="*/ 72 h 94"/>
                <a:gd name="T50" fmla="*/ 101 w 261"/>
                <a:gd name="T51" fmla="*/ 73 h 94"/>
                <a:gd name="T52" fmla="*/ 114 w 261"/>
                <a:gd name="T53" fmla="*/ 72 h 94"/>
                <a:gd name="T54" fmla="*/ 125 w 261"/>
                <a:gd name="T55" fmla="*/ 72 h 94"/>
                <a:gd name="T56" fmla="*/ 138 w 261"/>
                <a:gd name="T57" fmla="*/ 71 h 94"/>
                <a:gd name="T58" fmla="*/ 150 w 261"/>
                <a:gd name="T59" fmla="*/ 70 h 94"/>
                <a:gd name="T60" fmla="*/ 162 w 261"/>
                <a:gd name="T61" fmla="*/ 67 h 94"/>
                <a:gd name="T62" fmla="*/ 173 w 261"/>
                <a:gd name="T63" fmla="*/ 65 h 94"/>
                <a:gd name="T64" fmla="*/ 184 w 261"/>
                <a:gd name="T65" fmla="*/ 63 h 94"/>
                <a:gd name="T66" fmla="*/ 202 w 261"/>
                <a:gd name="T67" fmla="*/ 55 h 94"/>
                <a:gd name="T68" fmla="*/ 214 w 261"/>
                <a:gd name="T69" fmla="*/ 48 h 94"/>
                <a:gd name="T70" fmla="*/ 225 w 261"/>
                <a:gd name="T71" fmla="*/ 41 h 94"/>
                <a:gd name="T72" fmla="*/ 233 w 261"/>
                <a:gd name="T73" fmla="*/ 34 h 94"/>
                <a:gd name="T74" fmla="*/ 238 w 261"/>
                <a:gd name="T75" fmla="*/ 27 h 94"/>
                <a:gd name="T76" fmla="*/ 245 w 261"/>
                <a:gd name="T77" fmla="*/ 19 h 94"/>
                <a:gd name="T78" fmla="*/ 251 w 261"/>
                <a:gd name="T79" fmla="*/ 10 h 94"/>
                <a:gd name="T80" fmla="*/ 258 w 261"/>
                <a:gd name="T81" fmla="*/ 0 h 94"/>
                <a:gd name="T82" fmla="*/ 260 w 261"/>
                <a:gd name="T83" fmla="*/ 4 h 94"/>
                <a:gd name="T84" fmla="*/ 261 w 261"/>
                <a:gd name="T85" fmla="*/ 10 h 94"/>
                <a:gd name="T86" fmla="*/ 261 w 261"/>
                <a:gd name="T87" fmla="*/ 17 h 94"/>
                <a:gd name="T88" fmla="*/ 259 w 261"/>
                <a:gd name="T89" fmla="*/ 25 h 94"/>
                <a:gd name="T90" fmla="*/ 256 w 261"/>
                <a:gd name="T91" fmla="*/ 34 h 94"/>
                <a:gd name="T92" fmla="*/ 250 w 261"/>
                <a:gd name="T93" fmla="*/ 43 h 94"/>
                <a:gd name="T94" fmla="*/ 241 w 261"/>
                <a:gd name="T95" fmla="*/ 53 h 94"/>
                <a:gd name="T96" fmla="*/ 229 w 261"/>
                <a:gd name="T97" fmla="*/ 6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1" h="94">
                  <a:moveTo>
                    <a:pt x="229" y="63"/>
                  </a:moveTo>
                  <a:lnTo>
                    <a:pt x="210" y="73"/>
                  </a:lnTo>
                  <a:lnTo>
                    <a:pt x="190" y="82"/>
                  </a:lnTo>
                  <a:lnTo>
                    <a:pt x="170" y="88"/>
                  </a:lnTo>
                  <a:lnTo>
                    <a:pt x="151" y="91"/>
                  </a:lnTo>
                  <a:lnTo>
                    <a:pt x="131" y="94"/>
                  </a:lnTo>
                  <a:lnTo>
                    <a:pt x="113" y="94"/>
                  </a:lnTo>
                  <a:lnTo>
                    <a:pt x="94" y="93"/>
                  </a:lnTo>
                  <a:lnTo>
                    <a:pt x="77" y="89"/>
                  </a:lnTo>
                  <a:lnTo>
                    <a:pt x="61" y="86"/>
                  </a:lnTo>
                  <a:lnTo>
                    <a:pt x="46" y="81"/>
                  </a:lnTo>
                  <a:lnTo>
                    <a:pt x="33" y="76"/>
                  </a:lnTo>
                  <a:lnTo>
                    <a:pt x="22" y="71"/>
                  </a:lnTo>
                  <a:lnTo>
                    <a:pt x="13" y="64"/>
                  </a:lnTo>
                  <a:lnTo>
                    <a:pt x="6" y="58"/>
                  </a:lnTo>
                  <a:lnTo>
                    <a:pt x="1" y="52"/>
                  </a:lnTo>
                  <a:lnTo>
                    <a:pt x="0" y="47"/>
                  </a:lnTo>
                  <a:lnTo>
                    <a:pt x="9" y="52"/>
                  </a:lnTo>
                  <a:lnTo>
                    <a:pt x="19" y="57"/>
                  </a:lnTo>
                  <a:lnTo>
                    <a:pt x="30" y="61"/>
                  </a:lnTo>
                  <a:lnTo>
                    <a:pt x="41" y="65"/>
                  </a:lnTo>
                  <a:lnTo>
                    <a:pt x="53" y="68"/>
                  </a:lnTo>
                  <a:lnTo>
                    <a:pt x="64" y="70"/>
                  </a:lnTo>
                  <a:lnTo>
                    <a:pt x="77" y="72"/>
                  </a:lnTo>
                  <a:lnTo>
                    <a:pt x="89" y="72"/>
                  </a:lnTo>
                  <a:lnTo>
                    <a:pt x="101" y="73"/>
                  </a:lnTo>
                  <a:lnTo>
                    <a:pt x="114" y="72"/>
                  </a:lnTo>
                  <a:lnTo>
                    <a:pt x="125" y="72"/>
                  </a:lnTo>
                  <a:lnTo>
                    <a:pt x="138" y="71"/>
                  </a:lnTo>
                  <a:lnTo>
                    <a:pt x="150" y="70"/>
                  </a:lnTo>
                  <a:lnTo>
                    <a:pt x="162" y="67"/>
                  </a:lnTo>
                  <a:lnTo>
                    <a:pt x="173" y="65"/>
                  </a:lnTo>
                  <a:lnTo>
                    <a:pt x="184" y="63"/>
                  </a:lnTo>
                  <a:lnTo>
                    <a:pt x="202" y="55"/>
                  </a:lnTo>
                  <a:lnTo>
                    <a:pt x="214" y="48"/>
                  </a:lnTo>
                  <a:lnTo>
                    <a:pt x="225" y="41"/>
                  </a:lnTo>
                  <a:lnTo>
                    <a:pt x="233" y="34"/>
                  </a:lnTo>
                  <a:lnTo>
                    <a:pt x="238" y="27"/>
                  </a:lnTo>
                  <a:lnTo>
                    <a:pt x="245" y="19"/>
                  </a:lnTo>
                  <a:lnTo>
                    <a:pt x="251" y="10"/>
                  </a:lnTo>
                  <a:lnTo>
                    <a:pt x="258" y="0"/>
                  </a:lnTo>
                  <a:lnTo>
                    <a:pt x="260" y="4"/>
                  </a:lnTo>
                  <a:lnTo>
                    <a:pt x="261" y="10"/>
                  </a:lnTo>
                  <a:lnTo>
                    <a:pt x="261" y="17"/>
                  </a:lnTo>
                  <a:lnTo>
                    <a:pt x="259" y="25"/>
                  </a:lnTo>
                  <a:lnTo>
                    <a:pt x="256" y="34"/>
                  </a:lnTo>
                  <a:lnTo>
                    <a:pt x="250" y="43"/>
                  </a:lnTo>
                  <a:lnTo>
                    <a:pt x="241" y="53"/>
                  </a:lnTo>
                  <a:lnTo>
                    <a:pt x="229" y="63"/>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133"/>
            <p:cNvSpPr>
              <a:spLocks/>
            </p:cNvSpPr>
            <p:nvPr/>
          </p:nvSpPr>
          <p:spPr bwMode="auto">
            <a:xfrm>
              <a:off x="3725" y="3420"/>
              <a:ext cx="77" cy="125"/>
            </a:xfrm>
            <a:custGeom>
              <a:avLst/>
              <a:gdLst>
                <a:gd name="T0" fmla="*/ 118 w 154"/>
                <a:gd name="T1" fmla="*/ 152 h 251"/>
                <a:gd name="T2" fmla="*/ 122 w 154"/>
                <a:gd name="T3" fmla="*/ 167 h 251"/>
                <a:gd name="T4" fmla="*/ 127 w 154"/>
                <a:gd name="T5" fmla="*/ 183 h 251"/>
                <a:gd name="T6" fmla="*/ 132 w 154"/>
                <a:gd name="T7" fmla="*/ 199 h 251"/>
                <a:gd name="T8" fmla="*/ 139 w 154"/>
                <a:gd name="T9" fmla="*/ 215 h 251"/>
                <a:gd name="T10" fmla="*/ 145 w 154"/>
                <a:gd name="T11" fmla="*/ 229 h 251"/>
                <a:gd name="T12" fmla="*/ 150 w 154"/>
                <a:gd name="T13" fmla="*/ 240 h 251"/>
                <a:gd name="T14" fmla="*/ 153 w 154"/>
                <a:gd name="T15" fmla="*/ 248 h 251"/>
                <a:gd name="T16" fmla="*/ 154 w 154"/>
                <a:gd name="T17" fmla="*/ 251 h 251"/>
                <a:gd name="T18" fmla="*/ 128 w 154"/>
                <a:gd name="T19" fmla="*/ 223 h 251"/>
                <a:gd name="T20" fmla="*/ 109 w 154"/>
                <a:gd name="T21" fmla="*/ 191 h 251"/>
                <a:gd name="T22" fmla="*/ 95 w 154"/>
                <a:gd name="T23" fmla="*/ 156 h 251"/>
                <a:gd name="T24" fmla="*/ 84 w 154"/>
                <a:gd name="T25" fmla="*/ 121 h 251"/>
                <a:gd name="T26" fmla="*/ 72 w 154"/>
                <a:gd name="T27" fmla="*/ 86 h 251"/>
                <a:gd name="T28" fmla="*/ 55 w 154"/>
                <a:gd name="T29" fmla="*/ 53 h 251"/>
                <a:gd name="T30" fmla="*/ 32 w 154"/>
                <a:gd name="T31" fmla="*/ 24 h 251"/>
                <a:gd name="T32" fmla="*/ 0 w 154"/>
                <a:gd name="T33" fmla="*/ 0 h 251"/>
                <a:gd name="T34" fmla="*/ 31 w 154"/>
                <a:gd name="T35" fmla="*/ 10 h 251"/>
                <a:gd name="T36" fmla="*/ 55 w 154"/>
                <a:gd name="T37" fmla="*/ 23 h 251"/>
                <a:gd name="T38" fmla="*/ 75 w 154"/>
                <a:gd name="T39" fmla="*/ 38 h 251"/>
                <a:gd name="T40" fmla="*/ 88 w 154"/>
                <a:gd name="T41" fmla="*/ 54 h 251"/>
                <a:gd name="T42" fmla="*/ 99 w 154"/>
                <a:gd name="T43" fmla="*/ 73 h 251"/>
                <a:gd name="T44" fmla="*/ 107 w 154"/>
                <a:gd name="T45" fmla="*/ 96 h 251"/>
                <a:gd name="T46" fmla="*/ 113 w 154"/>
                <a:gd name="T47" fmla="*/ 122 h 251"/>
                <a:gd name="T48" fmla="*/ 118 w 154"/>
                <a:gd name="T49" fmla="*/ 152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4" h="251">
                  <a:moveTo>
                    <a:pt x="118" y="152"/>
                  </a:moveTo>
                  <a:lnTo>
                    <a:pt x="122" y="167"/>
                  </a:lnTo>
                  <a:lnTo>
                    <a:pt x="127" y="183"/>
                  </a:lnTo>
                  <a:lnTo>
                    <a:pt x="132" y="199"/>
                  </a:lnTo>
                  <a:lnTo>
                    <a:pt x="139" y="215"/>
                  </a:lnTo>
                  <a:lnTo>
                    <a:pt x="145" y="229"/>
                  </a:lnTo>
                  <a:lnTo>
                    <a:pt x="150" y="240"/>
                  </a:lnTo>
                  <a:lnTo>
                    <a:pt x="153" y="248"/>
                  </a:lnTo>
                  <a:lnTo>
                    <a:pt x="154" y="251"/>
                  </a:lnTo>
                  <a:lnTo>
                    <a:pt x="128" y="223"/>
                  </a:lnTo>
                  <a:lnTo>
                    <a:pt x="109" y="191"/>
                  </a:lnTo>
                  <a:lnTo>
                    <a:pt x="95" y="156"/>
                  </a:lnTo>
                  <a:lnTo>
                    <a:pt x="84" y="121"/>
                  </a:lnTo>
                  <a:lnTo>
                    <a:pt x="72" y="86"/>
                  </a:lnTo>
                  <a:lnTo>
                    <a:pt x="55" y="53"/>
                  </a:lnTo>
                  <a:lnTo>
                    <a:pt x="32" y="24"/>
                  </a:lnTo>
                  <a:lnTo>
                    <a:pt x="0" y="0"/>
                  </a:lnTo>
                  <a:lnTo>
                    <a:pt x="31" y="10"/>
                  </a:lnTo>
                  <a:lnTo>
                    <a:pt x="55" y="23"/>
                  </a:lnTo>
                  <a:lnTo>
                    <a:pt x="75" y="38"/>
                  </a:lnTo>
                  <a:lnTo>
                    <a:pt x="88" y="54"/>
                  </a:lnTo>
                  <a:lnTo>
                    <a:pt x="99" y="73"/>
                  </a:lnTo>
                  <a:lnTo>
                    <a:pt x="107" y="96"/>
                  </a:lnTo>
                  <a:lnTo>
                    <a:pt x="113" y="122"/>
                  </a:lnTo>
                  <a:lnTo>
                    <a:pt x="118" y="152"/>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134"/>
            <p:cNvSpPr>
              <a:spLocks/>
            </p:cNvSpPr>
            <p:nvPr/>
          </p:nvSpPr>
          <p:spPr bwMode="auto">
            <a:xfrm>
              <a:off x="3586" y="3430"/>
              <a:ext cx="134" cy="57"/>
            </a:xfrm>
            <a:custGeom>
              <a:avLst/>
              <a:gdLst>
                <a:gd name="T0" fmla="*/ 265 w 267"/>
                <a:gd name="T1" fmla="*/ 0 h 115"/>
                <a:gd name="T2" fmla="*/ 264 w 267"/>
                <a:gd name="T3" fmla="*/ 1 h 115"/>
                <a:gd name="T4" fmla="*/ 265 w 267"/>
                <a:gd name="T5" fmla="*/ 3 h 115"/>
                <a:gd name="T6" fmla="*/ 266 w 267"/>
                <a:gd name="T7" fmla="*/ 5 h 115"/>
                <a:gd name="T8" fmla="*/ 267 w 267"/>
                <a:gd name="T9" fmla="*/ 6 h 115"/>
                <a:gd name="T10" fmla="*/ 257 w 267"/>
                <a:gd name="T11" fmla="*/ 15 h 115"/>
                <a:gd name="T12" fmla="*/ 245 w 267"/>
                <a:gd name="T13" fmla="*/ 24 h 115"/>
                <a:gd name="T14" fmla="*/ 234 w 267"/>
                <a:gd name="T15" fmla="*/ 31 h 115"/>
                <a:gd name="T16" fmla="*/ 222 w 267"/>
                <a:gd name="T17" fmla="*/ 38 h 115"/>
                <a:gd name="T18" fmla="*/ 210 w 267"/>
                <a:gd name="T19" fmla="*/ 43 h 115"/>
                <a:gd name="T20" fmla="*/ 197 w 267"/>
                <a:gd name="T21" fmla="*/ 48 h 115"/>
                <a:gd name="T22" fmla="*/ 184 w 267"/>
                <a:gd name="T23" fmla="*/ 51 h 115"/>
                <a:gd name="T24" fmla="*/ 171 w 267"/>
                <a:gd name="T25" fmla="*/ 54 h 115"/>
                <a:gd name="T26" fmla="*/ 174 w 267"/>
                <a:gd name="T27" fmla="*/ 66 h 115"/>
                <a:gd name="T28" fmla="*/ 181 w 267"/>
                <a:gd name="T29" fmla="*/ 75 h 115"/>
                <a:gd name="T30" fmla="*/ 190 w 267"/>
                <a:gd name="T31" fmla="*/ 84 h 115"/>
                <a:gd name="T32" fmla="*/ 198 w 267"/>
                <a:gd name="T33" fmla="*/ 91 h 115"/>
                <a:gd name="T34" fmla="*/ 204 w 267"/>
                <a:gd name="T35" fmla="*/ 86 h 115"/>
                <a:gd name="T36" fmla="*/ 207 w 267"/>
                <a:gd name="T37" fmla="*/ 77 h 115"/>
                <a:gd name="T38" fmla="*/ 210 w 267"/>
                <a:gd name="T39" fmla="*/ 68 h 115"/>
                <a:gd name="T40" fmla="*/ 213 w 267"/>
                <a:gd name="T41" fmla="*/ 61 h 115"/>
                <a:gd name="T42" fmla="*/ 214 w 267"/>
                <a:gd name="T43" fmla="*/ 68 h 115"/>
                <a:gd name="T44" fmla="*/ 216 w 267"/>
                <a:gd name="T45" fmla="*/ 83 h 115"/>
                <a:gd name="T46" fmla="*/ 213 w 267"/>
                <a:gd name="T47" fmla="*/ 102 h 115"/>
                <a:gd name="T48" fmla="*/ 206 w 267"/>
                <a:gd name="T49" fmla="*/ 115 h 115"/>
                <a:gd name="T50" fmla="*/ 196 w 267"/>
                <a:gd name="T51" fmla="*/ 111 h 115"/>
                <a:gd name="T52" fmla="*/ 187 w 267"/>
                <a:gd name="T53" fmla="*/ 104 h 115"/>
                <a:gd name="T54" fmla="*/ 179 w 267"/>
                <a:gd name="T55" fmla="*/ 96 h 115"/>
                <a:gd name="T56" fmla="*/ 173 w 267"/>
                <a:gd name="T57" fmla="*/ 88 h 115"/>
                <a:gd name="T58" fmla="*/ 167 w 267"/>
                <a:gd name="T59" fmla="*/ 80 h 115"/>
                <a:gd name="T60" fmla="*/ 161 w 267"/>
                <a:gd name="T61" fmla="*/ 72 h 115"/>
                <a:gd name="T62" fmla="*/ 156 w 267"/>
                <a:gd name="T63" fmla="*/ 64 h 115"/>
                <a:gd name="T64" fmla="*/ 150 w 267"/>
                <a:gd name="T65" fmla="*/ 58 h 115"/>
                <a:gd name="T66" fmla="*/ 129 w 267"/>
                <a:gd name="T67" fmla="*/ 56 h 115"/>
                <a:gd name="T68" fmla="*/ 107 w 267"/>
                <a:gd name="T69" fmla="*/ 53 h 115"/>
                <a:gd name="T70" fmla="*/ 85 w 267"/>
                <a:gd name="T71" fmla="*/ 51 h 115"/>
                <a:gd name="T72" fmla="*/ 65 w 267"/>
                <a:gd name="T73" fmla="*/ 48 h 115"/>
                <a:gd name="T74" fmla="*/ 45 w 267"/>
                <a:gd name="T75" fmla="*/ 44 h 115"/>
                <a:gd name="T76" fmla="*/ 27 w 267"/>
                <a:gd name="T77" fmla="*/ 39 h 115"/>
                <a:gd name="T78" fmla="*/ 12 w 267"/>
                <a:gd name="T79" fmla="*/ 33 h 115"/>
                <a:gd name="T80" fmla="*/ 0 w 267"/>
                <a:gd name="T81" fmla="*/ 26 h 115"/>
                <a:gd name="T82" fmla="*/ 1 w 267"/>
                <a:gd name="T83" fmla="*/ 24 h 115"/>
                <a:gd name="T84" fmla="*/ 2 w 267"/>
                <a:gd name="T85" fmla="*/ 22 h 115"/>
                <a:gd name="T86" fmla="*/ 3 w 267"/>
                <a:gd name="T87" fmla="*/ 21 h 115"/>
                <a:gd name="T88" fmla="*/ 3 w 267"/>
                <a:gd name="T89" fmla="*/ 19 h 115"/>
                <a:gd name="T90" fmla="*/ 31 w 267"/>
                <a:gd name="T91" fmla="*/ 24 h 115"/>
                <a:gd name="T92" fmla="*/ 54 w 267"/>
                <a:gd name="T93" fmla="*/ 30 h 115"/>
                <a:gd name="T94" fmla="*/ 76 w 267"/>
                <a:gd name="T95" fmla="*/ 34 h 115"/>
                <a:gd name="T96" fmla="*/ 95 w 267"/>
                <a:gd name="T97" fmla="*/ 36 h 115"/>
                <a:gd name="T98" fmla="*/ 112 w 267"/>
                <a:gd name="T99" fmla="*/ 38 h 115"/>
                <a:gd name="T100" fmla="*/ 127 w 267"/>
                <a:gd name="T101" fmla="*/ 39 h 115"/>
                <a:gd name="T102" fmla="*/ 141 w 267"/>
                <a:gd name="T103" fmla="*/ 39 h 115"/>
                <a:gd name="T104" fmla="*/ 154 w 267"/>
                <a:gd name="T105" fmla="*/ 38 h 115"/>
                <a:gd name="T106" fmla="*/ 166 w 267"/>
                <a:gd name="T107" fmla="*/ 36 h 115"/>
                <a:gd name="T108" fmla="*/ 179 w 267"/>
                <a:gd name="T109" fmla="*/ 34 h 115"/>
                <a:gd name="T110" fmla="*/ 191 w 267"/>
                <a:gd name="T111" fmla="*/ 29 h 115"/>
                <a:gd name="T112" fmla="*/ 204 w 267"/>
                <a:gd name="T113" fmla="*/ 26 h 115"/>
                <a:gd name="T114" fmla="*/ 217 w 267"/>
                <a:gd name="T115" fmla="*/ 20 h 115"/>
                <a:gd name="T116" fmla="*/ 232 w 267"/>
                <a:gd name="T117" fmla="*/ 14 h 115"/>
                <a:gd name="T118" fmla="*/ 248 w 267"/>
                <a:gd name="T119" fmla="*/ 7 h 115"/>
                <a:gd name="T120" fmla="*/ 265 w 267"/>
                <a:gd name="T121" fmla="*/ 0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7" h="115">
                  <a:moveTo>
                    <a:pt x="265" y="0"/>
                  </a:moveTo>
                  <a:lnTo>
                    <a:pt x="264" y="1"/>
                  </a:lnTo>
                  <a:lnTo>
                    <a:pt x="265" y="3"/>
                  </a:lnTo>
                  <a:lnTo>
                    <a:pt x="266" y="5"/>
                  </a:lnTo>
                  <a:lnTo>
                    <a:pt x="267" y="6"/>
                  </a:lnTo>
                  <a:lnTo>
                    <a:pt x="257" y="15"/>
                  </a:lnTo>
                  <a:lnTo>
                    <a:pt x="245" y="24"/>
                  </a:lnTo>
                  <a:lnTo>
                    <a:pt x="234" y="31"/>
                  </a:lnTo>
                  <a:lnTo>
                    <a:pt x="222" y="38"/>
                  </a:lnTo>
                  <a:lnTo>
                    <a:pt x="210" y="43"/>
                  </a:lnTo>
                  <a:lnTo>
                    <a:pt x="197" y="48"/>
                  </a:lnTo>
                  <a:lnTo>
                    <a:pt x="184" y="51"/>
                  </a:lnTo>
                  <a:lnTo>
                    <a:pt x="171" y="54"/>
                  </a:lnTo>
                  <a:lnTo>
                    <a:pt x="174" y="66"/>
                  </a:lnTo>
                  <a:lnTo>
                    <a:pt x="181" y="75"/>
                  </a:lnTo>
                  <a:lnTo>
                    <a:pt x="190" y="84"/>
                  </a:lnTo>
                  <a:lnTo>
                    <a:pt x="198" y="91"/>
                  </a:lnTo>
                  <a:lnTo>
                    <a:pt x="204" y="86"/>
                  </a:lnTo>
                  <a:lnTo>
                    <a:pt x="207" y="77"/>
                  </a:lnTo>
                  <a:lnTo>
                    <a:pt x="210" y="68"/>
                  </a:lnTo>
                  <a:lnTo>
                    <a:pt x="213" y="61"/>
                  </a:lnTo>
                  <a:lnTo>
                    <a:pt x="214" y="68"/>
                  </a:lnTo>
                  <a:lnTo>
                    <a:pt x="216" y="83"/>
                  </a:lnTo>
                  <a:lnTo>
                    <a:pt x="213" y="102"/>
                  </a:lnTo>
                  <a:lnTo>
                    <a:pt x="206" y="115"/>
                  </a:lnTo>
                  <a:lnTo>
                    <a:pt x="196" y="111"/>
                  </a:lnTo>
                  <a:lnTo>
                    <a:pt x="187" y="104"/>
                  </a:lnTo>
                  <a:lnTo>
                    <a:pt x="179" y="96"/>
                  </a:lnTo>
                  <a:lnTo>
                    <a:pt x="173" y="88"/>
                  </a:lnTo>
                  <a:lnTo>
                    <a:pt x="167" y="80"/>
                  </a:lnTo>
                  <a:lnTo>
                    <a:pt x="161" y="72"/>
                  </a:lnTo>
                  <a:lnTo>
                    <a:pt x="156" y="64"/>
                  </a:lnTo>
                  <a:lnTo>
                    <a:pt x="150" y="58"/>
                  </a:lnTo>
                  <a:lnTo>
                    <a:pt x="129" y="56"/>
                  </a:lnTo>
                  <a:lnTo>
                    <a:pt x="107" y="53"/>
                  </a:lnTo>
                  <a:lnTo>
                    <a:pt x="85" y="51"/>
                  </a:lnTo>
                  <a:lnTo>
                    <a:pt x="65" y="48"/>
                  </a:lnTo>
                  <a:lnTo>
                    <a:pt x="45" y="44"/>
                  </a:lnTo>
                  <a:lnTo>
                    <a:pt x="27" y="39"/>
                  </a:lnTo>
                  <a:lnTo>
                    <a:pt x="12" y="33"/>
                  </a:lnTo>
                  <a:lnTo>
                    <a:pt x="0" y="26"/>
                  </a:lnTo>
                  <a:lnTo>
                    <a:pt x="1" y="24"/>
                  </a:lnTo>
                  <a:lnTo>
                    <a:pt x="2" y="22"/>
                  </a:lnTo>
                  <a:lnTo>
                    <a:pt x="3" y="21"/>
                  </a:lnTo>
                  <a:lnTo>
                    <a:pt x="3" y="19"/>
                  </a:lnTo>
                  <a:lnTo>
                    <a:pt x="31" y="24"/>
                  </a:lnTo>
                  <a:lnTo>
                    <a:pt x="54" y="30"/>
                  </a:lnTo>
                  <a:lnTo>
                    <a:pt x="76" y="34"/>
                  </a:lnTo>
                  <a:lnTo>
                    <a:pt x="95" y="36"/>
                  </a:lnTo>
                  <a:lnTo>
                    <a:pt x="112" y="38"/>
                  </a:lnTo>
                  <a:lnTo>
                    <a:pt x="127" y="39"/>
                  </a:lnTo>
                  <a:lnTo>
                    <a:pt x="141" y="39"/>
                  </a:lnTo>
                  <a:lnTo>
                    <a:pt x="154" y="38"/>
                  </a:lnTo>
                  <a:lnTo>
                    <a:pt x="166" y="36"/>
                  </a:lnTo>
                  <a:lnTo>
                    <a:pt x="179" y="34"/>
                  </a:lnTo>
                  <a:lnTo>
                    <a:pt x="191" y="29"/>
                  </a:lnTo>
                  <a:lnTo>
                    <a:pt x="204" y="26"/>
                  </a:lnTo>
                  <a:lnTo>
                    <a:pt x="217" y="20"/>
                  </a:lnTo>
                  <a:lnTo>
                    <a:pt x="232" y="14"/>
                  </a:lnTo>
                  <a:lnTo>
                    <a:pt x="248" y="7"/>
                  </a:lnTo>
                  <a:lnTo>
                    <a:pt x="265"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135"/>
            <p:cNvSpPr>
              <a:spLocks/>
            </p:cNvSpPr>
            <p:nvPr/>
          </p:nvSpPr>
          <p:spPr bwMode="auto">
            <a:xfrm>
              <a:off x="3450" y="3439"/>
              <a:ext cx="124" cy="303"/>
            </a:xfrm>
            <a:custGeom>
              <a:avLst/>
              <a:gdLst>
                <a:gd name="T0" fmla="*/ 135 w 248"/>
                <a:gd name="T1" fmla="*/ 98 h 605"/>
                <a:gd name="T2" fmla="*/ 114 w 248"/>
                <a:gd name="T3" fmla="*/ 116 h 605"/>
                <a:gd name="T4" fmla="*/ 97 w 248"/>
                <a:gd name="T5" fmla="*/ 137 h 605"/>
                <a:gd name="T6" fmla="*/ 84 w 248"/>
                <a:gd name="T7" fmla="*/ 159 h 605"/>
                <a:gd name="T8" fmla="*/ 74 w 248"/>
                <a:gd name="T9" fmla="*/ 182 h 605"/>
                <a:gd name="T10" fmla="*/ 67 w 248"/>
                <a:gd name="T11" fmla="*/ 206 h 605"/>
                <a:gd name="T12" fmla="*/ 60 w 248"/>
                <a:gd name="T13" fmla="*/ 231 h 605"/>
                <a:gd name="T14" fmla="*/ 55 w 248"/>
                <a:gd name="T15" fmla="*/ 257 h 605"/>
                <a:gd name="T16" fmla="*/ 50 w 248"/>
                <a:gd name="T17" fmla="*/ 283 h 605"/>
                <a:gd name="T18" fmla="*/ 29 w 248"/>
                <a:gd name="T19" fmla="*/ 461 h 605"/>
                <a:gd name="T20" fmla="*/ 22 w 248"/>
                <a:gd name="T21" fmla="*/ 517 h 605"/>
                <a:gd name="T22" fmla="*/ 25 w 248"/>
                <a:gd name="T23" fmla="*/ 540 h 605"/>
                <a:gd name="T24" fmla="*/ 29 w 248"/>
                <a:gd name="T25" fmla="*/ 562 h 605"/>
                <a:gd name="T26" fmla="*/ 31 w 248"/>
                <a:gd name="T27" fmla="*/ 584 h 605"/>
                <a:gd name="T28" fmla="*/ 33 w 248"/>
                <a:gd name="T29" fmla="*/ 605 h 605"/>
                <a:gd name="T30" fmla="*/ 23 w 248"/>
                <a:gd name="T31" fmla="*/ 590 h 605"/>
                <a:gd name="T32" fmla="*/ 14 w 248"/>
                <a:gd name="T33" fmla="*/ 573 h 605"/>
                <a:gd name="T34" fmla="*/ 8 w 248"/>
                <a:gd name="T35" fmla="*/ 557 h 605"/>
                <a:gd name="T36" fmla="*/ 3 w 248"/>
                <a:gd name="T37" fmla="*/ 539 h 605"/>
                <a:gd name="T38" fmla="*/ 1 w 248"/>
                <a:gd name="T39" fmla="*/ 523 h 605"/>
                <a:gd name="T40" fmla="*/ 0 w 248"/>
                <a:gd name="T41" fmla="*/ 507 h 605"/>
                <a:gd name="T42" fmla="*/ 0 w 248"/>
                <a:gd name="T43" fmla="*/ 492 h 605"/>
                <a:gd name="T44" fmla="*/ 0 w 248"/>
                <a:gd name="T45" fmla="*/ 476 h 605"/>
                <a:gd name="T46" fmla="*/ 2 w 248"/>
                <a:gd name="T47" fmla="*/ 454 h 605"/>
                <a:gd name="T48" fmla="*/ 5 w 248"/>
                <a:gd name="T49" fmla="*/ 433 h 605"/>
                <a:gd name="T50" fmla="*/ 7 w 248"/>
                <a:gd name="T51" fmla="*/ 412 h 605"/>
                <a:gd name="T52" fmla="*/ 10 w 248"/>
                <a:gd name="T53" fmla="*/ 393 h 605"/>
                <a:gd name="T54" fmla="*/ 12 w 248"/>
                <a:gd name="T55" fmla="*/ 383 h 605"/>
                <a:gd name="T56" fmla="*/ 14 w 248"/>
                <a:gd name="T57" fmla="*/ 358 h 605"/>
                <a:gd name="T58" fmla="*/ 18 w 248"/>
                <a:gd name="T59" fmla="*/ 321 h 605"/>
                <a:gd name="T60" fmla="*/ 25 w 248"/>
                <a:gd name="T61" fmla="*/ 277 h 605"/>
                <a:gd name="T62" fmla="*/ 35 w 248"/>
                <a:gd name="T63" fmla="*/ 230 h 605"/>
                <a:gd name="T64" fmla="*/ 46 w 248"/>
                <a:gd name="T65" fmla="*/ 185 h 605"/>
                <a:gd name="T66" fmla="*/ 60 w 248"/>
                <a:gd name="T67" fmla="*/ 146 h 605"/>
                <a:gd name="T68" fmla="*/ 77 w 248"/>
                <a:gd name="T69" fmla="*/ 117 h 605"/>
                <a:gd name="T70" fmla="*/ 81 w 248"/>
                <a:gd name="T71" fmla="*/ 114 h 605"/>
                <a:gd name="T72" fmla="*/ 91 w 248"/>
                <a:gd name="T73" fmla="*/ 102 h 605"/>
                <a:gd name="T74" fmla="*/ 107 w 248"/>
                <a:gd name="T75" fmla="*/ 87 h 605"/>
                <a:gd name="T76" fmla="*/ 129 w 248"/>
                <a:gd name="T77" fmla="*/ 69 h 605"/>
                <a:gd name="T78" fmla="*/ 154 w 248"/>
                <a:gd name="T79" fmla="*/ 49 h 605"/>
                <a:gd name="T80" fmla="*/ 183 w 248"/>
                <a:gd name="T81" fmla="*/ 30 h 605"/>
                <a:gd name="T82" fmla="*/ 214 w 248"/>
                <a:gd name="T83" fmla="*/ 13 h 605"/>
                <a:gd name="T84" fmla="*/ 248 w 248"/>
                <a:gd name="T85" fmla="*/ 0 h 605"/>
                <a:gd name="T86" fmla="*/ 135 w 248"/>
                <a:gd name="T87" fmla="*/ 98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8" h="605">
                  <a:moveTo>
                    <a:pt x="135" y="98"/>
                  </a:moveTo>
                  <a:lnTo>
                    <a:pt x="114" y="116"/>
                  </a:lnTo>
                  <a:lnTo>
                    <a:pt x="97" y="137"/>
                  </a:lnTo>
                  <a:lnTo>
                    <a:pt x="84" y="159"/>
                  </a:lnTo>
                  <a:lnTo>
                    <a:pt x="74" y="182"/>
                  </a:lnTo>
                  <a:lnTo>
                    <a:pt x="67" y="206"/>
                  </a:lnTo>
                  <a:lnTo>
                    <a:pt x="60" y="231"/>
                  </a:lnTo>
                  <a:lnTo>
                    <a:pt x="55" y="257"/>
                  </a:lnTo>
                  <a:lnTo>
                    <a:pt x="50" y="283"/>
                  </a:lnTo>
                  <a:lnTo>
                    <a:pt x="29" y="461"/>
                  </a:lnTo>
                  <a:lnTo>
                    <a:pt x="22" y="517"/>
                  </a:lnTo>
                  <a:lnTo>
                    <a:pt x="25" y="540"/>
                  </a:lnTo>
                  <a:lnTo>
                    <a:pt x="29" y="562"/>
                  </a:lnTo>
                  <a:lnTo>
                    <a:pt x="31" y="584"/>
                  </a:lnTo>
                  <a:lnTo>
                    <a:pt x="33" y="605"/>
                  </a:lnTo>
                  <a:lnTo>
                    <a:pt x="23" y="590"/>
                  </a:lnTo>
                  <a:lnTo>
                    <a:pt x="14" y="573"/>
                  </a:lnTo>
                  <a:lnTo>
                    <a:pt x="8" y="557"/>
                  </a:lnTo>
                  <a:lnTo>
                    <a:pt x="3" y="539"/>
                  </a:lnTo>
                  <a:lnTo>
                    <a:pt x="1" y="523"/>
                  </a:lnTo>
                  <a:lnTo>
                    <a:pt x="0" y="507"/>
                  </a:lnTo>
                  <a:lnTo>
                    <a:pt x="0" y="492"/>
                  </a:lnTo>
                  <a:lnTo>
                    <a:pt x="0" y="476"/>
                  </a:lnTo>
                  <a:lnTo>
                    <a:pt x="2" y="454"/>
                  </a:lnTo>
                  <a:lnTo>
                    <a:pt x="5" y="433"/>
                  </a:lnTo>
                  <a:lnTo>
                    <a:pt x="7" y="412"/>
                  </a:lnTo>
                  <a:lnTo>
                    <a:pt x="10" y="393"/>
                  </a:lnTo>
                  <a:lnTo>
                    <a:pt x="12" y="383"/>
                  </a:lnTo>
                  <a:lnTo>
                    <a:pt x="14" y="358"/>
                  </a:lnTo>
                  <a:lnTo>
                    <a:pt x="18" y="321"/>
                  </a:lnTo>
                  <a:lnTo>
                    <a:pt x="25" y="277"/>
                  </a:lnTo>
                  <a:lnTo>
                    <a:pt x="35" y="230"/>
                  </a:lnTo>
                  <a:lnTo>
                    <a:pt x="46" y="185"/>
                  </a:lnTo>
                  <a:lnTo>
                    <a:pt x="60" y="146"/>
                  </a:lnTo>
                  <a:lnTo>
                    <a:pt x="77" y="117"/>
                  </a:lnTo>
                  <a:lnTo>
                    <a:pt x="81" y="114"/>
                  </a:lnTo>
                  <a:lnTo>
                    <a:pt x="91" y="102"/>
                  </a:lnTo>
                  <a:lnTo>
                    <a:pt x="107" y="87"/>
                  </a:lnTo>
                  <a:lnTo>
                    <a:pt x="129" y="69"/>
                  </a:lnTo>
                  <a:lnTo>
                    <a:pt x="154" y="49"/>
                  </a:lnTo>
                  <a:lnTo>
                    <a:pt x="183" y="30"/>
                  </a:lnTo>
                  <a:lnTo>
                    <a:pt x="214" y="13"/>
                  </a:lnTo>
                  <a:lnTo>
                    <a:pt x="248" y="0"/>
                  </a:lnTo>
                  <a:lnTo>
                    <a:pt x="135" y="98"/>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Freeform 139"/>
            <p:cNvSpPr>
              <a:spLocks/>
            </p:cNvSpPr>
            <p:nvPr/>
          </p:nvSpPr>
          <p:spPr bwMode="auto">
            <a:xfrm>
              <a:off x="3495" y="3542"/>
              <a:ext cx="99" cy="189"/>
            </a:xfrm>
            <a:custGeom>
              <a:avLst/>
              <a:gdLst>
                <a:gd name="T0" fmla="*/ 195 w 198"/>
                <a:gd name="T1" fmla="*/ 261 h 378"/>
                <a:gd name="T2" fmla="*/ 174 w 198"/>
                <a:gd name="T3" fmla="*/ 277 h 378"/>
                <a:gd name="T4" fmla="*/ 150 w 198"/>
                <a:gd name="T5" fmla="*/ 287 h 378"/>
                <a:gd name="T6" fmla="*/ 122 w 198"/>
                <a:gd name="T7" fmla="*/ 292 h 378"/>
                <a:gd name="T8" fmla="*/ 94 w 198"/>
                <a:gd name="T9" fmla="*/ 297 h 378"/>
                <a:gd name="T10" fmla="*/ 68 w 198"/>
                <a:gd name="T11" fmla="*/ 303 h 378"/>
                <a:gd name="T12" fmla="*/ 45 w 198"/>
                <a:gd name="T13" fmla="*/ 313 h 378"/>
                <a:gd name="T14" fmla="*/ 28 w 198"/>
                <a:gd name="T15" fmla="*/ 330 h 378"/>
                <a:gd name="T16" fmla="*/ 17 w 198"/>
                <a:gd name="T17" fmla="*/ 358 h 378"/>
                <a:gd name="T18" fmla="*/ 22 w 198"/>
                <a:gd name="T19" fmla="*/ 360 h 378"/>
                <a:gd name="T20" fmla="*/ 28 w 198"/>
                <a:gd name="T21" fmla="*/ 362 h 378"/>
                <a:gd name="T22" fmla="*/ 32 w 198"/>
                <a:gd name="T23" fmla="*/ 360 h 378"/>
                <a:gd name="T24" fmla="*/ 37 w 198"/>
                <a:gd name="T25" fmla="*/ 359 h 378"/>
                <a:gd name="T26" fmla="*/ 43 w 198"/>
                <a:gd name="T27" fmla="*/ 358 h 378"/>
                <a:gd name="T28" fmla="*/ 47 w 198"/>
                <a:gd name="T29" fmla="*/ 357 h 378"/>
                <a:gd name="T30" fmla="*/ 52 w 198"/>
                <a:gd name="T31" fmla="*/ 356 h 378"/>
                <a:gd name="T32" fmla="*/ 56 w 198"/>
                <a:gd name="T33" fmla="*/ 355 h 378"/>
                <a:gd name="T34" fmla="*/ 55 w 198"/>
                <a:gd name="T35" fmla="*/ 362 h 378"/>
                <a:gd name="T36" fmla="*/ 52 w 198"/>
                <a:gd name="T37" fmla="*/ 367 h 378"/>
                <a:gd name="T38" fmla="*/ 45 w 198"/>
                <a:gd name="T39" fmla="*/ 373 h 378"/>
                <a:gd name="T40" fmla="*/ 31 w 198"/>
                <a:gd name="T41" fmla="*/ 378 h 378"/>
                <a:gd name="T42" fmla="*/ 23 w 198"/>
                <a:gd name="T43" fmla="*/ 375 h 378"/>
                <a:gd name="T44" fmla="*/ 15 w 198"/>
                <a:gd name="T45" fmla="*/ 373 h 378"/>
                <a:gd name="T46" fmla="*/ 8 w 198"/>
                <a:gd name="T47" fmla="*/ 368 h 378"/>
                <a:gd name="T48" fmla="*/ 1 w 198"/>
                <a:gd name="T49" fmla="*/ 362 h 378"/>
                <a:gd name="T50" fmla="*/ 0 w 198"/>
                <a:gd name="T51" fmla="*/ 350 h 378"/>
                <a:gd name="T52" fmla="*/ 1 w 198"/>
                <a:gd name="T53" fmla="*/ 338 h 378"/>
                <a:gd name="T54" fmla="*/ 5 w 198"/>
                <a:gd name="T55" fmla="*/ 328 h 378"/>
                <a:gd name="T56" fmla="*/ 10 w 198"/>
                <a:gd name="T57" fmla="*/ 318 h 378"/>
                <a:gd name="T58" fmla="*/ 17 w 198"/>
                <a:gd name="T59" fmla="*/ 310 h 378"/>
                <a:gd name="T60" fmla="*/ 25 w 198"/>
                <a:gd name="T61" fmla="*/ 302 h 378"/>
                <a:gd name="T62" fmla="*/ 34 w 198"/>
                <a:gd name="T63" fmla="*/ 295 h 378"/>
                <a:gd name="T64" fmla="*/ 44 w 198"/>
                <a:gd name="T65" fmla="*/ 290 h 378"/>
                <a:gd name="T66" fmla="*/ 66 w 198"/>
                <a:gd name="T67" fmla="*/ 282 h 378"/>
                <a:gd name="T68" fmla="*/ 85 w 198"/>
                <a:gd name="T69" fmla="*/ 279 h 378"/>
                <a:gd name="T70" fmla="*/ 102 w 198"/>
                <a:gd name="T71" fmla="*/ 276 h 378"/>
                <a:gd name="T72" fmla="*/ 119 w 198"/>
                <a:gd name="T73" fmla="*/ 274 h 378"/>
                <a:gd name="T74" fmla="*/ 132 w 198"/>
                <a:gd name="T75" fmla="*/ 272 h 378"/>
                <a:gd name="T76" fmla="*/ 146 w 198"/>
                <a:gd name="T77" fmla="*/ 267 h 378"/>
                <a:gd name="T78" fmla="*/ 158 w 198"/>
                <a:gd name="T79" fmla="*/ 259 h 378"/>
                <a:gd name="T80" fmla="*/ 169 w 198"/>
                <a:gd name="T81" fmla="*/ 245 h 378"/>
                <a:gd name="T82" fmla="*/ 165 w 198"/>
                <a:gd name="T83" fmla="*/ 209 h 378"/>
                <a:gd name="T84" fmla="*/ 155 w 198"/>
                <a:gd name="T85" fmla="*/ 130 h 378"/>
                <a:gd name="T86" fmla="*/ 147 w 198"/>
                <a:gd name="T87" fmla="*/ 46 h 378"/>
                <a:gd name="T88" fmla="*/ 146 w 198"/>
                <a:gd name="T89" fmla="*/ 0 h 378"/>
                <a:gd name="T90" fmla="*/ 149 w 198"/>
                <a:gd name="T91" fmla="*/ 9 h 378"/>
                <a:gd name="T92" fmla="*/ 157 w 198"/>
                <a:gd name="T93" fmla="*/ 33 h 378"/>
                <a:gd name="T94" fmla="*/ 166 w 198"/>
                <a:gd name="T95" fmla="*/ 68 h 378"/>
                <a:gd name="T96" fmla="*/ 177 w 198"/>
                <a:gd name="T97" fmla="*/ 110 h 378"/>
                <a:gd name="T98" fmla="*/ 187 w 198"/>
                <a:gd name="T99" fmla="*/ 155 h 378"/>
                <a:gd name="T100" fmla="*/ 195 w 198"/>
                <a:gd name="T101" fmla="*/ 198 h 378"/>
                <a:gd name="T102" fmla="*/ 198 w 198"/>
                <a:gd name="T103" fmla="*/ 235 h 378"/>
                <a:gd name="T104" fmla="*/ 195 w 198"/>
                <a:gd name="T105" fmla="*/ 261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98" h="378">
                  <a:moveTo>
                    <a:pt x="195" y="261"/>
                  </a:moveTo>
                  <a:lnTo>
                    <a:pt x="174" y="277"/>
                  </a:lnTo>
                  <a:lnTo>
                    <a:pt x="150" y="287"/>
                  </a:lnTo>
                  <a:lnTo>
                    <a:pt x="122" y="292"/>
                  </a:lnTo>
                  <a:lnTo>
                    <a:pt x="94" y="297"/>
                  </a:lnTo>
                  <a:lnTo>
                    <a:pt x="68" y="303"/>
                  </a:lnTo>
                  <a:lnTo>
                    <a:pt x="45" y="313"/>
                  </a:lnTo>
                  <a:lnTo>
                    <a:pt x="28" y="330"/>
                  </a:lnTo>
                  <a:lnTo>
                    <a:pt x="17" y="358"/>
                  </a:lnTo>
                  <a:lnTo>
                    <a:pt x="22" y="360"/>
                  </a:lnTo>
                  <a:lnTo>
                    <a:pt x="28" y="362"/>
                  </a:lnTo>
                  <a:lnTo>
                    <a:pt x="32" y="360"/>
                  </a:lnTo>
                  <a:lnTo>
                    <a:pt x="37" y="359"/>
                  </a:lnTo>
                  <a:lnTo>
                    <a:pt x="43" y="358"/>
                  </a:lnTo>
                  <a:lnTo>
                    <a:pt x="47" y="357"/>
                  </a:lnTo>
                  <a:lnTo>
                    <a:pt x="52" y="356"/>
                  </a:lnTo>
                  <a:lnTo>
                    <a:pt x="56" y="355"/>
                  </a:lnTo>
                  <a:lnTo>
                    <a:pt x="55" y="362"/>
                  </a:lnTo>
                  <a:lnTo>
                    <a:pt x="52" y="367"/>
                  </a:lnTo>
                  <a:lnTo>
                    <a:pt x="45" y="373"/>
                  </a:lnTo>
                  <a:lnTo>
                    <a:pt x="31" y="378"/>
                  </a:lnTo>
                  <a:lnTo>
                    <a:pt x="23" y="375"/>
                  </a:lnTo>
                  <a:lnTo>
                    <a:pt x="15" y="373"/>
                  </a:lnTo>
                  <a:lnTo>
                    <a:pt x="8" y="368"/>
                  </a:lnTo>
                  <a:lnTo>
                    <a:pt x="1" y="362"/>
                  </a:lnTo>
                  <a:lnTo>
                    <a:pt x="0" y="350"/>
                  </a:lnTo>
                  <a:lnTo>
                    <a:pt x="1" y="338"/>
                  </a:lnTo>
                  <a:lnTo>
                    <a:pt x="5" y="328"/>
                  </a:lnTo>
                  <a:lnTo>
                    <a:pt x="10" y="318"/>
                  </a:lnTo>
                  <a:lnTo>
                    <a:pt x="17" y="310"/>
                  </a:lnTo>
                  <a:lnTo>
                    <a:pt x="25" y="302"/>
                  </a:lnTo>
                  <a:lnTo>
                    <a:pt x="34" y="295"/>
                  </a:lnTo>
                  <a:lnTo>
                    <a:pt x="44" y="290"/>
                  </a:lnTo>
                  <a:lnTo>
                    <a:pt x="66" y="282"/>
                  </a:lnTo>
                  <a:lnTo>
                    <a:pt x="85" y="279"/>
                  </a:lnTo>
                  <a:lnTo>
                    <a:pt x="102" y="276"/>
                  </a:lnTo>
                  <a:lnTo>
                    <a:pt x="119" y="274"/>
                  </a:lnTo>
                  <a:lnTo>
                    <a:pt x="132" y="272"/>
                  </a:lnTo>
                  <a:lnTo>
                    <a:pt x="146" y="267"/>
                  </a:lnTo>
                  <a:lnTo>
                    <a:pt x="158" y="259"/>
                  </a:lnTo>
                  <a:lnTo>
                    <a:pt x="169" y="245"/>
                  </a:lnTo>
                  <a:lnTo>
                    <a:pt x="165" y="209"/>
                  </a:lnTo>
                  <a:lnTo>
                    <a:pt x="155" y="130"/>
                  </a:lnTo>
                  <a:lnTo>
                    <a:pt x="147" y="46"/>
                  </a:lnTo>
                  <a:lnTo>
                    <a:pt x="146" y="0"/>
                  </a:lnTo>
                  <a:lnTo>
                    <a:pt x="149" y="9"/>
                  </a:lnTo>
                  <a:lnTo>
                    <a:pt x="157" y="33"/>
                  </a:lnTo>
                  <a:lnTo>
                    <a:pt x="166" y="68"/>
                  </a:lnTo>
                  <a:lnTo>
                    <a:pt x="177" y="110"/>
                  </a:lnTo>
                  <a:lnTo>
                    <a:pt x="187" y="155"/>
                  </a:lnTo>
                  <a:lnTo>
                    <a:pt x="195" y="198"/>
                  </a:lnTo>
                  <a:lnTo>
                    <a:pt x="198" y="235"/>
                  </a:lnTo>
                  <a:lnTo>
                    <a:pt x="195" y="261"/>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Freeform 142"/>
            <p:cNvSpPr>
              <a:spLocks/>
            </p:cNvSpPr>
            <p:nvPr/>
          </p:nvSpPr>
          <p:spPr bwMode="auto">
            <a:xfrm>
              <a:off x="4120" y="3599"/>
              <a:ext cx="320" cy="279"/>
            </a:xfrm>
            <a:custGeom>
              <a:avLst/>
              <a:gdLst>
                <a:gd name="T0" fmla="*/ 414 w 641"/>
                <a:gd name="T1" fmla="*/ 340 h 557"/>
                <a:gd name="T2" fmla="*/ 392 w 641"/>
                <a:gd name="T3" fmla="*/ 357 h 557"/>
                <a:gd name="T4" fmla="*/ 361 w 641"/>
                <a:gd name="T5" fmla="*/ 380 h 557"/>
                <a:gd name="T6" fmla="*/ 326 w 641"/>
                <a:gd name="T7" fmla="*/ 406 h 557"/>
                <a:gd name="T8" fmla="*/ 291 w 641"/>
                <a:gd name="T9" fmla="*/ 432 h 557"/>
                <a:gd name="T10" fmla="*/ 258 w 641"/>
                <a:gd name="T11" fmla="*/ 456 h 557"/>
                <a:gd name="T12" fmla="*/ 233 w 641"/>
                <a:gd name="T13" fmla="*/ 474 h 557"/>
                <a:gd name="T14" fmla="*/ 219 w 641"/>
                <a:gd name="T15" fmla="*/ 485 h 557"/>
                <a:gd name="T16" fmla="*/ 205 w 641"/>
                <a:gd name="T17" fmla="*/ 494 h 557"/>
                <a:gd name="T18" fmla="*/ 181 w 641"/>
                <a:gd name="T19" fmla="*/ 510 h 557"/>
                <a:gd name="T20" fmla="*/ 155 w 641"/>
                <a:gd name="T21" fmla="*/ 526 h 557"/>
                <a:gd name="T22" fmla="*/ 127 w 641"/>
                <a:gd name="T23" fmla="*/ 541 h 557"/>
                <a:gd name="T24" fmla="*/ 97 w 641"/>
                <a:gd name="T25" fmla="*/ 552 h 557"/>
                <a:gd name="T26" fmla="*/ 68 w 641"/>
                <a:gd name="T27" fmla="*/ 557 h 557"/>
                <a:gd name="T28" fmla="*/ 41 w 641"/>
                <a:gd name="T29" fmla="*/ 556 h 557"/>
                <a:gd name="T30" fmla="*/ 13 w 641"/>
                <a:gd name="T31" fmla="*/ 546 h 557"/>
                <a:gd name="T32" fmla="*/ 20 w 641"/>
                <a:gd name="T33" fmla="*/ 538 h 557"/>
                <a:gd name="T34" fmla="*/ 53 w 641"/>
                <a:gd name="T35" fmla="*/ 537 h 557"/>
                <a:gd name="T36" fmla="*/ 82 w 641"/>
                <a:gd name="T37" fmla="*/ 532 h 557"/>
                <a:gd name="T38" fmla="*/ 110 w 641"/>
                <a:gd name="T39" fmla="*/ 523 h 557"/>
                <a:gd name="T40" fmla="*/ 135 w 641"/>
                <a:gd name="T41" fmla="*/ 510 h 557"/>
                <a:gd name="T42" fmla="*/ 169 w 641"/>
                <a:gd name="T43" fmla="*/ 489 h 557"/>
                <a:gd name="T44" fmla="*/ 207 w 641"/>
                <a:gd name="T45" fmla="*/ 463 h 557"/>
                <a:gd name="T46" fmla="*/ 249 w 641"/>
                <a:gd name="T47" fmla="*/ 433 h 557"/>
                <a:gd name="T48" fmla="*/ 293 w 641"/>
                <a:gd name="T49" fmla="*/ 400 h 557"/>
                <a:gd name="T50" fmla="*/ 334 w 641"/>
                <a:gd name="T51" fmla="*/ 366 h 557"/>
                <a:gd name="T52" fmla="*/ 371 w 641"/>
                <a:gd name="T53" fmla="*/ 335 h 557"/>
                <a:gd name="T54" fmla="*/ 401 w 641"/>
                <a:gd name="T55" fmla="*/ 307 h 557"/>
                <a:gd name="T56" fmla="*/ 423 w 641"/>
                <a:gd name="T57" fmla="*/ 283 h 557"/>
                <a:gd name="T58" fmla="*/ 449 w 641"/>
                <a:gd name="T59" fmla="*/ 249 h 557"/>
                <a:gd name="T60" fmla="*/ 479 w 641"/>
                <a:gd name="T61" fmla="*/ 206 h 557"/>
                <a:gd name="T62" fmla="*/ 510 w 641"/>
                <a:gd name="T63" fmla="*/ 159 h 557"/>
                <a:gd name="T64" fmla="*/ 542 w 641"/>
                <a:gd name="T65" fmla="*/ 110 h 557"/>
                <a:gd name="T66" fmla="*/ 573 w 641"/>
                <a:gd name="T67" fmla="*/ 67 h 557"/>
                <a:gd name="T68" fmla="*/ 603 w 641"/>
                <a:gd name="T69" fmla="*/ 31 h 557"/>
                <a:gd name="T70" fmla="*/ 630 w 641"/>
                <a:gd name="T71" fmla="*/ 7 h 557"/>
                <a:gd name="T72" fmla="*/ 639 w 641"/>
                <a:gd name="T73" fmla="*/ 3 h 557"/>
                <a:gd name="T74" fmla="*/ 623 w 641"/>
                <a:gd name="T75" fmla="*/ 29 h 557"/>
                <a:gd name="T76" fmla="*/ 595 w 641"/>
                <a:gd name="T77" fmla="*/ 72 h 557"/>
                <a:gd name="T78" fmla="*/ 560 w 641"/>
                <a:gd name="T79" fmla="*/ 128 h 557"/>
                <a:gd name="T80" fmla="*/ 521 w 641"/>
                <a:gd name="T81" fmla="*/ 186 h 557"/>
                <a:gd name="T82" fmla="*/ 483 w 641"/>
                <a:gd name="T83" fmla="*/ 245 h 557"/>
                <a:gd name="T84" fmla="*/ 451 w 641"/>
                <a:gd name="T85" fmla="*/ 294 h 557"/>
                <a:gd name="T86" fmla="*/ 428 w 641"/>
                <a:gd name="T87" fmla="*/ 326 h 5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1" h="557">
                  <a:moveTo>
                    <a:pt x="421" y="334"/>
                  </a:moveTo>
                  <a:lnTo>
                    <a:pt x="414" y="340"/>
                  </a:lnTo>
                  <a:lnTo>
                    <a:pt x="405" y="348"/>
                  </a:lnTo>
                  <a:lnTo>
                    <a:pt x="392" y="357"/>
                  </a:lnTo>
                  <a:lnTo>
                    <a:pt x="377" y="368"/>
                  </a:lnTo>
                  <a:lnTo>
                    <a:pt x="361" y="380"/>
                  </a:lnTo>
                  <a:lnTo>
                    <a:pt x="344" y="393"/>
                  </a:lnTo>
                  <a:lnTo>
                    <a:pt x="326" y="406"/>
                  </a:lnTo>
                  <a:lnTo>
                    <a:pt x="309" y="419"/>
                  </a:lnTo>
                  <a:lnTo>
                    <a:pt x="291" y="432"/>
                  </a:lnTo>
                  <a:lnTo>
                    <a:pt x="275" y="444"/>
                  </a:lnTo>
                  <a:lnTo>
                    <a:pt x="258" y="456"/>
                  </a:lnTo>
                  <a:lnTo>
                    <a:pt x="245" y="465"/>
                  </a:lnTo>
                  <a:lnTo>
                    <a:pt x="233" y="474"/>
                  </a:lnTo>
                  <a:lnTo>
                    <a:pt x="225" y="480"/>
                  </a:lnTo>
                  <a:lnTo>
                    <a:pt x="219" y="485"/>
                  </a:lnTo>
                  <a:lnTo>
                    <a:pt x="217" y="486"/>
                  </a:lnTo>
                  <a:lnTo>
                    <a:pt x="205" y="494"/>
                  </a:lnTo>
                  <a:lnTo>
                    <a:pt x="194" y="502"/>
                  </a:lnTo>
                  <a:lnTo>
                    <a:pt x="181" y="510"/>
                  </a:lnTo>
                  <a:lnTo>
                    <a:pt x="169" y="518"/>
                  </a:lnTo>
                  <a:lnTo>
                    <a:pt x="155" y="526"/>
                  </a:lnTo>
                  <a:lnTo>
                    <a:pt x="141" y="534"/>
                  </a:lnTo>
                  <a:lnTo>
                    <a:pt x="127" y="541"/>
                  </a:lnTo>
                  <a:lnTo>
                    <a:pt x="112" y="547"/>
                  </a:lnTo>
                  <a:lnTo>
                    <a:pt x="97" y="552"/>
                  </a:lnTo>
                  <a:lnTo>
                    <a:pt x="83" y="555"/>
                  </a:lnTo>
                  <a:lnTo>
                    <a:pt x="68" y="557"/>
                  </a:lnTo>
                  <a:lnTo>
                    <a:pt x="54" y="557"/>
                  </a:lnTo>
                  <a:lnTo>
                    <a:pt x="41" y="556"/>
                  </a:lnTo>
                  <a:lnTo>
                    <a:pt x="27" y="552"/>
                  </a:lnTo>
                  <a:lnTo>
                    <a:pt x="13" y="546"/>
                  </a:lnTo>
                  <a:lnTo>
                    <a:pt x="0" y="537"/>
                  </a:lnTo>
                  <a:lnTo>
                    <a:pt x="20" y="538"/>
                  </a:lnTo>
                  <a:lnTo>
                    <a:pt x="37" y="538"/>
                  </a:lnTo>
                  <a:lnTo>
                    <a:pt x="53" y="537"/>
                  </a:lnTo>
                  <a:lnTo>
                    <a:pt x="68" y="534"/>
                  </a:lnTo>
                  <a:lnTo>
                    <a:pt x="82" y="532"/>
                  </a:lnTo>
                  <a:lnTo>
                    <a:pt x="96" y="527"/>
                  </a:lnTo>
                  <a:lnTo>
                    <a:pt x="110" y="523"/>
                  </a:lnTo>
                  <a:lnTo>
                    <a:pt x="122" y="517"/>
                  </a:lnTo>
                  <a:lnTo>
                    <a:pt x="135" y="510"/>
                  </a:lnTo>
                  <a:lnTo>
                    <a:pt x="151" y="501"/>
                  </a:lnTo>
                  <a:lnTo>
                    <a:pt x="169" y="489"/>
                  </a:lnTo>
                  <a:lnTo>
                    <a:pt x="187" y="477"/>
                  </a:lnTo>
                  <a:lnTo>
                    <a:pt x="207" y="463"/>
                  </a:lnTo>
                  <a:lnTo>
                    <a:pt x="228" y="448"/>
                  </a:lnTo>
                  <a:lnTo>
                    <a:pt x="249" y="433"/>
                  </a:lnTo>
                  <a:lnTo>
                    <a:pt x="271" y="417"/>
                  </a:lnTo>
                  <a:lnTo>
                    <a:pt x="293" y="400"/>
                  </a:lnTo>
                  <a:lnTo>
                    <a:pt x="314" y="383"/>
                  </a:lnTo>
                  <a:lnTo>
                    <a:pt x="334" y="366"/>
                  </a:lnTo>
                  <a:lnTo>
                    <a:pt x="354" y="351"/>
                  </a:lnTo>
                  <a:lnTo>
                    <a:pt x="371" y="335"/>
                  </a:lnTo>
                  <a:lnTo>
                    <a:pt x="387" y="321"/>
                  </a:lnTo>
                  <a:lnTo>
                    <a:pt x="401" y="307"/>
                  </a:lnTo>
                  <a:lnTo>
                    <a:pt x="413" y="296"/>
                  </a:lnTo>
                  <a:lnTo>
                    <a:pt x="423" y="283"/>
                  </a:lnTo>
                  <a:lnTo>
                    <a:pt x="436" y="267"/>
                  </a:lnTo>
                  <a:lnTo>
                    <a:pt x="449" y="249"/>
                  </a:lnTo>
                  <a:lnTo>
                    <a:pt x="464" y="228"/>
                  </a:lnTo>
                  <a:lnTo>
                    <a:pt x="479" y="206"/>
                  </a:lnTo>
                  <a:lnTo>
                    <a:pt x="494" y="182"/>
                  </a:lnTo>
                  <a:lnTo>
                    <a:pt x="510" y="159"/>
                  </a:lnTo>
                  <a:lnTo>
                    <a:pt x="526" y="135"/>
                  </a:lnTo>
                  <a:lnTo>
                    <a:pt x="542" y="110"/>
                  </a:lnTo>
                  <a:lnTo>
                    <a:pt x="558" y="89"/>
                  </a:lnTo>
                  <a:lnTo>
                    <a:pt x="573" y="67"/>
                  </a:lnTo>
                  <a:lnTo>
                    <a:pt x="589" y="48"/>
                  </a:lnTo>
                  <a:lnTo>
                    <a:pt x="603" y="31"/>
                  </a:lnTo>
                  <a:lnTo>
                    <a:pt x="617" y="17"/>
                  </a:lnTo>
                  <a:lnTo>
                    <a:pt x="630" y="7"/>
                  </a:lnTo>
                  <a:lnTo>
                    <a:pt x="641" y="0"/>
                  </a:lnTo>
                  <a:lnTo>
                    <a:pt x="639" y="3"/>
                  </a:lnTo>
                  <a:lnTo>
                    <a:pt x="633" y="14"/>
                  </a:lnTo>
                  <a:lnTo>
                    <a:pt x="623" y="29"/>
                  </a:lnTo>
                  <a:lnTo>
                    <a:pt x="610" y="48"/>
                  </a:lnTo>
                  <a:lnTo>
                    <a:pt x="595" y="72"/>
                  </a:lnTo>
                  <a:lnTo>
                    <a:pt x="579" y="99"/>
                  </a:lnTo>
                  <a:lnTo>
                    <a:pt x="560" y="128"/>
                  </a:lnTo>
                  <a:lnTo>
                    <a:pt x="541" y="157"/>
                  </a:lnTo>
                  <a:lnTo>
                    <a:pt x="521" y="186"/>
                  </a:lnTo>
                  <a:lnTo>
                    <a:pt x="503" y="216"/>
                  </a:lnTo>
                  <a:lnTo>
                    <a:pt x="483" y="245"/>
                  </a:lnTo>
                  <a:lnTo>
                    <a:pt x="467" y="271"/>
                  </a:lnTo>
                  <a:lnTo>
                    <a:pt x="451" y="294"/>
                  </a:lnTo>
                  <a:lnTo>
                    <a:pt x="438" y="312"/>
                  </a:lnTo>
                  <a:lnTo>
                    <a:pt x="428" y="326"/>
                  </a:lnTo>
                  <a:lnTo>
                    <a:pt x="421" y="334"/>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Freeform 143"/>
            <p:cNvSpPr>
              <a:spLocks/>
            </p:cNvSpPr>
            <p:nvPr/>
          </p:nvSpPr>
          <p:spPr bwMode="auto">
            <a:xfrm>
              <a:off x="4071" y="3604"/>
              <a:ext cx="159" cy="107"/>
            </a:xfrm>
            <a:custGeom>
              <a:avLst/>
              <a:gdLst>
                <a:gd name="T0" fmla="*/ 320 w 320"/>
                <a:gd name="T1" fmla="*/ 0 h 214"/>
                <a:gd name="T2" fmla="*/ 311 w 320"/>
                <a:gd name="T3" fmla="*/ 19 h 214"/>
                <a:gd name="T4" fmla="*/ 299 w 320"/>
                <a:gd name="T5" fmla="*/ 35 h 214"/>
                <a:gd name="T6" fmla="*/ 283 w 320"/>
                <a:gd name="T7" fmla="*/ 51 h 214"/>
                <a:gd name="T8" fmla="*/ 263 w 320"/>
                <a:gd name="T9" fmla="*/ 66 h 214"/>
                <a:gd name="T10" fmla="*/ 242 w 320"/>
                <a:gd name="T11" fmla="*/ 81 h 214"/>
                <a:gd name="T12" fmla="*/ 222 w 320"/>
                <a:gd name="T13" fmla="*/ 93 h 214"/>
                <a:gd name="T14" fmla="*/ 199 w 320"/>
                <a:gd name="T15" fmla="*/ 106 h 214"/>
                <a:gd name="T16" fmla="*/ 178 w 320"/>
                <a:gd name="T17" fmla="*/ 118 h 214"/>
                <a:gd name="T18" fmla="*/ 57 w 320"/>
                <a:gd name="T19" fmla="*/ 162 h 214"/>
                <a:gd name="T20" fmla="*/ 49 w 320"/>
                <a:gd name="T21" fmla="*/ 166 h 214"/>
                <a:gd name="T22" fmla="*/ 42 w 320"/>
                <a:gd name="T23" fmla="*/ 172 h 214"/>
                <a:gd name="T24" fmla="*/ 34 w 320"/>
                <a:gd name="T25" fmla="*/ 177 h 214"/>
                <a:gd name="T26" fmla="*/ 27 w 320"/>
                <a:gd name="T27" fmla="*/ 184 h 214"/>
                <a:gd name="T28" fmla="*/ 20 w 320"/>
                <a:gd name="T29" fmla="*/ 192 h 214"/>
                <a:gd name="T30" fmla="*/ 13 w 320"/>
                <a:gd name="T31" fmla="*/ 200 h 214"/>
                <a:gd name="T32" fmla="*/ 8 w 320"/>
                <a:gd name="T33" fmla="*/ 207 h 214"/>
                <a:gd name="T34" fmla="*/ 4 w 320"/>
                <a:gd name="T35" fmla="*/ 214 h 214"/>
                <a:gd name="T36" fmla="*/ 0 w 320"/>
                <a:gd name="T37" fmla="*/ 203 h 214"/>
                <a:gd name="T38" fmla="*/ 1 w 320"/>
                <a:gd name="T39" fmla="*/ 191 h 214"/>
                <a:gd name="T40" fmla="*/ 8 w 320"/>
                <a:gd name="T41" fmla="*/ 180 h 214"/>
                <a:gd name="T42" fmla="*/ 16 w 320"/>
                <a:gd name="T43" fmla="*/ 168 h 214"/>
                <a:gd name="T44" fmla="*/ 35 w 320"/>
                <a:gd name="T45" fmla="*/ 152 h 214"/>
                <a:gd name="T46" fmla="*/ 56 w 320"/>
                <a:gd name="T47" fmla="*/ 139 h 214"/>
                <a:gd name="T48" fmla="*/ 77 w 320"/>
                <a:gd name="T49" fmla="*/ 128 h 214"/>
                <a:gd name="T50" fmla="*/ 101 w 320"/>
                <a:gd name="T51" fmla="*/ 119 h 214"/>
                <a:gd name="T52" fmla="*/ 124 w 320"/>
                <a:gd name="T53" fmla="*/ 111 h 214"/>
                <a:gd name="T54" fmla="*/ 147 w 320"/>
                <a:gd name="T55" fmla="*/ 103 h 214"/>
                <a:gd name="T56" fmla="*/ 171 w 320"/>
                <a:gd name="T57" fmla="*/ 96 h 214"/>
                <a:gd name="T58" fmla="*/ 194 w 320"/>
                <a:gd name="T59" fmla="*/ 88 h 214"/>
                <a:gd name="T60" fmla="*/ 209 w 320"/>
                <a:gd name="T61" fmla="*/ 78 h 214"/>
                <a:gd name="T62" fmla="*/ 226 w 320"/>
                <a:gd name="T63" fmla="*/ 66 h 214"/>
                <a:gd name="T64" fmla="*/ 247 w 320"/>
                <a:gd name="T65" fmla="*/ 51 h 214"/>
                <a:gd name="T66" fmla="*/ 268 w 320"/>
                <a:gd name="T67" fmla="*/ 36 h 214"/>
                <a:gd name="T68" fmla="*/ 287 w 320"/>
                <a:gd name="T69" fmla="*/ 22 h 214"/>
                <a:gd name="T70" fmla="*/ 303 w 320"/>
                <a:gd name="T71" fmla="*/ 10 h 214"/>
                <a:gd name="T72" fmla="*/ 315 w 320"/>
                <a:gd name="T73" fmla="*/ 4 h 214"/>
                <a:gd name="T74" fmla="*/ 320 w 320"/>
                <a:gd name="T75"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20" h="214">
                  <a:moveTo>
                    <a:pt x="320" y="0"/>
                  </a:moveTo>
                  <a:lnTo>
                    <a:pt x="311" y="19"/>
                  </a:lnTo>
                  <a:lnTo>
                    <a:pt x="299" y="35"/>
                  </a:lnTo>
                  <a:lnTo>
                    <a:pt x="283" y="51"/>
                  </a:lnTo>
                  <a:lnTo>
                    <a:pt x="263" y="66"/>
                  </a:lnTo>
                  <a:lnTo>
                    <a:pt x="242" y="81"/>
                  </a:lnTo>
                  <a:lnTo>
                    <a:pt x="222" y="93"/>
                  </a:lnTo>
                  <a:lnTo>
                    <a:pt x="199" y="106"/>
                  </a:lnTo>
                  <a:lnTo>
                    <a:pt x="178" y="118"/>
                  </a:lnTo>
                  <a:lnTo>
                    <a:pt x="57" y="162"/>
                  </a:lnTo>
                  <a:lnTo>
                    <a:pt x="49" y="166"/>
                  </a:lnTo>
                  <a:lnTo>
                    <a:pt x="42" y="172"/>
                  </a:lnTo>
                  <a:lnTo>
                    <a:pt x="34" y="177"/>
                  </a:lnTo>
                  <a:lnTo>
                    <a:pt x="27" y="184"/>
                  </a:lnTo>
                  <a:lnTo>
                    <a:pt x="20" y="192"/>
                  </a:lnTo>
                  <a:lnTo>
                    <a:pt x="13" y="200"/>
                  </a:lnTo>
                  <a:lnTo>
                    <a:pt x="8" y="207"/>
                  </a:lnTo>
                  <a:lnTo>
                    <a:pt x="4" y="214"/>
                  </a:lnTo>
                  <a:lnTo>
                    <a:pt x="0" y="203"/>
                  </a:lnTo>
                  <a:lnTo>
                    <a:pt x="1" y="191"/>
                  </a:lnTo>
                  <a:lnTo>
                    <a:pt x="8" y="180"/>
                  </a:lnTo>
                  <a:lnTo>
                    <a:pt x="16" y="168"/>
                  </a:lnTo>
                  <a:lnTo>
                    <a:pt x="35" y="152"/>
                  </a:lnTo>
                  <a:lnTo>
                    <a:pt x="56" y="139"/>
                  </a:lnTo>
                  <a:lnTo>
                    <a:pt x="77" y="128"/>
                  </a:lnTo>
                  <a:lnTo>
                    <a:pt x="101" y="119"/>
                  </a:lnTo>
                  <a:lnTo>
                    <a:pt x="124" y="111"/>
                  </a:lnTo>
                  <a:lnTo>
                    <a:pt x="147" y="103"/>
                  </a:lnTo>
                  <a:lnTo>
                    <a:pt x="171" y="96"/>
                  </a:lnTo>
                  <a:lnTo>
                    <a:pt x="194" y="88"/>
                  </a:lnTo>
                  <a:lnTo>
                    <a:pt x="209" y="78"/>
                  </a:lnTo>
                  <a:lnTo>
                    <a:pt x="226" y="66"/>
                  </a:lnTo>
                  <a:lnTo>
                    <a:pt x="247" y="51"/>
                  </a:lnTo>
                  <a:lnTo>
                    <a:pt x="268" y="36"/>
                  </a:lnTo>
                  <a:lnTo>
                    <a:pt x="287" y="22"/>
                  </a:lnTo>
                  <a:lnTo>
                    <a:pt x="303" y="10"/>
                  </a:lnTo>
                  <a:lnTo>
                    <a:pt x="315" y="4"/>
                  </a:lnTo>
                  <a:lnTo>
                    <a:pt x="320"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145"/>
            <p:cNvSpPr>
              <a:spLocks/>
            </p:cNvSpPr>
            <p:nvPr/>
          </p:nvSpPr>
          <p:spPr bwMode="auto">
            <a:xfrm>
              <a:off x="4021" y="3624"/>
              <a:ext cx="44" cy="54"/>
            </a:xfrm>
            <a:custGeom>
              <a:avLst/>
              <a:gdLst>
                <a:gd name="T0" fmla="*/ 84 w 89"/>
                <a:gd name="T1" fmla="*/ 22 h 110"/>
                <a:gd name="T2" fmla="*/ 89 w 89"/>
                <a:gd name="T3" fmla="*/ 45 h 110"/>
                <a:gd name="T4" fmla="*/ 83 w 89"/>
                <a:gd name="T5" fmla="*/ 67 h 110"/>
                <a:gd name="T6" fmla="*/ 74 w 89"/>
                <a:gd name="T7" fmla="*/ 88 h 110"/>
                <a:gd name="T8" fmla="*/ 68 w 89"/>
                <a:gd name="T9" fmla="*/ 110 h 110"/>
                <a:gd name="T10" fmla="*/ 62 w 89"/>
                <a:gd name="T11" fmla="*/ 110 h 110"/>
                <a:gd name="T12" fmla="*/ 59 w 89"/>
                <a:gd name="T13" fmla="*/ 106 h 110"/>
                <a:gd name="T14" fmla="*/ 58 w 89"/>
                <a:gd name="T15" fmla="*/ 101 h 110"/>
                <a:gd name="T16" fmla="*/ 54 w 89"/>
                <a:gd name="T17" fmla="*/ 97 h 110"/>
                <a:gd name="T18" fmla="*/ 46 w 89"/>
                <a:gd name="T19" fmla="*/ 97 h 110"/>
                <a:gd name="T20" fmla="*/ 38 w 89"/>
                <a:gd name="T21" fmla="*/ 98 h 110"/>
                <a:gd name="T22" fmla="*/ 30 w 89"/>
                <a:gd name="T23" fmla="*/ 101 h 110"/>
                <a:gd name="T24" fmla="*/ 23 w 89"/>
                <a:gd name="T25" fmla="*/ 103 h 110"/>
                <a:gd name="T26" fmla="*/ 16 w 89"/>
                <a:gd name="T27" fmla="*/ 104 h 110"/>
                <a:gd name="T28" fmla="*/ 9 w 89"/>
                <a:gd name="T29" fmla="*/ 103 h 110"/>
                <a:gd name="T30" fmla="*/ 5 w 89"/>
                <a:gd name="T31" fmla="*/ 98 h 110"/>
                <a:gd name="T32" fmla="*/ 0 w 89"/>
                <a:gd name="T33" fmla="*/ 90 h 110"/>
                <a:gd name="T34" fmla="*/ 1 w 89"/>
                <a:gd name="T35" fmla="*/ 80 h 110"/>
                <a:gd name="T36" fmla="*/ 6 w 89"/>
                <a:gd name="T37" fmla="*/ 72 h 110"/>
                <a:gd name="T38" fmla="*/ 13 w 89"/>
                <a:gd name="T39" fmla="*/ 65 h 110"/>
                <a:gd name="T40" fmla="*/ 21 w 89"/>
                <a:gd name="T41" fmla="*/ 58 h 110"/>
                <a:gd name="T42" fmla="*/ 29 w 89"/>
                <a:gd name="T43" fmla="*/ 52 h 110"/>
                <a:gd name="T44" fmla="*/ 36 w 89"/>
                <a:gd name="T45" fmla="*/ 44 h 110"/>
                <a:gd name="T46" fmla="*/ 40 w 89"/>
                <a:gd name="T47" fmla="*/ 36 h 110"/>
                <a:gd name="T48" fmla="*/ 41 w 89"/>
                <a:gd name="T49" fmla="*/ 26 h 110"/>
                <a:gd name="T50" fmla="*/ 58 w 89"/>
                <a:gd name="T51" fmla="*/ 29 h 110"/>
                <a:gd name="T52" fmla="*/ 54 w 89"/>
                <a:gd name="T53" fmla="*/ 38 h 110"/>
                <a:gd name="T54" fmla="*/ 48 w 89"/>
                <a:gd name="T55" fmla="*/ 48 h 110"/>
                <a:gd name="T56" fmla="*/ 41 w 89"/>
                <a:gd name="T57" fmla="*/ 55 h 110"/>
                <a:gd name="T58" fmla="*/ 35 w 89"/>
                <a:gd name="T59" fmla="*/ 61 h 110"/>
                <a:gd name="T60" fmla="*/ 28 w 89"/>
                <a:gd name="T61" fmla="*/ 70 h 110"/>
                <a:gd name="T62" fmla="*/ 22 w 89"/>
                <a:gd name="T63" fmla="*/ 76 h 110"/>
                <a:gd name="T64" fmla="*/ 17 w 89"/>
                <a:gd name="T65" fmla="*/ 84 h 110"/>
                <a:gd name="T66" fmla="*/ 16 w 89"/>
                <a:gd name="T67" fmla="*/ 94 h 110"/>
                <a:gd name="T68" fmla="*/ 25 w 89"/>
                <a:gd name="T69" fmla="*/ 91 h 110"/>
                <a:gd name="T70" fmla="*/ 33 w 89"/>
                <a:gd name="T71" fmla="*/ 88 h 110"/>
                <a:gd name="T72" fmla="*/ 43 w 89"/>
                <a:gd name="T73" fmla="*/ 84 h 110"/>
                <a:gd name="T74" fmla="*/ 51 w 89"/>
                <a:gd name="T75" fmla="*/ 80 h 110"/>
                <a:gd name="T76" fmla="*/ 58 w 89"/>
                <a:gd name="T77" fmla="*/ 74 h 110"/>
                <a:gd name="T78" fmla="*/ 66 w 89"/>
                <a:gd name="T79" fmla="*/ 67 h 110"/>
                <a:gd name="T80" fmla="*/ 71 w 89"/>
                <a:gd name="T81" fmla="*/ 60 h 110"/>
                <a:gd name="T82" fmla="*/ 77 w 89"/>
                <a:gd name="T83" fmla="*/ 52 h 110"/>
                <a:gd name="T84" fmla="*/ 76 w 89"/>
                <a:gd name="T85" fmla="*/ 37 h 110"/>
                <a:gd name="T86" fmla="*/ 69 w 89"/>
                <a:gd name="T87" fmla="*/ 23 h 110"/>
                <a:gd name="T88" fmla="*/ 61 w 89"/>
                <a:gd name="T89" fmla="*/ 11 h 110"/>
                <a:gd name="T90" fmla="*/ 54 w 89"/>
                <a:gd name="T91" fmla="*/ 0 h 110"/>
                <a:gd name="T92" fmla="*/ 62 w 89"/>
                <a:gd name="T93" fmla="*/ 3 h 110"/>
                <a:gd name="T94" fmla="*/ 70 w 89"/>
                <a:gd name="T95" fmla="*/ 8 h 110"/>
                <a:gd name="T96" fmla="*/ 77 w 89"/>
                <a:gd name="T97" fmla="*/ 15 h 110"/>
                <a:gd name="T98" fmla="*/ 84 w 89"/>
                <a:gd name="T99" fmla="*/ 2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9" h="110">
                  <a:moveTo>
                    <a:pt x="84" y="22"/>
                  </a:moveTo>
                  <a:lnTo>
                    <a:pt x="89" y="45"/>
                  </a:lnTo>
                  <a:lnTo>
                    <a:pt x="83" y="67"/>
                  </a:lnTo>
                  <a:lnTo>
                    <a:pt x="74" y="88"/>
                  </a:lnTo>
                  <a:lnTo>
                    <a:pt x="68" y="110"/>
                  </a:lnTo>
                  <a:lnTo>
                    <a:pt x="62" y="110"/>
                  </a:lnTo>
                  <a:lnTo>
                    <a:pt x="59" y="106"/>
                  </a:lnTo>
                  <a:lnTo>
                    <a:pt x="58" y="101"/>
                  </a:lnTo>
                  <a:lnTo>
                    <a:pt x="54" y="97"/>
                  </a:lnTo>
                  <a:lnTo>
                    <a:pt x="46" y="97"/>
                  </a:lnTo>
                  <a:lnTo>
                    <a:pt x="38" y="98"/>
                  </a:lnTo>
                  <a:lnTo>
                    <a:pt x="30" y="101"/>
                  </a:lnTo>
                  <a:lnTo>
                    <a:pt x="23" y="103"/>
                  </a:lnTo>
                  <a:lnTo>
                    <a:pt x="16" y="104"/>
                  </a:lnTo>
                  <a:lnTo>
                    <a:pt x="9" y="103"/>
                  </a:lnTo>
                  <a:lnTo>
                    <a:pt x="5" y="98"/>
                  </a:lnTo>
                  <a:lnTo>
                    <a:pt x="0" y="90"/>
                  </a:lnTo>
                  <a:lnTo>
                    <a:pt x="1" y="80"/>
                  </a:lnTo>
                  <a:lnTo>
                    <a:pt x="6" y="72"/>
                  </a:lnTo>
                  <a:lnTo>
                    <a:pt x="13" y="65"/>
                  </a:lnTo>
                  <a:lnTo>
                    <a:pt x="21" y="58"/>
                  </a:lnTo>
                  <a:lnTo>
                    <a:pt x="29" y="52"/>
                  </a:lnTo>
                  <a:lnTo>
                    <a:pt x="36" y="44"/>
                  </a:lnTo>
                  <a:lnTo>
                    <a:pt x="40" y="36"/>
                  </a:lnTo>
                  <a:lnTo>
                    <a:pt x="41" y="26"/>
                  </a:lnTo>
                  <a:lnTo>
                    <a:pt x="58" y="29"/>
                  </a:lnTo>
                  <a:lnTo>
                    <a:pt x="54" y="38"/>
                  </a:lnTo>
                  <a:lnTo>
                    <a:pt x="48" y="48"/>
                  </a:lnTo>
                  <a:lnTo>
                    <a:pt x="41" y="55"/>
                  </a:lnTo>
                  <a:lnTo>
                    <a:pt x="35" y="61"/>
                  </a:lnTo>
                  <a:lnTo>
                    <a:pt x="28" y="70"/>
                  </a:lnTo>
                  <a:lnTo>
                    <a:pt x="22" y="76"/>
                  </a:lnTo>
                  <a:lnTo>
                    <a:pt x="17" y="84"/>
                  </a:lnTo>
                  <a:lnTo>
                    <a:pt x="16" y="94"/>
                  </a:lnTo>
                  <a:lnTo>
                    <a:pt x="25" y="91"/>
                  </a:lnTo>
                  <a:lnTo>
                    <a:pt x="33" y="88"/>
                  </a:lnTo>
                  <a:lnTo>
                    <a:pt x="43" y="84"/>
                  </a:lnTo>
                  <a:lnTo>
                    <a:pt x="51" y="80"/>
                  </a:lnTo>
                  <a:lnTo>
                    <a:pt x="58" y="74"/>
                  </a:lnTo>
                  <a:lnTo>
                    <a:pt x="66" y="67"/>
                  </a:lnTo>
                  <a:lnTo>
                    <a:pt x="71" y="60"/>
                  </a:lnTo>
                  <a:lnTo>
                    <a:pt x="77" y="52"/>
                  </a:lnTo>
                  <a:lnTo>
                    <a:pt x="76" y="37"/>
                  </a:lnTo>
                  <a:lnTo>
                    <a:pt x="69" y="23"/>
                  </a:lnTo>
                  <a:lnTo>
                    <a:pt x="61" y="11"/>
                  </a:lnTo>
                  <a:lnTo>
                    <a:pt x="54" y="0"/>
                  </a:lnTo>
                  <a:lnTo>
                    <a:pt x="62" y="3"/>
                  </a:lnTo>
                  <a:lnTo>
                    <a:pt x="70" y="8"/>
                  </a:lnTo>
                  <a:lnTo>
                    <a:pt x="77" y="15"/>
                  </a:lnTo>
                  <a:lnTo>
                    <a:pt x="84" y="22"/>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146"/>
            <p:cNvSpPr>
              <a:spLocks/>
            </p:cNvSpPr>
            <p:nvPr/>
          </p:nvSpPr>
          <p:spPr bwMode="auto">
            <a:xfrm>
              <a:off x="4054" y="3634"/>
              <a:ext cx="169" cy="239"/>
            </a:xfrm>
            <a:custGeom>
              <a:avLst/>
              <a:gdLst>
                <a:gd name="T0" fmla="*/ 275 w 338"/>
                <a:gd name="T1" fmla="*/ 47 h 478"/>
                <a:gd name="T2" fmla="*/ 304 w 338"/>
                <a:gd name="T3" fmla="*/ 25 h 478"/>
                <a:gd name="T4" fmla="*/ 325 w 338"/>
                <a:gd name="T5" fmla="*/ 11 h 478"/>
                <a:gd name="T6" fmla="*/ 336 w 338"/>
                <a:gd name="T7" fmla="*/ 1 h 478"/>
                <a:gd name="T8" fmla="*/ 336 w 338"/>
                <a:gd name="T9" fmla="*/ 2 h 478"/>
                <a:gd name="T10" fmla="*/ 326 w 338"/>
                <a:gd name="T11" fmla="*/ 20 h 478"/>
                <a:gd name="T12" fmla="*/ 306 w 338"/>
                <a:gd name="T13" fmla="*/ 46 h 478"/>
                <a:gd name="T14" fmla="*/ 278 w 338"/>
                <a:gd name="T15" fmla="*/ 74 h 478"/>
                <a:gd name="T16" fmla="*/ 250 w 338"/>
                <a:gd name="T17" fmla="*/ 91 h 478"/>
                <a:gd name="T18" fmla="*/ 222 w 338"/>
                <a:gd name="T19" fmla="*/ 107 h 478"/>
                <a:gd name="T20" fmla="*/ 190 w 338"/>
                <a:gd name="T21" fmla="*/ 128 h 478"/>
                <a:gd name="T22" fmla="*/ 157 w 338"/>
                <a:gd name="T23" fmla="*/ 151 h 478"/>
                <a:gd name="T24" fmla="*/ 124 w 338"/>
                <a:gd name="T25" fmla="*/ 175 h 478"/>
                <a:gd name="T26" fmla="*/ 100 w 338"/>
                <a:gd name="T27" fmla="*/ 199 h 478"/>
                <a:gd name="T28" fmla="*/ 84 w 338"/>
                <a:gd name="T29" fmla="*/ 224 h 478"/>
                <a:gd name="T30" fmla="*/ 83 w 338"/>
                <a:gd name="T31" fmla="*/ 244 h 478"/>
                <a:gd name="T32" fmla="*/ 106 w 338"/>
                <a:gd name="T33" fmla="*/ 274 h 478"/>
                <a:gd name="T34" fmla="*/ 134 w 338"/>
                <a:gd name="T35" fmla="*/ 325 h 478"/>
                <a:gd name="T36" fmla="*/ 147 w 338"/>
                <a:gd name="T37" fmla="*/ 381 h 478"/>
                <a:gd name="T38" fmla="*/ 140 w 338"/>
                <a:gd name="T39" fmla="*/ 432 h 478"/>
                <a:gd name="T40" fmla="*/ 130 w 338"/>
                <a:gd name="T41" fmla="*/ 442 h 478"/>
                <a:gd name="T42" fmla="*/ 135 w 338"/>
                <a:gd name="T43" fmla="*/ 391 h 478"/>
                <a:gd name="T44" fmla="*/ 121 w 338"/>
                <a:gd name="T45" fmla="*/ 351 h 478"/>
                <a:gd name="T46" fmla="*/ 108 w 338"/>
                <a:gd name="T47" fmla="*/ 324 h 478"/>
                <a:gd name="T48" fmla="*/ 96 w 338"/>
                <a:gd name="T49" fmla="*/ 297 h 478"/>
                <a:gd name="T50" fmla="*/ 81 w 338"/>
                <a:gd name="T51" fmla="*/ 272 h 478"/>
                <a:gd name="T52" fmla="*/ 30 w 338"/>
                <a:gd name="T53" fmla="*/ 280 h 478"/>
                <a:gd name="T54" fmla="*/ 47 w 338"/>
                <a:gd name="T55" fmla="*/ 323 h 478"/>
                <a:gd name="T56" fmla="*/ 64 w 338"/>
                <a:gd name="T57" fmla="*/ 366 h 478"/>
                <a:gd name="T58" fmla="*/ 75 w 338"/>
                <a:gd name="T59" fmla="*/ 412 h 478"/>
                <a:gd name="T60" fmla="*/ 70 w 338"/>
                <a:gd name="T61" fmla="*/ 460 h 478"/>
                <a:gd name="T62" fmla="*/ 78 w 338"/>
                <a:gd name="T63" fmla="*/ 461 h 478"/>
                <a:gd name="T64" fmla="*/ 93 w 338"/>
                <a:gd name="T65" fmla="*/ 459 h 478"/>
                <a:gd name="T66" fmla="*/ 109 w 338"/>
                <a:gd name="T67" fmla="*/ 455 h 478"/>
                <a:gd name="T68" fmla="*/ 120 w 338"/>
                <a:gd name="T69" fmla="*/ 454 h 478"/>
                <a:gd name="T70" fmla="*/ 109 w 338"/>
                <a:gd name="T71" fmla="*/ 465 h 478"/>
                <a:gd name="T72" fmla="*/ 84 w 338"/>
                <a:gd name="T73" fmla="*/ 475 h 478"/>
                <a:gd name="T74" fmla="*/ 57 w 338"/>
                <a:gd name="T75" fmla="*/ 478 h 478"/>
                <a:gd name="T76" fmla="*/ 45 w 338"/>
                <a:gd name="T77" fmla="*/ 470 h 478"/>
                <a:gd name="T78" fmla="*/ 52 w 338"/>
                <a:gd name="T79" fmla="*/ 416 h 478"/>
                <a:gd name="T80" fmla="*/ 44 w 338"/>
                <a:gd name="T81" fmla="*/ 365 h 478"/>
                <a:gd name="T82" fmla="*/ 24 w 338"/>
                <a:gd name="T83" fmla="*/ 318 h 478"/>
                <a:gd name="T84" fmla="*/ 0 w 338"/>
                <a:gd name="T85" fmla="*/ 272 h 478"/>
                <a:gd name="T86" fmla="*/ 7 w 338"/>
                <a:gd name="T87" fmla="*/ 268 h 478"/>
                <a:gd name="T88" fmla="*/ 24 w 338"/>
                <a:gd name="T89" fmla="*/ 260 h 478"/>
                <a:gd name="T90" fmla="*/ 42 w 338"/>
                <a:gd name="T91" fmla="*/ 250 h 478"/>
                <a:gd name="T92" fmla="*/ 57 w 338"/>
                <a:gd name="T93" fmla="*/ 242 h 478"/>
                <a:gd name="T94" fmla="*/ 61 w 338"/>
                <a:gd name="T95" fmla="*/ 218 h 478"/>
                <a:gd name="T96" fmla="*/ 69 w 338"/>
                <a:gd name="T97" fmla="*/ 197 h 478"/>
                <a:gd name="T98" fmla="*/ 81 w 338"/>
                <a:gd name="T99" fmla="*/ 182 h 478"/>
                <a:gd name="T100" fmla="*/ 97 w 338"/>
                <a:gd name="T101" fmla="*/ 167 h 478"/>
                <a:gd name="T102" fmla="*/ 119 w 338"/>
                <a:gd name="T103" fmla="*/ 150 h 478"/>
                <a:gd name="T104" fmla="*/ 144 w 338"/>
                <a:gd name="T105" fmla="*/ 133 h 478"/>
                <a:gd name="T106" fmla="*/ 170 w 338"/>
                <a:gd name="T107" fmla="*/ 115 h 478"/>
                <a:gd name="T108" fmla="*/ 199 w 338"/>
                <a:gd name="T109" fmla="*/ 97 h 478"/>
                <a:gd name="T110" fmla="*/ 229 w 338"/>
                <a:gd name="T111" fmla="*/ 78 h 478"/>
                <a:gd name="T112" fmla="*/ 257 w 338"/>
                <a:gd name="T113" fmla="*/ 60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38" h="478">
                  <a:moveTo>
                    <a:pt x="257" y="60"/>
                  </a:moveTo>
                  <a:lnTo>
                    <a:pt x="275" y="47"/>
                  </a:lnTo>
                  <a:lnTo>
                    <a:pt x="291" y="36"/>
                  </a:lnTo>
                  <a:lnTo>
                    <a:pt x="304" y="25"/>
                  </a:lnTo>
                  <a:lnTo>
                    <a:pt x="317" y="17"/>
                  </a:lnTo>
                  <a:lnTo>
                    <a:pt x="325" y="11"/>
                  </a:lnTo>
                  <a:lnTo>
                    <a:pt x="332" y="5"/>
                  </a:lnTo>
                  <a:lnTo>
                    <a:pt x="336" y="1"/>
                  </a:lnTo>
                  <a:lnTo>
                    <a:pt x="338" y="0"/>
                  </a:lnTo>
                  <a:lnTo>
                    <a:pt x="336" y="2"/>
                  </a:lnTo>
                  <a:lnTo>
                    <a:pt x="333" y="9"/>
                  </a:lnTo>
                  <a:lnTo>
                    <a:pt x="326" y="20"/>
                  </a:lnTo>
                  <a:lnTo>
                    <a:pt x="318" y="32"/>
                  </a:lnTo>
                  <a:lnTo>
                    <a:pt x="306" y="46"/>
                  </a:lnTo>
                  <a:lnTo>
                    <a:pt x="294" y="60"/>
                  </a:lnTo>
                  <a:lnTo>
                    <a:pt x="278" y="74"/>
                  </a:lnTo>
                  <a:lnTo>
                    <a:pt x="260" y="85"/>
                  </a:lnTo>
                  <a:lnTo>
                    <a:pt x="250" y="91"/>
                  </a:lnTo>
                  <a:lnTo>
                    <a:pt x="237" y="99"/>
                  </a:lnTo>
                  <a:lnTo>
                    <a:pt x="222" y="107"/>
                  </a:lnTo>
                  <a:lnTo>
                    <a:pt x="206" y="118"/>
                  </a:lnTo>
                  <a:lnTo>
                    <a:pt x="190" y="128"/>
                  </a:lnTo>
                  <a:lnTo>
                    <a:pt x="173" y="139"/>
                  </a:lnTo>
                  <a:lnTo>
                    <a:pt x="157" y="151"/>
                  </a:lnTo>
                  <a:lnTo>
                    <a:pt x="140" y="163"/>
                  </a:lnTo>
                  <a:lnTo>
                    <a:pt x="124" y="175"/>
                  </a:lnTo>
                  <a:lnTo>
                    <a:pt x="112" y="188"/>
                  </a:lnTo>
                  <a:lnTo>
                    <a:pt x="100" y="199"/>
                  </a:lnTo>
                  <a:lnTo>
                    <a:pt x="91" y="212"/>
                  </a:lnTo>
                  <a:lnTo>
                    <a:pt x="84" y="224"/>
                  </a:lnTo>
                  <a:lnTo>
                    <a:pt x="82" y="234"/>
                  </a:lnTo>
                  <a:lnTo>
                    <a:pt x="83" y="244"/>
                  </a:lnTo>
                  <a:lnTo>
                    <a:pt x="89" y="254"/>
                  </a:lnTo>
                  <a:lnTo>
                    <a:pt x="106" y="274"/>
                  </a:lnTo>
                  <a:lnTo>
                    <a:pt x="121" y="298"/>
                  </a:lnTo>
                  <a:lnTo>
                    <a:pt x="134" y="325"/>
                  </a:lnTo>
                  <a:lnTo>
                    <a:pt x="143" y="354"/>
                  </a:lnTo>
                  <a:lnTo>
                    <a:pt x="147" y="381"/>
                  </a:lnTo>
                  <a:lnTo>
                    <a:pt x="147" y="408"/>
                  </a:lnTo>
                  <a:lnTo>
                    <a:pt x="140" y="432"/>
                  </a:lnTo>
                  <a:lnTo>
                    <a:pt x="128" y="452"/>
                  </a:lnTo>
                  <a:lnTo>
                    <a:pt x="130" y="442"/>
                  </a:lnTo>
                  <a:lnTo>
                    <a:pt x="135" y="419"/>
                  </a:lnTo>
                  <a:lnTo>
                    <a:pt x="135" y="391"/>
                  </a:lnTo>
                  <a:lnTo>
                    <a:pt x="127" y="364"/>
                  </a:lnTo>
                  <a:lnTo>
                    <a:pt x="121" y="351"/>
                  </a:lnTo>
                  <a:lnTo>
                    <a:pt x="114" y="338"/>
                  </a:lnTo>
                  <a:lnTo>
                    <a:pt x="108" y="324"/>
                  </a:lnTo>
                  <a:lnTo>
                    <a:pt x="102" y="311"/>
                  </a:lnTo>
                  <a:lnTo>
                    <a:pt x="96" y="297"/>
                  </a:lnTo>
                  <a:lnTo>
                    <a:pt x="89" y="285"/>
                  </a:lnTo>
                  <a:lnTo>
                    <a:pt x="81" y="272"/>
                  </a:lnTo>
                  <a:lnTo>
                    <a:pt x="72" y="259"/>
                  </a:lnTo>
                  <a:lnTo>
                    <a:pt x="30" y="280"/>
                  </a:lnTo>
                  <a:lnTo>
                    <a:pt x="38" y="302"/>
                  </a:lnTo>
                  <a:lnTo>
                    <a:pt x="47" y="323"/>
                  </a:lnTo>
                  <a:lnTo>
                    <a:pt x="56" y="344"/>
                  </a:lnTo>
                  <a:lnTo>
                    <a:pt x="64" y="366"/>
                  </a:lnTo>
                  <a:lnTo>
                    <a:pt x="71" y="389"/>
                  </a:lnTo>
                  <a:lnTo>
                    <a:pt x="75" y="412"/>
                  </a:lnTo>
                  <a:lnTo>
                    <a:pt x="75" y="435"/>
                  </a:lnTo>
                  <a:lnTo>
                    <a:pt x="70" y="460"/>
                  </a:lnTo>
                  <a:lnTo>
                    <a:pt x="72" y="461"/>
                  </a:lnTo>
                  <a:lnTo>
                    <a:pt x="78" y="461"/>
                  </a:lnTo>
                  <a:lnTo>
                    <a:pt x="85" y="461"/>
                  </a:lnTo>
                  <a:lnTo>
                    <a:pt x="93" y="459"/>
                  </a:lnTo>
                  <a:lnTo>
                    <a:pt x="102" y="457"/>
                  </a:lnTo>
                  <a:lnTo>
                    <a:pt x="109" y="455"/>
                  </a:lnTo>
                  <a:lnTo>
                    <a:pt x="116" y="454"/>
                  </a:lnTo>
                  <a:lnTo>
                    <a:pt x="120" y="454"/>
                  </a:lnTo>
                  <a:lnTo>
                    <a:pt x="117" y="460"/>
                  </a:lnTo>
                  <a:lnTo>
                    <a:pt x="109" y="465"/>
                  </a:lnTo>
                  <a:lnTo>
                    <a:pt x="98" y="471"/>
                  </a:lnTo>
                  <a:lnTo>
                    <a:pt x="84" y="475"/>
                  </a:lnTo>
                  <a:lnTo>
                    <a:pt x="70" y="477"/>
                  </a:lnTo>
                  <a:lnTo>
                    <a:pt x="57" y="478"/>
                  </a:lnTo>
                  <a:lnTo>
                    <a:pt x="48" y="476"/>
                  </a:lnTo>
                  <a:lnTo>
                    <a:pt x="45" y="470"/>
                  </a:lnTo>
                  <a:lnTo>
                    <a:pt x="51" y="442"/>
                  </a:lnTo>
                  <a:lnTo>
                    <a:pt x="52" y="416"/>
                  </a:lnTo>
                  <a:lnTo>
                    <a:pt x="49" y="391"/>
                  </a:lnTo>
                  <a:lnTo>
                    <a:pt x="44" y="365"/>
                  </a:lnTo>
                  <a:lnTo>
                    <a:pt x="34" y="341"/>
                  </a:lnTo>
                  <a:lnTo>
                    <a:pt x="24" y="318"/>
                  </a:lnTo>
                  <a:lnTo>
                    <a:pt x="13" y="295"/>
                  </a:lnTo>
                  <a:lnTo>
                    <a:pt x="0" y="272"/>
                  </a:lnTo>
                  <a:lnTo>
                    <a:pt x="2" y="271"/>
                  </a:lnTo>
                  <a:lnTo>
                    <a:pt x="7" y="268"/>
                  </a:lnTo>
                  <a:lnTo>
                    <a:pt x="15" y="265"/>
                  </a:lnTo>
                  <a:lnTo>
                    <a:pt x="24" y="260"/>
                  </a:lnTo>
                  <a:lnTo>
                    <a:pt x="33" y="255"/>
                  </a:lnTo>
                  <a:lnTo>
                    <a:pt x="42" y="250"/>
                  </a:lnTo>
                  <a:lnTo>
                    <a:pt x="51" y="245"/>
                  </a:lnTo>
                  <a:lnTo>
                    <a:pt x="57" y="242"/>
                  </a:lnTo>
                  <a:lnTo>
                    <a:pt x="59" y="229"/>
                  </a:lnTo>
                  <a:lnTo>
                    <a:pt x="61" y="218"/>
                  </a:lnTo>
                  <a:lnTo>
                    <a:pt x="64" y="206"/>
                  </a:lnTo>
                  <a:lnTo>
                    <a:pt x="69" y="197"/>
                  </a:lnTo>
                  <a:lnTo>
                    <a:pt x="74" y="190"/>
                  </a:lnTo>
                  <a:lnTo>
                    <a:pt x="81" y="182"/>
                  </a:lnTo>
                  <a:lnTo>
                    <a:pt x="87" y="174"/>
                  </a:lnTo>
                  <a:lnTo>
                    <a:pt x="97" y="167"/>
                  </a:lnTo>
                  <a:lnTo>
                    <a:pt x="107" y="158"/>
                  </a:lnTo>
                  <a:lnTo>
                    <a:pt x="119" y="150"/>
                  </a:lnTo>
                  <a:lnTo>
                    <a:pt x="130" y="142"/>
                  </a:lnTo>
                  <a:lnTo>
                    <a:pt x="144" y="133"/>
                  </a:lnTo>
                  <a:lnTo>
                    <a:pt x="157" y="125"/>
                  </a:lnTo>
                  <a:lnTo>
                    <a:pt x="170" y="115"/>
                  </a:lnTo>
                  <a:lnTo>
                    <a:pt x="185" y="106"/>
                  </a:lnTo>
                  <a:lnTo>
                    <a:pt x="199" y="97"/>
                  </a:lnTo>
                  <a:lnTo>
                    <a:pt x="214" y="88"/>
                  </a:lnTo>
                  <a:lnTo>
                    <a:pt x="229" y="78"/>
                  </a:lnTo>
                  <a:lnTo>
                    <a:pt x="243" y="69"/>
                  </a:lnTo>
                  <a:lnTo>
                    <a:pt x="257" y="6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Freeform 147"/>
            <p:cNvSpPr>
              <a:spLocks/>
            </p:cNvSpPr>
            <p:nvPr/>
          </p:nvSpPr>
          <p:spPr bwMode="auto">
            <a:xfrm>
              <a:off x="3665" y="3655"/>
              <a:ext cx="111" cy="63"/>
            </a:xfrm>
            <a:custGeom>
              <a:avLst/>
              <a:gdLst>
                <a:gd name="T0" fmla="*/ 222 w 222"/>
                <a:gd name="T1" fmla="*/ 0 h 126"/>
                <a:gd name="T2" fmla="*/ 215 w 222"/>
                <a:gd name="T3" fmla="*/ 13 h 126"/>
                <a:gd name="T4" fmla="*/ 205 w 222"/>
                <a:gd name="T5" fmla="*/ 24 h 126"/>
                <a:gd name="T6" fmla="*/ 192 w 222"/>
                <a:gd name="T7" fmla="*/ 31 h 126"/>
                <a:gd name="T8" fmla="*/ 179 w 222"/>
                <a:gd name="T9" fmla="*/ 39 h 126"/>
                <a:gd name="T10" fmla="*/ 166 w 222"/>
                <a:gd name="T11" fmla="*/ 47 h 126"/>
                <a:gd name="T12" fmla="*/ 153 w 222"/>
                <a:gd name="T13" fmla="*/ 57 h 126"/>
                <a:gd name="T14" fmla="*/ 145 w 222"/>
                <a:gd name="T15" fmla="*/ 72 h 126"/>
                <a:gd name="T16" fmla="*/ 141 w 222"/>
                <a:gd name="T17" fmla="*/ 92 h 126"/>
                <a:gd name="T18" fmla="*/ 127 w 222"/>
                <a:gd name="T19" fmla="*/ 102 h 126"/>
                <a:gd name="T20" fmla="*/ 111 w 222"/>
                <a:gd name="T21" fmla="*/ 110 h 126"/>
                <a:gd name="T22" fmla="*/ 92 w 222"/>
                <a:gd name="T23" fmla="*/ 116 h 126"/>
                <a:gd name="T24" fmla="*/ 74 w 222"/>
                <a:gd name="T25" fmla="*/ 121 h 126"/>
                <a:gd name="T26" fmla="*/ 54 w 222"/>
                <a:gd name="T27" fmla="*/ 124 h 126"/>
                <a:gd name="T28" fmla="*/ 34 w 222"/>
                <a:gd name="T29" fmla="*/ 125 h 126"/>
                <a:gd name="T30" fmla="*/ 16 w 222"/>
                <a:gd name="T31" fmla="*/ 126 h 126"/>
                <a:gd name="T32" fmla="*/ 0 w 222"/>
                <a:gd name="T33" fmla="*/ 126 h 126"/>
                <a:gd name="T34" fmla="*/ 18 w 222"/>
                <a:gd name="T35" fmla="*/ 110 h 126"/>
                <a:gd name="T36" fmla="*/ 29 w 222"/>
                <a:gd name="T37" fmla="*/ 109 h 126"/>
                <a:gd name="T38" fmla="*/ 38 w 222"/>
                <a:gd name="T39" fmla="*/ 109 h 126"/>
                <a:gd name="T40" fmla="*/ 48 w 222"/>
                <a:gd name="T41" fmla="*/ 108 h 126"/>
                <a:gd name="T42" fmla="*/ 59 w 222"/>
                <a:gd name="T43" fmla="*/ 107 h 126"/>
                <a:gd name="T44" fmla="*/ 68 w 222"/>
                <a:gd name="T45" fmla="*/ 104 h 126"/>
                <a:gd name="T46" fmla="*/ 78 w 222"/>
                <a:gd name="T47" fmla="*/ 103 h 126"/>
                <a:gd name="T48" fmla="*/ 87 w 222"/>
                <a:gd name="T49" fmla="*/ 101 h 126"/>
                <a:gd name="T50" fmla="*/ 97 w 222"/>
                <a:gd name="T51" fmla="*/ 97 h 126"/>
                <a:gd name="T52" fmla="*/ 106 w 222"/>
                <a:gd name="T53" fmla="*/ 85 h 126"/>
                <a:gd name="T54" fmla="*/ 114 w 222"/>
                <a:gd name="T55" fmla="*/ 72 h 126"/>
                <a:gd name="T56" fmla="*/ 122 w 222"/>
                <a:gd name="T57" fmla="*/ 58 h 126"/>
                <a:gd name="T58" fmla="*/ 131 w 222"/>
                <a:gd name="T59" fmla="*/ 46 h 126"/>
                <a:gd name="T60" fmla="*/ 142 w 222"/>
                <a:gd name="T61" fmla="*/ 35 h 126"/>
                <a:gd name="T62" fmla="*/ 153 w 222"/>
                <a:gd name="T63" fmla="*/ 26 h 126"/>
                <a:gd name="T64" fmla="*/ 167 w 222"/>
                <a:gd name="T65" fmla="*/ 20 h 126"/>
                <a:gd name="T66" fmla="*/ 183 w 222"/>
                <a:gd name="T67" fmla="*/ 18 h 126"/>
                <a:gd name="T68" fmla="*/ 189 w 222"/>
                <a:gd name="T69" fmla="*/ 17 h 126"/>
                <a:gd name="T70" fmla="*/ 194 w 222"/>
                <a:gd name="T71" fmla="*/ 15 h 126"/>
                <a:gd name="T72" fmla="*/ 198 w 222"/>
                <a:gd name="T73" fmla="*/ 12 h 126"/>
                <a:gd name="T74" fmla="*/ 203 w 222"/>
                <a:gd name="T75" fmla="*/ 10 h 126"/>
                <a:gd name="T76" fmla="*/ 207 w 222"/>
                <a:gd name="T77" fmla="*/ 8 h 126"/>
                <a:gd name="T78" fmla="*/ 212 w 222"/>
                <a:gd name="T79" fmla="*/ 4 h 126"/>
                <a:gd name="T80" fmla="*/ 218 w 222"/>
                <a:gd name="T81" fmla="*/ 2 h 126"/>
                <a:gd name="T82" fmla="*/ 222 w 222"/>
                <a:gd name="T8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22" h="126">
                  <a:moveTo>
                    <a:pt x="222" y="0"/>
                  </a:moveTo>
                  <a:lnTo>
                    <a:pt x="215" y="13"/>
                  </a:lnTo>
                  <a:lnTo>
                    <a:pt x="205" y="24"/>
                  </a:lnTo>
                  <a:lnTo>
                    <a:pt x="192" y="31"/>
                  </a:lnTo>
                  <a:lnTo>
                    <a:pt x="179" y="39"/>
                  </a:lnTo>
                  <a:lnTo>
                    <a:pt x="166" y="47"/>
                  </a:lnTo>
                  <a:lnTo>
                    <a:pt x="153" y="57"/>
                  </a:lnTo>
                  <a:lnTo>
                    <a:pt x="145" y="72"/>
                  </a:lnTo>
                  <a:lnTo>
                    <a:pt x="141" y="92"/>
                  </a:lnTo>
                  <a:lnTo>
                    <a:pt x="127" y="102"/>
                  </a:lnTo>
                  <a:lnTo>
                    <a:pt x="111" y="110"/>
                  </a:lnTo>
                  <a:lnTo>
                    <a:pt x="92" y="116"/>
                  </a:lnTo>
                  <a:lnTo>
                    <a:pt x="74" y="121"/>
                  </a:lnTo>
                  <a:lnTo>
                    <a:pt x="54" y="124"/>
                  </a:lnTo>
                  <a:lnTo>
                    <a:pt x="34" y="125"/>
                  </a:lnTo>
                  <a:lnTo>
                    <a:pt x="16" y="126"/>
                  </a:lnTo>
                  <a:lnTo>
                    <a:pt x="0" y="126"/>
                  </a:lnTo>
                  <a:lnTo>
                    <a:pt x="18" y="110"/>
                  </a:lnTo>
                  <a:lnTo>
                    <a:pt x="29" y="109"/>
                  </a:lnTo>
                  <a:lnTo>
                    <a:pt x="38" y="109"/>
                  </a:lnTo>
                  <a:lnTo>
                    <a:pt x="48" y="108"/>
                  </a:lnTo>
                  <a:lnTo>
                    <a:pt x="59" y="107"/>
                  </a:lnTo>
                  <a:lnTo>
                    <a:pt x="68" y="104"/>
                  </a:lnTo>
                  <a:lnTo>
                    <a:pt x="78" y="103"/>
                  </a:lnTo>
                  <a:lnTo>
                    <a:pt x="87" y="101"/>
                  </a:lnTo>
                  <a:lnTo>
                    <a:pt x="97" y="97"/>
                  </a:lnTo>
                  <a:lnTo>
                    <a:pt x="106" y="85"/>
                  </a:lnTo>
                  <a:lnTo>
                    <a:pt x="114" y="72"/>
                  </a:lnTo>
                  <a:lnTo>
                    <a:pt x="122" y="58"/>
                  </a:lnTo>
                  <a:lnTo>
                    <a:pt x="131" y="46"/>
                  </a:lnTo>
                  <a:lnTo>
                    <a:pt x="142" y="35"/>
                  </a:lnTo>
                  <a:lnTo>
                    <a:pt x="153" y="26"/>
                  </a:lnTo>
                  <a:lnTo>
                    <a:pt x="167" y="20"/>
                  </a:lnTo>
                  <a:lnTo>
                    <a:pt x="183" y="18"/>
                  </a:lnTo>
                  <a:lnTo>
                    <a:pt x="189" y="17"/>
                  </a:lnTo>
                  <a:lnTo>
                    <a:pt x="194" y="15"/>
                  </a:lnTo>
                  <a:lnTo>
                    <a:pt x="198" y="12"/>
                  </a:lnTo>
                  <a:lnTo>
                    <a:pt x="203" y="10"/>
                  </a:lnTo>
                  <a:lnTo>
                    <a:pt x="207" y="8"/>
                  </a:lnTo>
                  <a:lnTo>
                    <a:pt x="212" y="4"/>
                  </a:lnTo>
                  <a:lnTo>
                    <a:pt x="218" y="2"/>
                  </a:lnTo>
                  <a:lnTo>
                    <a:pt x="222"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Freeform 148"/>
            <p:cNvSpPr>
              <a:spLocks/>
            </p:cNvSpPr>
            <p:nvPr/>
          </p:nvSpPr>
          <p:spPr bwMode="auto">
            <a:xfrm>
              <a:off x="3762" y="3680"/>
              <a:ext cx="93" cy="77"/>
            </a:xfrm>
            <a:custGeom>
              <a:avLst/>
              <a:gdLst>
                <a:gd name="T0" fmla="*/ 52 w 185"/>
                <a:gd name="T1" fmla="*/ 0 h 154"/>
                <a:gd name="T2" fmla="*/ 46 w 185"/>
                <a:gd name="T3" fmla="*/ 12 h 154"/>
                <a:gd name="T4" fmla="*/ 40 w 185"/>
                <a:gd name="T5" fmla="*/ 23 h 154"/>
                <a:gd name="T6" fmla="*/ 34 w 185"/>
                <a:gd name="T7" fmla="*/ 36 h 154"/>
                <a:gd name="T8" fmla="*/ 28 w 185"/>
                <a:gd name="T9" fmla="*/ 46 h 154"/>
                <a:gd name="T10" fmla="*/ 37 w 185"/>
                <a:gd name="T11" fmla="*/ 59 h 154"/>
                <a:gd name="T12" fmla="*/ 45 w 185"/>
                <a:gd name="T13" fmla="*/ 70 h 154"/>
                <a:gd name="T14" fmla="*/ 54 w 185"/>
                <a:gd name="T15" fmla="*/ 80 h 154"/>
                <a:gd name="T16" fmla="*/ 62 w 185"/>
                <a:gd name="T17" fmla="*/ 89 h 154"/>
                <a:gd name="T18" fmla="*/ 71 w 185"/>
                <a:gd name="T19" fmla="*/ 98 h 154"/>
                <a:gd name="T20" fmla="*/ 80 w 185"/>
                <a:gd name="T21" fmla="*/ 106 h 154"/>
                <a:gd name="T22" fmla="*/ 91 w 185"/>
                <a:gd name="T23" fmla="*/ 114 h 154"/>
                <a:gd name="T24" fmla="*/ 101 w 185"/>
                <a:gd name="T25" fmla="*/ 123 h 154"/>
                <a:gd name="T26" fmla="*/ 111 w 185"/>
                <a:gd name="T27" fmla="*/ 123 h 154"/>
                <a:gd name="T28" fmla="*/ 122 w 185"/>
                <a:gd name="T29" fmla="*/ 123 h 154"/>
                <a:gd name="T30" fmla="*/ 135 w 185"/>
                <a:gd name="T31" fmla="*/ 126 h 154"/>
                <a:gd name="T32" fmla="*/ 147 w 185"/>
                <a:gd name="T33" fmla="*/ 128 h 154"/>
                <a:gd name="T34" fmla="*/ 159 w 185"/>
                <a:gd name="T35" fmla="*/ 131 h 154"/>
                <a:gd name="T36" fmla="*/ 169 w 185"/>
                <a:gd name="T37" fmla="*/ 136 h 154"/>
                <a:gd name="T38" fmla="*/ 178 w 185"/>
                <a:gd name="T39" fmla="*/ 143 h 154"/>
                <a:gd name="T40" fmla="*/ 185 w 185"/>
                <a:gd name="T41" fmla="*/ 151 h 154"/>
                <a:gd name="T42" fmla="*/ 178 w 185"/>
                <a:gd name="T43" fmla="*/ 154 h 154"/>
                <a:gd name="T44" fmla="*/ 170 w 185"/>
                <a:gd name="T45" fmla="*/ 151 h 154"/>
                <a:gd name="T46" fmla="*/ 161 w 185"/>
                <a:gd name="T47" fmla="*/ 146 h 154"/>
                <a:gd name="T48" fmla="*/ 153 w 185"/>
                <a:gd name="T49" fmla="*/ 143 h 154"/>
                <a:gd name="T50" fmla="*/ 144 w 185"/>
                <a:gd name="T51" fmla="*/ 138 h 154"/>
                <a:gd name="T52" fmla="*/ 133 w 185"/>
                <a:gd name="T53" fmla="*/ 137 h 154"/>
                <a:gd name="T54" fmla="*/ 122 w 185"/>
                <a:gd name="T55" fmla="*/ 136 h 154"/>
                <a:gd name="T56" fmla="*/ 111 w 185"/>
                <a:gd name="T57" fmla="*/ 137 h 154"/>
                <a:gd name="T58" fmla="*/ 100 w 185"/>
                <a:gd name="T59" fmla="*/ 136 h 154"/>
                <a:gd name="T60" fmla="*/ 90 w 185"/>
                <a:gd name="T61" fmla="*/ 135 h 154"/>
                <a:gd name="T62" fmla="*/ 80 w 185"/>
                <a:gd name="T63" fmla="*/ 131 h 154"/>
                <a:gd name="T64" fmla="*/ 72 w 185"/>
                <a:gd name="T65" fmla="*/ 125 h 154"/>
                <a:gd name="T66" fmla="*/ 62 w 185"/>
                <a:gd name="T67" fmla="*/ 113 h 154"/>
                <a:gd name="T68" fmla="*/ 52 w 185"/>
                <a:gd name="T69" fmla="*/ 103 h 154"/>
                <a:gd name="T70" fmla="*/ 41 w 185"/>
                <a:gd name="T71" fmla="*/ 91 h 154"/>
                <a:gd name="T72" fmla="*/ 32 w 185"/>
                <a:gd name="T73" fmla="*/ 80 h 154"/>
                <a:gd name="T74" fmla="*/ 23 w 185"/>
                <a:gd name="T75" fmla="*/ 68 h 154"/>
                <a:gd name="T76" fmla="*/ 13 w 185"/>
                <a:gd name="T77" fmla="*/ 55 h 154"/>
                <a:gd name="T78" fmla="*/ 7 w 185"/>
                <a:gd name="T79" fmla="*/ 43 h 154"/>
                <a:gd name="T80" fmla="*/ 0 w 185"/>
                <a:gd name="T81" fmla="*/ 29 h 154"/>
                <a:gd name="T82" fmla="*/ 3 w 185"/>
                <a:gd name="T83" fmla="*/ 27 h 154"/>
                <a:gd name="T84" fmla="*/ 7 w 185"/>
                <a:gd name="T85" fmla="*/ 27 h 154"/>
                <a:gd name="T86" fmla="*/ 10 w 185"/>
                <a:gd name="T87" fmla="*/ 28 h 154"/>
                <a:gd name="T88" fmla="*/ 13 w 185"/>
                <a:gd name="T89" fmla="*/ 29 h 154"/>
                <a:gd name="T90" fmla="*/ 17 w 185"/>
                <a:gd name="T91" fmla="*/ 25 h 154"/>
                <a:gd name="T92" fmla="*/ 23 w 185"/>
                <a:gd name="T93" fmla="*/ 22 h 154"/>
                <a:gd name="T94" fmla="*/ 30 w 185"/>
                <a:gd name="T95" fmla="*/ 16 h 154"/>
                <a:gd name="T96" fmla="*/ 35 w 185"/>
                <a:gd name="T97" fmla="*/ 12 h 154"/>
                <a:gd name="T98" fmla="*/ 41 w 185"/>
                <a:gd name="T99" fmla="*/ 7 h 154"/>
                <a:gd name="T100" fmla="*/ 47 w 185"/>
                <a:gd name="T101" fmla="*/ 4 h 154"/>
                <a:gd name="T102" fmla="*/ 50 w 185"/>
                <a:gd name="T103" fmla="*/ 1 h 154"/>
                <a:gd name="T104" fmla="*/ 52 w 185"/>
                <a:gd name="T105"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5" h="154">
                  <a:moveTo>
                    <a:pt x="52" y="0"/>
                  </a:moveTo>
                  <a:lnTo>
                    <a:pt x="46" y="12"/>
                  </a:lnTo>
                  <a:lnTo>
                    <a:pt x="40" y="23"/>
                  </a:lnTo>
                  <a:lnTo>
                    <a:pt x="34" y="36"/>
                  </a:lnTo>
                  <a:lnTo>
                    <a:pt x="28" y="46"/>
                  </a:lnTo>
                  <a:lnTo>
                    <a:pt x="37" y="59"/>
                  </a:lnTo>
                  <a:lnTo>
                    <a:pt x="45" y="70"/>
                  </a:lnTo>
                  <a:lnTo>
                    <a:pt x="54" y="80"/>
                  </a:lnTo>
                  <a:lnTo>
                    <a:pt x="62" y="89"/>
                  </a:lnTo>
                  <a:lnTo>
                    <a:pt x="71" y="98"/>
                  </a:lnTo>
                  <a:lnTo>
                    <a:pt x="80" y="106"/>
                  </a:lnTo>
                  <a:lnTo>
                    <a:pt x="91" y="114"/>
                  </a:lnTo>
                  <a:lnTo>
                    <a:pt x="101" y="123"/>
                  </a:lnTo>
                  <a:lnTo>
                    <a:pt x="111" y="123"/>
                  </a:lnTo>
                  <a:lnTo>
                    <a:pt x="122" y="123"/>
                  </a:lnTo>
                  <a:lnTo>
                    <a:pt x="135" y="126"/>
                  </a:lnTo>
                  <a:lnTo>
                    <a:pt x="147" y="128"/>
                  </a:lnTo>
                  <a:lnTo>
                    <a:pt x="159" y="131"/>
                  </a:lnTo>
                  <a:lnTo>
                    <a:pt x="169" y="136"/>
                  </a:lnTo>
                  <a:lnTo>
                    <a:pt x="178" y="143"/>
                  </a:lnTo>
                  <a:lnTo>
                    <a:pt x="185" y="151"/>
                  </a:lnTo>
                  <a:lnTo>
                    <a:pt x="178" y="154"/>
                  </a:lnTo>
                  <a:lnTo>
                    <a:pt x="170" y="151"/>
                  </a:lnTo>
                  <a:lnTo>
                    <a:pt x="161" y="146"/>
                  </a:lnTo>
                  <a:lnTo>
                    <a:pt x="153" y="143"/>
                  </a:lnTo>
                  <a:lnTo>
                    <a:pt x="144" y="138"/>
                  </a:lnTo>
                  <a:lnTo>
                    <a:pt x="133" y="137"/>
                  </a:lnTo>
                  <a:lnTo>
                    <a:pt x="122" y="136"/>
                  </a:lnTo>
                  <a:lnTo>
                    <a:pt x="111" y="137"/>
                  </a:lnTo>
                  <a:lnTo>
                    <a:pt x="100" y="136"/>
                  </a:lnTo>
                  <a:lnTo>
                    <a:pt x="90" y="135"/>
                  </a:lnTo>
                  <a:lnTo>
                    <a:pt x="80" y="131"/>
                  </a:lnTo>
                  <a:lnTo>
                    <a:pt x="72" y="125"/>
                  </a:lnTo>
                  <a:lnTo>
                    <a:pt x="62" y="113"/>
                  </a:lnTo>
                  <a:lnTo>
                    <a:pt x="52" y="103"/>
                  </a:lnTo>
                  <a:lnTo>
                    <a:pt x="41" y="91"/>
                  </a:lnTo>
                  <a:lnTo>
                    <a:pt x="32" y="80"/>
                  </a:lnTo>
                  <a:lnTo>
                    <a:pt x="23" y="68"/>
                  </a:lnTo>
                  <a:lnTo>
                    <a:pt x="13" y="55"/>
                  </a:lnTo>
                  <a:lnTo>
                    <a:pt x="7" y="43"/>
                  </a:lnTo>
                  <a:lnTo>
                    <a:pt x="0" y="29"/>
                  </a:lnTo>
                  <a:lnTo>
                    <a:pt x="3" y="27"/>
                  </a:lnTo>
                  <a:lnTo>
                    <a:pt x="7" y="27"/>
                  </a:lnTo>
                  <a:lnTo>
                    <a:pt x="10" y="28"/>
                  </a:lnTo>
                  <a:lnTo>
                    <a:pt x="13" y="29"/>
                  </a:lnTo>
                  <a:lnTo>
                    <a:pt x="17" y="25"/>
                  </a:lnTo>
                  <a:lnTo>
                    <a:pt x="23" y="22"/>
                  </a:lnTo>
                  <a:lnTo>
                    <a:pt x="30" y="16"/>
                  </a:lnTo>
                  <a:lnTo>
                    <a:pt x="35" y="12"/>
                  </a:lnTo>
                  <a:lnTo>
                    <a:pt x="41" y="7"/>
                  </a:lnTo>
                  <a:lnTo>
                    <a:pt x="47" y="4"/>
                  </a:lnTo>
                  <a:lnTo>
                    <a:pt x="50" y="1"/>
                  </a:lnTo>
                  <a:lnTo>
                    <a:pt x="52" y="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149"/>
            <p:cNvSpPr>
              <a:spLocks/>
            </p:cNvSpPr>
            <p:nvPr/>
          </p:nvSpPr>
          <p:spPr bwMode="auto">
            <a:xfrm>
              <a:off x="4006" y="3680"/>
              <a:ext cx="53" cy="68"/>
            </a:xfrm>
            <a:custGeom>
              <a:avLst/>
              <a:gdLst>
                <a:gd name="T0" fmla="*/ 96 w 106"/>
                <a:gd name="T1" fmla="*/ 7 h 136"/>
                <a:gd name="T2" fmla="*/ 96 w 106"/>
                <a:gd name="T3" fmla="*/ 13 h 136"/>
                <a:gd name="T4" fmla="*/ 83 w 106"/>
                <a:gd name="T5" fmla="*/ 12 h 136"/>
                <a:gd name="T6" fmla="*/ 63 w 106"/>
                <a:gd name="T7" fmla="*/ 12 h 136"/>
                <a:gd name="T8" fmla="*/ 46 w 106"/>
                <a:gd name="T9" fmla="*/ 18 h 136"/>
                <a:gd name="T10" fmla="*/ 30 w 106"/>
                <a:gd name="T11" fmla="*/ 28 h 136"/>
                <a:gd name="T12" fmla="*/ 90 w 106"/>
                <a:gd name="T13" fmla="*/ 43 h 136"/>
                <a:gd name="T14" fmla="*/ 84 w 106"/>
                <a:gd name="T15" fmla="*/ 54 h 136"/>
                <a:gd name="T16" fmla="*/ 66 w 106"/>
                <a:gd name="T17" fmla="*/ 57 h 136"/>
                <a:gd name="T18" fmla="*/ 47 w 106"/>
                <a:gd name="T19" fmla="*/ 61 h 136"/>
                <a:gd name="T20" fmla="*/ 35 w 106"/>
                <a:gd name="T21" fmla="*/ 73 h 136"/>
                <a:gd name="T22" fmla="*/ 37 w 106"/>
                <a:gd name="T23" fmla="*/ 82 h 136"/>
                <a:gd name="T24" fmla="*/ 52 w 106"/>
                <a:gd name="T25" fmla="*/ 82 h 136"/>
                <a:gd name="T26" fmla="*/ 67 w 106"/>
                <a:gd name="T27" fmla="*/ 82 h 136"/>
                <a:gd name="T28" fmla="*/ 81 w 106"/>
                <a:gd name="T29" fmla="*/ 86 h 136"/>
                <a:gd name="T30" fmla="*/ 89 w 106"/>
                <a:gd name="T31" fmla="*/ 81 h 136"/>
                <a:gd name="T32" fmla="*/ 103 w 106"/>
                <a:gd name="T33" fmla="*/ 69 h 136"/>
                <a:gd name="T34" fmla="*/ 104 w 106"/>
                <a:gd name="T35" fmla="*/ 80 h 136"/>
                <a:gd name="T36" fmla="*/ 95 w 106"/>
                <a:gd name="T37" fmla="*/ 97 h 136"/>
                <a:gd name="T38" fmla="*/ 82 w 106"/>
                <a:gd name="T39" fmla="*/ 99 h 136"/>
                <a:gd name="T40" fmla="*/ 67 w 106"/>
                <a:gd name="T41" fmla="*/ 100 h 136"/>
                <a:gd name="T42" fmla="*/ 57 w 106"/>
                <a:gd name="T43" fmla="*/ 112 h 136"/>
                <a:gd name="T44" fmla="*/ 50 w 106"/>
                <a:gd name="T45" fmla="*/ 134 h 136"/>
                <a:gd name="T46" fmla="*/ 48 w 106"/>
                <a:gd name="T47" fmla="*/ 128 h 136"/>
                <a:gd name="T48" fmla="*/ 44 w 106"/>
                <a:gd name="T49" fmla="*/ 109 h 136"/>
                <a:gd name="T50" fmla="*/ 40 w 106"/>
                <a:gd name="T51" fmla="*/ 98 h 136"/>
                <a:gd name="T52" fmla="*/ 31 w 106"/>
                <a:gd name="T53" fmla="*/ 98 h 136"/>
                <a:gd name="T54" fmla="*/ 22 w 106"/>
                <a:gd name="T55" fmla="*/ 98 h 136"/>
                <a:gd name="T56" fmla="*/ 13 w 106"/>
                <a:gd name="T57" fmla="*/ 96 h 136"/>
                <a:gd name="T58" fmla="*/ 6 w 106"/>
                <a:gd name="T59" fmla="*/ 90 h 136"/>
                <a:gd name="T60" fmla="*/ 9 w 106"/>
                <a:gd name="T61" fmla="*/ 77 h 136"/>
                <a:gd name="T62" fmla="*/ 17 w 106"/>
                <a:gd name="T63" fmla="*/ 65 h 136"/>
                <a:gd name="T64" fmla="*/ 13 w 106"/>
                <a:gd name="T65" fmla="*/ 56 h 136"/>
                <a:gd name="T66" fmla="*/ 0 w 106"/>
                <a:gd name="T67" fmla="*/ 49 h 136"/>
                <a:gd name="T68" fmla="*/ 1 w 106"/>
                <a:gd name="T69" fmla="*/ 36 h 136"/>
                <a:gd name="T70" fmla="*/ 7 w 106"/>
                <a:gd name="T71" fmla="*/ 21 h 136"/>
                <a:gd name="T72" fmla="*/ 25 w 106"/>
                <a:gd name="T73" fmla="*/ 8 h 136"/>
                <a:gd name="T74" fmla="*/ 53 w 106"/>
                <a:gd name="T75" fmla="*/ 1 h 136"/>
                <a:gd name="T76" fmla="*/ 82 w 106"/>
                <a:gd name="T77" fmla="*/ 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136">
                  <a:moveTo>
                    <a:pt x="96" y="5"/>
                  </a:moveTo>
                  <a:lnTo>
                    <a:pt x="96" y="7"/>
                  </a:lnTo>
                  <a:lnTo>
                    <a:pt x="96" y="11"/>
                  </a:lnTo>
                  <a:lnTo>
                    <a:pt x="96" y="13"/>
                  </a:lnTo>
                  <a:lnTo>
                    <a:pt x="93" y="14"/>
                  </a:lnTo>
                  <a:lnTo>
                    <a:pt x="83" y="12"/>
                  </a:lnTo>
                  <a:lnTo>
                    <a:pt x="74" y="11"/>
                  </a:lnTo>
                  <a:lnTo>
                    <a:pt x="63" y="12"/>
                  </a:lnTo>
                  <a:lnTo>
                    <a:pt x="54" y="14"/>
                  </a:lnTo>
                  <a:lnTo>
                    <a:pt x="46" y="18"/>
                  </a:lnTo>
                  <a:lnTo>
                    <a:pt x="37" y="22"/>
                  </a:lnTo>
                  <a:lnTo>
                    <a:pt x="30" y="28"/>
                  </a:lnTo>
                  <a:lnTo>
                    <a:pt x="22" y="34"/>
                  </a:lnTo>
                  <a:lnTo>
                    <a:pt x="90" y="43"/>
                  </a:lnTo>
                  <a:lnTo>
                    <a:pt x="93" y="53"/>
                  </a:lnTo>
                  <a:lnTo>
                    <a:pt x="84" y="54"/>
                  </a:lnTo>
                  <a:lnTo>
                    <a:pt x="75" y="56"/>
                  </a:lnTo>
                  <a:lnTo>
                    <a:pt x="66" y="57"/>
                  </a:lnTo>
                  <a:lnTo>
                    <a:pt x="57" y="59"/>
                  </a:lnTo>
                  <a:lnTo>
                    <a:pt x="47" y="61"/>
                  </a:lnTo>
                  <a:lnTo>
                    <a:pt x="40" y="66"/>
                  </a:lnTo>
                  <a:lnTo>
                    <a:pt x="35" y="73"/>
                  </a:lnTo>
                  <a:lnTo>
                    <a:pt x="31" y="82"/>
                  </a:lnTo>
                  <a:lnTo>
                    <a:pt x="37" y="82"/>
                  </a:lnTo>
                  <a:lnTo>
                    <a:pt x="44" y="82"/>
                  </a:lnTo>
                  <a:lnTo>
                    <a:pt x="52" y="82"/>
                  </a:lnTo>
                  <a:lnTo>
                    <a:pt x="59" y="82"/>
                  </a:lnTo>
                  <a:lnTo>
                    <a:pt x="67" y="82"/>
                  </a:lnTo>
                  <a:lnTo>
                    <a:pt x="74" y="83"/>
                  </a:lnTo>
                  <a:lnTo>
                    <a:pt x="81" y="86"/>
                  </a:lnTo>
                  <a:lnTo>
                    <a:pt x="86" y="89"/>
                  </a:lnTo>
                  <a:lnTo>
                    <a:pt x="89" y="81"/>
                  </a:lnTo>
                  <a:lnTo>
                    <a:pt x="96" y="74"/>
                  </a:lnTo>
                  <a:lnTo>
                    <a:pt x="103" y="69"/>
                  </a:lnTo>
                  <a:lnTo>
                    <a:pt x="106" y="69"/>
                  </a:lnTo>
                  <a:lnTo>
                    <a:pt x="104" y="80"/>
                  </a:lnTo>
                  <a:lnTo>
                    <a:pt x="100" y="89"/>
                  </a:lnTo>
                  <a:lnTo>
                    <a:pt x="95" y="97"/>
                  </a:lnTo>
                  <a:lnTo>
                    <a:pt x="86" y="102"/>
                  </a:lnTo>
                  <a:lnTo>
                    <a:pt x="82" y="99"/>
                  </a:lnTo>
                  <a:lnTo>
                    <a:pt x="75" y="99"/>
                  </a:lnTo>
                  <a:lnTo>
                    <a:pt x="67" y="100"/>
                  </a:lnTo>
                  <a:lnTo>
                    <a:pt x="61" y="100"/>
                  </a:lnTo>
                  <a:lnTo>
                    <a:pt x="57" y="112"/>
                  </a:lnTo>
                  <a:lnTo>
                    <a:pt x="53" y="125"/>
                  </a:lnTo>
                  <a:lnTo>
                    <a:pt x="50" y="134"/>
                  </a:lnTo>
                  <a:lnTo>
                    <a:pt x="47" y="136"/>
                  </a:lnTo>
                  <a:lnTo>
                    <a:pt x="48" y="128"/>
                  </a:lnTo>
                  <a:lnTo>
                    <a:pt x="46" y="118"/>
                  </a:lnTo>
                  <a:lnTo>
                    <a:pt x="44" y="109"/>
                  </a:lnTo>
                  <a:lnTo>
                    <a:pt x="45" y="99"/>
                  </a:lnTo>
                  <a:lnTo>
                    <a:pt x="40" y="98"/>
                  </a:lnTo>
                  <a:lnTo>
                    <a:pt x="36" y="98"/>
                  </a:lnTo>
                  <a:lnTo>
                    <a:pt x="31" y="98"/>
                  </a:lnTo>
                  <a:lnTo>
                    <a:pt x="27" y="98"/>
                  </a:lnTo>
                  <a:lnTo>
                    <a:pt x="22" y="98"/>
                  </a:lnTo>
                  <a:lnTo>
                    <a:pt x="17" y="97"/>
                  </a:lnTo>
                  <a:lnTo>
                    <a:pt x="13" y="96"/>
                  </a:lnTo>
                  <a:lnTo>
                    <a:pt x="9" y="95"/>
                  </a:lnTo>
                  <a:lnTo>
                    <a:pt x="6" y="90"/>
                  </a:lnTo>
                  <a:lnTo>
                    <a:pt x="6" y="84"/>
                  </a:lnTo>
                  <a:lnTo>
                    <a:pt x="9" y="77"/>
                  </a:lnTo>
                  <a:lnTo>
                    <a:pt x="14" y="71"/>
                  </a:lnTo>
                  <a:lnTo>
                    <a:pt x="17" y="65"/>
                  </a:lnTo>
                  <a:lnTo>
                    <a:pt x="17" y="59"/>
                  </a:lnTo>
                  <a:lnTo>
                    <a:pt x="13" y="56"/>
                  </a:lnTo>
                  <a:lnTo>
                    <a:pt x="2" y="53"/>
                  </a:lnTo>
                  <a:lnTo>
                    <a:pt x="0" y="49"/>
                  </a:lnTo>
                  <a:lnTo>
                    <a:pt x="0" y="42"/>
                  </a:lnTo>
                  <a:lnTo>
                    <a:pt x="1" y="36"/>
                  </a:lnTo>
                  <a:lnTo>
                    <a:pt x="2" y="30"/>
                  </a:lnTo>
                  <a:lnTo>
                    <a:pt x="7" y="21"/>
                  </a:lnTo>
                  <a:lnTo>
                    <a:pt x="15" y="14"/>
                  </a:lnTo>
                  <a:lnTo>
                    <a:pt x="25" y="8"/>
                  </a:lnTo>
                  <a:lnTo>
                    <a:pt x="39" y="4"/>
                  </a:lnTo>
                  <a:lnTo>
                    <a:pt x="53" y="1"/>
                  </a:lnTo>
                  <a:lnTo>
                    <a:pt x="68" y="0"/>
                  </a:lnTo>
                  <a:lnTo>
                    <a:pt x="82" y="1"/>
                  </a:lnTo>
                  <a:lnTo>
                    <a:pt x="96" y="5"/>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150"/>
            <p:cNvSpPr>
              <a:spLocks/>
            </p:cNvSpPr>
            <p:nvPr/>
          </p:nvSpPr>
          <p:spPr bwMode="auto">
            <a:xfrm>
              <a:off x="3568" y="3686"/>
              <a:ext cx="103" cy="106"/>
            </a:xfrm>
            <a:custGeom>
              <a:avLst/>
              <a:gdLst>
                <a:gd name="T0" fmla="*/ 201 w 207"/>
                <a:gd name="T1" fmla="*/ 23 h 212"/>
                <a:gd name="T2" fmla="*/ 189 w 207"/>
                <a:gd name="T3" fmla="*/ 32 h 212"/>
                <a:gd name="T4" fmla="*/ 177 w 207"/>
                <a:gd name="T5" fmla="*/ 48 h 212"/>
                <a:gd name="T6" fmla="*/ 159 w 207"/>
                <a:gd name="T7" fmla="*/ 94 h 212"/>
                <a:gd name="T8" fmla="*/ 149 w 207"/>
                <a:gd name="T9" fmla="*/ 145 h 212"/>
                <a:gd name="T10" fmla="*/ 148 w 207"/>
                <a:gd name="T11" fmla="*/ 184 h 212"/>
                <a:gd name="T12" fmla="*/ 197 w 207"/>
                <a:gd name="T13" fmla="*/ 182 h 212"/>
                <a:gd name="T14" fmla="*/ 189 w 207"/>
                <a:gd name="T15" fmla="*/ 196 h 212"/>
                <a:gd name="T16" fmla="*/ 174 w 207"/>
                <a:gd name="T17" fmla="*/ 207 h 212"/>
                <a:gd name="T18" fmla="*/ 159 w 207"/>
                <a:gd name="T19" fmla="*/ 212 h 212"/>
                <a:gd name="T20" fmla="*/ 145 w 207"/>
                <a:gd name="T21" fmla="*/ 207 h 212"/>
                <a:gd name="T22" fmla="*/ 127 w 207"/>
                <a:gd name="T23" fmla="*/ 161 h 212"/>
                <a:gd name="T24" fmla="*/ 132 w 207"/>
                <a:gd name="T25" fmla="*/ 108 h 212"/>
                <a:gd name="T26" fmla="*/ 148 w 207"/>
                <a:gd name="T27" fmla="*/ 60 h 212"/>
                <a:gd name="T28" fmla="*/ 167 w 207"/>
                <a:gd name="T29" fmla="*/ 26 h 212"/>
                <a:gd name="T30" fmla="*/ 163 w 207"/>
                <a:gd name="T31" fmla="*/ 24 h 212"/>
                <a:gd name="T32" fmla="*/ 155 w 207"/>
                <a:gd name="T33" fmla="*/ 24 h 212"/>
                <a:gd name="T34" fmla="*/ 119 w 207"/>
                <a:gd name="T35" fmla="*/ 64 h 212"/>
                <a:gd name="T36" fmla="*/ 99 w 207"/>
                <a:gd name="T37" fmla="*/ 97 h 212"/>
                <a:gd name="T38" fmla="*/ 91 w 207"/>
                <a:gd name="T39" fmla="*/ 129 h 212"/>
                <a:gd name="T40" fmla="*/ 94 w 207"/>
                <a:gd name="T41" fmla="*/ 166 h 212"/>
                <a:gd name="T42" fmla="*/ 101 w 207"/>
                <a:gd name="T43" fmla="*/ 172 h 212"/>
                <a:gd name="T44" fmla="*/ 103 w 207"/>
                <a:gd name="T45" fmla="*/ 178 h 212"/>
                <a:gd name="T46" fmla="*/ 88 w 207"/>
                <a:gd name="T47" fmla="*/ 166 h 212"/>
                <a:gd name="T48" fmla="*/ 71 w 207"/>
                <a:gd name="T49" fmla="*/ 137 h 212"/>
                <a:gd name="T50" fmla="*/ 73 w 207"/>
                <a:gd name="T51" fmla="*/ 106 h 212"/>
                <a:gd name="T52" fmla="*/ 83 w 207"/>
                <a:gd name="T53" fmla="*/ 79 h 212"/>
                <a:gd name="T54" fmla="*/ 101 w 207"/>
                <a:gd name="T55" fmla="*/ 53 h 212"/>
                <a:gd name="T56" fmla="*/ 129 w 207"/>
                <a:gd name="T57" fmla="*/ 26 h 212"/>
                <a:gd name="T58" fmla="*/ 94 w 207"/>
                <a:gd name="T59" fmla="*/ 21 h 212"/>
                <a:gd name="T60" fmla="*/ 51 w 207"/>
                <a:gd name="T61" fmla="*/ 18 h 212"/>
                <a:gd name="T62" fmla="*/ 15 w 207"/>
                <a:gd name="T63" fmla="*/ 17 h 212"/>
                <a:gd name="T64" fmla="*/ 0 w 207"/>
                <a:gd name="T65" fmla="*/ 17 h 212"/>
                <a:gd name="T66" fmla="*/ 21 w 207"/>
                <a:gd name="T67" fmla="*/ 8 h 212"/>
                <a:gd name="T68" fmla="*/ 50 w 207"/>
                <a:gd name="T69" fmla="*/ 2 h 212"/>
                <a:gd name="T70" fmla="*/ 82 w 207"/>
                <a:gd name="T71" fmla="*/ 0 h 212"/>
                <a:gd name="T72" fmla="*/ 117 w 207"/>
                <a:gd name="T73" fmla="*/ 1 h 212"/>
                <a:gd name="T74" fmla="*/ 149 w 207"/>
                <a:gd name="T75" fmla="*/ 3 h 212"/>
                <a:gd name="T76" fmla="*/ 177 w 207"/>
                <a:gd name="T77" fmla="*/ 8 h 212"/>
                <a:gd name="T78" fmla="*/ 197 w 207"/>
                <a:gd name="T79" fmla="*/ 13 h 212"/>
                <a:gd name="T80" fmla="*/ 207 w 207"/>
                <a:gd name="T81" fmla="*/ 17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7" h="212">
                  <a:moveTo>
                    <a:pt x="207" y="17"/>
                  </a:moveTo>
                  <a:lnTo>
                    <a:pt x="201" y="23"/>
                  </a:lnTo>
                  <a:lnTo>
                    <a:pt x="195" y="29"/>
                  </a:lnTo>
                  <a:lnTo>
                    <a:pt x="189" y="32"/>
                  </a:lnTo>
                  <a:lnTo>
                    <a:pt x="187" y="33"/>
                  </a:lnTo>
                  <a:lnTo>
                    <a:pt x="177" y="48"/>
                  </a:lnTo>
                  <a:lnTo>
                    <a:pt x="167" y="70"/>
                  </a:lnTo>
                  <a:lnTo>
                    <a:pt x="159" y="94"/>
                  </a:lnTo>
                  <a:lnTo>
                    <a:pt x="152" y="121"/>
                  </a:lnTo>
                  <a:lnTo>
                    <a:pt x="149" y="145"/>
                  </a:lnTo>
                  <a:lnTo>
                    <a:pt x="147" y="167"/>
                  </a:lnTo>
                  <a:lnTo>
                    <a:pt x="148" y="184"/>
                  </a:lnTo>
                  <a:lnTo>
                    <a:pt x="151" y="192"/>
                  </a:lnTo>
                  <a:lnTo>
                    <a:pt x="197" y="182"/>
                  </a:lnTo>
                  <a:lnTo>
                    <a:pt x="195" y="189"/>
                  </a:lnTo>
                  <a:lnTo>
                    <a:pt x="189" y="196"/>
                  </a:lnTo>
                  <a:lnTo>
                    <a:pt x="182" y="203"/>
                  </a:lnTo>
                  <a:lnTo>
                    <a:pt x="174" y="207"/>
                  </a:lnTo>
                  <a:lnTo>
                    <a:pt x="167" y="211"/>
                  </a:lnTo>
                  <a:lnTo>
                    <a:pt x="159" y="212"/>
                  </a:lnTo>
                  <a:lnTo>
                    <a:pt x="151" y="211"/>
                  </a:lnTo>
                  <a:lnTo>
                    <a:pt x="145" y="207"/>
                  </a:lnTo>
                  <a:lnTo>
                    <a:pt x="133" y="187"/>
                  </a:lnTo>
                  <a:lnTo>
                    <a:pt x="127" y="161"/>
                  </a:lnTo>
                  <a:lnTo>
                    <a:pt x="127" y="136"/>
                  </a:lnTo>
                  <a:lnTo>
                    <a:pt x="132" y="108"/>
                  </a:lnTo>
                  <a:lnTo>
                    <a:pt x="139" y="83"/>
                  </a:lnTo>
                  <a:lnTo>
                    <a:pt x="148" y="60"/>
                  </a:lnTo>
                  <a:lnTo>
                    <a:pt x="158" y="40"/>
                  </a:lnTo>
                  <a:lnTo>
                    <a:pt x="167" y="26"/>
                  </a:lnTo>
                  <a:lnTo>
                    <a:pt x="165" y="24"/>
                  </a:lnTo>
                  <a:lnTo>
                    <a:pt x="163" y="24"/>
                  </a:lnTo>
                  <a:lnTo>
                    <a:pt x="158" y="24"/>
                  </a:lnTo>
                  <a:lnTo>
                    <a:pt x="155" y="24"/>
                  </a:lnTo>
                  <a:lnTo>
                    <a:pt x="135" y="46"/>
                  </a:lnTo>
                  <a:lnTo>
                    <a:pt x="119" y="64"/>
                  </a:lnTo>
                  <a:lnTo>
                    <a:pt x="107" y="82"/>
                  </a:lnTo>
                  <a:lnTo>
                    <a:pt x="99" y="97"/>
                  </a:lnTo>
                  <a:lnTo>
                    <a:pt x="94" y="113"/>
                  </a:lnTo>
                  <a:lnTo>
                    <a:pt x="91" y="129"/>
                  </a:lnTo>
                  <a:lnTo>
                    <a:pt x="91" y="146"/>
                  </a:lnTo>
                  <a:lnTo>
                    <a:pt x="94" y="166"/>
                  </a:lnTo>
                  <a:lnTo>
                    <a:pt x="97" y="169"/>
                  </a:lnTo>
                  <a:lnTo>
                    <a:pt x="101" y="172"/>
                  </a:lnTo>
                  <a:lnTo>
                    <a:pt x="103" y="175"/>
                  </a:lnTo>
                  <a:lnTo>
                    <a:pt x="103" y="178"/>
                  </a:lnTo>
                  <a:lnTo>
                    <a:pt x="98" y="177"/>
                  </a:lnTo>
                  <a:lnTo>
                    <a:pt x="88" y="166"/>
                  </a:lnTo>
                  <a:lnTo>
                    <a:pt x="77" y="152"/>
                  </a:lnTo>
                  <a:lnTo>
                    <a:pt x="71" y="137"/>
                  </a:lnTo>
                  <a:lnTo>
                    <a:pt x="72" y="121"/>
                  </a:lnTo>
                  <a:lnTo>
                    <a:pt x="73" y="106"/>
                  </a:lnTo>
                  <a:lnTo>
                    <a:pt x="77" y="92"/>
                  </a:lnTo>
                  <a:lnTo>
                    <a:pt x="83" y="79"/>
                  </a:lnTo>
                  <a:lnTo>
                    <a:pt x="90" y="67"/>
                  </a:lnTo>
                  <a:lnTo>
                    <a:pt x="101" y="53"/>
                  </a:lnTo>
                  <a:lnTo>
                    <a:pt x="113" y="40"/>
                  </a:lnTo>
                  <a:lnTo>
                    <a:pt x="129" y="26"/>
                  </a:lnTo>
                  <a:lnTo>
                    <a:pt x="113" y="23"/>
                  </a:lnTo>
                  <a:lnTo>
                    <a:pt x="94" y="21"/>
                  </a:lnTo>
                  <a:lnTo>
                    <a:pt x="73" y="20"/>
                  </a:lnTo>
                  <a:lnTo>
                    <a:pt x="51" y="18"/>
                  </a:lnTo>
                  <a:lnTo>
                    <a:pt x="31" y="17"/>
                  </a:lnTo>
                  <a:lnTo>
                    <a:pt x="15" y="17"/>
                  </a:lnTo>
                  <a:lnTo>
                    <a:pt x="5" y="17"/>
                  </a:lnTo>
                  <a:lnTo>
                    <a:pt x="0" y="17"/>
                  </a:lnTo>
                  <a:lnTo>
                    <a:pt x="9" y="11"/>
                  </a:lnTo>
                  <a:lnTo>
                    <a:pt x="21" y="8"/>
                  </a:lnTo>
                  <a:lnTo>
                    <a:pt x="35" y="5"/>
                  </a:lnTo>
                  <a:lnTo>
                    <a:pt x="50" y="2"/>
                  </a:lnTo>
                  <a:lnTo>
                    <a:pt x="66" y="1"/>
                  </a:lnTo>
                  <a:lnTo>
                    <a:pt x="82" y="0"/>
                  </a:lnTo>
                  <a:lnTo>
                    <a:pt x="99" y="0"/>
                  </a:lnTo>
                  <a:lnTo>
                    <a:pt x="117" y="1"/>
                  </a:lnTo>
                  <a:lnTo>
                    <a:pt x="134" y="2"/>
                  </a:lnTo>
                  <a:lnTo>
                    <a:pt x="149" y="3"/>
                  </a:lnTo>
                  <a:lnTo>
                    <a:pt x="164" y="6"/>
                  </a:lnTo>
                  <a:lnTo>
                    <a:pt x="177" y="8"/>
                  </a:lnTo>
                  <a:lnTo>
                    <a:pt x="188" y="10"/>
                  </a:lnTo>
                  <a:lnTo>
                    <a:pt x="197" y="13"/>
                  </a:lnTo>
                  <a:lnTo>
                    <a:pt x="203" y="15"/>
                  </a:lnTo>
                  <a:lnTo>
                    <a:pt x="207" y="17"/>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151"/>
            <p:cNvSpPr>
              <a:spLocks/>
            </p:cNvSpPr>
            <p:nvPr/>
          </p:nvSpPr>
          <p:spPr bwMode="auto">
            <a:xfrm>
              <a:off x="3872" y="3739"/>
              <a:ext cx="176" cy="104"/>
            </a:xfrm>
            <a:custGeom>
              <a:avLst/>
              <a:gdLst>
                <a:gd name="T0" fmla="*/ 284 w 350"/>
                <a:gd name="T1" fmla="*/ 14 h 208"/>
                <a:gd name="T2" fmla="*/ 312 w 350"/>
                <a:gd name="T3" fmla="*/ 39 h 208"/>
                <a:gd name="T4" fmla="*/ 336 w 350"/>
                <a:gd name="T5" fmla="*/ 70 h 208"/>
                <a:gd name="T6" fmla="*/ 350 w 350"/>
                <a:gd name="T7" fmla="*/ 93 h 208"/>
                <a:gd name="T8" fmla="*/ 336 w 350"/>
                <a:gd name="T9" fmla="*/ 85 h 208"/>
                <a:gd name="T10" fmla="*/ 309 w 350"/>
                <a:gd name="T11" fmla="*/ 61 h 208"/>
                <a:gd name="T12" fmla="*/ 281 w 350"/>
                <a:gd name="T13" fmla="*/ 40 h 208"/>
                <a:gd name="T14" fmla="*/ 253 w 350"/>
                <a:gd name="T15" fmla="*/ 27 h 208"/>
                <a:gd name="T16" fmla="*/ 223 w 350"/>
                <a:gd name="T17" fmla="*/ 25 h 208"/>
                <a:gd name="T18" fmla="*/ 188 w 350"/>
                <a:gd name="T19" fmla="*/ 24 h 208"/>
                <a:gd name="T20" fmla="*/ 154 w 350"/>
                <a:gd name="T21" fmla="*/ 20 h 208"/>
                <a:gd name="T22" fmla="*/ 133 w 350"/>
                <a:gd name="T23" fmla="*/ 18 h 208"/>
                <a:gd name="T24" fmla="*/ 130 w 350"/>
                <a:gd name="T25" fmla="*/ 26 h 208"/>
                <a:gd name="T26" fmla="*/ 140 w 350"/>
                <a:gd name="T27" fmla="*/ 39 h 208"/>
                <a:gd name="T28" fmla="*/ 160 w 350"/>
                <a:gd name="T29" fmla="*/ 45 h 208"/>
                <a:gd name="T30" fmla="*/ 183 w 350"/>
                <a:gd name="T31" fmla="*/ 46 h 208"/>
                <a:gd name="T32" fmla="*/ 223 w 350"/>
                <a:gd name="T33" fmla="*/ 96 h 208"/>
                <a:gd name="T34" fmla="*/ 205 w 350"/>
                <a:gd name="T35" fmla="*/ 115 h 208"/>
                <a:gd name="T36" fmla="*/ 188 w 350"/>
                <a:gd name="T37" fmla="*/ 129 h 208"/>
                <a:gd name="T38" fmla="*/ 169 w 350"/>
                <a:gd name="T39" fmla="*/ 139 h 208"/>
                <a:gd name="T40" fmla="*/ 150 w 350"/>
                <a:gd name="T41" fmla="*/ 146 h 208"/>
                <a:gd name="T42" fmla="*/ 127 w 350"/>
                <a:gd name="T43" fmla="*/ 149 h 208"/>
                <a:gd name="T44" fmla="*/ 101 w 350"/>
                <a:gd name="T45" fmla="*/ 149 h 208"/>
                <a:gd name="T46" fmla="*/ 69 w 350"/>
                <a:gd name="T47" fmla="*/ 147 h 208"/>
                <a:gd name="T48" fmla="*/ 32 w 350"/>
                <a:gd name="T49" fmla="*/ 143 h 208"/>
                <a:gd name="T50" fmla="*/ 24 w 350"/>
                <a:gd name="T51" fmla="*/ 156 h 208"/>
                <a:gd name="T52" fmla="*/ 40 w 350"/>
                <a:gd name="T53" fmla="*/ 166 h 208"/>
                <a:gd name="T54" fmla="*/ 57 w 350"/>
                <a:gd name="T55" fmla="*/ 174 h 208"/>
                <a:gd name="T56" fmla="*/ 69 w 350"/>
                <a:gd name="T57" fmla="*/ 178 h 208"/>
                <a:gd name="T58" fmla="*/ 87 w 350"/>
                <a:gd name="T59" fmla="*/ 178 h 208"/>
                <a:gd name="T60" fmla="*/ 123 w 350"/>
                <a:gd name="T61" fmla="*/ 181 h 208"/>
                <a:gd name="T62" fmla="*/ 158 w 350"/>
                <a:gd name="T63" fmla="*/ 185 h 208"/>
                <a:gd name="T64" fmla="*/ 191 w 350"/>
                <a:gd name="T65" fmla="*/ 192 h 208"/>
                <a:gd name="T66" fmla="*/ 203 w 350"/>
                <a:gd name="T67" fmla="*/ 204 h 208"/>
                <a:gd name="T68" fmla="*/ 190 w 350"/>
                <a:gd name="T69" fmla="*/ 208 h 208"/>
                <a:gd name="T70" fmla="*/ 175 w 350"/>
                <a:gd name="T71" fmla="*/ 205 h 208"/>
                <a:gd name="T72" fmla="*/ 160 w 350"/>
                <a:gd name="T73" fmla="*/ 199 h 208"/>
                <a:gd name="T74" fmla="*/ 62 w 350"/>
                <a:gd name="T75" fmla="*/ 193 h 208"/>
                <a:gd name="T76" fmla="*/ 34 w 350"/>
                <a:gd name="T77" fmla="*/ 182 h 208"/>
                <a:gd name="T78" fmla="*/ 14 w 350"/>
                <a:gd name="T79" fmla="*/ 169 h 208"/>
                <a:gd name="T80" fmla="*/ 2 w 350"/>
                <a:gd name="T81" fmla="*/ 155 h 208"/>
                <a:gd name="T82" fmla="*/ 1 w 350"/>
                <a:gd name="T83" fmla="*/ 138 h 208"/>
                <a:gd name="T84" fmla="*/ 8 w 350"/>
                <a:gd name="T85" fmla="*/ 131 h 208"/>
                <a:gd name="T86" fmla="*/ 30 w 350"/>
                <a:gd name="T87" fmla="*/ 126 h 208"/>
                <a:gd name="T88" fmla="*/ 69 w 350"/>
                <a:gd name="T89" fmla="*/ 130 h 208"/>
                <a:gd name="T90" fmla="*/ 106 w 350"/>
                <a:gd name="T91" fmla="*/ 130 h 208"/>
                <a:gd name="T92" fmla="*/ 135 w 350"/>
                <a:gd name="T93" fmla="*/ 129 h 208"/>
                <a:gd name="T94" fmla="*/ 146 w 350"/>
                <a:gd name="T95" fmla="*/ 128 h 208"/>
                <a:gd name="T96" fmla="*/ 160 w 350"/>
                <a:gd name="T97" fmla="*/ 124 h 208"/>
                <a:gd name="T98" fmla="*/ 173 w 350"/>
                <a:gd name="T99" fmla="*/ 117 h 208"/>
                <a:gd name="T100" fmla="*/ 185 w 350"/>
                <a:gd name="T101" fmla="*/ 110 h 208"/>
                <a:gd name="T102" fmla="*/ 198 w 350"/>
                <a:gd name="T103" fmla="*/ 102 h 208"/>
                <a:gd name="T104" fmla="*/ 192 w 350"/>
                <a:gd name="T105" fmla="*/ 78 h 208"/>
                <a:gd name="T106" fmla="*/ 175 w 350"/>
                <a:gd name="T107" fmla="*/ 61 h 208"/>
                <a:gd name="T108" fmla="*/ 154 w 350"/>
                <a:gd name="T109" fmla="*/ 58 h 208"/>
                <a:gd name="T110" fmla="*/ 136 w 350"/>
                <a:gd name="T111" fmla="*/ 53 h 208"/>
                <a:gd name="T112" fmla="*/ 120 w 350"/>
                <a:gd name="T113" fmla="*/ 41 h 208"/>
                <a:gd name="T114" fmla="*/ 107 w 350"/>
                <a:gd name="T115" fmla="*/ 25 h 208"/>
                <a:gd name="T116" fmla="*/ 104 w 350"/>
                <a:gd name="T117" fmla="*/ 12 h 208"/>
                <a:gd name="T118" fmla="*/ 104 w 350"/>
                <a:gd name="T119" fmla="*/ 0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50" h="208">
                  <a:moveTo>
                    <a:pt x="272" y="9"/>
                  </a:moveTo>
                  <a:lnTo>
                    <a:pt x="284" y="14"/>
                  </a:lnTo>
                  <a:lnTo>
                    <a:pt x="298" y="25"/>
                  </a:lnTo>
                  <a:lnTo>
                    <a:pt x="312" y="39"/>
                  </a:lnTo>
                  <a:lnTo>
                    <a:pt x="325" y="55"/>
                  </a:lnTo>
                  <a:lnTo>
                    <a:pt x="336" y="70"/>
                  </a:lnTo>
                  <a:lnTo>
                    <a:pt x="346" y="84"/>
                  </a:lnTo>
                  <a:lnTo>
                    <a:pt x="350" y="93"/>
                  </a:lnTo>
                  <a:lnTo>
                    <a:pt x="350" y="96"/>
                  </a:lnTo>
                  <a:lnTo>
                    <a:pt x="336" y="85"/>
                  </a:lnTo>
                  <a:lnTo>
                    <a:pt x="323" y="72"/>
                  </a:lnTo>
                  <a:lnTo>
                    <a:pt x="309" y="61"/>
                  </a:lnTo>
                  <a:lnTo>
                    <a:pt x="295" y="49"/>
                  </a:lnTo>
                  <a:lnTo>
                    <a:pt x="281" y="40"/>
                  </a:lnTo>
                  <a:lnTo>
                    <a:pt x="267" y="32"/>
                  </a:lnTo>
                  <a:lnTo>
                    <a:pt x="253" y="27"/>
                  </a:lnTo>
                  <a:lnTo>
                    <a:pt x="240" y="25"/>
                  </a:lnTo>
                  <a:lnTo>
                    <a:pt x="223" y="25"/>
                  </a:lnTo>
                  <a:lnTo>
                    <a:pt x="206" y="24"/>
                  </a:lnTo>
                  <a:lnTo>
                    <a:pt x="188" y="24"/>
                  </a:lnTo>
                  <a:lnTo>
                    <a:pt x="170" y="22"/>
                  </a:lnTo>
                  <a:lnTo>
                    <a:pt x="154" y="20"/>
                  </a:lnTo>
                  <a:lnTo>
                    <a:pt x="142" y="19"/>
                  </a:lnTo>
                  <a:lnTo>
                    <a:pt x="133" y="18"/>
                  </a:lnTo>
                  <a:lnTo>
                    <a:pt x="130" y="18"/>
                  </a:lnTo>
                  <a:lnTo>
                    <a:pt x="130" y="26"/>
                  </a:lnTo>
                  <a:lnTo>
                    <a:pt x="135" y="33"/>
                  </a:lnTo>
                  <a:lnTo>
                    <a:pt x="140" y="39"/>
                  </a:lnTo>
                  <a:lnTo>
                    <a:pt x="150" y="42"/>
                  </a:lnTo>
                  <a:lnTo>
                    <a:pt x="160" y="45"/>
                  </a:lnTo>
                  <a:lnTo>
                    <a:pt x="170" y="46"/>
                  </a:lnTo>
                  <a:lnTo>
                    <a:pt x="183" y="46"/>
                  </a:lnTo>
                  <a:lnTo>
                    <a:pt x="195" y="45"/>
                  </a:lnTo>
                  <a:lnTo>
                    <a:pt x="223" y="96"/>
                  </a:lnTo>
                  <a:lnTo>
                    <a:pt x="214" y="107"/>
                  </a:lnTo>
                  <a:lnTo>
                    <a:pt x="205" y="115"/>
                  </a:lnTo>
                  <a:lnTo>
                    <a:pt x="197" y="123"/>
                  </a:lnTo>
                  <a:lnTo>
                    <a:pt x="188" y="129"/>
                  </a:lnTo>
                  <a:lnTo>
                    <a:pt x="178" y="134"/>
                  </a:lnTo>
                  <a:lnTo>
                    <a:pt x="169" y="139"/>
                  </a:lnTo>
                  <a:lnTo>
                    <a:pt x="160" y="143"/>
                  </a:lnTo>
                  <a:lnTo>
                    <a:pt x="150" y="146"/>
                  </a:lnTo>
                  <a:lnTo>
                    <a:pt x="139" y="148"/>
                  </a:lnTo>
                  <a:lnTo>
                    <a:pt x="127" y="149"/>
                  </a:lnTo>
                  <a:lnTo>
                    <a:pt x="114" y="149"/>
                  </a:lnTo>
                  <a:lnTo>
                    <a:pt x="101" y="149"/>
                  </a:lnTo>
                  <a:lnTo>
                    <a:pt x="86" y="148"/>
                  </a:lnTo>
                  <a:lnTo>
                    <a:pt x="69" y="147"/>
                  </a:lnTo>
                  <a:lnTo>
                    <a:pt x="52" y="145"/>
                  </a:lnTo>
                  <a:lnTo>
                    <a:pt x="32" y="143"/>
                  </a:lnTo>
                  <a:lnTo>
                    <a:pt x="17" y="151"/>
                  </a:lnTo>
                  <a:lnTo>
                    <a:pt x="24" y="156"/>
                  </a:lnTo>
                  <a:lnTo>
                    <a:pt x="32" y="161"/>
                  </a:lnTo>
                  <a:lnTo>
                    <a:pt x="40" y="166"/>
                  </a:lnTo>
                  <a:lnTo>
                    <a:pt x="49" y="170"/>
                  </a:lnTo>
                  <a:lnTo>
                    <a:pt x="57" y="174"/>
                  </a:lnTo>
                  <a:lnTo>
                    <a:pt x="64" y="176"/>
                  </a:lnTo>
                  <a:lnTo>
                    <a:pt x="69" y="178"/>
                  </a:lnTo>
                  <a:lnTo>
                    <a:pt x="70" y="178"/>
                  </a:lnTo>
                  <a:lnTo>
                    <a:pt x="87" y="178"/>
                  </a:lnTo>
                  <a:lnTo>
                    <a:pt x="106" y="179"/>
                  </a:lnTo>
                  <a:lnTo>
                    <a:pt x="123" y="181"/>
                  </a:lnTo>
                  <a:lnTo>
                    <a:pt x="140" y="183"/>
                  </a:lnTo>
                  <a:lnTo>
                    <a:pt x="158" y="185"/>
                  </a:lnTo>
                  <a:lnTo>
                    <a:pt x="175" y="189"/>
                  </a:lnTo>
                  <a:lnTo>
                    <a:pt x="191" y="192"/>
                  </a:lnTo>
                  <a:lnTo>
                    <a:pt x="207" y="196"/>
                  </a:lnTo>
                  <a:lnTo>
                    <a:pt x="203" y="204"/>
                  </a:lnTo>
                  <a:lnTo>
                    <a:pt x="197" y="208"/>
                  </a:lnTo>
                  <a:lnTo>
                    <a:pt x="190" y="208"/>
                  </a:lnTo>
                  <a:lnTo>
                    <a:pt x="183" y="207"/>
                  </a:lnTo>
                  <a:lnTo>
                    <a:pt x="175" y="205"/>
                  </a:lnTo>
                  <a:lnTo>
                    <a:pt x="168" y="201"/>
                  </a:lnTo>
                  <a:lnTo>
                    <a:pt x="160" y="199"/>
                  </a:lnTo>
                  <a:lnTo>
                    <a:pt x="154" y="198"/>
                  </a:lnTo>
                  <a:lnTo>
                    <a:pt x="62" y="193"/>
                  </a:lnTo>
                  <a:lnTo>
                    <a:pt x="47" y="187"/>
                  </a:lnTo>
                  <a:lnTo>
                    <a:pt x="34" y="182"/>
                  </a:lnTo>
                  <a:lnTo>
                    <a:pt x="23" y="176"/>
                  </a:lnTo>
                  <a:lnTo>
                    <a:pt x="14" y="169"/>
                  </a:lnTo>
                  <a:lnTo>
                    <a:pt x="7" y="162"/>
                  </a:lnTo>
                  <a:lnTo>
                    <a:pt x="2" y="155"/>
                  </a:lnTo>
                  <a:lnTo>
                    <a:pt x="0" y="147"/>
                  </a:lnTo>
                  <a:lnTo>
                    <a:pt x="1" y="138"/>
                  </a:lnTo>
                  <a:lnTo>
                    <a:pt x="3" y="136"/>
                  </a:lnTo>
                  <a:lnTo>
                    <a:pt x="8" y="131"/>
                  </a:lnTo>
                  <a:lnTo>
                    <a:pt x="17" y="126"/>
                  </a:lnTo>
                  <a:lnTo>
                    <a:pt x="30" y="126"/>
                  </a:lnTo>
                  <a:lnTo>
                    <a:pt x="48" y="129"/>
                  </a:lnTo>
                  <a:lnTo>
                    <a:pt x="69" y="130"/>
                  </a:lnTo>
                  <a:lnTo>
                    <a:pt x="87" y="130"/>
                  </a:lnTo>
                  <a:lnTo>
                    <a:pt x="106" y="130"/>
                  </a:lnTo>
                  <a:lnTo>
                    <a:pt x="122" y="130"/>
                  </a:lnTo>
                  <a:lnTo>
                    <a:pt x="135" y="129"/>
                  </a:lnTo>
                  <a:lnTo>
                    <a:pt x="143" y="128"/>
                  </a:lnTo>
                  <a:lnTo>
                    <a:pt x="146" y="128"/>
                  </a:lnTo>
                  <a:lnTo>
                    <a:pt x="153" y="126"/>
                  </a:lnTo>
                  <a:lnTo>
                    <a:pt x="160" y="124"/>
                  </a:lnTo>
                  <a:lnTo>
                    <a:pt x="166" y="121"/>
                  </a:lnTo>
                  <a:lnTo>
                    <a:pt x="173" y="117"/>
                  </a:lnTo>
                  <a:lnTo>
                    <a:pt x="178" y="114"/>
                  </a:lnTo>
                  <a:lnTo>
                    <a:pt x="185" y="110"/>
                  </a:lnTo>
                  <a:lnTo>
                    <a:pt x="191" y="106"/>
                  </a:lnTo>
                  <a:lnTo>
                    <a:pt x="198" y="102"/>
                  </a:lnTo>
                  <a:lnTo>
                    <a:pt x="196" y="90"/>
                  </a:lnTo>
                  <a:lnTo>
                    <a:pt x="192" y="78"/>
                  </a:lnTo>
                  <a:lnTo>
                    <a:pt x="185" y="68"/>
                  </a:lnTo>
                  <a:lnTo>
                    <a:pt x="175" y="61"/>
                  </a:lnTo>
                  <a:lnTo>
                    <a:pt x="165" y="61"/>
                  </a:lnTo>
                  <a:lnTo>
                    <a:pt x="154" y="58"/>
                  </a:lnTo>
                  <a:lnTo>
                    <a:pt x="145" y="56"/>
                  </a:lnTo>
                  <a:lnTo>
                    <a:pt x="136" y="53"/>
                  </a:lnTo>
                  <a:lnTo>
                    <a:pt x="128" y="47"/>
                  </a:lnTo>
                  <a:lnTo>
                    <a:pt x="120" y="41"/>
                  </a:lnTo>
                  <a:lnTo>
                    <a:pt x="113" y="34"/>
                  </a:lnTo>
                  <a:lnTo>
                    <a:pt x="107" y="25"/>
                  </a:lnTo>
                  <a:lnTo>
                    <a:pt x="105" y="19"/>
                  </a:lnTo>
                  <a:lnTo>
                    <a:pt x="104" y="12"/>
                  </a:lnTo>
                  <a:lnTo>
                    <a:pt x="104" y="7"/>
                  </a:lnTo>
                  <a:lnTo>
                    <a:pt x="104" y="0"/>
                  </a:lnTo>
                  <a:lnTo>
                    <a:pt x="272" y="9"/>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Freeform 152"/>
            <p:cNvSpPr>
              <a:spLocks/>
            </p:cNvSpPr>
            <p:nvPr/>
          </p:nvSpPr>
          <p:spPr bwMode="auto">
            <a:xfrm>
              <a:off x="3717" y="3746"/>
              <a:ext cx="146" cy="54"/>
            </a:xfrm>
            <a:custGeom>
              <a:avLst/>
              <a:gdLst>
                <a:gd name="T0" fmla="*/ 121 w 292"/>
                <a:gd name="T1" fmla="*/ 76 h 109"/>
                <a:gd name="T2" fmla="*/ 136 w 292"/>
                <a:gd name="T3" fmla="*/ 84 h 109"/>
                <a:gd name="T4" fmla="*/ 149 w 292"/>
                <a:gd name="T5" fmla="*/ 88 h 109"/>
                <a:gd name="T6" fmla="*/ 162 w 292"/>
                <a:gd name="T7" fmla="*/ 89 h 109"/>
                <a:gd name="T8" fmla="*/ 174 w 292"/>
                <a:gd name="T9" fmla="*/ 88 h 109"/>
                <a:gd name="T10" fmla="*/ 186 w 292"/>
                <a:gd name="T11" fmla="*/ 86 h 109"/>
                <a:gd name="T12" fmla="*/ 201 w 292"/>
                <a:gd name="T13" fmla="*/ 82 h 109"/>
                <a:gd name="T14" fmla="*/ 219 w 292"/>
                <a:gd name="T15" fmla="*/ 80 h 109"/>
                <a:gd name="T16" fmla="*/ 239 w 292"/>
                <a:gd name="T17" fmla="*/ 79 h 109"/>
                <a:gd name="T18" fmla="*/ 250 w 292"/>
                <a:gd name="T19" fmla="*/ 78 h 109"/>
                <a:gd name="T20" fmla="*/ 259 w 292"/>
                <a:gd name="T21" fmla="*/ 78 h 109"/>
                <a:gd name="T22" fmla="*/ 268 w 292"/>
                <a:gd name="T23" fmla="*/ 78 h 109"/>
                <a:gd name="T24" fmla="*/ 276 w 292"/>
                <a:gd name="T25" fmla="*/ 79 h 109"/>
                <a:gd name="T26" fmla="*/ 283 w 292"/>
                <a:gd name="T27" fmla="*/ 81 h 109"/>
                <a:gd name="T28" fmla="*/ 289 w 292"/>
                <a:gd name="T29" fmla="*/ 84 h 109"/>
                <a:gd name="T30" fmla="*/ 291 w 292"/>
                <a:gd name="T31" fmla="*/ 85 h 109"/>
                <a:gd name="T32" fmla="*/ 292 w 292"/>
                <a:gd name="T33" fmla="*/ 87 h 109"/>
                <a:gd name="T34" fmla="*/ 162 w 292"/>
                <a:gd name="T35" fmla="*/ 109 h 109"/>
                <a:gd name="T36" fmla="*/ 119 w 292"/>
                <a:gd name="T37" fmla="*/ 97 h 109"/>
                <a:gd name="T38" fmla="*/ 0 w 292"/>
                <a:gd name="T39" fmla="*/ 0 h 109"/>
                <a:gd name="T40" fmla="*/ 5 w 292"/>
                <a:gd name="T41" fmla="*/ 0 h 109"/>
                <a:gd name="T42" fmla="*/ 18 w 292"/>
                <a:gd name="T43" fmla="*/ 6 h 109"/>
                <a:gd name="T44" fmla="*/ 38 w 292"/>
                <a:gd name="T45" fmla="*/ 18 h 109"/>
                <a:gd name="T46" fmla="*/ 61 w 292"/>
                <a:gd name="T47" fmla="*/ 33 h 109"/>
                <a:gd name="T48" fmla="*/ 83 w 292"/>
                <a:gd name="T49" fmla="*/ 48 h 109"/>
                <a:gd name="T50" fmla="*/ 102 w 292"/>
                <a:gd name="T51" fmla="*/ 62 h 109"/>
                <a:gd name="T52" fmla="*/ 115 w 292"/>
                <a:gd name="T53" fmla="*/ 72 h 109"/>
                <a:gd name="T54" fmla="*/ 121 w 292"/>
                <a:gd name="T55" fmla="*/ 76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92" h="109">
                  <a:moveTo>
                    <a:pt x="121" y="76"/>
                  </a:moveTo>
                  <a:lnTo>
                    <a:pt x="136" y="84"/>
                  </a:lnTo>
                  <a:lnTo>
                    <a:pt x="149" y="88"/>
                  </a:lnTo>
                  <a:lnTo>
                    <a:pt x="162" y="89"/>
                  </a:lnTo>
                  <a:lnTo>
                    <a:pt x="174" y="88"/>
                  </a:lnTo>
                  <a:lnTo>
                    <a:pt x="186" y="86"/>
                  </a:lnTo>
                  <a:lnTo>
                    <a:pt x="201" y="82"/>
                  </a:lnTo>
                  <a:lnTo>
                    <a:pt x="219" y="80"/>
                  </a:lnTo>
                  <a:lnTo>
                    <a:pt x="239" y="79"/>
                  </a:lnTo>
                  <a:lnTo>
                    <a:pt x="250" y="78"/>
                  </a:lnTo>
                  <a:lnTo>
                    <a:pt x="259" y="78"/>
                  </a:lnTo>
                  <a:lnTo>
                    <a:pt x="268" y="78"/>
                  </a:lnTo>
                  <a:lnTo>
                    <a:pt x="276" y="79"/>
                  </a:lnTo>
                  <a:lnTo>
                    <a:pt x="283" y="81"/>
                  </a:lnTo>
                  <a:lnTo>
                    <a:pt x="289" y="84"/>
                  </a:lnTo>
                  <a:lnTo>
                    <a:pt x="291" y="85"/>
                  </a:lnTo>
                  <a:lnTo>
                    <a:pt x="292" y="87"/>
                  </a:lnTo>
                  <a:lnTo>
                    <a:pt x="162" y="109"/>
                  </a:lnTo>
                  <a:lnTo>
                    <a:pt x="119" y="97"/>
                  </a:lnTo>
                  <a:lnTo>
                    <a:pt x="0" y="0"/>
                  </a:lnTo>
                  <a:lnTo>
                    <a:pt x="5" y="0"/>
                  </a:lnTo>
                  <a:lnTo>
                    <a:pt x="18" y="6"/>
                  </a:lnTo>
                  <a:lnTo>
                    <a:pt x="38" y="18"/>
                  </a:lnTo>
                  <a:lnTo>
                    <a:pt x="61" y="33"/>
                  </a:lnTo>
                  <a:lnTo>
                    <a:pt x="83" y="48"/>
                  </a:lnTo>
                  <a:lnTo>
                    <a:pt x="102" y="62"/>
                  </a:lnTo>
                  <a:lnTo>
                    <a:pt x="115" y="72"/>
                  </a:lnTo>
                  <a:lnTo>
                    <a:pt x="121" y="76"/>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Freeform 153"/>
            <p:cNvSpPr>
              <a:spLocks/>
            </p:cNvSpPr>
            <p:nvPr/>
          </p:nvSpPr>
          <p:spPr bwMode="auto">
            <a:xfrm>
              <a:off x="3652" y="3750"/>
              <a:ext cx="65" cy="14"/>
            </a:xfrm>
            <a:custGeom>
              <a:avLst/>
              <a:gdLst>
                <a:gd name="T0" fmla="*/ 0 w 129"/>
                <a:gd name="T1" fmla="*/ 22 h 27"/>
                <a:gd name="T2" fmla="*/ 15 w 129"/>
                <a:gd name="T3" fmla="*/ 15 h 27"/>
                <a:gd name="T4" fmla="*/ 33 w 129"/>
                <a:gd name="T5" fmla="*/ 9 h 27"/>
                <a:gd name="T6" fmla="*/ 51 w 129"/>
                <a:gd name="T7" fmla="*/ 4 h 27"/>
                <a:gd name="T8" fmla="*/ 71 w 129"/>
                <a:gd name="T9" fmla="*/ 1 h 27"/>
                <a:gd name="T10" fmla="*/ 89 w 129"/>
                <a:gd name="T11" fmla="*/ 0 h 27"/>
                <a:gd name="T12" fmla="*/ 106 w 129"/>
                <a:gd name="T13" fmla="*/ 1 h 27"/>
                <a:gd name="T14" fmla="*/ 119 w 129"/>
                <a:gd name="T15" fmla="*/ 6 h 27"/>
                <a:gd name="T16" fmla="*/ 129 w 129"/>
                <a:gd name="T17" fmla="*/ 12 h 27"/>
                <a:gd name="T18" fmla="*/ 123 w 129"/>
                <a:gd name="T19" fmla="*/ 14 h 27"/>
                <a:gd name="T20" fmla="*/ 109 w 129"/>
                <a:gd name="T21" fmla="*/ 16 h 27"/>
                <a:gd name="T22" fmla="*/ 88 w 129"/>
                <a:gd name="T23" fmla="*/ 19 h 27"/>
                <a:gd name="T24" fmla="*/ 65 w 129"/>
                <a:gd name="T25" fmla="*/ 23 h 27"/>
                <a:gd name="T26" fmla="*/ 42 w 129"/>
                <a:gd name="T27" fmla="*/ 26 h 27"/>
                <a:gd name="T28" fmla="*/ 21 w 129"/>
                <a:gd name="T29" fmla="*/ 27 h 27"/>
                <a:gd name="T30" fmla="*/ 6 w 129"/>
                <a:gd name="T31" fmla="*/ 26 h 27"/>
                <a:gd name="T32" fmla="*/ 0 w 129"/>
                <a:gd name="T33" fmla="*/ 2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9" h="27">
                  <a:moveTo>
                    <a:pt x="0" y="22"/>
                  </a:moveTo>
                  <a:lnTo>
                    <a:pt x="15" y="15"/>
                  </a:lnTo>
                  <a:lnTo>
                    <a:pt x="33" y="9"/>
                  </a:lnTo>
                  <a:lnTo>
                    <a:pt x="51" y="4"/>
                  </a:lnTo>
                  <a:lnTo>
                    <a:pt x="71" y="1"/>
                  </a:lnTo>
                  <a:lnTo>
                    <a:pt x="89" y="0"/>
                  </a:lnTo>
                  <a:lnTo>
                    <a:pt x="106" y="1"/>
                  </a:lnTo>
                  <a:lnTo>
                    <a:pt x="119" y="6"/>
                  </a:lnTo>
                  <a:lnTo>
                    <a:pt x="129" y="12"/>
                  </a:lnTo>
                  <a:lnTo>
                    <a:pt x="123" y="14"/>
                  </a:lnTo>
                  <a:lnTo>
                    <a:pt x="109" y="16"/>
                  </a:lnTo>
                  <a:lnTo>
                    <a:pt x="88" y="19"/>
                  </a:lnTo>
                  <a:lnTo>
                    <a:pt x="65" y="23"/>
                  </a:lnTo>
                  <a:lnTo>
                    <a:pt x="42" y="26"/>
                  </a:lnTo>
                  <a:lnTo>
                    <a:pt x="21" y="27"/>
                  </a:lnTo>
                  <a:lnTo>
                    <a:pt x="6" y="26"/>
                  </a:lnTo>
                  <a:lnTo>
                    <a:pt x="0" y="22"/>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Freeform 154"/>
            <p:cNvSpPr>
              <a:spLocks/>
            </p:cNvSpPr>
            <p:nvPr/>
          </p:nvSpPr>
          <p:spPr bwMode="auto">
            <a:xfrm>
              <a:off x="3476" y="3755"/>
              <a:ext cx="142" cy="44"/>
            </a:xfrm>
            <a:custGeom>
              <a:avLst/>
              <a:gdLst>
                <a:gd name="T0" fmla="*/ 49 w 285"/>
                <a:gd name="T1" fmla="*/ 32 h 88"/>
                <a:gd name="T2" fmla="*/ 75 w 285"/>
                <a:gd name="T3" fmla="*/ 41 h 88"/>
                <a:gd name="T4" fmla="*/ 99 w 285"/>
                <a:gd name="T5" fmla="*/ 50 h 88"/>
                <a:gd name="T6" fmla="*/ 123 w 285"/>
                <a:gd name="T7" fmla="*/ 55 h 88"/>
                <a:gd name="T8" fmla="*/ 146 w 285"/>
                <a:gd name="T9" fmla="*/ 59 h 88"/>
                <a:gd name="T10" fmla="*/ 169 w 285"/>
                <a:gd name="T11" fmla="*/ 61 h 88"/>
                <a:gd name="T12" fmla="*/ 190 w 285"/>
                <a:gd name="T13" fmla="*/ 61 h 88"/>
                <a:gd name="T14" fmla="*/ 211 w 285"/>
                <a:gd name="T15" fmla="*/ 60 h 88"/>
                <a:gd name="T16" fmla="*/ 229 w 285"/>
                <a:gd name="T17" fmla="*/ 58 h 88"/>
                <a:gd name="T18" fmla="*/ 236 w 285"/>
                <a:gd name="T19" fmla="*/ 59 h 88"/>
                <a:gd name="T20" fmla="*/ 245 w 285"/>
                <a:gd name="T21" fmla="*/ 60 h 88"/>
                <a:gd name="T22" fmla="*/ 255 w 285"/>
                <a:gd name="T23" fmla="*/ 62 h 88"/>
                <a:gd name="T24" fmla="*/ 264 w 285"/>
                <a:gd name="T25" fmla="*/ 64 h 88"/>
                <a:gd name="T26" fmla="*/ 272 w 285"/>
                <a:gd name="T27" fmla="*/ 67 h 88"/>
                <a:gd name="T28" fmla="*/ 279 w 285"/>
                <a:gd name="T29" fmla="*/ 69 h 88"/>
                <a:gd name="T30" fmla="*/ 283 w 285"/>
                <a:gd name="T31" fmla="*/ 71 h 88"/>
                <a:gd name="T32" fmla="*/ 285 w 285"/>
                <a:gd name="T33" fmla="*/ 74 h 88"/>
                <a:gd name="T34" fmla="*/ 272 w 285"/>
                <a:gd name="T35" fmla="*/ 78 h 88"/>
                <a:gd name="T36" fmla="*/ 258 w 285"/>
                <a:gd name="T37" fmla="*/ 82 h 88"/>
                <a:gd name="T38" fmla="*/ 245 w 285"/>
                <a:gd name="T39" fmla="*/ 84 h 88"/>
                <a:gd name="T40" fmla="*/ 232 w 285"/>
                <a:gd name="T41" fmla="*/ 86 h 88"/>
                <a:gd name="T42" fmla="*/ 218 w 285"/>
                <a:gd name="T43" fmla="*/ 86 h 88"/>
                <a:gd name="T44" fmla="*/ 204 w 285"/>
                <a:gd name="T45" fmla="*/ 88 h 88"/>
                <a:gd name="T46" fmla="*/ 190 w 285"/>
                <a:gd name="T47" fmla="*/ 86 h 88"/>
                <a:gd name="T48" fmla="*/ 176 w 285"/>
                <a:gd name="T49" fmla="*/ 85 h 88"/>
                <a:gd name="T50" fmla="*/ 161 w 285"/>
                <a:gd name="T51" fmla="*/ 84 h 88"/>
                <a:gd name="T52" fmla="*/ 147 w 285"/>
                <a:gd name="T53" fmla="*/ 82 h 88"/>
                <a:gd name="T54" fmla="*/ 134 w 285"/>
                <a:gd name="T55" fmla="*/ 79 h 88"/>
                <a:gd name="T56" fmla="*/ 121 w 285"/>
                <a:gd name="T57" fmla="*/ 77 h 88"/>
                <a:gd name="T58" fmla="*/ 107 w 285"/>
                <a:gd name="T59" fmla="*/ 74 h 88"/>
                <a:gd name="T60" fmla="*/ 93 w 285"/>
                <a:gd name="T61" fmla="*/ 71 h 88"/>
                <a:gd name="T62" fmla="*/ 81 w 285"/>
                <a:gd name="T63" fmla="*/ 68 h 88"/>
                <a:gd name="T64" fmla="*/ 68 w 285"/>
                <a:gd name="T65" fmla="*/ 64 h 88"/>
                <a:gd name="T66" fmla="*/ 56 w 285"/>
                <a:gd name="T67" fmla="*/ 60 h 88"/>
                <a:gd name="T68" fmla="*/ 44 w 285"/>
                <a:gd name="T69" fmla="*/ 53 h 88"/>
                <a:gd name="T70" fmla="*/ 31 w 285"/>
                <a:gd name="T71" fmla="*/ 46 h 88"/>
                <a:gd name="T72" fmla="*/ 21 w 285"/>
                <a:gd name="T73" fmla="*/ 39 h 88"/>
                <a:gd name="T74" fmla="*/ 10 w 285"/>
                <a:gd name="T75" fmla="*/ 30 h 88"/>
                <a:gd name="T76" fmla="*/ 3 w 285"/>
                <a:gd name="T77" fmla="*/ 21 h 88"/>
                <a:gd name="T78" fmla="*/ 0 w 285"/>
                <a:gd name="T79" fmla="*/ 10 h 88"/>
                <a:gd name="T80" fmla="*/ 0 w 285"/>
                <a:gd name="T81" fmla="*/ 0 h 88"/>
                <a:gd name="T82" fmla="*/ 6 w 285"/>
                <a:gd name="T83" fmla="*/ 6 h 88"/>
                <a:gd name="T84" fmla="*/ 13 w 285"/>
                <a:gd name="T85" fmla="*/ 12 h 88"/>
                <a:gd name="T86" fmla="*/ 18 w 285"/>
                <a:gd name="T87" fmla="*/ 16 h 88"/>
                <a:gd name="T88" fmla="*/ 25 w 285"/>
                <a:gd name="T89" fmla="*/ 21 h 88"/>
                <a:gd name="T90" fmla="*/ 31 w 285"/>
                <a:gd name="T91" fmla="*/ 24 h 88"/>
                <a:gd name="T92" fmla="*/ 37 w 285"/>
                <a:gd name="T93" fmla="*/ 28 h 88"/>
                <a:gd name="T94" fmla="*/ 44 w 285"/>
                <a:gd name="T95" fmla="*/ 30 h 88"/>
                <a:gd name="T96" fmla="*/ 49 w 285"/>
                <a:gd name="T97" fmla="*/ 32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5" h="88">
                  <a:moveTo>
                    <a:pt x="49" y="32"/>
                  </a:moveTo>
                  <a:lnTo>
                    <a:pt x="75" y="41"/>
                  </a:lnTo>
                  <a:lnTo>
                    <a:pt x="99" y="50"/>
                  </a:lnTo>
                  <a:lnTo>
                    <a:pt x="123" y="55"/>
                  </a:lnTo>
                  <a:lnTo>
                    <a:pt x="146" y="59"/>
                  </a:lnTo>
                  <a:lnTo>
                    <a:pt x="169" y="61"/>
                  </a:lnTo>
                  <a:lnTo>
                    <a:pt x="190" y="61"/>
                  </a:lnTo>
                  <a:lnTo>
                    <a:pt x="211" y="60"/>
                  </a:lnTo>
                  <a:lnTo>
                    <a:pt x="229" y="58"/>
                  </a:lnTo>
                  <a:lnTo>
                    <a:pt x="236" y="59"/>
                  </a:lnTo>
                  <a:lnTo>
                    <a:pt x="245" y="60"/>
                  </a:lnTo>
                  <a:lnTo>
                    <a:pt x="255" y="62"/>
                  </a:lnTo>
                  <a:lnTo>
                    <a:pt x="264" y="64"/>
                  </a:lnTo>
                  <a:lnTo>
                    <a:pt x="272" y="67"/>
                  </a:lnTo>
                  <a:lnTo>
                    <a:pt x="279" y="69"/>
                  </a:lnTo>
                  <a:lnTo>
                    <a:pt x="283" y="71"/>
                  </a:lnTo>
                  <a:lnTo>
                    <a:pt x="285" y="74"/>
                  </a:lnTo>
                  <a:lnTo>
                    <a:pt x="272" y="78"/>
                  </a:lnTo>
                  <a:lnTo>
                    <a:pt x="258" y="82"/>
                  </a:lnTo>
                  <a:lnTo>
                    <a:pt x="245" y="84"/>
                  </a:lnTo>
                  <a:lnTo>
                    <a:pt x="232" y="86"/>
                  </a:lnTo>
                  <a:lnTo>
                    <a:pt x="218" y="86"/>
                  </a:lnTo>
                  <a:lnTo>
                    <a:pt x="204" y="88"/>
                  </a:lnTo>
                  <a:lnTo>
                    <a:pt x="190" y="86"/>
                  </a:lnTo>
                  <a:lnTo>
                    <a:pt x="176" y="85"/>
                  </a:lnTo>
                  <a:lnTo>
                    <a:pt x="161" y="84"/>
                  </a:lnTo>
                  <a:lnTo>
                    <a:pt x="147" y="82"/>
                  </a:lnTo>
                  <a:lnTo>
                    <a:pt x="134" y="79"/>
                  </a:lnTo>
                  <a:lnTo>
                    <a:pt x="121" y="77"/>
                  </a:lnTo>
                  <a:lnTo>
                    <a:pt x="107" y="74"/>
                  </a:lnTo>
                  <a:lnTo>
                    <a:pt x="93" y="71"/>
                  </a:lnTo>
                  <a:lnTo>
                    <a:pt x="81" y="68"/>
                  </a:lnTo>
                  <a:lnTo>
                    <a:pt x="68" y="64"/>
                  </a:lnTo>
                  <a:lnTo>
                    <a:pt x="56" y="60"/>
                  </a:lnTo>
                  <a:lnTo>
                    <a:pt x="44" y="53"/>
                  </a:lnTo>
                  <a:lnTo>
                    <a:pt x="31" y="46"/>
                  </a:lnTo>
                  <a:lnTo>
                    <a:pt x="21" y="39"/>
                  </a:lnTo>
                  <a:lnTo>
                    <a:pt x="10" y="30"/>
                  </a:lnTo>
                  <a:lnTo>
                    <a:pt x="3" y="21"/>
                  </a:lnTo>
                  <a:lnTo>
                    <a:pt x="0" y="10"/>
                  </a:lnTo>
                  <a:lnTo>
                    <a:pt x="0" y="0"/>
                  </a:lnTo>
                  <a:lnTo>
                    <a:pt x="6" y="6"/>
                  </a:lnTo>
                  <a:lnTo>
                    <a:pt x="13" y="12"/>
                  </a:lnTo>
                  <a:lnTo>
                    <a:pt x="18" y="16"/>
                  </a:lnTo>
                  <a:lnTo>
                    <a:pt x="25" y="21"/>
                  </a:lnTo>
                  <a:lnTo>
                    <a:pt x="31" y="24"/>
                  </a:lnTo>
                  <a:lnTo>
                    <a:pt x="37" y="28"/>
                  </a:lnTo>
                  <a:lnTo>
                    <a:pt x="44" y="30"/>
                  </a:lnTo>
                  <a:lnTo>
                    <a:pt x="49" y="32"/>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Freeform 155"/>
            <p:cNvSpPr>
              <a:spLocks/>
            </p:cNvSpPr>
            <p:nvPr/>
          </p:nvSpPr>
          <p:spPr bwMode="auto">
            <a:xfrm>
              <a:off x="3777" y="3753"/>
              <a:ext cx="82" cy="28"/>
            </a:xfrm>
            <a:custGeom>
              <a:avLst/>
              <a:gdLst>
                <a:gd name="T0" fmla="*/ 160 w 163"/>
                <a:gd name="T1" fmla="*/ 20 h 55"/>
                <a:gd name="T2" fmla="*/ 160 w 163"/>
                <a:gd name="T3" fmla="*/ 26 h 55"/>
                <a:gd name="T4" fmla="*/ 156 w 163"/>
                <a:gd name="T5" fmla="*/ 28 h 55"/>
                <a:gd name="T6" fmla="*/ 152 w 163"/>
                <a:gd name="T7" fmla="*/ 31 h 55"/>
                <a:gd name="T8" fmla="*/ 148 w 163"/>
                <a:gd name="T9" fmla="*/ 35 h 55"/>
                <a:gd name="T10" fmla="*/ 153 w 163"/>
                <a:gd name="T11" fmla="*/ 40 h 55"/>
                <a:gd name="T12" fmla="*/ 158 w 163"/>
                <a:gd name="T13" fmla="*/ 47 h 55"/>
                <a:gd name="T14" fmla="*/ 162 w 163"/>
                <a:gd name="T15" fmla="*/ 53 h 55"/>
                <a:gd name="T16" fmla="*/ 163 w 163"/>
                <a:gd name="T17" fmla="*/ 55 h 55"/>
                <a:gd name="T18" fmla="*/ 155 w 163"/>
                <a:gd name="T19" fmla="*/ 53 h 55"/>
                <a:gd name="T20" fmla="*/ 148 w 163"/>
                <a:gd name="T21" fmla="*/ 50 h 55"/>
                <a:gd name="T22" fmla="*/ 140 w 163"/>
                <a:gd name="T23" fmla="*/ 48 h 55"/>
                <a:gd name="T24" fmla="*/ 133 w 163"/>
                <a:gd name="T25" fmla="*/ 46 h 55"/>
                <a:gd name="T26" fmla="*/ 125 w 163"/>
                <a:gd name="T27" fmla="*/ 43 h 55"/>
                <a:gd name="T28" fmla="*/ 118 w 163"/>
                <a:gd name="T29" fmla="*/ 42 h 55"/>
                <a:gd name="T30" fmla="*/ 110 w 163"/>
                <a:gd name="T31" fmla="*/ 41 h 55"/>
                <a:gd name="T32" fmla="*/ 102 w 163"/>
                <a:gd name="T33" fmla="*/ 40 h 55"/>
                <a:gd name="T34" fmla="*/ 93 w 163"/>
                <a:gd name="T35" fmla="*/ 41 h 55"/>
                <a:gd name="T36" fmla="*/ 83 w 163"/>
                <a:gd name="T37" fmla="*/ 42 h 55"/>
                <a:gd name="T38" fmla="*/ 73 w 163"/>
                <a:gd name="T39" fmla="*/ 43 h 55"/>
                <a:gd name="T40" fmla="*/ 64 w 163"/>
                <a:gd name="T41" fmla="*/ 46 h 55"/>
                <a:gd name="T42" fmla="*/ 55 w 163"/>
                <a:gd name="T43" fmla="*/ 46 h 55"/>
                <a:gd name="T44" fmla="*/ 46 w 163"/>
                <a:gd name="T45" fmla="*/ 46 h 55"/>
                <a:gd name="T46" fmla="*/ 38 w 163"/>
                <a:gd name="T47" fmla="*/ 42 h 55"/>
                <a:gd name="T48" fmla="*/ 30 w 163"/>
                <a:gd name="T49" fmla="*/ 38 h 55"/>
                <a:gd name="T50" fmla="*/ 0 w 163"/>
                <a:gd name="T51" fmla="*/ 5 h 55"/>
                <a:gd name="T52" fmla="*/ 7 w 163"/>
                <a:gd name="T53" fmla="*/ 0 h 55"/>
                <a:gd name="T54" fmla="*/ 22 w 163"/>
                <a:gd name="T55" fmla="*/ 18 h 55"/>
                <a:gd name="T56" fmla="*/ 39 w 163"/>
                <a:gd name="T57" fmla="*/ 27 h 55"/>
                <a:gd name="T58" fmla="*/ 58 w 163"/>
                <a:gd name="T59" fmla="*/ 31 h 55"/>
                <a:gd name="T60" fmla="*/ 78 w 163"/>
                <a:gd name="T61" fmla="*/ 28 h 55"/>
                <a:gd name="T62" fmla="*/ 99 w 163"/>
                <a:gd name="T63" fmla="*/ 25 h 55"/>
                <a:gd name="T64" fmla="*/ 119 w 163"/>
                <a:gd name="T65" fmla="*/ 20 h 55"/>
                <a:gd name="T66" fmla="*/ 140 w 163"/>
                <a:gd name="T67" fmla="*/ 18 h 55"/>
                <a:gd name="T68" fmla="*/ 160 w 163"/>
                <a:gd name="T69" fmla="*/ 20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3" h="55">
                  <a:moveTo>
                    <a:pt x="160" y="20"/>
                  </a:moveTo>
                  <a:lnTo>
                    <a:pt x="160" y="26"/>
                  </a:lnTo>
                  <a:lnTo>
                    <a:pt x="156" y="28"/>
                  </a:lnTo>
                  <a:lnTo>
                    <a:pt x="152" y="31"/>
                  </a:lnTo>
                  <a:lnTo>
                    <a:pt x="148" y="35"/>
                  </a:lnTo>
                  <a:lnTo>
                    <a:pt x="153" y="40"/>
                  </a:lnTo>
                  <a:lnTo>
                    <a:pt x="158" y="47"/>
                  </a:lnTo>
                  <a:lnTo>
                    <a:pt x="162" y="53"/>
                  </a:lnTo>
                  <a:lnTo>
                    <a:pt x="163" y="55"/>
                  </a:lnTo>
                  <a:lnTo>
                    <a:pt x="155" y="53"/>
                  </a:lnTo>
                  <a:lnTo>
                    <a:pt x="148" y="50"/>
                  </a:lnTo>
                  <a:lnTo>
                    <a:pt x="140" y="48"/>
                  </a:lnTo>
                  <a:lnTo>
                    <a:pt x="133" y="46"/>
                  </a:lnTo>
                  <a:lnTo>
                    <a:pt x="125" y="43"/>
                  </a:lnTo>
                  <a:lnTo>
                    <a:pt x="118" y="42"/>
                  </a:lnTo>
                  <a:lnTo>
                    <a:pt x="110" y="41"/>
                  </a:lnTo>
                  <a:lnTo>
                    <a:pt x="102" y="40"/>
                  </a:lnTo>
                  <a:lnTo>
                    <a:pt x="93" y="41"/>
                  </a:lnTo>
                  <a:lnTo>
                    <a:pt x="83" y="42"/>
                  </a:lnTo>
                  <a:lnTo>
                    <a:pt x="73" y="43"/>
                  </a:lnTo>
                  <a:lnTo>
                    <a:pt x="64" y="46"/>
                  </a:lnTo>
                  <a:lnTo>
                    <a:pt x="55" y="46"/>
                  </a:lnTo>
                  <a:lnTo>
                    <a:pt x="46" y="46"/>
                  </a:lnTo>
                  <a:lnTo>
                    <a:pt x="38" y="42"/>
                  </a:lnTo>
                  <a:lnTo>
                    <a:pt x="30" y="38"/>
                  </a:lnTo>
                  <a:lnTo>
                    <a:pt x="0" y="5"/>
                  </a:lnTo>
                  <a:lnTo>
                    <a:pt x="7" y="0"/>
                  </a:lnTo>
                  <a:lnTo>
                    <a:pt x="22" y="18"/>
                  </a:lnTo>
                  <a:lnTo>
                    <a:pt x="39" y="27"/>
                  </a:lnTo>
                  <a:lnTo>
                    <a:pt x="58" y="31"/>
                  </a:lnTo>
                  <a:lnTo>
                    <a:pt x="78" y="28"/>
                  </a:lnTo>
                  <a:lnTo>
                    <a:pt x="99" y="25"/>
                  </a:lnTo>
                  <a:lnTo>
                    <a:pt x="119" y="20"/>
                  </a:lnTo>
                  <a:lnTo>
                    <a:pt x="140" y="18"/>
                  </a:lnTo>
                  <a:lnTo>
                    <a:pt x="160" y="2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6" name="Freeform 156"/>
            <p:cNvSpPr>
              <a:spLocks/>
            </p:cNvSpPr>
            <p:nvPr/>
          </p:nvSpPr>
          <p:spPr bwMode="auto">
            <a:xfrm>
              <a:off x="3528" y="3808"/>
              <a:ext cx="300" cy="192"/>
            </a:xfrm>
            <a:custGeom>
              <a:avLst/>
              <a:gdLst>
                <a:gd name="T0" fmla="*/ 141 w 600"/>
                <a:gd name="T1" fmla="*/ 64 h 383"/>
                <a:gd name="T2" fmla="*/ 251 w 600"/>
                <a:gd name="T3" fmla="*/ 58 h 383"/>
                <a:gd name="T4" fmla="*/ 345 w 600"/>
                <a:gd name="T5" fmla="*/ 56 h 383"/>
                <a:gd name="T6" fmla="*/ 416 w 600"/>
                <a:gd name="T7" fmla="*/ 59 h 383"/>
                <a:gd name="T8" fmla="*/ 457 w 600"/>
                <a:gd name="T9" fmla="*/ 62 h 383"/>
                <a:gd name="T10" fmla="*/ 479 w 600"/>
                <a:gd name="T11" fmla="*/ 64 h 383"/>
                <a:gd name="T12" fmla="*/ 522 w 600"/>
                <a:gd name="T13" fmla="*/ 53 h 383"/>
                <a:gd name="T14" fmla="*/ 555 w 600"/>
                <a:gd name="T15" fmla="*/ 38 h 383"/>
                <a:gd name="T16" fmla="*/ 554 w 600"/>
                <a:gd name="T17" fmla="*/ 55 h 383"/>
                <a:gd name="T18" fmla="*/ 527 w 600"/>
                <a:gd name="T19" fmla="*/ 71 h 383"/>
                <a:gd name="T20" fmla="*/ 482 w 600"/>
                <a:gd name="T21" fmla="*/ 82 h 383"/>
                <a:gd name="T22" fmla="*/ 453 w 600"/>
                <a:gd name="T23" fmla="*/ 81 h 383"/>
                <a:gd name="T24" fmla="*/ 379 w 600"/>
                <a:gd name="T25" fmla="*/ 77 h 383"/>
                <a:gd name="T26" fmla="*/ 283 w 600"/>
                <a:gd name="T27" fmla="*/ 76 h 383"/>
                <a:gd name="T28" fmla="*/ 187 w 600"/>
                <a:gd name="T29" fmla="*/ 79 h 383"/>
                <a:gd name="T30" fmla="*/ 115 w 600"/>
                <a:gd name="T31" fmla="*/ 91 h 383"/>
                <a:gd name="T32" fmla="*/ 88 w 600"/>
                <a:gd name="T33" fmla="*/ 112 h 383"/>
                <a:gd name="T34" fmla="*/ 94 w 600"/>
                <a:gd name="T35" fmla="*/ 127 h 383"/>
                <a:gd name="T36" fmla="*/ 155 w 600"/>
                <a:gd name="T37" fmla="*/ 120 h 383"/>
                <a:gd name="T38" fmla="*/ 238 w 600"/>
                <a:gd name="T39" fmla="*/ 112 h 383"/>
                <a:gd name="T40" fmla="*/ 400 w 600"/>
                <a:gd name="T41" fmla="*/ 122 h 383"/>
                <a:gd name="T42" fmla="*/ 446 w 600"/>
                <a:gd name="T43" fmla="*/ 124 h 383"/>
                <a:gd name="T44" fmla="*/ 491 w 600"/>
                <a:gd name="T45" fmla="*/ 122 h 383"/>
                <a:gd name="T46" fmla="*/ 531 w 600"/>
                <a:gd name="T47" fmla="*/ 113 h 383"/>
                <a:gd name="T48" fmla="*/ 567 w 600"/>
                <a:gd name="T49" fmla="*/ 92 h 383"/>
                <a:gd name="T50" fmla="*/ 593 w 600"/>
                <a:gd name="T51" fmla="*/ 58 h 383"/>
                <a:gd name="T52" fmla="*/ 600 w 600"/>
                <a:gd name="T53" fmla="*/ 79 h 383"/>
                <a:gd name="T54" fmla="*/ 587 w 600"/>
                <a:gd name="T55" fmla="*/ 94 h 383"/>
                <a:gd name="T56" fmla="*/ 576 w 600"/>
                <a:gd name="T57" fmla="*/ 165 h 383"/>
                <a:gd name="T58" fmla="*/ 557 w 600"/>
                <a:gd name="T59" fmla="*/ 367 h 383"/>
                <a:gd name="T60" fmla="*/ 544 w 600"/>
                <a:gd name="T61" fmla="*/ 127 h 383"/>
                <a:gd name="T62" fmla="*/ 523 w 600"/>
                <a:gd name="T63" fmla="*/ 139 h 383"/>
                <a:gd name="T64" fmla="*/ 486 w 600"/>
                <a:gd name="T65" fmla="*/ 147 h 383"/>
                <a:gd name="T66" fmla="*/ 457 w 600"/>
                <a:gd name="T67" fmla="*/ 146 h 383"/>
                <a:gd name="T68" fmla="*/ 406 w 600"/>
                <a:gd name="T69" fmla="*/ 143 h 383"/>
                <a:gd name="T70" fmla="*/ 349 w 600"/>
                <a:gd name="T71" fmla="*/ 137 h 383"/>
                <a:gd name="T72" fmla="*/ 299 w 600"/>
                <a:gd name="T73" fmla="*/ 132 h 383"/>
                <a:gd name="T74" fmla="*/ 270 w 600"/>
                <a:gd name="T75" fmla="*/ 130 h 383"/>
                <a:gd name="T76" fmla="*/ 246 w 600"/>
                <a:gd name="T77" fmla="*/ 132 h 383"/>
                <a:gd name="T78" fmla="*/ 162 w 600"/>
                <a:gd name="T79" fmla="*/ 142 h 383"/>
                <a:gd name="T80" fmla="*/ 85 w 600"/>
                <a:gd name="T81" fmla="*/ 157 h 383"/>
                <a:gd name="T82" fmla="*/ 69 w 600"/>
                <a:gd name="T83" fmla="*/ 229 h 383"/>
                <a:gd name="T84" fmla="*/ 45 w 600"/>
                <a:gd name="T85" fmla="*/ 328 h 383"/>
                <a:gd name="T86" fmla="*/ 15 w 600"/>
                <a:gd name="T87" fmla="*/ 373 h 383"/>
                <a:gd name="T88" fmla="*/ 36 w 600"/>
                <a:gd name="T89" fmla="*/ 264 h 383"/>
                <a:gd name="T90" fmla="*/ 61 w 600"/>
                <a:gd name="T91" fmla="*/ 132 h 383"/>
                <a:gd name="T92" fmla="*/ 40 w 600"/>
                <a:gd name="T93" fmla="*/ 99 h 383"/>
                <a:gd name="T94" fmla="*/ 17 w 600"/>
                <a:gd name="T95" fmla="*/ 81 h 383"/>
                <a:gd name="T96" fmla="*/ 3 w 600"/>
                <a:gd name="T97" fmla="*/ 55 h 383"/>
                <a:gd name="T98" fmla="*/ 1 w 600"/>
                <a:gd name="T99" fmla="*/ 13 h 383"/>
                <a:gd name="T100" fmla="*/ 11 w 600"/>
                <a:gd name="T101" fmla="*/ 24 h 383"/>
                <a:gd name="T102" fmla="*/ 28 w 600"/>
                <a:gd name="T103" fmla="*/ 60 h 383"/>
                <a:gd name="T104" fmla="*/ 62 w 600"/>
                <a:gd name="T105" fmla="*/ 74 h 3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0" h="383">
                  <a:moveTo>
                    <a:pt x="62" y="74"/>
                  </a:moveTo>
                  <a:lnTo>
                    <a:pt x="102" y="68"/>
                  </a:lnTo>
                  <a:lnTo>
                    <a:pt x="141" y="64"/>
                  </a:lnTo>
                  <a:lnTo>
                    <a:pt x="179" y="61"/>
                  </a:lnTo>
                  <a:lnTo>
                    <a:pt x="216" y="59"/>
                  </a:lnTo>
                  <a:lnTo>
                    <a:pt x="251" y="58"/>
                  </a:lnTo>
                  <a:lnTo>
                    <a:pt x="284" y="56"/>
                  </a:lnTo>
                  <a:lnTo>
                    <a:pt x="315" y="56"/>
                  </a:lnTo>
                  <a:lnTo>
                    <a:pt x="345" y="56"/>
                  </a:lnTo>
                  <a:lnTo>
                    <a:pt x="371" y="58"/>
                  </a:lnTo>
                  <a:lnTo>
                    <a:pt x="395" y="58"/>
                  </a:lnTo>
                  <a:lnTo>
                    <a:pt x="416" y="59"/>
                  </a:lnTo>
                  <a:lnTo>
                    <a:pt x="433" y="60"/>
                  </a:lnTo>
                  <a:lnTo>
                    <a:pt x="447" y="61"/>
                  </a:lnTo>
                  <a:lnTo>
                    <a:pt x="457" y="62"/>
                  </a:lnTo>
                  <a:lnTo>
                    <a:pt x="463" y="63"/>
                  </a:lnTo>
                  <a:lnTo>
                    <a:pt x="465" y="63"/>
                  </a:lnTo>
                  <a:lnTo>
                    <a:pt x="479" y="64"/>
                  </a:lnTo>
                  <a:lnTo>
                    <a:pt x="493" y="62"/>
                  </a:lnTo>
                  <a:lnTo>
                    <a:pt x="508" y="59"/>
                  </a:lnTo>
                  <a:lnTo>
                    <a:pt x="522" y="53"/>
                  </a:lnTo>
                  <a:lnTo>
                    <a:pt x="536" y="47"/>
                  </a:lnTo>
                  <a:lnTo>
                    <a:pt x="546" y="41"/>
                  </a:lnTo>
                  <a:lnTo>
                    <a:pt x="555" y="38"/>
                  </a:lnTo>
                  <a:lnTo>
                    <a:pt x="561" y="36"/>
                  </a:lnTo>
                  <a:lnTo>
                    <a:pt x="559" y="46"/>
                  </a:lnTo>
                  <a:lnTo>
                    <a:pt x="554" y="55"/>
                  </a:lnTo>
                  <a:lnTo>
                    <a:pt x="547" y="62"/>
                  </a:lnTo>
                  <a:lnTo>
                    <a:pt x="538" y="67"/>
                  </a:lnTo>
                  <a:lnTo>
                    <a:pt x="527" y="71"/>
                  </a:lnTo>
                  <a:lnTo>
                    <a:pt x="515" y="75"/>
                  </a:lnTo>
                  <a:lnTo>
                    <a:pt x="500" y="78"/>
                  </a:lnTo>
                  <a:lnTo>
                    <a:pt x="482" y="82"/>
                  </a:lnTo>
                  <a:lnTo>
                    <a:pt x="479" y="82"/>
                  </a:lnTo>
                  <a:lnTo>
                    <a:pt x="469" y="81"/>
                  </a:lnTo>
                  <a:lnTo>
                    <a:pt x="453" y="81"/>
                  </a:lnTo>
                  <a:lnTo>
                    <a:pt x="432" y="79"/>
                  </a:lnTo>
                  <a:lnTo>
                    <a:pt x="406" y="78"/>
                  </a:lnTo>
                  <a:lnTo>
                    <a:pt x="379" y="77"/>
                  </a:lnTo>
                  <a:lnTo>
                    <a:pt x="348" y="77"/>
                  </a:lnTo>
                  <a:lnTo>
                    <a:pt x="315" y="76"/>
                  </a:lnTo>
                  <a:lnTo>
                    <a:pt x="283" y="76"/>
                  </a:lnTo>
                  <a:lnTo>
                    <a:pt x="250" y="77"/>
                  </a:lnTo>
                  <a:lnTo>
                    <a:pt x="217" y="78"/>
                  </a:lnTo>
                  <a:lnTo>
                    <a:pt x="187" y="79"/>
                  </a:lnTo>
                  <a:lnTo>
                    <a:pt x="160" y="83"/>
                  </a:lnTo>
                  <a:lnTo>
                    <a:pt x="136" y="86"/>
                  </a:lnTo>
                  <a:lnTo>
                    <a:pt x="115" y="91"/>
                  </a:lnTo>
                  <a:lnTo>
                    <a:pt x="100" y="97"/>
                  </a:lnTo>
                  <a:lnTo>
                    <a:pt x="92" y="104"/>
                  </a:lnTo>
                  <a:lnTo>
                    <a:pt x="88" y="112"/>
                  </a:lnTo>
                  <a:lnTo>
                    <a:pt x="88" y="120"/>
                  </a:lnTo>
                  <a:lnTo>
                    <a:pt x="89" y="127"/>
                  </a:lnTo>
                  <a:lnTo>
                    <a:pt x="94" y="127"/>
                  </a:lnTo>
                  <a:lnTo>
                    <a:pt x="109" y="124"/>
                  </a:lnTo>
                  <a:lnTo>
                    <a:pt x="130" y="123"/>
                  </a:lnTo>
                  <a:lnTo>
                    <a:pt x="155" y="120"/>
                  </a:lnTo>
                  <a:lnTo>
                    <a:pt x="183" y="117"/>
                  </a:lnTo>
                  <a:lnTo>
                    <a:pt x="212" y="114"/>
                  </a:lnTo>
                  <a:lnTo>
                    <a:pt x="238" y="112"/>
                  </a:lnTo>
                  <a:lnTo>
                    <a:pt x="261" y="109"/>
                  </a:lnTo>
                  <a:lnTo>
                    <a:pt x="383" y="120"/>
                  </a:lnTo>
                  <a:lnTo>
                    <a:pt x="400" y="122"/>
                  </a:lnTo>
                  <a:lnTo>
                    <a:pt x="415" y="123"/>
                  </a:lnTo>
                  <a:lnTo>
                    <a:pt x="431" y="124"/>
                  </a:lnTo>
                  <a:lnTo>
                    <a:pt x="446" y="124"/>
                  </a:lnTo>
                  <a:lnTo>
                    <a:pt x="461" y="124"/>
                  </a:lnTo>
                  <a:lnTo>
                    <a:pt x="476" y="124"/>
                  </a:lnTo>
                  <a:lnTo>
                    <a:pt x="491" y="122"/>
                  </a:lnTo>
                  <a:lnTo>
                    <a:pt x="504" y="120"/>
                  </a:lnTo>
                  <a:lnTo>
                    <a:pt x="518" y="116"/>
                  </a:lnTo>
                  <a:lnTo>
                    <a:pt x="531" y="113"/>
                  </a:lnTo>
                  <a:lnTo>
                    <a:pt x="544" y="107"/>
                  </a:lnTo>
                  <a:lnTo>
                    <a:pt x="555" y="100"/>
                  </a:lnTo>
                  <a:lnTo>
                    <a:pt x="567" y="92"/>
                  </a:lnTo>
                  <a:lnTo>
                    <a:pt x="576" y="82"/>
                  </a:lnTo>
                  <a:lnTo>
                    <a:pt x="585" y="70"/>
                  </a:lnTo>
                  <a:lnTo>
                    <a:pt x="593" y="58"/>
                  </a:lnTo>
                  <a:lnTo>
                    <a:pt x="598" y="68"/>
                  </a:lnTo>
                  <a:lnTo>
                    <a:pt x="600" y="75"/>
                  </a:lnTo>
                  <a:lnTo>
                    <a:pt x="600" y="79"/>
                  </a:lnTo>
                  <a:lnTo>
                    <a:pt x="597" y="84"/>
                  </a:lnTo>
                  <a:lnTo>
                    <a:pt x="593" y="89"/>
                  </a:lnTo>
                  <a:lnTo>
                    <a:pt x="587" y="94"/>
                  </a:lnTo>
                  <a:lnTo>
                    <a:pt x="580" y="101"/>
                  </a:lnTo>
                  <a:lnTo>
                    <a:pt x="572" y="112"/>
                  </a:lnTo>
                  <a:lnTo>
                    <a:pt x="576" y="165"/>
                  </a:lnTo>
                  <a:lnTo>
                    <a:pt x="577" y="243"/>
                  </a:lnTo>
                  <a:lnTo>
                    <a:pt x="572" y="320"/>
                  </a:lnTo>
                  <a:lnTo>
                    <a:pt x="557" y="367"/>
                  </a:lnTo>
                  <a:lnTo>
                    <a:pt x="554" y="122"/>
                  </a:lnTo>
                  <a:lnTo>
                    <a:pt x="549" y="124"/>
                  </a:lnTo>
                  <a:lnTo>
                    <a:pt x="544" y="127"/>
                  </a:lnTo>
                  <a:lnTo>
                    <a:pt x="538" y="131"/>
                  </a:lnTo>
                  <a:lnTo>
                    <a:pt x="531" y="135"/>
                  </a:lnTo>
                  <a:lnTo>
                    <a:pt x="523" y="139"/>
                  </a:lnTo>
                  <a:lnTo>
                    <a:pt x="512" y="143"/>
                  </a:lnTo>
                  <a:lnTo>
                    <a:pt x="500" y="146"/>
                  </a:lnTo>
                  <a:lnTo>
                    <a:pt x="486" y="147"/>
                  </a:lnTo>
                  <a:lnTo>
                    <a:pt x="480" y="147"/>
                  </a:lnTo>
                  <a:lnTo>
                    <a:pt x="470" y="147"/>
                  </a:lnTo>
                  <a:lnTo>
                    <a:pt x="457" y="146"/>
                  </a:lnTo>
                  <a:lnTo>
                    <a:pt x="442" y="145"/>
                  </a:lnTo>
                  <a:lnTo>
                    <a:pt x="425" y="144"/>
                  </a:lnTo>
                  <a:lnTo>
                    <a:pt x="406" y="143"/>
                  </a:lnTo>
                  <a:lnTo>
                    <a:pt x="388" y="140"/>
                  </a:lnTo>
                  <a:lnTo>
                    <a:pt x="368" y="139"/>
                  </a:lnTo>
                  <a:lnTo>
                    <a:pt x="349" y="137"/>
                  </a:lnTo>
                  <a:lnTo>
                    <a:pt x="332" y="136"/>
                  </a:lnTo>
                  <a:lnTo>
                    <a:pt x="314" y="135"/>
                  </a:lnTo>
                  <a:lnTo>
                    <a:pt x="299" y="132"/>
                  </a:lnTo>
                  <a:lnTo>
                    <a:pt x="287" y="131"/>
                  </a:lnTo>
                  <a:lnTo>
                    <a:pt x="276" y="131"/>
                  </a:lnTo>
                  <a:lnTo>
                    <a:pt x="270" y="130"/>
                  </a:lnTo>
                  <a:lnTo>
                    <a:pt x="268" y="130"/>
                  </a:lnTo>
                  <a:lnTo>
                    <a:pt x="262" y="130"/>
                  </a:lnTo>
                  <a:lnTo>
                    <a:pt x="246" y="132"/>
                  </a:lnTo>
                  <a:lnTo>
                    <a:pt x="222" y="135"/>
                  </a:lnTo>
                  <a:lnTo>
                    <a:pt x="193" y="137"/>
                  </a:lnTo>
                  <a:lnTo>
                    <a:pt x="162" y="142"/>
                  </a:lnTo>
                  <a:lnTo>
                    <a:pt x="132" y="145"/>
                  </a:lnTo>
                  <a:lnTo>
                    <a:pt x="106" y="151"/>
                  </a:lnTo>
                  <a:lnTo>
                    <a:pt x="85" y="157"/>
                  </a:lnTo>
                  <a:lnTo>
                    <a:pt x="79" y="174"/>
                  </a:lnTo>
                  <a:lnTo>
                    <a:pt x="75" y="199"/>
                  </a:lnTo>
                  <a:lnTo>
                    <a:pt x="69" y="229"/>
                  </a:lnTo>
                  <a:lnTo>
                    <a:pt x="63" y="261"/>
                  </a:lnTo>
                  <a:lnTo>
                    <a:pt x="55" y="295"/>
                  </a:lnTo>
                  <a:lnTo>
                    <a:pt x="45" y="328"/>
                  </a:lnTo>
                  <a:lnTo>
                    <a:pt x="31" y="358"/>
                  </a:lnTo>
                  <a:lnTo>
                    <a:pt x="12" y="383"/>
                  </a:lnTo>
                  <a:lnTo>
                    <a:pt x="15" y="373"/>
                  </a:lnTo>
                  <a:lnTo>
                    <a:pt x="19" y="348"/>
                  </a:lnTo>
                  <a:lnTo>
                    <a:pt x="27" y="309"/>
                  </a:lnTo>
                  <a:lnTo>
                    <a:pt x="36" y="264"/>
                  </a:lnTo>
                  <a:lnTo>
                    <a:pt x="46" y="216"/>
                  </a:lnTo>
                  <a:lnTo>
                    <a:pt x="54" y="170"/>
                  </a:lnTo>
                  <a:lnTo>
                    <a:pt x="61" y="132"/>
                  </a:lnTo>
                  <a:lnTo>
                    <a:pt x="65" y="106"/>
                  </a:lnTo>
                  <a:lnTo>
                    <a:pt x="51" y="102"/>
                  </a:lnTo>
                  <a:lnTo>
                    <a:pt x="40" y="99"/>
                  </a:lnTo>
                  <a:lnTo>
                    <a:pt x="31" y="93"/>
                  </a:lnTo>
                  <a:lnTo>
                    <a:pt x="24" y="87"/>
                  </a:lnTo>
                  <a:lnTo>
                    <a:pt x="17" y="81"/>
                  </a:lnTo>
                  <a:lnTo>
                    <a:pt x="12" y="73"/>
                  </a:lnTo>
                  <a:lnTo>
                    <a:pt x="8" y="64"/>
                  </a:lnTo>
                  <a:lnTo>
                    <a:pt x="3" y="55"/>
                  </a:lnTo>
                  <a:lnTo>
                    <a:pt x="1" y="41"/>
                  </a:lnTo>
                  <a:lnTo>
                    <a:pt x="0" y="28"/>
                  </a:lnTo>
                  <a:lnTo>
                    <a:pt x="1" y="13"/>
                  </a:lnTo>
                  <a:lnTo>
                    <a:pt x="3" y="0"/>
                  </a:lnTo>
                  <a:lnTo>
                    <a:pt x="7" y="11"/>
                  </a:lnTo>
                  <a:lnTo>
                    <a:pt x="11" y="24"/>
                  </a:lnTo>
                  <a:lnTo>
                    <a:pt x="16" y="37"/>
                  </a:lnTo>
                  <a:lnTo>
                    <a:pt x="21" y="49"/>
                  </a:lnTo>
                  <a:lnTo>
                    <a:pt x="28" y="60"/>
                  </a:lnTo>
                  <a:lnTo>
                    <a:pt x="38" y="68"/>
                  </a:lnTo>
                  <a:lnTo>
                    <a:pt x="48" y="74"/>
                  </a:lnTo>
                  <a:lnTo>
                    <a:pt x="62" y="74"/>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7" name="Freeform 157"/>
            <p:cNvSpPr>
              <a:spLocks/>
            </p:cNvSpPr>
            <p:nvPr/>
          </p:nvSpPr>
          <p:spPr bwMode="auto">
            <a:xfrm>
              <a:off x="3954" y="3845"/>
              <a:ext cx="119" cy="34"/>
            </a:xfrm>
            <a:custGeom>
              <a:avLst/>
              <a:gdLst>
                <a:gd name="T0" fmla="*/ 94 w 239"/>
                <a:gd name="T1" fmla="*/ 39 h 68"/>
                <a:gd name="T2" fmla="*/ 112 w 239"/>
                <a:gd name="T3" fmla="*/ 46 h 68"/>
                <a:gd name="T4" fmla="*/ 132 w 239"/>
                <a:gd name="T5" fmla="*/ 48 h 68"/>
                <a:gd name="T6" fmla="*/ 150 w 239"/>
                <a:gd name="T7" fmla="*/ 46 h 68"/>
                <a:gd name="T8" fmla="*/ 169 w 239"/>
                <a:gd name="T9" fmla="*/ 41 h 68"/>
                <a:gd name="T10" fmla="*/ 187 w 239"/>
                <a:gd name="T11" fmla="*/ 35 h 68"/>
                <a:gd name="T12" fmla="*/ 205 w 239"/>
                <a:gd name="T13" fmla="*/ 27 h 68"/>
                <a:gd name="T14" fmla="*/ 223 w 239"/>
                <a:gd name="T15" fmla="*/ 18 h 68"/>
                <a:gd name="T16" fmla="*/ 239 w 239"/>
                <a:gd name="T17" fmla="*/ 10 h 68"/>
                <a:gd name="T18" fmla="*/ 239 w 239"/>
                <a:gd name="T19" fmla="*/ 13 h 68"/>
                <a:gd name="T20" fmla="*/ 234 w 239"/>
                <a:gd name="T21" fmla="*/ 20 h 68"/>
                <a:gd name="T22" fmla="*/ 226 w 239"/>
                <a:gd name="T23" fmla="*/ 30 h 68"/>
                <a:gd name="T24" fmla="*/ 212 w 239"/>
                <a:gd name="T25" fmla="*/ 40 h 68"/>
                <a:gd name="T26" fmla="*/ 193 w 239"/>
                <a:gd name="T27" fmla="*/ 50 h 68"/>
                <a:gd name="T28" fmla="*/ 167 w 239"/>
                <a:gd name="T29" fmla="*/ 60 h 68"/>
                <a:gd name="T30" fmla="*/ 136 w 239"/>
                <a:gd name="T31" fmla="*/ 65 h 68"/>
                <a:gd name="T32" fmla="*/ 97 w 239"/>
                <a:gd name="T33" fmla="*/ 68 h 68"/>
                <a:gd name="T34" fmla="*/ 91 w 239"/>
                <a:gd name="T35" fmla="*/ 63 h 68"/>
                <a:gd name="T36" fmla="*/ 86 w 239"/>
                <a:gd name="T37" fmla="*/ 60 h 68"/>
                <a:gd name="T38" fmla="*/ 79 w 239"/>
                <a:gd name="T39" fmla="*/ 57 h 68"/>
                <a:gd name="T40" fmla="*/ 72 w 239"/>
                <a:gd name="T41" fmla="*/ 54 h 68"/>
                <a:gd name="T42" fmla="*/ 65 w 239"/>
                <a:gd name="T43" fmla="*/ 53 h 68"/>
                <a:gd name="T44" fmla="*/ 57 w 239"/>
                <a:gd name="T45" fmla="*/ 50 h 68"/>
                <a:gd name="T46" fmla="*/ 49 w 239"/>
                <a:gd name="T47" fmla="*/ 48 h 68"/>
                <a:gd name="T48" fmla="*/ 42 w 239"/>
                <a:gd name="T49" fmla="*/ 45 h 68"/>
                <a:gd name="T50" fmla="*/ 36 w 239"/>
                <a:gd name="T51" fmla="*/ 39 h 68"/>
                <a:gd name="T52" fmla="*/ 30 w 239"/>
                <a:gd name="T53" fmla="*/ 34 h 68"/>
                <a:gd name="T54" fmla="*/ 25 w 239"/>
                <a:gd name="T55" fmla="*/ 28 h 68"/>
                <a:gd name="T56" fmla="*/ 19 w 239"/>
                <a:gd name="T57" fmla="*/ 23 h 68"/>
                <a:gd name="T58" fmla="*/ 13 w 239"/>
                <a:gd name="T59" fmla="*/ 17 h 68"/>
                <a:gd name="T60" fmla="*/ 8 w 239"/>
                <a:gd name="T61" fmla="*/ 11 h 68"/>
                <a:gd name="T62" fmla="*/ 4 w 239"/>
                <a:gd name="T63" fmla="*/ 5 h 68"/>
                <a:gd name="T64" fmla="*/ 0 w 239"/>
                <a:gd name="T65" fmla="*/ 0 h 68"/>
                <a:gd name="T66" fmla="*/ 14 w 239"/>
                <a:gd name="T67" fmla="*/ 0 h 68"/>
                <a:gd name="T68" fmla="*/ 26 w 239"/>
                <a:gd name="T69" fmla="*/ 4 h 68"/>
                <a:gd name="T70" fmla="*/ 36 w 239"/>
                <a:gd name="T71" fmla="*/ 12 h 68"/>
                <a:gd name="T72" fmla="*/ 45 w 239"/>
                <a:gd name="T73" fmla="*/ 22 h 68"/>
                <a:gd name="T74" fmla="*/ 56 w 239"/>
                <a:gd name="T75" fmla="*/ 31 h 68"/>
                <a:gd name="T76" fmla="*/ 67 w 239"/>
                <a:gd name="T77" fmla="*/ 38 h 68"/>
                <a:gd name="T78" fmla="*/ 79 w 239"/>
                <a:gd name="T79" fmla="*/ 41 h 68"/>
                <a:gd name="T80" fmla="*/ 94 w 239"/>
                <a:gd name="T81" fmla="*/ 3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9" h="68">
                  <a:moveTo>
                    <a:pt x="94" y="39"/>
                  </a:moveTo>
                  <a:lnTo>
                    <a:pt x="112" y="46"/>
                  </a:lnTo>
                  <a:lnTo>
                    <a:pt x="132" y="48"/>
                  </a:lnTo>
                  <a:lnTo>
                    <a:pt x="150" y="46"/>
                  </a:lnTo>
                  <a:lnTo>
                    <a:pt x="169" y="41"/>
                  </a:lnTo>
                  <a:lnTo>
                    <a:pt x="187" y="35"/>
                  </a:lnTo>
                  <a:lnTo>
                    <a:pt x="205" y="27"/>
                  </a:lnTo>
                  <a:lnTo>
                    <a:pt x="223" y="18"/>
                  </a:lnTo>
                  <a:lnTo>
                    <a:pt x="239" y="10"/>
                  </a:lnTo>
                  <a:lnTo>
                    <a:pt x="239" y="13"/>
                  </a:lnTo>
                  <a:lnTo>
                    <a:pt x="234" y="20"/>
                  </a:lnTo>
                  <a:lnTo>
                    <a:pt x="226" y="30"/>
                  </a:lnTo>
                  <a:lnTo>
                    <a:pt x="212" y="40"/>
                  </a:lnTo>
                  <a:lnTo>
                    <a:pt x="193" y="50"/>
                  </a:lnTo>
                  <a:lnTo>
                    <a:pt x="167" y="60"/>
                  </a:lnTo>
                  <a:lnTo>
                    <a:pt x="136" y="65"/>
                  </a:lnTo>
                  <a:lnTo>
                    <a:pt x="97" y="68"/>
                  </a:lnTo>
                  <a:lnTo>
                    <a:pt x="91" y="63"/>
                  </a:lnTo>
                  <a:lnTo>
                    <a:pt x="86" y="60"/>
                  </a:lnTo>
                  <a:lnTo>
                    <a:pt x="79" y="57"/>
                  </a:lnTo>
                  <a:lnTo>
                    <a:pt x="72" y="54"/>
                  </a:lnTo>
                  <a:lnTo>
                    <a:pt x="65" y="53"/>
                  </a:lnTo>
                  <a:lnTo>
                    <a:pt x="57" y="50"/>
                  </a:lnTo>
                  <a:lnTo>
                    <a:pt x="49" y="48"/>
                  </a:lnTo>
                  <a:lnTo>
                    <a:pt x="42" y="45"/>
                  </a:lnTo>
                  <a:lnTo>
                    <a:pt x="36" y="39"/>
                  </a:lnTo>
                  <a:lnTo>
                    <a:pt x="30" y="34"/>
                  </a:lnTo>
                  <a:lnTo>
                    <a:pt x="25" y="28"/>
                  </a:lnTo>
                  <a:lnTo>
                    <a:pt x="19" y="23"/>
                  </a:lnTo>
                  <a:lnTo>
                    <a:pt x="13" y="17"/>
                  </a:lnTo>
                  <a:lnTo>
                    <a:pt x="8" y="11"/>
                  </a:lnTo>
                  <a:lnTo>
                    <a:pt x="4" y="5"/>
                  </a:lnTo>
                  <a:lnTo>
                    <a:pt x="0" y="0"/>
                  </a:lnTo>
                  <a:lnTo>
                    <a:pt x="14" y="0"/>
                  </a:lnTo>
                  <a:lnTo>
                    <a:pt x="26" y="4"/>
                  </a:lnTo>
                  <a:lnTo>
                    <a:pt x="36" y="12"/>
                  </a:lnTo>
                  <a:lnTo>
                    <a:pt x="45" y="22"/>
                  </a:lnTo>
                  <a:lnTo>
                    <a:pt x="56" y="31"/>
                  </a:lnTo>
                  <a:lnTo>
                    <a:pt x="67" y="38"/>
                  </a:lnTo>
                  <a:lnTo>
                    <a:pt x="79" y="41"/>
                  </a:lnTo>
                  <a:lnTo>
                    <a:pt x="94" y="39"/>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18" name="Freeform 158"/>
            <p:cNvSpPr>
              <a:spLocks/>
            </p:cNvSpPr>
            <p:nvPr/>
          </p:nvSpPr>
          <p:spPr bwMode="auto">
            <a:xfrm>
              <a:off x="4243" y="3840"/>
              <a:ext cx="343" cy="177"/>
            </a:xfrm>
            <a:custGeom>
              <a:avLst/>
              <a:gdLst>
                <a:gd name="T0" fmla="*/ 71 w 687"/>
                <a:gd name="T1" fmla="*/ 104 h 354"/>
                <a:gd name="T2" fmla="*/ 138 w 687"/>
                <a:gd name="T3" fmla="*/ 109 h 354"/>
                <a:gd name="T4" fmla="*/ 203 w 687"/>
                <a:gd name="T5" fmla="*/ 94 h 354"/>
                <a:gd name="T6" fmla="*/ 606 w 687"/>
                <a:gd name="T7" fmla="*/ 93 h 354"/>
                <a:gd name="T8" fmla="*/ 644 w 687"/>
                <a:gd name="T9" fmla="*/ 80 h 354"/>
                <a:gd name="T10" fmla="*/ 676 w 687"/>
                <a:gd name="T11" fmla="*/ 59 h 354"/>
                <a:gd name="T12" fmla="*/ 684 w 687"/>
                <a:gd name="T13" fmla="*/ 64 h 354"/>
                <a:gd name="T14" fmla="*/ 665 w 687"/>
                <a:gd name="T15" fmla="*/ 93 h 354"/>
                <a:gd name="T16" fmla="*/ 640 w 687"/>
                <a:gd name="T17" fmla="*/ 109 h 354"/>
                <a:gd name="T18" fmla="*/ 600 w 687"/>
                <a:gd name="T19" fmla="*/ 117 h 354"/>
                <a:gd name="T20" fmla="*/ 550 w 687"/>
                <a:gd name="T21" fmla="*/ 119 h 354"/>
                <a:gd name="T22" fmla="*/ 491 w 687"/>
                <a:gd name="T23" fmla="*/ 117 h 354"/>
                <a:gd name="T24" fmla="*/ 432 w 687"/>
                <a:gd name="T25" fmla="*/ 112 h 354"/>
                <a:gd name="T26" fmla="*/ 378 w 687"/>
                <a:gd name="T27" fmla="*/ 108 h 354"/>
                <a:gd name="T28" fmla="*/ 326 w 687"/>
                <a:gd name="T29" fmla="*/ 106 h 354"/>
                <a:gd name="T30" fmla="*/ 261 w 687"/>
                <a:gd name="T31" fmla="*/ 111 h 354"/>
                <a:gd name="T32" fmla="*/ 193 w 687"/>
                <a:gd name="T33" fmla="*/ 120 h 354"/>
                <a:gd name="T34" fmla="*/ 132 w 687"/>
                <a:gd name="T35" fmla="*/ 131 h 354"/>
                <a:gd name="T36" fmla="*/ 90 w 687"/>
                <a:gd name="T37" fmla="*/ 139 h 354"/>
                <a:gd name="T38" fmla="*/ 81 w 687"/>
                <a:gd name="T39" fmla="*/ 156 h 354"/>
                <a:gd name="T40" fmla="*/ 97 w 687"/>
                <a:gd name="T41" fmla="*/ 193 h 354"/>
                <a:gd name="T42" fmla="*/ 137 w 687"/>
                <a:gd name="T43" fmla="*/ 184 h 354"/>
                <a:gd name="T44" fmla="*/ 222 w 687"/>
                <a:gd name="T45" fmla="*/ 165 h 354"/>
                <a:gd name="T46" fmla="*/ 291 w 687"/>
                <a:gd name="T47" fmla="*/ 157 h 354"/>
                <a:gd name="T48" fmla="*/ 361 w 687"/>
                <a:gd name="T49" fmla="*/ 157 h 354"/>
                <a:gd name="T50" fmla="*/ 453 w 687"/>
                <a:gd name="T51" fmla="*/ 157 h 354"/>
                <a:gd name="T52" fmla="*/ 548 w 687"/>
                <a:gd name="T53" fmla="*/ 158 h 354"/>
                <a:gd name="T54" fmla="*/ 628 w 687"/>
                <a:gd name="T55" fmla="*/ 156 h 354"/>
                <a:gd name="T56" fmla="*/ 669 w 687"/>
                <a:gd name="T57" fmla="*/ 151 h 354"/>
                <a:gd name="T58" fmla="*/ 657 w 687"/>
                <a:gd name="T59" fmla="*/ 170 h 354"/>
                <a:gd name="T60" fmla="*/ 649 w 687"/>
                <a:gd name="T61" fmla="*/ 249 h 354"/>
                <a:gd name="T62" fmla="*/ 631 w 687"/>
                <a:gd name="T63" fmla="*/ 308 h 354"/>
                <a:gd name="T64" fmla="*/ 619 w 687"/>
                <a:gd name="T65" fmla="*/ 178 h 354"/>
                <a:gd name="T66" fmla="*/ 604 w 687"/>
                <a:gd name="T67" fmla="*/ 179 h 354"/>
                <a:gd name="T68" fmla="*/ 563 w 687"/>
                <a:gd name="T69" fmla="*/ 180 h 354"/>
                <a:gd name="T70" fmla="*/ 509 w 687"/>
                <a:gd name="T71" fmla="*/ 182 h 354"/>
                <a:gd name="T72" fmla="*/ 451 w 687"/>
                <a:gd name="T73" fmla="*/ 184 h 354"/>
                <a:gd name="T74" fmla="*/ 395 w 687"/>
                <a:gd name="T75" fmla="*/ 182 h 354"/>
                <a:gd name="T76" fmla="*/ 331 w 687"/>
                <a:gd name="T77" fmla="*/ 179 h 354"/>
                <a:gd name="T78" fmla="*/ 264 w 687"/>
                <a:gd name="T79" fmla="*/ 182 h 354"/>
                <a:gd name="T80" fmla="*/ 207 w 687"/>
                <a:gd name="T81" fmla="*/ 190 h 354"/>
                <a:gd name="T82" fmla="*/ 164 w 687"/>
                <a:gd name="T83" fmla="*/ 201 h 354"/>
                <a:gd name="T84" fmla="*/ 135 w 687"/>
                <a:gd name="T85" fmla="*/ 210 h 354"/>
                <a:gd name="T86" fmla="*/ 124 w 687"/>
                <a:gd name="T87" fmla="*/ 247 h 354"/>
                <a:gd name="T88" fmla="*/ 109 w 687"/>
                <a:gd name="T89" fmla="*/ 354 h 354"/>
                <a:gd name="T90" fmla="*/ 104 w 687"/>
                <a:gd name="T91" fmla="*/ 243 h 354"/>
                <a:gd name="T92" fmla="*/ 84 w 687"/>
                <a:gd name="T93" fmla="*/ 219 h 354"/>
                <a:gd name="T94" fmla="*/ 64 w 687"/>
                <a:gd name="T95" fmla="*/ 200 h 354"/>
                <a:gd name="T96" fmla="*/ 59 w 687"/>
                <a:gd name="T97" fmla="*/ 155 h 354"/>
                <a:gd name="T98" fmla="*/ 40 w 687"/>
                <a:gd name="T99" fmla="*/ 117 h 354"/>
                <a:gd name="T100" fmla="*/ 2 w 687"/>
                <a:gd name="T101" fmla="*/ 57 h 354"/>
                <a:gd name="T102" fmla="*/ 6 w 687"/>
                <a:gd name="T103" fmla="*/ 6 h 354"/>
                <a:gd name="T104" fmla="*/ 16 w 687"/>
                <a:gd name="T105" fmla="*/ 34 h 354"/>
                <a:gd name="T106" fmla="*/ 31 w 687"/>
                <a:gd name="T107" fmla="*/ 68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87" h="354">
                  <a:moveTo>
                    <a:pt x="38" y="80"/>
                  </a:moveTo>
                  <a:lnTo>
                    <a:pt x="53" y="95"/>
                  </a:lnTo>
                  <a:lnTo>
                    <a:pt x="71" y="104"/>
                  </a:lnTo>
                  <a:lnTo>
                    <a:pt x="92" y="109"/>
                  </a:lnTo>
                  <a:lnTo>
                    <a:pt x="115" y="110"/>
                  </a:lnTo>
                  <a:lnTo>
                    <a:pt x="138" y="109"/>
                  </a:lnTo>
                  <a:lnTo>
                    <a:pt x="161" y="104"/>
                  </a:lnTo>
                  <a:lnTo>
                    <a:pt x="183" y="99"/>
                  </a:lnTo>
                  <a:lnTo>
                    <a:pt x="203" y="94"/>
                  </a:lnTo>
                  <a:lnTo>
                    <a:pt x="354" y="81"/>
                  </a:lnTo>
                  <a:lnTo>
                    <a:pt x="592" y="94"/>
                  </a:lnTo>
                  <a:lnTo>
                    <a:pt x="606" y="93"/>
                  </a:lnTo>
                  <a:lnTo>
                    <a:pt x="619" y="89"/>
                  </a:lnTo>
                  <a:lnTo>
                    <a:pt x="631" y="86"/>
                  </a:lnTo>
                  <a:lnTo>
                    <a:pt x="644" y="80"/>
                  </a:lnTo>
                  <a:lnTo>
                    <a:pt x="656" y="74"/>
                  </a:lnTo>
                  <a:lnTo>
                    <a:pt x="666" y="67"/>
                  </a:lnTo>
                  <a:lnTo>
                    <a:pt x="676" y="59"/>
                  </a:lnTo>
                  <a:lnTo>
                    <a:pt x="686" y="51"/>
                  </a:lnTo>
                  <a:lnTo>
                    <a:pt x="687" y="56"/>
                  </a:lnTo>
                  <a:lnTo>
                    <a:pt x="684" y="64"/>
                  </a:lnTo>
                  <a:lnTo>
                    <a:pt x="680" y="75"/>
                  </a:lnTo>
                  <a:lnTo>
                    <a:pt x="671" y="87"/>
                  </a:lnTo>
                  <a:lnTo>
                    <a:pt x="665" y="93"/>
                  </a:lnTo>
                  <a:lnTo>
                    <a:pt x="658" y="98"/>
                  </a:lnTo>
                  <a:lnTo>
                    <a:pt x="649" y="104"/>
                  </a:lnTo>
                  <a:lnTo>
                    <a:pt x="640" y="109"/>
                  </a:lnTo>
                  <a:lnTo>
                    <a:pt x="628" y="112"/>
                  </a:lnTo>
                  <a:lnTo>
                    <a:pt x="615" y="116"/>
                  </a:lnTo>
                  <a:lnTo>
                    <a:pt x="600" y="117"/>
                  </a:lnTo>
                  <a:lnTo>
                    <a:pt x="584" y="118"/>
                  </a:lnTo>
                  <a:lnTo>
                    <a:pt x="567" y="119"/>
                  </a:lnTo>
                  <a:lnTo>
                    <a:pt x="550" y="119"/>
                  </a:lnTo>
                  <a:lnTo>
                    <a:pt x="530" y="118"/>
                  </a:lnTo>
                  <a:lnTo>
                    <a:pt x="512" y="118"/>
                  </a:lnTo>
                  <a:lnTo>
                    <a:pt x="491" y="117"/>
                  </a:lnTo>
                  <a:lnTo>
                    <a:pt x="471" y="114"/>
                  </a:lnTo>
                  <a:lnTo>
                    <a:pt x="452" y="113"/>
                  </a:lnTo>
                  <a:lnTo>
                    <a:pt x="432" y="112"/>
                  </a:lnTo>
                  <a:lnTo>
                    <a:pt x="414" y="110"/>
                  </a:lnTo>
                  <a:lnTo>
                    <a:pt x="395" y="109"/>
                  </a:lnTo>
                  <a:lnTo>
                    <a:pt x="378" y="108"/>
                  </a:lnTo>
                  <a:lnTo>
                    <a:pt x="362" y="106"/>
                  </a:lnTo>
                  <a:lnTo>
                    <a:pt x="344" y="106"/>
                  </a:lnTo>
                  <a:lnTo>
                    <a:pt x="326" y="106"/>
                  </a:lnTo>
                  <a:lnTo>
                    <a:pt x="305" y="108"/>
                  </a:lnTo>
                  <a:lnTo>
                    <a:pt x="285" y="109"/>
                  </a:lnTo>
                  <a:lnTo>
                    <a:pt x="261" y="111"/>
                  </a:lnTo>
                  <a:lnTo>
                    <a:pt x="238" y="114"/>
                  </a:lnTo>
                  <a:lnTo>
                    <a:pt x="215" y="117"/>
                  </a:lnTo>
                  <a:lnTo>
                    <a:pt x="193" y="120"/>
                  </a:lnTo>
                  <a:lnTo>
                    <a:pt x="172" y="124"/>
                  </a:lnTo>
                  <a:lnTo>
                    <a:pt x="151" y="127"/>
                  </a:lnTo>
                  <a:lnTo>
                    <a:pt x="132" y="131"/>
                  </a:lnTo>
                  <a:lnTo>
                    <a:pt x="116" y="133"/>
                  </a:lnTo>
                  <a:lnTo>
                    <a:pt x="101" y="136"/>
                  </a:lnTo>
                  <a:lnTo>
                    <a:pt x="90" y="139"/>
                  </a:lnTo>
                  <a:lnTo>
                    <a:pt x="83" y="141"/>
                  </a:lnTo>
                  <a:lnTo>
                    <a:pt x="78" y="142"/>
                  </a:lnTo>
                  <a:lnTo>
                    <a:pt x="81" y="156"/>
                  </a:lnTo>
                  <a:lnTo>
                    <a:pt x="81" y="171"/>
                  </a:lnTo>
                  <a:lnTo>
                    <a:pt x="84" y="184"/>
                  </a:lnTo>
                  <a:lnTo>
                    <a:pt x="97" y="193"/>
                  </a:lnTo>
                  <a:lnTo>
                    <a:pt x="101" y="192"/>
                  </a:lnTo>
                  <a:lnTo>
                    <a:pt x="116" y="188"/>
                  </a:lnTo>
                  <a:lnTo>
                    <a:pt x="137" y="184"/>
                  </a:lnTo>
                  <a:lnTo>
                    <a:pt x="164" y="177"/>
                  </a:lnTo>
                  <a:lnTo>
                    <a:pt x="192" y="171"/>
                  </a:lnTo>
                  <a:lnTo>
                    <a:pt x="222" y="165"/>
                  </a:lnTo>
                  <a:lnTo>
                    <a:pt x="251" y="161"/>
                  </a:lnTo>
                  <a:lnTo>
                    <a:pt x="276" y="158"/>
                  </a:lnTo>
                  <a:lnTo>
                    <a:pt x="291" y="157"/>
                  </a:lnTo>
                  <a:lnTo>
                    <a:pt x="310" y="157"/>
                  </a:lnTo>
                  <a:lnTo>
                    <a:pt x="334" y="157"/>
                  </a:lnTo>
                  <a:lnTo>
                    <a:pt x="361" y="157"/>
                  </a:lnTo>
                  <a:lnTo>
                    <a:pt x="389" y="157"/>
                  </a:lnTo>
                  <a:lnTo>
                    <a:pt x="421" y="157"/>
                  </a:lnTo>
                  <a:lnTo>
                    <a:pt x="453" y="157"/>
                  </a:lnTo>
                  <a:lnTo>
                    <a:pt x="485" y="158"/>
                  </a:lnTo>
                  <a:lnTo>
                    <a:pt x="517" y="158"/>
                  </a:lnTo>
                  <a:lnTo>
                    <a:pt x="548" y="158"/>
                  </a:lnTo>
                  <a:lnTo>
                    <a:pt x="577" y="157"/>
                  </a:lnTo>
                  <a:lnTo>
                    <a:pt x="604" y="157"/>
                  </a:lnTo>
                  <a:lnTo>
                    <a:pt x="628" y="156"/>
                  </a:lnTo>
                  <a:lnTo>
                    <a:pt x="646" y="155"/>
                  </a:lnTo>
                  <a:lnTo>
                    <a:pt x="660" y="154"/>
                  </a:lnTo>
                  <a:lnTo>
                    <a:pt x="669" y="151"/>
                  </a:lnTo>
                  <a:lnTo>
                    <a:pt x="669" y="161"/>
                  </a:lnTo>
                  <a:lnTo>
                    <a:pt x="665" y="166"/>
                  </a:lnTo>
                  <a:lnTo>
                    <a:pt x="657" y="170"/>
                  </a:lnTo>
                  <a:lnTo>
                    <a:pt x="650" y="174"/>
                  </a:lnTo>
                  <a:lnTo>
                    <a:pt x="650" y="197"/>
                  </a:lnTo>
                  <a:lnTo>
                    <a:pt x="649" y="249"/>
                  </a:lnTo>
                  <a:lnTo>
                    <a:pt x="645" y="307"/>
                  </a:lnTo>
                  <a:lnTo>
                    <a:pt x="638" y="346"/>
                  </a:lnTo>
                  <a:lnTo>
                    <a:pt x="631" y="308"/>
                  </a:lnTo>
                  <a:lnTo>
                    <a:pt x="627" y="252"/>
                  </a:lnTo>
                  <a:lnTo>
                    <a:pt x="623" y="199"/>
                  </a:lnTo>
                  <a:lnTo>
                    <a:pt x="619" y="178"/>
                  </a:lnTo>
                  <a:lnTo>
                    <a:pt x="616" y="178"/>
                  </a:lnTo>
                  <a:lnTo>
                    <a:pt x="612" y="178"/>
                  </a:lnTo>
                  <a:lnTo>
                    <a:pt x="604" y="179"/>
                  </a:lnTo>
                  <a:lnTo>
                    <a:pt x="592" y="179"/>
                  </a:lnTo>
                  <a:lnTo>
                    <a:pt x="580" y="180"/>
                  </a:lnTo>
                  <a:lnTo>
                    <a:pt x="563" y="180"/>
                  </a:lnTo>
                  <a:lnTo>
                    <a:pt x="547" y="181"/>
                  </a:lnTo>
                  <a:lnTo>
                    <a:pt x="529" y="181"/>
                  </a:lnTo>
                  <a:lnTo>
                    <a:pt x="509" y="182"/>
                  </a:lnTo>
                  <a:lnTo>
                    <a:pt x="490" y="182"/>
                  </a:lnTo>
                  <a:lnTo>
                    <a:pt x="470" y="184"/>
                  </a:lnTo>
                  <a:lnTo>
                    <a:pt x="451" y="184"/>
                  </a:lnTo>
                  <a:lnTo>
                    <a:pt x="431" y="184"/>
                  </a:lnTo>
                  <a:lnTo>
                    <a:pt x="412" y="182"/>
                  </a:lnTo>
                  <a:lnTo>
                    <a:pt x="395" y="182"/>
                  </a:lnTo>
                  <a:lnTo>
                    <a:pt x="379" y="181"/>
                  </a:lnTo>
                  <a:lnTo>
                    <a:pt x="355" y="180"/>
                  </a:lnTo>
                  <a:lnTo>
                    <a:pt x="331" y="179"/>
                  </a:lnTo>
                  <a:lnTo>
                    <a:pt x="308" y="180"/>
                  </a:lnTo>
                  <a:lnTo>
                    <a:pt x="286" y="180"/>
                  </a:lnTo>
                  <a:lnTo>
                    <a:pt x="264" y="182"/>
                  </a:lnTo>
                  <a:lnTo>
                    <a:pt x="244" y="185"/>
                  </a:lnTo>
                  <a:lnTo>
                    <a:pt x="226" y="187"/>
                  </a:lnTo>
                  <a:lnTo>
                    <a:pt x="207" y="190"/>
                  </a:lnTo>
                  <a:lnTo>
                    <a:pt x="191" y="194"/>
                  </a:lnTo>
                  <a:lnTo>
                    <a:pt x="177" y="197"/>
                  </a:lnTo>
                  <a:lnTo>
                    <a:pt x="164" y="201"/>
                  </a:lnTo>
                  <a:lnTo>
                    <a:pt x="153" y="204"/>
                  </a:lnTo>
                  <a:lnTo>
                    <a:pt x="143" y="208"/>
                  </a:lnTo>
                  <a:lnTo>
                    <a:pt x="135" y="210"/>
                  </a:lnTo>
                  <a:lnTo>
                    <a:pt x="129" y="213"/>
                  </a:lnTo>
                  <a:lnTo>
                    <a:pt x="126" y="216"/>
                  </a:lnTo>
                  <a:lnTo>
                    <a:pt x="124" y="247"/>
                  </a:lnTo>
                  <a:lnTo>
                    <a:pt x="127" y="291"/>
                  </a:lnTo>
                  <a:lnTo>
                    <a:pt x="124" y="332"/>
                  </a:lnTo>
                  <a:lnTo>
                    <a:pt x="109" y="354"/>
                  </a:lnTo>
                  <a:lnTo>
                    <a:pt x="107" y="326"/>
                  </a:lnTo>
                  <a:lnTo>
                    <a:pt x="106" y="285"/>
                  </a:lnTo>
                  <a:lnTo>
                    <a:pt x="104" y="243"/>
                  </a:lnTo>
                  <a:lnTo>
                    <a:pt x="100" y="216"/>
                  </a:lnTo>
                  <a:lnTo>
                    <a:pt x="92" y="219"/>
                  </a:lnTo>
                  <a:lnTo>
                    <a:pt x="84" y="219"/>
                  </a:lnTo>
                  <a:lnTo>
                    <a:pt x="76" y="217"/>
                  </a:lnTo>
                  <a:lnTo>
                    <a:pt x="70" y="212"/>
                  </a:lnTo>
                  <a:lnTo>
                    <a:pt x="64" y="200"/>
                  </a:lnTo>
                  <a:lnTo>
                    <a:pt x="62" y="185"/>
                  </a:lnTo>
                  <a:lnTo>
                    <a:pt x="60" y="170"/>
                  </a:lnTo>
                  <a:lnTo>
                    <a:pt x="59" y="155"/>
                  </a:lnTo>
                  <a:lnTo>
                    <a:pt x="55" y="140"/>
                  </a:lnTo>
                  <a:lnTo>
                    <a:pt x="49" y="127"/>
                  </a:lnTo>
                  <a:lnTo>
                    <a:pt x="40" y="117"/>
                  </a:lnTo>
                  <a:lnTo>
                    <a:pt x="25" y="110"/>
                  </a:lnTo>
                  <a:lnTo>
                    <a:pt x="10" y="88"/>
                  </a:lnTo>
                  <a:lnTo>
                    <a:pt x="2" y="57"/>
                  </a:lnTo>
                  <a:lnTo>
                    <a:pt x="0" y="25"/>
                  </a:lnTo>
                  <a:lnTo>
                    <a:pt x="2" y="0"/>
                  </a:lnTo>
                  <a:lnTo>
                    <a:pt x="6" y="6"/>
                  </a:lnTo>
                  <a:lnTo>
                    <a:pt x="9" y="14"/>
                  </a:lnTo>
                  <a:lnTo>
                    <a:pt x="13" y="23"/>
                  </a:lnTo>
                  <a:lnTo>
                    <a:pt x="16" y="34"/>
                  </a:lnTo>
                  <a:lnTo>
                    <a:pt x="21" y="45"/>
                  </a:lnTo>
                  <a:lnTo>
                    <a:pt x="25" y="57"/>
                  </a:lnTo>
                  <a:lnTo>
                    <a:pt x="31" y="68"/>
                  </a:lnTo>
                  <a:lnTo>
                    <a:pt x="38" y="80"/>
                  </a:lnTo>
                  <a:close/>
                </a:path>
              </a:pathLst>
            </a:custGeom>
            <a:solidFill>
              <a:srgbClr val="4C4C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63" name="Group 7"/>
          <p:cNvGrpSpPr>
            <a:grpSpLocks noChangeAspect="1"/>
          </p:cNvGrpSpPr>
          <p:nvPr/>
        </p:nvGrpSpPr>
        <p:grpSpPr bwMode="auto">
          <a:xfrm>
            <a:off x="958190" y="5407752"/>
            <a:ext cx="369619" cy="345275"/>
            <a:chOff x="629" y="2356"/>
            <a:chExt cx="1078" cy="1007"/>
          </a:xfrm>
        </p:grpSpPr>
        <p:sp>
          <p:nvSpPr>
            <p:cNvPr id="164" name="Freeform 9"/>
            <p:cNvSpPr>
              <a:spLocks/>
            </p:cNvSpPr>
            <p:nvPr/>
          </p:nvSpPr>
          <p:spPr bwMode="auto">
            <a:xfrm>
              <a:off x="974" y="2384"/>
              <a:ext cx="319" cy="855"/>
            </a:xfrm>
            <a:custGeom>
              <a:avLst/>
              <a:gdLst>
                <a:gd name="T0" fmla="*/ 478 w 638"/>
                <a:gd name="T1" fmla="*/ 33 h 1710"/>
                <a:gd name="T2" fmla="*/ 75 w 638"/>
                <a:gd name="T3" fmla="*/ 1306 h 1710"/>
                <a:gd name="T4" fmla="*/ 62 w 638"/>
                <a:gd name="T5" fmla="*/ 1328 h 1710"/>
                <a:gd name="T6" fmla="*/ 55 w 638"/>
                <a:gd name="T7" fmla="*/ 1349 h 1710"/>
                <a:gd name="T8" fmla="*/ 54 w 638"/>
                <a:gd name="T9" fmla="*/ 1372 h 1710"/>
                <a:gd name="T10" fmla="*/ 58 w 638"/>
                <a:gd name="T11" fmla="*/ 1396 h 1710"/>
                <a:gd name="T12" fmla="*/ 61 w 638"/>
                <a:gd name="T13" fmla="*/ 1409 h 1710"/>
                <a:gd name="T14" fmla="*/ 66 w 638"/>
                <a:gd name="T15" fmla="*/ 1419 h 1710"/>
                <a:gd name="T16" fmla="*/ 70 w 638"/>
                <a:gd name="T17" fmla="*/ 1429 h 1710"/>
                <a:gd name="T18" fmla="*/ 77 w 638"/>
                <a:gd name="T19" fmla="*/ 1438 h 1710"/>
                <a:gd name="T20" fmla="*/ 84 w 638"/>
                <a:gd name="T21" fmla="*/ 1446 h 1710"/>
                <a:gd name="T22" fmla="*/ 92 w 638"/>
                <a:gd name="T23" fmla="*/ 1454 h 1710"/>
                <a:gd name="T24" fmla="*/ 101 w 638"/>
                <a:gd name="T25" fmla="*/ 1461 h 1710"/>
                <a:gd name="T26" fmla="*/ 113 w 638"/>
                <a:gd name="T27" fmla="*/ 1466 h 1710"/>
                <a:gd name="T28" fmla="*/ 638 w 638"/>
                <a:gd name="T29" fmla="*/ 1710 h 1710"/>
                <a:gd name="T30" fmla="*/ 18 w 638"/>
                <a:gd name="T31" fmla="*/ 1507 h 1710"/>
                <a:gd name="T32" fmla="*/ 13 w 638"/>
                <a:gd name="T33" fmla="*/ 1484 h 1710"/>
                <a:gd name="T34" fmla="*/ 8 w 638"/>
                <a:gd name="T35" fmla="*/ 1463 h 1710"/>
                <a:gd name="T36" fmla="*/ 5 w 638"/>
                <a:gd name="T37" fmla="*/ 1443 h 1710"/>
                <a:gd name="T38" fmla="*/ 2 w 638"/>
                <a:gd name="T39" fmla="*/ 1420 h 1710"/>
                <a:gd name="T40" fmla="*/ 0 w 638"/>
                <a:gd name="T41" fmla="*/ 1393 h 1710"/>
                <a:gd name="T42" fmla="*/ 0 w 638"/>
                <a:gd name="T43" fmla="*/ 1368 h 1710"/>
                <a:gd name="T44" fmla="*/ 0 w 638"/>
                <a:gd name="T45" fmla="*/ 1344 h 1710"/>
                <a:gd name="T46" fmla="*/ 2 w 638"/>
                <a:gd name="T47" fmla="*/ 1318 h 1710"/>
                <a:gd name="T48" fmla="*/ 411 w 638"/>
                <a:gd name="T49" fmla="*/ 0 h 1710"/>
                <a:gd name="T50" fmla="*/ 478 w 638"/>
                <a:gd name="T51" fmla="*/ 33 h 1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8" h="1710">
                  <a:moveTo>
                    <a:pt x="478" y="33"/>
                  </a:moveTo>
                  <a:lnTo>
                    <a:pt x="75" y="1306"/>
                  </a:lnTo>
                  <a:lnTo>
                    <a:pt x="62" y="1328"/>
                  </a:lnTo>
                  <a:lnTo>
                    <a:pt x="55" y="1349"/>
                  </a:lnTo>
                  <a:lnTo>
                    <a:pt x="54" y="1372"/>
                  </a:lnTo>
                  <a:lnTo>
                    <a:pt x="58" y="1396"/>
                  </a:lnTo>
                  <a:lnTo>
                    <a:pt x="61" y="1409"/>
                  </a:lnTo>
                  <a:lnTo>
                    <a:pt x="66" y="1419"/>
                  </a:lnTo>
                  <a:lnTo>
                    <a:pt x="70" y="1429"/>
                  </a:lnTo>
                  <a:lnTo>
                    <a:pt x="77" y="1438"/>
                  </a:lnTo>
                  <a:lnTo>
                    <a:pt x="84" y="1446"/>
                  </a:lnTo>
                  <a:lnTo>
                    <a:pt x="92" y="1454"/>
                  </a:lnTo>
                  <a:lnTo>
                    <a:pt x="101" y="1461"/>
                  </a:lnTo>
                  <a:lnTo>
                    <a:pt x="113" y="1466"/>
                  </a:lnTo>
                  <a:lnTo>
                    <a:pt x="638" y="1710"/>
                  </a:lnTo>
                  <a:lnTo>
                    <a:pt x="18" y="1507"/>
                  </a:lnTo>
                  <a:lnTo>
                    <a:pt x="13" y="1484"/>
                  </a:lnTo>
                  <a:lnTo>
                    <a:pt x="8" y="1463"/>
                  </a:lnTo>
                  <a:lnTo>
                    <a:pt x="5" y="1443"/>
                  </a:lnTo>
                  <a:lnTo>
                    <a:pt x="2" y="1420"/>
                  </a:lnTo>
                  <a:lnTo>
                    <a:pt x="0" y="1393"/>
                  </a:lnTo>
                  <a:lnTo>
                    <a:pt x="0" y="1368"/>
                  </a:lnTo>
                  <a:lnTo>
                    <a:pt x="0" y="1344"/>
                  </a:lnTo>
                  <a:lnTo>
                    <a:pt x="2" y="1318"/>
                  </a:lnTo>
                  <a:lnTo>
                    <a:pt x="411" y="0"/>
                  </a:lnTo>
                  <a:lnTo>
                    <a:pt x="478" y="33"/>
                  </a:lnTo>
                  <a:close/>
                </a:path>
              </a:pathLst>
            </a:custGeom>
            <a:solidFill>
              <a:srgbClr val="91A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5" name="Freeform 10"/>
            <p:cNvSpPr>
              <a:spLocks/>
            </p:cNvSpPr>
            <p:nvPr/>
          </p:nvSpPr>
          <p:spPr bwMode="auto">
            <a:xfrm>
              <a:off x="916" y="2406"/>
              <a:ext cx="325" cy="861"/>
            </a:xfrm>
            <a:custGeom>
              <a:avLst/>
              <a:gdLst>
                <a:gd name="T0" fmla="*/ 298 w 651"/>
                <a:gd name="T1" fmla="*/ 18 h 1722"/>
                <a:gd name="T2" fmla="*/ 211 w 651"/>
                <a:gd name="T3" fmla="*/ 0 h 1722"/>
                <a:gd name="T4" fmla="*/ 186 w 651"/>
                <a:gd name="T5" fmla="*/ 105 h 1722"/>
                <a:gd name="T6" fmla="*/ 166 w 651"/>
                <a:gd name="T7" fmla="*/ 199 h 1722"/>
                <a:gd name="T8" fmla="*/ 147 w 651"/>
                <a:gd name="T9" fmla="*/ 289 h 1722"/>
                <a:gd name="T10" fmla="*/ 131 w 651"/>
                <a:gd name="T11" fmla="*/ 376 h 1722"/>
                <a:gd name="T12" fmla="*/ 115 w 651"/>
                <a:gd name="T13" fmla="*/ 463 h 1722"/>
                <a:gd name="T14" fmla="*/ 100 w 651"/>
                <a:gd name="T15" fmla="*/ 553 h 1722"/>
                <a:gd name="T16" fmla="*/ 86 w 651"/>
                <a:gd name="T17" fmla="*/ 650 h 1722"/>
                <a:gd name="T18" fmla="*/ 71 w 651"/>
                <a:gd name="T19" fmla="*/ 756 h 1722"/>
                <a:gd name="T20" fmla="*/ 56 w 651"/>
                <a:gd name="T21" fmla="*/ 866 h 1722"/>
                <a:gd name="T22" fmla="*/ 44 w 651"/>
                <a:gd name="T23" fmla="*/ 968 h 1722"/>
                <a:gd name="T24" fmla="*/ 33 w 651"/>
                <a:gd name="T25" fmla="*/ 1062 h 1722"/>
                <a:gd name="T26" fmla="*/ 24 w 651"/>
                <a:gd name="T27" fmla="*/ 1154 h 1722"/>
                <a:gd name="T28" fmla="*/ 16 w 651"/>
                <a:gd name="T29" fmla="*/ 1246 h 1722"/>
                <a:gd name="T30" fmla="*/ 10 w 651"/>
                <a:gd name="T31" fmla="*/ 1342 h 1722"/>
                <a:gd name="T32" fmla="*/ 4 w 651"/>
                <a:gd name="T33" fmla="*/ 1443 h 1722"/>
                <a:gd name="T34" fmla="*/ 0 w 651"/>
                <a:gd name="T35" fmla="*/ 1555 h 1722"/>
                <a:gd name="T36" fmla="*/ 3 w 651"/>
                <a:gd name="T37" fmla="*/ 1572 h 1722"/>
                <a:gd name="T38" fmla="*/ 9 w 651"/>
                <a:gd name="T39" fmla="*/ 1586 h 1722"/>
                <a:gd name="T40" fmla="*/ 18 w 651"/>
                <a:gd name="T41" fmla="*/ 1599 h 1722"/>
                <a:gd name="T42" fmla="*/ 31 w 651"/>
                <a:gd name="T43" fmla="*/ 1610 h 1722"/>
                <a:gd name="T44" fmla="*/ 39 w 651"/>
                <a:gd name="T45" fmla="*/ 1615 h 1722"/>
                <a:gd name="T46" fmla="*/ 46 w 651"/>
                <a:gd name="T47" fmla="*/ 1619 h 1722"/>
                <a:gd name="T48" fmla="*/ 54 w 651"/>
                <a:gd name="T49" fmla="*/ 1623 h 1722"/>
                <a:gd name="T50" fmla="*/ 61 w 651"/>
                <a:gd name="T51" fmla="*/ 1625 h 1722"/>
                <a:gd name="T52" fmla="*/ 69 w 651"/>
                <a:gd name="T53" fmla="*/ 1626 h 1722"/>
                <a:gd name="T54" fmla="*/ 77 w 651"/>
                <a:gd name="T55" fmla="*/ 1627 h 1722"/>
                <a:gd name="T56" fmla="*/ 85 w 651"/>
                <a:gd name="T57" fmla="*/ 1627 h 1722"/>
                <a:gd name="T58" fmla="*/ 94 w 651"/>
                <a:gd name="T59" fmla="*/ 1626 h 1722"/>
                <a:gd name="T60" fmla="*/ 610 w 651"/>
                <a:gd name="T61" fmla="*/ 1722 h 1722"/>
                <a:gd name="T62" fmla="*/ 651 w 651"/>
                <a:gd name="T63" fmla="*/ 1688 h 1722"/>
                <a:gd name="T64" fmla="*/ 55 w 651"/>
                <a:gd name="T65" fmla="*/ 1562 h 1722"/>
                <a:gd name="T66" fmla="*/ 55 w 651"/>
                <a:gd name="T67" fmla="*/ 1536 h 1722"/>
                <a:gd name="T68" fmla="*/ 55 w 651"/>
                <a:gd name="T69" fmla="*/ 1515 h 1722"/>
                <a:gd name="T70" fmla="*/ 55 w 651"/>
                <a:gd name="T71" fmla="*/ 1494 h 1722"/>
                <a:gd name="T72" fmla="*/ 55 w 651"/>
                <a:gd name="T73" fmla="*/ 1469 h 1722"/>
                <a:gd name="T74" fmla="*/ 54 w 651"/>
                <a:gd name="T75" fmla="*/ 1427 h 1722"/>
                <a:gd name="T76" fmla="*/ 53 w 651"/>
                <a:gd name="T77" fmla="*/ 1390 h 1722"/>
                <a:gd name="T78" fmla="*/ 51 w 651"/>
                <a:gd name="T79" fmla="*/ 1353 h 1722"/>
                <a:gd name="T80" fmla="*/ 47 w 651"/>
                <a:gd name="T81" fmla="*/ 1312 h 1722"/>
                <a:gd name="T82" fmla="*/ 61 w 651"/>
                <a:gd name="T83" fmla="*/ 1221 h 1722"/>
                <a:gd name="T84" fmla="*/ 72 w 651"/>
                <a:gd name="T85" fmla="*/ 1138 h 1722"/>
                <a:gd name="T86" fmla="*/ 85 w 651"/>
                <a:gd name="T87" fmla="*/ 1061 h 1722"/>
                <a:gd name="T88" fmla="*/ 98 w 651"/>
                <a:gd name="T89" fmla="*/ 986 h 1722"/>
                <a:gd name="T90" fmla="*/ 110 w 651"/>
                <a:gd name="T91" fmla="*/ 911 h 1722"/>
                <a:gd name="T92" fmla="*/ 124 w 651"/>
                <a:gd name="T93" fmla="*/ 834 h 1722"/>
                <a:gd name="T94" fmla="*/ 140 w 651"/>
                <a:gd name="T95" fmla="*/ 751 h 1722"/>
                <a:gd name="T96" fmla="*/ 158 w 651"/>
                <a:gd name="T97" fmla="*/ 661 h 1722"/>
                <a:gd name="T98" fmla="*/ 175 w 651"/>
                <a:gd name="T99" fmla="*/ 571 h 1722"/>
                <a:gd name="T100" fmla="*/ 191 w 651"/>
                <a:gd name="T101" fmla="*/ 490 h 1722"/>
                <a:gd name="T102" fmla="*/ 207 w 651"/>
                <a:gd name="T103" fmla="*/ 413 h 1722"/>
                <a:gd name="T104" fmla="*/ 223 w 651"/>
                <a:gd name="T105" fmla="*/ 339 h 1722"/>
                <a:gd name="T106" fmla="*/ 239 w 651"/>
                <a:gd name="T107" fmla="*/ 264 h 1722"/>
                <a:gd name="T108" fmla="*/ 257 w 651"/>
                <a:gd name="T109" fmla="*/ 188 h 1722"/>
                <a:gd name="T110" fmla="*/ 276 w 651"/>
                <a:gd name="T111" fmla="*/ 106 h 1722"/>
                <a:gd name="T112" fmla="*/ 298 w 651"/>
                <a:gd name="T113" fmla="*/ 18 h 1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51" h="1722">
                  <a:moveTo>
                    <a:pt x="298" y="18"/>
                  </a:moveTo>
                  <a:lnTo>
                    <a:pt x="211" y="0"/>
                  </a:lnTo>
                  <a:lnTo>
                    <a:pt x="186" y="105"/>
                  </a:lnTo>
                  <a:lnTo>
                    <a:pt x="166" y="199"/>
                  </a:lnTo>
                  <a:lnTo>
                    <a:pt x="147" y="289"/>
                  </a:lnTo>
                  <a:lnTo>
                    <a:pt x="131" y="376"/>
                  </a:lnTo>
                  <a:lnTo>
                    <a:pt x="115" y="463"/>
                  </a:lnTo>
                  <a:lnTo>
                    <a:pt x="100" y="553"/>
                  </a:lnTo>
                  <a:lnTo>
                    <a:pt x="86" y="650"/>
                  </a:lnTo>
                  <a:lnTo>
                    <a:pt x="71" y="756"/>
                  </a:lnTo>
                  <a:lnTo>
                    <a:pt x="56" y="866"/>
                  </a:lnTo>
                  <a:lnTo>
                    <a:pt x="44" y="968"/>
                  </a:lnTo>
                  <a:lnTo>
                    <a:pt x="33" y="1062"/>
                  </a:lnTo>
                  <a:lnTo>
                    <a:pt x="24" y="1154"/>
                  </a:lnTo>
                  <a:lnTo>
                    <a:pt x="16" y="1246"/>
                  </a:lnTo>
                  <a:lnTo>
                    <a:pt x="10" y="1342"/>
                  </a:lnTo>
                  <a:lnTo>
                    <a:pt x="4" y="1443"/>
                  </a:lnTo>
                  <a:lnTo>
                    <a:pt x="0" y="1555"/>
                  </a:lnTo>
                  <a:lnTo>
                    <a:pt x="3" y="1572"/>
                  </a:lnTo>
                  <a:lnTo>
                    <a:pt x="9" y="1586"/>
                  </a:lnTo>
                  <a:lnTo>
                    <a:pt x="18" y="1599"/>
                  </a:lnTo>
                  <a:lnTo>
                    <a:pt x="31" y="1610"/>
                  </a:lnTo>
                  <a:lnTo>
                    <a:pt x="39" y="1615"/>
                  </a:lnTo>
                  <a:lnTo>
                    <a:pt x="46" y="1619"/>
                  </a:lnTo>
                  <a:lnTo>
                    <a:pt x="54" y="1623"/>
                  </a:lnTo>
                  <a:lnTo>
                    <a:pt x="61" y="1625"/>
                  </a:lnTo>
                  <a:lnTo>
                    <a:pt x="69" y="1626"/>
                  </a:lnTo>
                  <a:lnTo>
                    <a:pt x="77" y="1627"/>
                  </a:lnTo>
                  <a:lnTo>
                    <a:pt x="85" y="1627"/>
                  </a:lnTo>
                  <a:lnTo>
                    <a:pt x="94" y="1626"/>
                  </a:lnTo>
                  <a:lnTo>
                    <a:pt x="610" y="1722"/>
                  </a:lnTo>
                  <a:lnTo>
                    <a:pt x="651" y="1688"/>
                  </a:lnTo>
                  <a:lnTo>
                    <a:pt x="55" y="1562"/>
                  </a:lnTo>
                  <a:lnTo>
                    <a:pt x="55" y="1536"/>
                  </a:lnTo>
                  <a:lnTo>
                    <a:pt x="55" y="1515"/>
                  </a:lnTo>
                  <a:lnTo>
                    <a:pt x="55" y="1494"/>
                  </a:lnTo>
                  <a:lnTo>
                    <a:pt x="55" y="1469"/>
                  </a:lnTo>
                  <a:lnTo>
                    <a:pt x="54" y="1427"/>
                  </a:lnTo>
                  <a:lnTo>
                    <a:pt x="53" y="1390"/>
                  </a:lnTo>
                  <a:lnTo>
                    <a:pt x="51" y="1353"/>
                  </a:lnTo>
                  <a:lnTo>
                    <a:pt x="47" y="1312"/>
                  </a:lnTo>
                  <a:lnTo>
                    <a:pt x="61" y="1221"/>
                  </a:lnTo>
                  <a:lnTo>
                    <a:pt x="72" y="1138"/>
                  </a:lnTo>
                  <a:lnTo>
                    <a:pt x="85" y="1061"/>
                  </a:lnTo>
                  <a:lnTo>
                    <a:pt x="98" y="986"/>
                  </a:lnTo>
                  <a:lnTo>
                    <a:pt x="110" y="911"/>
                  </a:lnTo>
                  <a:lnTo>
                    <a:pt x="124" y="834"/>
                  </a:lnTo>
                  <a:lnTo>
                    <a:pt x="140" y="751"/>
                  </a:lnTo>
                  <a:lnTo>
                    <a:pt x="158" y="661"/>
                  </a:lnTo>
                  <a:lnTo>
                    <a:pt x="175" y="571"/>
                  </a:lnTo>
                  <a:lnTo>
                    <a:pt x="191" y="490"/>
                  </a:lnTo>
                  <a:lnTo>
                    <a:pt x="207" y="413"/>
                  </a:lnTo>
                  <a:lnTo>
                    <a:pt x="223" y="339"/>
                  </a:lnTo>
                  <a:lnTo>
                    <a:pt x="239" y="264"/>
                  </a:lnTo>
                  <a:lnTo>
                    <a:pt x="257" y="188"/>
                  </a:lnTo>
                  <a:lnTo>
                    <a:pt x="276" y="106"/>
                  </a:lnTo>
                  <a:lnTo>
                    <a:pt x="298" y="18"/>
                  </a:lnTo>
                  <a:close/>
                </a:path>
              </a:pathLst>
            </a:custGeom>
            <a:solidFill>
              <a:srgbClr val="91A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6" name="Freeform 11"/>
            <p:cNvSpPr>
              <a:spLocks/>
            </p:cNvSpPr>
            <p:nvPr/>
          </p:nvSpPr>
          <p:spPr bwMode="auto">
            <a:xfrm>
              <a:off x="853" y="2446"/>
              <a:ext cx="334" cy="862"/>
            </a:xfrm>
            <a:custGeom>
              <a:avLst/>
              <a:gdLst>
                <a:gd name="T0" fmla="*/ 118 w 668"/>
                <a:gd name="T1" fmla="*/ 0 h 1724"/>
                <a:gd name="T2" fmla="*/ 31 w 668"/>
                <a:gd name="T3" fmla="*/ 8 h 1724"/>
                <a:gd name="T4" fmla="*/ 16 w 668"/>
                <a:gd name="T5" fmla="*/ 260 h 1724"/>
                <a:gd name="T6" fmla="*/ 7 w 668"/>
                <a:gd name="T7" fmla="*/ 482 h 1724"/>
                <a:gd name="T8" fmla="*/ 2 w 668"/>
                <a:gd name="T9" fmla="*/ 705 h 1724"/>
                <a:gd name="T10" fmla="*/ 0 w 668"/>
                <a:gd name="T11" fmla="*/ 956 h 1724"/>
                <a:gd name="T12" fmla="*/ 2 w 668"/>
                <a:gd name="T13" fmla="*/ 1130 h 1724"/>
                <a:gd name="T14" fmla="*/ 4 w 668"/>
                <a:gd name="T15" fmla="*/ 1282 h 1724"/>
                <a:gd name="T16" fmla="*/ 8 w 668"/>
                <a:gd name="T17" fmla="*/ 1435 h 1724"/>
                <a:gd name="T18" fmla="*/ 16 w 668"/>
                <a:gd name="T19" fmla="*/ 1607 h 1724"/>
                <a:gd name="T20" fmla="*/ 15 w 668"/>
                <a:gd name="T21" fmla="*/ 1622 h 1724"/>
                <a:gd name="T22" fmla="*/ 15 w 668"/>
                <a:gd name="T23" fmla="*/ 1636 h 1724"/>
                <a:gd name="T24" fmla="*/ 18 w 668"/>
                <a:gd name="T25" fmla="*/ 1649 h 1724"/>
                <a:gd name="T26" fmla="*/ 22 w 668"/>
                <a:gd name="T27" fmla="*/ 1660 h 1724"/>
                <a:gd name="T28" fmla="*/ 28 w 668"/>
                <a:gd name="T29" fmla="*/ 1672 h 1724"/>
                <a:gd name="T30" fmla="*/ 35 w 668"/>
                <a:gd name="T31" fmla="*/ 1682 h 1724"/>
                <a:gd name="T32" fmla="*/ 44 w 668"/>
                <a:gd name="T33" fmla="*/ 1693 h 1724"/>
                <a:gd name="T34" fmla="*/ 56 w 668"/>
                <a:gd name="T35" fmla="*/ 1702 h 1724"/>
                <a:gd name="T36" fmla="*/ 67 w 668"/>
                <a:gd name="T37" fmla="*/ 1710 h 1724"/>
                <a:gd name="T38" fmla="*/ 78 w 668"/>
                <a:gd name="T39" fmla="*/ 1716 h 1724"/>
                <a:gd name="T40" fmla="*/ 89 w 668"/>
                <a:gd name="T41" fmla="*/ 1720 h 1724"/>
                <a:gd name="T42" fmla="*/ 101 w 668"/>
                <a:gd name="T43" fmla="*/ 1723 h 1724"/>
                <a:gd name="T44" fmla="*/ 112 w 668"/>
                <a:gd name="T45" fmla="*/ 1724 h 1724"/>
                <a:gd name="T46" fmla="*/ 125 w 668"/>
                <a:gd name="T47" fmla="*/ 1724 h 1724"/>
                <a:gd name="T48" fmla="*/ 137 w 668"/>
                <a:gd name="T49" fmla="*/ 1721 h 1724"/>
                <a:gd name="T50" fmla="*/ 150 w 668"/>
                <a:gd name="T51" fmla="*/ 1718 h 1724"/>
                <a:gd name="T52" fmla="*/ 668 w 668"/>
                <a:gd name="T53" fmla="*/ 1694 h 1724"/>
                <a:gd name="T54" fmla="*/ 134 w 668"/>
                <a:gd name="T55" fmla="*/ 1655 h 1724"/>
                <a:gd name="T56" fmla="*/ 127 w 668"/>
                <a:gd name="T57" fmla="*/ 1650 h 1724"/>
                <a:gd name="T58" fmla="*/ 121 w 668"/>
                <a:gd name="T59" fmla="*/ 1647 h 1724"/>
                <a:gd name="T60" fmla="*/ 117 w 668"/>
                <a:gd name="T61" fmla="*/ 1642 h 1724"/>
                <a:gd name="T62" fmla="*/ 112 w 668"/>
                <a:gd name="T63" fmla="*/ 1637 h 1724"/>
                <a:gd name="T64" fmla="*/ 107 w 668"/>
                <a:gd name="T65" fmla="*/ 1633 h 1724"/>
                <a:gd name="T66" fmla="*/ 103 w 668"/>
                <a:gd name="T67" fmla="*/ 1628 h 1724"/>
                <a:gd name="T68" fmla="*/ 99 w 668"/>
                <a:gd name="T69" fmla="*/ 1622 h 1724"/>
                <a:gd name="T70" fmla="*/ 95 w 668"/>
                <a:gd name="T71" fmla="*/ 1616 h 1724"/>
                <a:gd name="T72" fmla="*/ 82 w 668"/>
                <a:gd name="T73" fmla="*/ 1593 h 1724"/>
                <a:gd name="T74" fmla="*/ 74 w 668"/>
                <a:gd name="T75" fmla="*/ 1571 h 1724"/>
                <a:gd name="T76" fmla="*/ 69 w 668"/>
                <a:gd name="T77" fmla="*/ 1548 h 1724"/>
                <a:gd name="T78" fmla="*/ 71 w 668"/>
                <a:gd name="T79" fmla="*/ 1521 h 1724"/>
                <a:gd name="T80" fmla="*/ 118 w 668"/>
                <a:gd name="T81" fmla="*/ 0 h 1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68" h="1724">
                  <a:moveTo>
                    <a:pt x="118" y="0"/>
                  </a:moveTo>
                  <a:lnTo>
                    <a:pt x="31" y="8"/>
                  </a:lnTo>
                  <a:lnTo>
                    <a:pt x="16" y="260"/>
                  </a:lnTo>
                  <a:lnTo>
                    <a:pt x="7" y="482"/>
                  </a:lnTo>
                  <a:lnTo>
                    <a:pt x="2" y="705"/>
                  </a:lnTo>
                  <a:lnTo>
                    <a:pt x="0" y="956"/>
                  </a:lnTo>
                  <a:lnTo>
                    <a:pt x="2" y="1130"/>
                  </a:lnTo>
                  <a:lnTo>
                    <a:pt x="4" y="1282"/>
                  </a:lnTo>
                  <a:lnTo>
                    <a:pt x="8" y="1435"/>
                  </a:lnTo>
                  <a:lnTo>
                    <a:pt x="16" y="1607"/>
                  </a:lnTo>
                  <a:lnTo>
                    <a:pt x="15" y="1622"/>
                  </a:lnTo>
                  <a:lnTo>
                    <a:pt x="15" y="1636"/>
                  </a:lnTo>
                  <a:lnTo>
                    <a:pt x="18" y="1649"/>
                  </a:lnTo>
                  <a:lnTo>
                    <a:pt x="22" y="1660"/>
                  </a:lnTo>
                  <a:lnTo>
                    <a:pt x="28" y="1672"/>
                  </a:lnTo>
                  <a:lnTo>
                    <a:pt x="35" y="1682"/>
                  </a:lnTo>
                  <a:lnTo>
                    <a:pt x="44" y="1693"/>
                  </a:lnTo>
                  <a:lnTo>
                    <a:pt x="56" y="1702"/>
                  </a:lnTo>
                  <a:lnTo>
                    <a:pt x="67" y="1710"/>
                  </a:lnTo>
                  <a:lnTo>
                    <a:pt x="78" y="1716"/>
                  </a:lnTo>
                  <a:lnTo>
                    <a:pt x="89" y="1720"/>
                  </a:lnTo>
                  <a:lnTo>
                    <a:pt x="101" y="1723"/>
                  </a:lnTo>
                  <a:lnTo>
                    <a:pt x="112" y="1724"/>
                  </a:lnTo>
                  <a:lnTo>
                    <a:pt x="125" y="1724"/>
                  </a:lnTo>
                  <a:lnTo>
                    <a:pt x="137" y="1721"/>
                  </a:lnTo>
                  <a:lnTo>
                    <a:pt x="150" y="1718"/>
                  </a:lnTo>
                  <a:lnTo>
                    <a:pt x="668" y="1694"/>
                  </a:lnTo>
                  <a:lnTo>
                    <a:pt x="134" y="1655"/>
                  </a:lnTo>
                  <a:lnTo>
                    <a:pt x="127" y="1650"/>
                  </a:lnTo>
                  <a:lnTo>
                    <a:pt x="121" y="1647"/>
                  </a:lnTo>
                  <a:lnTo>
                    <a:pt x="117" y="1642"/>
                  </a:lnTo>
                  <a:lnTo>
                    <a:pt x="112" y="1637"/>
                  </a:lnTo>
                  <a:lnTo>
                    <a:pt x="107" y="1633"/>
                  </a:lnTo>
                  <a:lnTo>
                    <a:pt x="103" y="1628"/>
                  </a:lnTo>
                  <a:lnTo>
                    <a:pt x="99" y="1622"/>
                  </a:lnTo>
                  <a:lnTo>
                    <a:pt x="95" y="1616"/>
                  </a:lnTo>
                  <a:lnTo>
                    <a:pt x="82" y="1593"/>
                  </a:lnTo>
                  <a:lnTo>
                    <a:pt x="74" y="1571"/>
                  </a:lnTo>
                  <a:lnTo>
                    <a:pt x="69" y="1548"/>
                  </a:lnTo>
                  <a:lnTo>
                    <a:pt x="71" y="1521"/>
                  </a:lnTo>
                  <a:lnTo>
                    <a:pt x="118" y="0"/>
                  </a:lnTo>
                  <a:close/>
                </a:path>
              </a:pathLst>
            </a:custGeom>
            <a:solidFill>
              <a:srgbClr val="91A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7" name="Freeform 12"/>
            <p:cNvSpPr>
              <a:spLocks/>
            </p:cNvSpPr>
            <p:nvPr/>
          </p:nvSpPr>
          <p:spPr bwMode="auto">
            <a:xfrm>
              <a:off x="748" y="2548"/>
              <a:ext cx="78" cy="471"/>
            </a:xfrm>
            <a:custGeom>
              <a:avLst/>
              <a:gdLst>
                <a:gd name="T0" fmla="*/ 77 w 155"/>
                <a:gd name="T1" fmla="*/ 0 h 941"/>
                <a:gd name="T2" fmla="*/ 155 w 155"/>
                <a:gd name="T3" fmla="*/ 941 h 941"/>
                <a:gd name="T4" fmla="*/ 91 w 155"/>
                <a:gd name="T5" fmla="*/ 838 h 941"/>
                <a:gd name="T6" fmla="*/ 0 w 155"/>
                <a:gd name="T7" fmla="*/ 30 h 941"/>
                <a:gd name="T8" fmla="*/ 77 w 155"/>
                <a:gd name="T9" fmla="*/ 0 h 941"/>
              </a:gdLst>
              <a:ahLst/>
              <a:cxnLst>
                <a:cxn ang="0">
                  <a:pos x="T0" y="T1"/>
                </a:cxn>
                <a:cxn ang="0">
                  <a:pos x="T2" y="T3"/>
                </a:cxn>
                <a:cxn ang="0">
                  <a:pos x="T4" y="T5"/>
                </a:cxn>
                <a:cxn ang="0">
                  <a:pos x="T6" y="T7"/>
                </a:cxn>
                <a:cxn ang="0">
                  <a:pos x="T8" y="T9"/>
                </a:cxn>
              </a:cxnLst>
              <a:rect l="0" t="0" r="r" b="b"/>
              <a:pathLst>
                <a:path w="155" h="941">
                  <a:moveTo>
                    <a:pt x="77" y="0"/>
                  </a:moveTo>
                  <a:lnTo>
                    <a:pt x="155" y="941"/>
                  </a:lnTo>
                  <a:lnTo>
                    <a:pt x="91" y="838"/>
                  </a:lnTo>
                  <a:lnTo>
                    <a:pt x="0" y="30"/>
                  </a:lnTo>
                  <a:lnTo>
                    <a:pt x="77" y="0"/>
                  </a:lnTo>
                  <a:close/>
                </a:path>
              </a:pathLst>
            </a:custGeom>
            <a:solidFill>
              <a:srgbClr val="91A8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8" name="Freeform 29"/>
            <p:cNvSpPr>
              <a:spLocks/>
            </p:cNvSpPr>
            <p:nvPr/>
          </p:nvSpPr>
          <p:spPr bwMode="auto">
            <a:xfrm>
              <a:off x="928" y="2356"/>
              <a:ext cx="204" cy="766"/>
            </a:xfrm>
            <a:custGeom>
              <a:avLst/>
              <a:gdLst>
                <a:gd name="T0" fmla="*/ 409 w 409"/>
                <a:gd name="T1" fmla="*/ 47 h 1532"/>
                <a:gd name="T2" fmla="*/ 389 w 409"/>
                <a:gd name="T3" fmla="*/ 50 h 1532"/>
                <a:gd name="T4" fmla="*/ 370 w 409"/>
                <a:gd name="T5" fmla="*/ 46 h 1532"/>
                <a:gd name="T6" fmla="*/ 349 w 409"/>
                <a:gd name="T7" fmla="*/ 44 h 1532"/>
                <a:gd name="T8" fmla="*/ 329 w 409"/>
                <a:gd name="T9" fmla="*/ 51 h 1532"/>
                <a:gd name="T10" fmla="*/ 293 w 409"/>
                <a:gd name="T11" fmla="*/ 165 h 1532"/>
                <a:gd name="T12" fmla="*/ 259 w 409"/>
                <a:gd name="T13" fmla="*/ 281 h 1532"/>
                <a:gd name="T14" fmla="*/ 229 w 409"/>
                <a:gd name="T15" fmla="*/ 399 h 1532"/>
                <a:gd name="T16" fmla="*/ 202 w 409"/>
                <a:gd name="T17" fmla="*/ 518 h 1532"/>
                <a:gd name="T18" fmla="*/ 177 w 409"/>
                <a:gd name="T19" fmla="*/ 639 h 1532"/>
                <a:gd name="T20" fmla="*/ 153 w 409"/>
                <a:gd name="T21" fmla="*/ 759 h 1532"/>
                <a:gd name="T22" fmla="*/ 130 w 409"/>
                <a:gd name="T23" fmla="*/ 880 h 1532"/>
                <a:gd name="T24" fmla="*/ 108 w 409"/>
                <a:gd name="T25" fmla="*/ 1000 h 1532"/>
                <a:gd name="T26" fmla="*/ 89 w 409"/>
                <a:gd name="T27" fmla="*/ 1118 h 1532"/>
                <a:gd name="T28" fmla="*/ 73 w 409"/>
                <a:gd name="T29" fmla="*/ 1240 h 1532"/>
                <a:gd name="T30" fmla="*/ 58 w 409"/>
                <a:gd name="T31" fmla="*/ 1362 h 1532"/>
                <a:gd name="T32" fmla="*/ 40 w 409"/>
                <a:gd name="T33" fmla="*/ 1481 h 1532"/>
                <a:gd name="T34" fmla="*/ 44 w 409"/>
                <a:gd name="T35" fmla="*/ 1507 h 1532"/>
                <a:gd name="T36" fmla="*/ 30 w 409"/>
                <a:gd name="T37" fmla="*/ 1532 h 1532"/>
                <a:gd name="T38" fmla="*/ 15 w 409"/>
                <a:gd name="T39" fmla="*/ 1522 h 1532"/>
                <a:gd name="T40" fmla="*/ 5 w 409"/>
                <a:gd name="T41" fmla="*/ 1507 h 1532"/>
                <a:gd name="T42" fmla="*/ 7 w 409"/>
                <a:gd name="T43" fmla="*/ 1427 h 1532"/>
                <a:gd name="T44" fmla="*/ 22 w 409"/>
                <a:gd name="T45" fmla="*/ 1342 h 1532"/>
                <a:gd name="T46" fmla="*/ 35 w 409"/>
                <a:gd name="T47" fmla="*/ 1250 h 1532"/>
                <a:gd name="T48" fmla="*/ 46 w 409"/>
                <a:gd name="T49" fmla="*/ 1157 h 1532"/>
                <a:gd name="T50" fmla="*/ 58 w 409"/>
                <a:gd name="T51" fmla="*/ 1064 h 1532"/>
                <a:gd name="T52" fmla="*/ 71 w 409"/>
                <a:gd name="T53" fmla="*/ 973 h 1532"/>
                <a:gd name="T54" fmla="*/ 80 w 409"/>
                <a:gd name="T55" fmla="*/ 918 h 1532"/>
                <a:gd name="T56" fmla="*/ 92 w 409"/>
                <a:gd name="T57" fmla="*/ 861 h 1532"/>
                <a:gd name="T58" fmla="*/ 100 w 409"/>
                <a:gd name="T59" fmla="*/ 811 h 1532"/>
                <a:gd name="T60" fmla="*/ 109 w 409"/>
                <a:gd name="T61" fmla="*/ 760 h 1532"/>
                <a:gd name="T62" fmla="*/ 120 w 409"/>
                <a:gd name="T63" fmla="*/ 707 h 1532"/>
                <a:gd name="T64" fmla="*/ 130 w 409"/>
                <a:gd name="T65" fmla="*/ 655 h 1532"/>
                <a:gd name="T66" fmla="*/ 153 w 409"/>
                <a:gd name="T67" fmla="*/ 532 h 1532"/>
                <a:gd name="T68" fmla="*/ 182 w 409"/>
                <a:gd name="T69" fmla="*/ 412 h 1532"/>
                <a:gd name="T70" fmla="*/ 211 w 409"/>
                <a:gd name="T71" fmla="*/ 294 h 1532"/>
                <a:gd name="T72" fmla="*/ 235 w 409"/>
                <a:gd name="T73" fmla="*/ 172 h 1532"/>
                <a:gd name="T74" fmla="*/ 249 w 409"/>
                <a:gd name="T75" fmla="*/ 130 h 1532"/>
                <a:gd name="T76" fmla="*/ 261 w 409"/>
                <a:gd name="T77" fmla="*/ 88 h 1532"/>
                <a:gd name="T78" fmla="*/ 275 w 409"/>
                <a:gd name="T79" fmla="*/ 45 h 1532"/>
                <a:gd name="T80" fmla="*/ 294 w 409"/>
                <a:gd name="T81" fmla="*/ 8 h 1532"/>
                <a:gd name="T82" fmla="*/ 321 w 409"/>
                <a:gd name="T83" fmla="*/ 1 h 1532"/>
                <a:gd name="T84" fmla="*/ 349 w 409"/>
                <a:gd name="T85" fmla="*/ 1 h 1532"/>
                <a:gd name="T86" fmla="*/ 377 w 409"/>
                <a:gd name="T87" fmla="*/ 8 h 1532"/>
                <a:gd name="T88" fmla="*/ 404 w 409"/>
                <a:gd name="T89" fmla="*/ 18 h 1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09" h="1532">
                  <a:moveTo>
                    <a:pt x="409" y="38"/>
                  </a:moveTo>
                  <a:lnTo>
                    <a:pt x="409" y="47"/>
                  </a:lnTo>
                  <a:lnTo>
                    <a:pt x="400" y="50"/>
                  </a:lnTo>
                  <a:lnTo>
                    <a:pt x="389" y="50"/>
                  </a:lnTo>
                  <a:lnTo>
                    <a:pt x="380" y="48"/>
                  </a:lnTo>
                  <a:lnTo>
                    <a:pt x="370" y="46"/>
                  </a:lnTo>
                  <a:lnTo>
                    <a:pt x="359" y="45"/>
                  </a:lnTo>
                  <a:lnTo>
                    <a:pt x="349" y="44"/>
                  </a:lnTo>
                  <a:lnTo>
                    <a:pt x="339" y="46"/>
                  </a:lnTo>
                  <a:lnTo>
                    <a:pt x="329" y="51"/>
                  </a:lnTo>
                  <a:lnTo>
                    <a:pt x="310" y="107"/>
                  </a:lnTo>
                  <a:lnTo>
                    <a:pt x="293" y="165"/>
                  </a:lnTo>
                  <a:lnTo>
                    <a:pt x="275" y="222"/>
                  </a:lnTo>
                  <a:lnTo>
                    <a:pt x="259" y="281"/>
                  </a:lnTo>
                  <a:lnTo>
                    <a:pt x="244" y="340"/>
                  </a:lnTo>
                  <a:lnTo>
                    <a:pt x="229" y="399"/>
                  </a:lnTo>
                  <a:lnTo>
                    <a:pt x="215" y="458"/>
                  </a:lnTo>
                  <a:lnTo>
                    <a:pt x="202" y="518"/>
                  </a:lnTo>
                  <a:lnTo>
                    <a:pt x="189" y="578"/>
                  </a:lnTo>
                  <a:lnTo>
                    <a:pt x="177" y="639"/>
                  </a:lnTo>
                  <a:lnTo>
                    <a:pt x="165" y="699"/>
                  </a:lnTo>
                  <a:lnTo>
                    <a:pt x="153" y="759"/>
                  </a:lnTo>
                  <a:lnTo>
                    <a:pt x="142" y="820"/>
                  </a:lnTo>
                  <a:lnTo>
                    <a:pt x="130" y="880"/>
                  </a:lnTo>
                  <a:lnTo>
                    <a:pt x="120" y="940"/>
                  </a:lnTo>
                  <a:lnTo>
                    <a:pt x="108" y="1000"/>
                  </a:lnTo>
                  <a:lnTo>
                    <a:pt x="98" y="1058"/>
                  </a:lnTo>
                  <a:lnTo>
                    <a:pt x="89" y="1118"/>
                  </a:lnTo>
                  <a:lnTo>
                    <a:pt x="81" y="1179"/>
                  </a:lnTo>
                  <a:lnTo>
                    <a:pt x="73" y="1240"/>
                  </a:lnTo>
                  <a:lnTo>
                    <a:pt x="65" y="1301"/>
                  </a:lnTo>
                  <a:lnTo>
                    <a:pt x="58" y="1362"/>
                  </a:lnTo>
                  <a:lnTo>
                    <a:pt x="50" y="1422"/>
                  </a:lnTo>
                  <a:lnTo>
                    <a:pt x="40" y="1481"/>
                  </a:lnTo>
                  <a:lnTo>
                    <a:pt x="47" y="1494"/>
                  </a:lnTo>
                  <a:lnTo>
                    <a:pt x="44" y="1507"/>
                  </a:lnTo>
                  <a:lnTo>
                    <a:pt x="37" y="1520"/>
                  </a:lnTo>
                  <a:lnTo>
                    <a:pt x="30" y="1532"/>
                  </a:lnTo>
                  <a:lnTo>
                    <a:pt x="22" y="1529"/>
                  </a:lnTo>
                  <a:lnTo>
                    <a:pt x="15" y="1522"/>
                  </a:lnTo>
                  <a:lnTo>
                    <a:pt x="9" y="1514"/>
                  </a:lnTo>
                  <a:lnTo>
                    <a:pt x="5" y="1507"/>
                  </a:lnTo>
                  <a:lnTo>
                    <a:pt x="0" y="1467"/>
                  </a:lnTo>
                  <a:lnTo>
                    <a:pt x="7" y="1427"/>
                  </a:lnTo>
                  <a:lnTo>
                    <a:pt x="16" y="1385"/>
                  </a:lnTo>
                  <a:lnTo>
                    <a:pt x="22" y="1342"/>
                  </a:lnTo>
                  <a:lnTo>
                    <a:pt x="28" y="1296"/>
                  </a:lnTo>
                  <a:lnTo>
                    <a:pt x="35" y="1250"/>
                  </a:lnTo>
                  <a:lnTo>
                    <a:pt x="40" y="1203"/>
                  </a:lnTo>
                  <a:lnTo>
                    <a:pt x="46" y="1157"/>
                  </a:lnTo>
                  <a:lnTo>
                    <a:pt x="52" y="1110"/>
                  </a:lnTo>
                  <a:lnTo>
                    <a:pt x="58" y="1064"/>
                  </a:lnTo>
                  <a:lnTo>
                    <a:pt x="65" y="1018"/>
                  </a:lnTo>
                  <a:lnTo>
                    <a:pt x="71" y="973"/>
                  </a:lnTo>
                  <a:lnTo>
                    <a:pt x="75" y="946"/>
                  </a:lnTo>
                  <a:lnTo>
                    <a:pt x="80" y="918"/>
                  </a:lnTo>
                  <a:lnTo>
                    <a:pt x="85" y="889"/>
                  </a:lnTo>
                  <a:lnTo>
                    <a:pt x="92" y="861"/>
                  </a:lnTo>
                  <a:lnTo>
                    <a:pt x="96" y="836"/>
                  </a:lnTo>
                  <a:lnTo>
                    <a:pt x="100" y="811"/>
                  </a:lnTo>
                  <a:lnTo>
                    <a:pt x="105" y="785"/>
                  </a:lnTo>
                  <a:lnTo>
                    <a:pt x="109" y="760"/>
                  </a:lnTo>
                  <a:lnTo>
                    <a:pt x="115" y="734"/>
                  </a:lnTo>
                  <a:lnTo>
                    <a:pt x="120" y="707"/>
                  </a:lnTo>
                  <a:lnTo>
                    <a:pt x="126" y="682"/>
                  </a:lnTo>
                  <a:lnTo>
                    <a:pt x="130" y="655"/>
                  </a:lnTo>
                  <a:lnTo>
                    <a:pt x="141" y="593"/>
                  </a:lnTo>
                  <a:lnTo>
                    <a:pt x="153" y="532"/>
                  </a:lnTo>
                  <a:lnTo>
                    <a:pt x="167" y="472"/>
                  </a:lnTo>
                  <a:lnTo>
                    <a:pt x="182" y="412"/>
                  </a:lnTo>
                  <a:lnTo>
                    <a:pt x="196" y="354"/>
                  </a:lnTo>
                  <a:lnTo>
                    <a:pt x="211" y="294"/>
                  </a:lnTo>
                  <a:lnTo>
                    <a:pt x="223" y="233"/>
                  </a:lnTo>
                  <a:lnTo>
                    <a:pt x="235" y="172"/>
                  </a:lnTo>
                  <a:lnTo>
                    <a:pt x="242" y="152"/>
                  </a:lnTo>
                  <a:lnTo>
                    <a:pt x="249" y="130"/>
                  </a:lnTo>
                  <a:lnTo>
                    <a:pt x="255" y="109"/>
                  </a:lnTo>
                  <a:lnTo>
                    <a:pt x="261" y="88"/>
                  </a:lnTo>
                  <a:lnTo>
                    <a:pt x="267" y="66"/>
                  </a:lnTo>
                  <a:lnTo>
                    <a:pt x="275" y="45"/>
                  </a:lnTo>
                  <a:lnTo>
                    <a:pt x="283" y="25"/>
                  </a:lnTo>
                  <a:lnTo>
                    <a:pt x="294" y="8"/>
                  </a:lnTo>
                  <a:lnTo>
                    <a:pt x="308" y="4"/>
                  </a:lnTo>
                  <a:lnTo>
                    <a:pt x="321" y="1"/>
                  </a:lnTo>
                  <a:lnTo>
                    <a:pt x="335" y="0"/>
                  </a:lnTo>
                  <a:lnTo>
                    <a:pt x="349" y="1"/>
                  </a:lnTo>
                  <a:lnTo>
                    <a:pt x="363" y="5"/>
                  </a:lnTo>
                  <a:lnTo>
                    <a:pt x="377" y="8"/>
                  </a:lnTo>
                  <a:lnTo>
                    <a:pt x="390" y="13"/>
                  </a:lnTo>
                  <a:lnTo>
                    <a:pt x="404" y="18"/>
                  </a:lnTo>
                  <a:lnTo>
                    <a:pt x="40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9" name="Freeform 30"/>
            <p:cNvSpPr>
              <a:spLocks/>
            </p:cNvSpPr>
            <p:nvPr/>
          </p:nvSpPr>
          <p:spPr bwMode="auto">
            <a:xfrm>
              <a:off x="1248" y="2365"/>
              <a:ext cx="428" cy="195"/>
            </a:xfrm>
            <a:custGeom>
              <a:avLst/>
              <a:gdLst>
                <a:gd name="T0" fmla="*/ 507 w 857"/>
                <a:gd name="T1" fmla="*/ 151 h 391"/>
                <a:gd name="T2" fmla="*/ 543 w 857"/>
                <a:gd name="T3" fmla="*/ 173 h 391"/>
                <a:gd name="T4" fmla="*/ 578 w 857"/>
                <a:gd name="T5" fmla="*/ 195 h 391"/>
                <a:gd name="T6" fmla="*/ 615 w 857"/>
                <a:gd name="T7" fmla="*/ 216 h 391"/>
                <a:gd name="T8" fmla="*/ 652 w 857"/>
                <a:gd name="T9" fmla="*/ 236 h 391"/>
                <a:gd name="T10" fmla="*/ 689 w 857"/>
                <a:gd name="T11" fmla="*/ 255 h 391"/>
                <a:gd name="T12" fmla="*/ 727 w 857"/>
                <a:gd name="T13" fmla="*/ 273 h 391"/>
                <a:gd name="T14" fmla="*/ 765 w 857"/>
                <a:gd name="T15" fmla="*/ 291 h 391"/>
                <a:gd name="T16" fmla="*/ 795 w 857"/>
                <a:gd name="T17" fmla="*/ 307 h 391"/>
                <a:gd name="T18" fmla="*/ 823 w 857"/>
                <a:gd name="T19" fmla="*/ 322 h 391"/>
                <a:gd name="T20" fmla="*/ 847 w 857"/>
                <a:gd name="T21" fmla="*/ 340 h 391"/>
                <a:gd name="T22" fmla="*/ 857 w 857"/>
                <a:gd name="T23" fmla="*/ 367 h 391"/>
                <a:gd name="T24" fmla="*/ 843 w 857"/>
                <a:gd name="T25" fmla="*/ 391 h 391"/>
                <a:gd name="T26" fmla="*/ 801 w 857"/>
                <a:gd name="T27" fmla="*/ 358 h 391"/>
                <a:gd name="T28" fmla="*/ 756 w 857"/>
                <a:gd name="T29" fmla="*/ 329 h 391"/>
                <a:gd name="T30" fmla="*/ 708 w 857"/>
                <a:gd name="T31" fmla="*/ 302 h 391"/>
                <a:gd name="T32" fmla="*/ 660 w 857"/>
                <a:gd name="T33" fmla="*/ 278 h 391"/>
                <a:gd name="T34" fmla="*/ 612 w 857"/>
                <a:gd name="T35" fmla="*/ 254 h 391"/>
                <a:gd name="T36" fmla="*/ 563 w 857"/>
                <a:gd name="T37" fmla="*/ 231 h 391"/>
                <a:gd name="T38" fmla="*/ 516 w 857"/>
                <a:gd name="T39" fmla="*/ 206 h 391"/>
                <a:gd name="T40" fmla="*/ 471 w 857"/>
                <a:gd name="T41" fmla="*/ 181 h 391"/>
                <a:gd name="T42" fmla="*/ 426 w 857"/>
                <a:gd name="T43" fmla="*/ 168 h 391"/>
                <a:gd name="T44" fmla="*/ 383 w 857"/>
                <a:gd name="T45" fmla="*/ 148 h 391"/>
                <a:gd name="T46" fmla="*/ 338 w 857"/>
                <a:gd name="T47" fmla="*/ 128 h 391"/>
                <a:gd name="T48" fmla="*/ 290 w 857"/>
                <a:gd name="T49" fmla="*/ 118 h 391"/>
                <a:gd name="T50" fmla="*/ 273 w 857"/>
                <a:gd name="T51" fmla="*/ 115 h 391"/>
                <a:gd name="T52" fmla="*/ 240 w 857"/>
                <a:gd name="T53" fmla="*/ 103 h 391"/>
                <a:gd name="T54" fmla="*/ 205 w 857"/>
                <a:gd name="T55" fmla="*/ 91 h 391"/>
                <a:gd name="T56" fmla="*/ 171 w 857"/>
                <a:gd name="T57" fmla="*/ 81 h 391"/>
                <a:gd name="T58" fmla="*/ 135 w 857"/>
                <a:gd name="T59" fmla="*/ 71 h 391"/>
                <a:gd name="T60" fmla="*/ 100 w 857"/>
                <a:gd name="T61" fmla="*/ 61 h 391"/>
                <a:gd name="T62" fmla="*/ 66 w 857"/>
                <a:gd name="T63" fmla="*/ 53 h 391"/>
                <a:gd name="T64" fmla="*/ 31 w 857"/>
                <a:gd name="T65" fmla="*/ 46 h 391"/>
                <a:gd name="T66" fmla="*/ 6 w 857"/>
                <a:gd name="T67" fmla="*/ 36 h 391"/>
                <a:gd name="T68" fmla="*/ 0 w 857"/>
                <a:gd name="T69" fmla="*/ 22 h 391"/>
                <a:gd name="T70" fmla="*/ 6 w 857"/>
                <a:gd name="T71" fmla="*/ 7 h 391"/>
                <a:gd name="T72" fmla="*/ 16 w 857"/>
                <a:gd name="T73" fmla="*/ 3 h 391"/>
                <a:gd name="T74" fmla="*/ 29 w 857"/>
                <a:gd name="T75" fmla="*/ 3 h 391"/>
                <a:gd name="T76" fmla="*/ 42 w 857"/>
                <a:gd name="T77" fmla="*/ 3 h 391"/>
                <a:gd name="T78" fmla="*/ 80 w 857"/>
                <a:gd name="T79" fmla="*/ 1 h 391"/>
                <a:gd name="T80" fmla="*/ 138 w 857"/>
                <a:gd name="T81" fmla="*/ 10 h 391"/>
                <a:gd name="T82" fmla="*/ 196 w 857"/>
                <a:gd name="T83" fmla="*/ 23 h 391"/>
                <a:gd name="T84" fmla="*/ 251 w 857"/>
                <a:gd name="T85" fmla="*/ 41 h 391"/>
                <a:gd name="T86" fmla="*/ 305 w 857"/>
                <a:gd name="T87" fmla="*/ 60 h 391"/>
                <a:gd name="T88" fmla="*/ 358 w 857"/>
                <a:gd name="T89" fmla="*/ 83 h 391"/>
                <a:gd name="T90" fmla="*/ 411 w 857"/>
                <a:gd name="T91" fmla="*/ 106 h 391"/>
                <a:gd name="T92" fmla="*/ 463 w 857"/>
                <a:gd name="T93" fmla="*/ 129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7" h="391">
                  <a:moveTo>
                    <a:pt x="490" y="140"/>
                  </a:moveTo>
                  <a:lnTo>
                    <a:pt x="507" y="151"/>
                  </a:lnTo>
                  <a:lnTo>
                    <a:pt x="525" y="163"/>
                  </a:lnTo>
                  <a:lnTo>
                    <a:pt x="543" y="173"/>
                  </a:lnTo>
                  <a:lnTo>
                    <a:pt x="561" y="185"/>
                  </a:lnTo>
                  <a:lnTo>
                    <a:pt x="578" y="195"/>
                  </a:lnTo>
                  <a:lnTo>
                    <a:pt x="597" y="205"/>
                  </a:lnTo>
                  <a:lnTo>
                    <a:pt x="615" y="216"/>
                  </a:lnTo>
                  <a:lnTo>
                    <a:pt x="634" y="226"/>
                  </a:lnTo>
                  <a:lnTo>
                    <a:pt x="652" y="236"/>
                  </a:lnTo>
                  <a:lnTo>
                    <a:pt x="670" y="246"/>
                  </a:lnTo>
                  <a:lnTo>
                    <a:pt x="689" y="255"/>
                  </a:lnTo>
                  <a:lnTo>
                    <a:pt x="707" y="264"/>
                  </a:lnTo>
                  <a:lnTo>
                    <a:pt x="727" y="273"/>
                  </a:lnTo>
                  <a:lnTo>
                    <a:pt x="745" y="282"/>
                  </a:lnTo>
                  <a:lnTo>
                    <a:pt x="765" y="291"/>
                  </a:lnTo>
                  <a:lnTo>
                    <a:pt x="783" y="299"/>
                  </a:lnTo>
                  <a:lnTo>
                    <a:pt x="795" y="307"/>
                  </a:lnTo>
                  <a:lnTo>
                    <a:pt x="809" y="314"/>
                  </a:lnTo>
                  <a:lnTo>
                    <a:pt x="823" y="322"/>
                  </a:lnTo>
                  <a:lnTo>
                    <a:pt x="835" y="330"/>
                  </a:lnTo>
                  <a:lnTo>
                    <a:pt x="847" y="340"/>
                  </a:lnTo>
                  <a:lnTo>
                    <a:pt x="854" y="353"/>
                  </a:lnTo>
                  <a:lnTo>
                    <a:pt x="857" y="367"/>
                  </a:lnTo>
                  <a:lnTo>
                    <a:pt x="855" y="385"/>
                  </a:lnTo>
                  <a:lnTo>
                    <a:pt x="843" y="391"/>
                  </a:lnTo>
                  <a:lnTo>
                    <a:pt x="823" y="373"/>
                  </a:lnTo>
                  <a:lnTo>
                    <a:pt x="801" y="358"/>
                  </a:lnTo>
                  <a:lnTo>
                    <a:pt x="779" y="344"/>
                  </a:lnTo>
                  <a:lnTo>
                    <a:pt x="756" y="329"/>
                  </a:lnTo>
                  <a:lnTo>
                    <a:pt x="733" y="316"/>
                  </a:lnTo>
                  <a:lnTo>
                    <a:pt x="708" y="302"/>
                  </a:lnTo>
                  <a:lnTo>
                    <a:pt x="684" y="289"/>
                  </a:lnTo>
                  <a:lnTo>
                    <a:pt x="660" y="278"/>
                  </a:lnTo>
                  <a:lnTo>
                    <a:pt x="636" y="266"/>
                  </a:lnTo>
                  <a:lnTo>
                    <a:pt x="612" y="254"/>
                  </a:lnTo>
                  <a:lnTo>
                    <a:pt x="588" y="242"/>
                  </a:lnTo>
                  <a:lnTo>
                    <a:pt x="563" y="231"/>
                  </a:lnTo>
                  <a:lnTo>
                    <a:pt x="540" y="219"/>
                  </a:lnTo>
                  <a:lnTo>
                    <a:pt x="516" y="206"/>
                  </a:lnTo>
                  <a:lnTo>
                    <a:pt x="493" y="194"/>
                  </a:lnTo>
                  <a:lnTo>
                    <a:pt x="471" y="181"/>
                  </a:lnTo>
                  <a:lnTo>
                    <a:pt x="448" y="177"/>
                  </a:lnTo>
                  <a:lnTo>
                    <a:pt x="426" y="168"/>
                  </a:lnTo>
                  <a:lnTo>
                    <a:pt x="404" y="158"/>
                  </a:lnTo>
                  <a:lnTo>
                    <a:pt x="383" y="148"/>
                  </a:lnTo>
                  <a:lnTo>
                    <a:pt x="360" y="137"/>
                  </a:lnTo>
                  <a:lnTo>
                    <a:pt x="338" y="128"/>
                  </a:lnTo>
                  <a:lnTo>
                    <a:pt x="315" y="121"/>
                  </a:lnTo>
                  <a:lnTo>
                    <a:pt x="290" y="118"/>
                  </a:lnTo>
                  <a:lnTo>
                    <a:pt x="289" y="122"/>
                  </a:lnTo>
                  <a:lnTo>
                    <a:pt x="273" y="115"/>
                  </a:lnTo>
                  <a:lnTo>
                    <a:pt x="256" y="110"/>
                  </a:lnTo>
                  <a:lnTo>
                    <a:pt x="240" y="103"/>
                  </a:lnTo>
                  <a:lnTo>
                    <a:pt x="222" y="97"/>
                  </a:lnTo>
                  <a:lnTo>
                    <a:pt x="205" y="91"/>
                  </a:lnTo>
                  <a:lnTo>
                    <a:pt x="188" y="86"/>
                  </a:lnTo>
                  <a:lnTo>
                    <a:pt x="171" y="81"/>
                  </a:lnTo>
                  <a:lnTo>
                    <a:pt x="153" y="75"/>
                  </a:lnTo>
                  <a:lnTo>
                    <a:pt x="135" y="71"/>
                  </a:lnTo>
                  <a:lnTo>
                    <a:pt x="118" y="66"/>
                  </a:lnTo>
                  <a:lnTo>
                    <a:pt x="100" y="61"/>
                  </a:lnTo>
                  <a:lnTo>
                    <a:pt x="83" y="58"/>
                  </a:lnTo>
                  <a:lnTo>
                    <a:pt x="66" y="53"/>
                  </a:lnTo>
                  <a:lnTo>
                    <a:pt x="49" y="50"/>
                  </a:lnTo>
                  <a:lnTo>
                    <a:pt x="31" y="46"/>
                  </a:lnTo>
                  <a:lnTo>
                    <a:pt x="14" y="43"/>
                  </a:lnTo>
                  <a:lnTo>
                    <a:pt x="6" y="36"/>
                  </a:lnTo>
                  <a:lnTo>
                    <a:pt x="1" y="29"/>
                  </a:lnTo>
                  <a:lnTo>
                    <a:pt x="0" y="22"/>
                  </a:lnTo>
                  <a:lnTo>
                    <a:pt x="1" y="12"/>
                  </a:lnTo>
                  <a:lnTo>
                    <a:pt x="6" y="7"/>
                  </a:lnTo>
                  <a:lnTo>
                    <a:pt x="12" y="4"/>
                  </a:lnTo>
                  <a:lnTo>
                    <a:pt x="16" y="3"/>
                  </a:lnTo>
                  <a:lnTo>
                    <a:pt x="23" y="3"/>
                  </a:lnTo>
                  <a:lnTo>
                    <a:pt x="29" y="3"/>
                  </a:lnTo>
                  <a:lnTo>
                    <a:pt x="36" y="3"/>
                  </a:lnTo>
                  <a:lnTo>
                    <a:pt x="42" y="3"/>
                  </a:lnTo>
                  <a:lnTo>
                    <a:pt x="49" y="0"/>
                  </a:lnTo>
                  <a:lnTo>
                    <a:pt x="80" y="1"/>
                  </a:lnTo>
                  <a:lnTo>
                    <a:pt x="110" y="5"/>
                  </a:lnTo>
                  <a:lnTo>
                    <a:pt x="138" y="10"/>
                  </a:lnTo>
                  <a:lnTo>
                    <a:pt x="167" y="15"/>
                  </a:lnTo>
                  <a:lnTo>
                    <a:pt x="196" y="23"/>
                  </a:lnTo>
                  <a:lnTo>
                    <a:pt x="224" y="31"/>
                  </a:lnTo>
                  <a:lnTo>
                    <a:pt x="251" y="41"/>
                  </a:lnTo>
                  <a:lnTo>
                    <a:pt x="278" y="50"/>
                  </a:lnTo>
                  <a:lnTo>
                    <a:pt x="305" y="60"/>
                  </a:lnTo>
                  <a:lnTo>
                    <a:pt x="332" y="72"/>
                  </a:lnTo>
                  <a:lnTo>
                    <a:pt x="358" y="83"/>
                  </a:lnTo>
                  <a:lnTo>
                    <a:pt x="385" y="95"/>
                  </a:lnTo>
                  <a:lnTo>
                    <a:pt x="411" y="106"/>
                  </a:lnTo>
                  <a:lnTo>
                    <a:pt x="437" y="118"/>
                  </a:lnTo>
                  <a:lnTo>
                    <a:pt x="463" y="129"/>
                  </a:lnTo>
                  <a:lnTo>
                    <a:pt x="490" y="1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0" name="Rectangle 31"/>
            <p:cNvSpPr>
              <a:spLocks noChangeArrowheads="1"/>
            </p:cNvSpPr>
            <p:nvPr/>
          </p:nvSpPr>
          <p:spPr bwMode="auto">
            <a:xfrm>
              <a:off x="1241" y="2365"/>
              <a:ext cx="4" cy="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1" name="Freeform 32"/>
            <p:cNvSpPr>
              <a:spLocks/>
            </p:cNvSpPr>
            <p:nvPr/>
          </p:nvSpPr>
          <p:spPr bwMode="auto">
            <a:xfrm>
              <a:off x="998" y="2385"/>
              <a:ext cx="214" cy="652"/>
            </a:xfrm>
            <a:custGeom>
              <a:avLst/>
              <a:gdLst>
                <a:gd name="T0" fmla="*/ 423 w 430"/>
                <a:gd name="T1" fmla="*/ 62 h 1303"/>
                <a:gd name="T2" fmla="*/ 407 w 430"/>
                <a:gd name="T3" fmla="*/ 124 h 1303"/>
                <a:gd name="T4" fmla="*/ 389 w 430"/>
                <a:gd name="T5" fmla="*/ 186 h 1303"/>
                <a:gd name="T6" fmla="*/ 371 w 430"/>
                <a:gd name="T7" fmla="*/ 248 h 1303"/>
                <a:gd name="T8" fmla="*/ 348 w 430"/>
                <a:gd name="T9" fmla="*/ 332 h 1303"/>
                <a:gd name="T10" fmla="*/ 318 w 430"/>
                <a:gd name="T11" fmla="*/ 440 h 1303"/>
                <a:gd name="T12" fmla="*/ 287 w 430"/>
                <a:gd name="T13" fmla="*/ 544 h 1303"/>
                <a:gd name="T14" fmla="*/ 255 w 430"/>
                <a:gd name="T15" fmla="*/ 650 h 1303"/>
                <a:gd name="T16" fmla="*/ 222 w 430"/>
                <a:gd name="T17" fmla="*/ 755 h 1303"/>
                <a:gd name="T18" fmla="*/ 188 w 430"/>
                <a:gd name="T19" fmla="*/ 860 h 1303"/>
                <a:gd name="T20" fmla="*/ 154 w 430"/>
                <a:gd name="T21" fmla="*/ 965 h 1303"/>
                <a:gd name="T22" fmla="*/ 118 w 430"/>
                <a:gd name="T23" fmla="*/ 1068 h 1303"/>
                <a:gd name="T24" fmla="*/ 95 w 430"/>
                <a:gd name="T25" fmla="*/ 1144 h 1303"/>
                <a:gd name="T26" fmla="*/ 82 w 430"/>
                <a:gd name="T27" fmla="*/ 1193 h 1303"/>
                <a:gd name="T28" fmla="*/ 66 w 430"/>
                <a:gd name="T29" fmla="*/ 1240 h 1303"/>
                <a:gd name="T30" fmla="*/ 43 w 430"/>
                <a:gd name="T31" fmla="*/ 1284 h 1303"/>
                <a:gd name="T32" fmla="*/ 18 w 430"/>
                <a:gd name="T33" fmla="*/ 1299 h 1303"/>
                <a:gd name="T34" fmla="*/ 13 w 430"/>
                <a:gd name="T35" fmla="*/ 1276 h 1303"/>
                <a:gd name="T36" fmla="*/ 11 w 430"/>
                <a:gd name="T37" fmla="*/ 1263 h 1303"/>
                <a:gd name="T38" fmla="*/ 6 w 430"/>
                <a:gd name="T39" fmla="*/ 1263 h 1303"/>
                <a:gd name="T40" fmla="*/ 0 w 430"/>
                <a:gd name="T41" fmla="*/ 1246 h 1303"/>
                <a:gd name="T42" fmla="*/ 13 w 430"/>
                <a:gd name="T43" fmla="*/ 1217 h 1303"/>
                <a:gd name="T44" fmla="*/ 36 w 430"/>
                <a:gd name="T45" fmla="*/ 1156 h 1303"/>
                <a:gd name="T46" fmla="*/ 65 w 430"/>
                <a:gd name="T47" fmla="*/ 1064 h 1303"/>
                <a:gd name="T48" fmla="*/ 94 w 430"/>
                <a:gd name="T49" fmla="*/ 972 h 1303"/>
                <a:gd name="T50" fmla="*/ 124 w 430"/>
                <a:gd name="T51" fmla="*/ 879 h 1303"/>
                <a:gd name="T52" fmla="*/ 159 w 430"/>
                <a:gd name="T53" fmla="*/ 759 h 1303"/>
                <a:gd name="T54" fmla="*/ 207 w 430"/>
                <a:gd name="T55" fmla="*/ 611 h 1303"/>
                <a:gd name="T56" fmla="*/ 254 w 430"/>
                <a:gd name="T57" fmla="*/ 464 h 1303"/>
                <a:gd name="T58" fmla="*/ 298 w 430"/>
                <a:gd name="T59" fmla="*/ 315 h 1303"/>
                <a:gd name="T60" fmla="*/ 324 w 430"/>
                <a:gd name="T61" fmla="*/ 229 h 1303"/>
                <a:gd name="T62" fmla="*/ 332 w 430"/>
                <a:gd name="T63" fmla="*/ 201 h 1303"/>
                <a:gd name="T64" fmla="*/ 346 w 430"/>
                <a:gd name="T65" fmla="*/ 167 h 1303"/>
                <a:gd name="T66" fmla="*/ 365 w 430"/>
                <a:gd name="T67" fmla="*/ 126 h 1303"/>
                <a:gd name="T68" fmla="*/ 370 w 430"/>
                <a:gd name="T69" fmla="*/ 89 h 1303"/>
                <a:gd name="T70" fmla="*/ 380 w 430"/>
                <a:gd name="T71" fmla="*/ 63 h 1303"/>
                <a:gd name="T72" fmla="*/ 391 w 430"/>
                <a:gd name="T73" fmla="*/ 38 h 1303"/>
                <a:gd name="T74" fmla="*/ 403 w 430"/>
                <a:gd name="T75" fmla="*/ 12 h 1303"/>
                <a:gd name="T76" fmla="*/ 420 w 430"/>
                <a:gd name="T77" fmla="*/ 2 h 1303"/>
                <a:gd name="T78" fmla="*/ 428 w 430"/>
                <a:gd name="T79" fmla="*/ 19 h 1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30" h="1303">
                  <a:moveTo>
                    <a:pt x="430" y="30"/>
                  </a:moveTo>
                  <a:lnTo>
                    <a:pt x="423" y="62"/>
                  </a:lnTo>
                  <a:lnTo>
                    <a:pt x="415" y="93"/>
                  </a:lnTo>
                  <a:lnTo>
                    <a:pt x="407" y="124"/>
                  </a:lnTo>
                  <a:lnTo>
                    <a:pt x="398" y="155"/>
                  </a:lnTo>
                  <a:lnTo>
                    <a:pt x="389" y="186"/>
                  </a:lnTo>
                  <a:lnTo>
                    <a:pt x="379" y="216"/>
                  </a:lnTo>
                  <a:lnTo>
                    <a:pt x="371" y="248"/>
                  </a:lnTo>
                  <a:lnTo>
                    <a:pt x="363" y="279"/>
                  </a:lnTo>
                  <a:lnTo>
                    <a:pt x="348" y="332"/>
                  </a:lnTo>
                  <a:lnTo>
                    <a:pt x="333" y="385"/>
                  </a:lnTo>
                  <a:lnTo>
                    <a:pt x="318" y="440"/>
                  </a:lnTo>
                  <a:lnTo>
                    <a:pt x="302" y="493"/>
                  </a:lnTo>
                  <a:lnTo>
                    <a:pt x="287" y="544"/>
                  </a:lnTo>
                  <a:lnTo>
                    <a:pt x="271" y="597"/>
                  </a:lnTo>
                  <a:lnTo>
                    <a:pt x="255" y="650"/>
                  </a:lnTo>
                  <a:lnTo>
                    <a:pt x="238" y="703"/>
                  </a:lnTo>
                  <a:lnTo>
                    <a:pt x="222" y="755"/>
                  </a:lnTo>
                  <a:lnTo>
                    <a:pt x="204" y="808"/>
                  </a:lnTo>
                  <a:lnTo>
                    <a:pt x="188" y="860"/>
                  </a:lnTo>
                  <a:lnTo>
                    <a:pt x="171" y="912"/>
                  </a:lnTo>
                  <a:lnTo>
                    <a:pt x="154" y="965"/>
                  </a:lnTo>
                  <a:lnTo>
                    <a:pt x="136" y="1016"/>
                  </a:lnTo>
                  <a:lnTo>
                    <a:pt x="118" y="1068"/>
                  </a:lnTo>
                  <a:lnTo>
                    <a:pt x="101" y="1120"/>
                  </a:lnTo>
                  <a:lnTo>
                    <a:pt x="95" y="1144"/>
                  </a:lnTo>
                  <a:lnTo>
                    <a:pt x="88" y="1170"/>
                  </a:lnTo>
                  <a:lnTo>
                    <a:pt x="82" y="1193"/>
                  </a:lnTo>
                  <a:lnTo>
                    <a:pt x="75" y="1217"/>
                  </a:lnTo>
                  <a:lnTo>
                    <a:pt x="66" y="1240"/>
                  </a:lnTo>
                  <a:lnTo>
                    <a:pt x="56" y="1262"/>
                  </a:lnTo>
                  <a:lnTo>
                    <a:pt x="43" y="1284"/>
                  </a:lnTo>
                  <a:lnTo>
                    <a:pt x="27" y="1303"/>
                  </a:lnTo>
                  <a:lnTo>
                    <a:pt x="18" y="1299"/>
                  </a:lnTo>
                  <a:lnTo>
                    <a:pt x="14" y="1288"/>
                  </a:lnTo>
                  <a:lnTo>
                    <a:pt x="13" y="1276"/>
                  </a:lnTo>
                  <a:lnTo>
                    <a:pt x="12" y="1264"/>
                  </a:lnTo>
                  <a:lnTo>
                    <a:pt x="11" y="1263"/>
                  </a:lnTo>
                  <a:lnTo>
                    <a:pt x="8" y="1263"/>
                  </a:lnTo>
                  <a:lnTo>
                    <a:pt x="6" y="1263"/>
                  </a:lnTo>
                  <a:lnTo>
                    <a:pt x="5" y="1263"/>
                  </a:lnTo>
                  <a:lnTo>
                    <a:pt x="0" y="1246"/>
                  </a:lnTo>
                  <a:lnTo>
                    <a:pt x="4" y="1231"/>
                  </a:lnTo>
                  <a:lnTo>
                    <a:pt x="13" y="1217"/>
                  </a:lnTo>
                  <a:lnTo>
                    <a:pt x="23" y="1203"/>
                  </a:lnTo>
                  <a:lnTo>
                    <a:pt x="36" y="1156"/>
                  </a:lnTo>
                  <a:lnTo>
                    <a:pt x="50" y="1110"/>
                  </a:lnTo>
                  <a:lnTo>
                    <a:pt x="65" y="1064"/>
                  </a:lnTo>
                  <a:lnTo>
                    <a:pt x="79" y="1018"/>
                  </a:lnTo>
                  <a:lnTo>
                    <a:pt x="94" y="972"/>
                  </a:lnTo>
                  <a:lnTo>
                    <a:pt x="109" y="926"/>
                  </a:lnTo>
                  <a:lnTo>
                    <a:pt x="124" y="879"/>
                  </a:lnTo>
                  <a:lnTo>
                    <a:pt x="137" y="833"/>
                  </a:lnTo>
                  <a:lnTo>
                    <a:pt x="159" y="759"/>
                  </a:lnTo>
                  <a:lnTo>
                    <a:pt x="182" y="685"/>
                  </a:lnTo>
                  <a:lnTo>
                    <a:pt x="207" y="611"/>
                  </a:lnTo>
                  <a:lnTo>
                    <a:pt x="230" y="537"/>
                  </a:lnTo>
                  <a:lnTo>
                    <a:pt x="254" y="464"/>
                  </a:lnTo>
                  <a:lnTo>
                    <a:pt x="276" y="390"/>
                  </a:lnTo>
                  <a:lnTo>
                    <a:pt x="298" y="315"/>
                  </a:lnTo>
                  <a:lnTo>
                    <a:pt x="317" y="239"/>
                  </a:lnTo>
                  <a:lnTo>
                    <a:pt x="324" y="229"/>
                  </a:lnTo>
                  <a:lnTo>
                    <a:pt x="329" y="215"/>
                  </a:lnTo>
                  <a:lnTo>
                    <a:pt x="332" y="201"/>
                  </a:lnTo>
                  <a:lnTo>
                    <a:pt x="338" y="187"/>
                  </a:lnTo>
                  <a:lnTo>
                    <a:pt x="346" y="167"/>
                  </a:lnTo>
                  <a:lnTo>
                    <a:pt x="356" y="147"/>
                  </a:lnTo>
                  <a:lnTo>
                    <a:pt x="365" y="126"/>
                  </a:lnTo>
                  <a:lnTo>
                    <a:pt x="367" y="103"/>
                  </a:lnTo>
                  <a:lnTo>
                    <a:pt x="370" y="89"/>
                  </a:lnTo>
                  <a:lnTo>
                    <a:pt x="375" y="77"/>
                  </a:lnTo>
                  <a:lnTo>
                    <a:pt x="380" y="63"/>
                  </a:lnTo>
                  <a:lnTo>
                    <a:pt x="385" y="50"/>
                  </a:lnTo>
                  <a:lnTo>
                    <a:pt x="391" y="38"/>
                  </a:lnTo>
                  <a:lnTo>
                    <a:pt x="397" y="25"/>
                  </a:lnTo>
                  <a:lnTo>
                    <a:pt x="403" y="12"/>
                  </a:lnTo>
                  <a:lnTo>
                    <a:pt x="409" y="0"/>
                  </a:lnTo>
                  <a:lnTo>
                    <a:pt x="420" y="2"/>
                  </a:lnTo>
                  <a:lnTo>
                    <a:pt x="425" y="9"/>
                  </a:lnTo>
                  <a:lnTo>
                    <a:pt x="428" y="19"/>
                  </a:lnTo>
                  <a:lnTo>
                    <a:pt x="430" y="3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2" name="Freeform 33"/>
            <p:cNvSpPr>
              <a:spLocks/>
            </p:cNvSpPr>
            <p:nvPr/>
          </p:nvSpPr>
          <p:spPr bwMode="auto">
            <a:xfrm>
              <a:off x="878" y="2386"/>
              <a:ext cx="146" cy="785"/>
            </a:xfrm>
            <a:custGeom>
              <a:avLst/>
              <a:gdLst>
                <a:gd name="T0" fmla="*/ 291 w 292"/>
                <a:gd name="T1" fmla="*/ 45 h 1570"/>
                <a:gd name="T2" fmla="*/ 291 w 292"/>
                <a:gd name="T3" fmla="*/ 59 h 1570"/>
                <a:gd name="T4" fmla="*/ 274 w 292"/>
                <a:gd name="T5" fmla="*/ 66 h 1570"/>
                <a:gd name="T6" fmla="*/ 244 w 292"/>
                <a:gd name="T7" fmla="*/ 61 h 1570"/>
                <a:gd name="T8" fmla="*/ 214 w 292"/>
                <a:gd name="T9" fmla="*/ 51 h 1570"/>
                <a:gd name="T10" fmla="*/ 183 w 292"/>
                <a:gd name="T11" fmla="*/ 43 h 1570"/>
                <a:gd name="T12" fmla="*/ 159 w 292"/>
                <a:gd name="T13" fmla="*/ 39 h 1570"/>
                <a:gd name="T14" fmla="*/ 143 w 292"/>
                <a:gd name="T15" fmla="*/ 38 h 1570"/>
                <a:gd name="T16" fmla="*/ 128 w 292"/>
                <a:gd name="T17" fmla="*/ 38 h 1570"/>
                <a:gd name="T18" fmla="*/ 113 w 292"/>
                <a:gd name="T19" fmla="*/ 39 h 1570"/>
                <a:gd name="T20" fmla="*/ 102 w 292"/>
                <a:gd name="T21" fmla="*/ 74 h 1570"/>
                <a:gd name="T22" fmla="*/ 95 w 292"/>
                <a:gd name="T23" fmla="*/ 139 h 1570"/>
                <a:gd name="T24" fmla="*/ 87 w 292"/>
                <a:gd name="T25" fmla="*/ 205 h 1570"/>
                <a:gd name="T26" fmla="*/ 77 w 292"/>
                <a:gd name="T27" fmla="*/ 269 h 1570"/>
                <a:gd name="T28" fmla="*/ 66 w 292"/>
                <a:gd name="T29" fmla="*/ 453 h 1570"/>
                <a:gd name="T30" fmla="*/ 55 w 292"/>
                <a:gd name="T31" fmla="*/ 753 h 1570"/>
                <a:gd name="T32" fmla="*/ 45 w 292"/>
                <a:gd name="T33" fmla="*/ 1055 h 1570"/>
                <a:gd name="T34" fmla="*/ 41 w 292"/>
                <a:gd name="T35" fmla="*/ 1362 h 1570"/>
                <a:gd name="T36" fmla="*/ 51 w 292"/>
                <a:gd name="T37" fmla="*/ 1529 h 1570"/>
                <a:gd name="T38" fmla="*/ 48 w 292"/>
                <a:gd name="T39" fmla="*/ 1551 h 1570"/>
                <a:gd name="T40" fmla="*/ 44 w 292"/>
                <a:gd name="T41" fmla="*/ 1566 h 1570"/>
                <a:gd name="T42" fmla="*/ 30 w 292"/>
                <a:gd name="T43" fmla="*/ 1570 h 1570"/>
                <a:gd name="T44" fmla="*/ 14 w 292"/>
                <a:gd name="T45" fmla="*/ 1517 h 1570"/>
                <a:gd name="T46" fmla="*/ 16 w 292"/>
                <a:gd name="T47" fmla="*/ 1415 h 1570"/>
                <a:gd name="T48" fmla="*/ 8 w 292"/>
                <a:gd name="T49" fmla="*/ 1312 h 1570"/>
                <a:gd name="T50" fmla="*/ 10 w 292"/>
                <a:gd name="T51" fmla="*/ 1207 h 1570"/>
                <a:gd name="T52" fmla="*/ 0 w 292"/>
                <a:gd name="T53" fmla="*/ 1107 h 1570"/>
                <a:gd name="T54" fmla="*/ 3 w 292"/>
                <a:gd name="T55" fmla="*/ 1012 h 1570"/>
                <a:gd name="T56" fmla="*/ 11 w 292"/>
                <a:gd name="T57" fmla="*/ 869 h 1570"/>
                <a:gd name="T58" fmla="*/ 22 w 292"/>
                <a:gd name="T59" fmla="*/ 671 h 1570"/>
                <a:gd name="T60" fmla="*/ 26 w 292"/>
                <a:gd name="T61" fmla="*/ 552 h 1570"/>
                <a:gd name="T62" fmla="*/ 34 w 292"/>
                <a:gd name="T63" fmla="*/ 523 h 1570"/>
                <a:gd name="T64" fmla="*/ 33 w 292"/>
                <a:gd name="T65" fmla="*/ 496 h 1570"/>
                <a:gd name="T66" fmla="*/ 29 w 292"/>
                <a:gd name="T67" fmla="*/ 469 h 1570"/>
                <a:gd name="T68" fmla="*/ 33 w 292"/>
                <a:gd name="T69" fmla="*/ 393 h 1570"/>
                <a:gd name="T70" fmla="*/ 48 w 292"/>
                <a:gd name="T71" fmla="*/ 272 h 1570"/>
                <a:gd name="T72" fmla="*/ 47 w 292"/>
                <a:gd name="T73" fmla="*/ 206 h 1570"/>
                <a:gd name="T74" fmla="*/ 53 w 292"/>
                <a:gd name="T75" fmla="*/ 189 h 1570"/>
                <a:gd name="T76" fmla="*/ 59 w 292"/>
                <a:gd name="T77" fmla="*/ 159 h 1570"/>
                <a:gd name="T78" fmla="*/ 59 w 292"/>
                <a:gd name="T79" fmla="*/ 106 h 1570"/>
                <a:gd name="T80" fmla="*/ 60 w 292"/>
                <a:gd name="T81" fmla="*/ 52 h 1570"/>
                <a:gd name="T82" fmla="*/ 77 w 292"/>
                <a:gd name="T83" fmla="*/ 11 h 1570"/>
                <a:gd name="T84" fmla="*/ 109 w 292"/>
                <a:gd name="T85" fmla="*/ 1 h 1570"/>
                <a:gd name="T86" fmla="*/ 135 w 292"/>
                <a:gd name="T87" fmla="*/ 2 h 1570"/>
                <a:gd name="T88" fmla="*/ 159 w 292"/>
                <a:gd name="T89" fmla="*/ 6 h 1570"/>
                <a:gd name="T90" fmla="*/ 182 w 292"/>
                <a:gd name="T91" fmla="*/ 10 h 1570"/>
                <a:gd name="T92" fmla="*/ 206 w 292"/>
                <a:gd name="T93" fmla="*/ 15 h 1570"/>
                <a:gd name="T94" fmla="*/ 229 w 292"/>
                <a:gd name="T95" fmla="*/ 21 h 1570"/>
                <a:gd name="T96" fmla="*/ 252 w 292"/>
                <a:gd name="T97" fmla="*/ 29 h 1570"/>
                <a:gd name="T98" fmla="*/ 275 w 292"/>
                <a:gd name="T99" fmla="*/ 36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92" h="1570">
                  <a:moveTo>
                    <a:pt x="287" y="40"/>
                  </a:moveTo>
                  <a:lnTo>
                    <a:pt x="291" y="45"/>
                  </a:lnTo>
                  <a:lnTo>
                    <a:pt x="292" y="52"/>
                  </a:lnTo>
                  <a:lnTo>
                    <a:pt x="291" y="59"/>
                  </a:lnTo>
                  <a:lnTo>
                    <a:pt x="290" y="64"/>
                  </a:lnTo>
                  <a:lnTo>
                    <a:pt x="274" y="66"/>
                  </a:lnTo>
                  <a:lnTo>
                    <a:pt x="259" y="64"/>
                  </a:lnTo>
                  <a:lnTo>
                    <a:pt x="244" y="61"/>
                  </a:lnTo>
                  <a:lnTo>
                    <a:pt x="229" y="55"/>
                  </a:lnTo>
                  <a:lnTo>
                    <a:pt x="214" y="51"/>
                  </a:lnTo>
                  <a:lnTo>
                    <a:pt x="199" y="46"/>
                  </a:lnTo>
                  <a:lnTo>
                    <a:pt x="183" y="43"/>
                  </a:lnTo>
                  <a:lnTo>
                    <a:pt x="167" y="40"/>
                  </a:lnTo>
                  <a:lnTo>
                    <a:pt x="159" y="39"/>
                  </a:lnTo>
                  <a:lnTo>
                    <a:pt x="151" y="38"/>
                  </a:lnTo>
                  <a:lnTo>
                    <a:pt x="143" y="38"/>
                  </a:lnTo>
                  <a:lnTo>
                    <a:pt x="135" y="38"/>
                  </a:lnTo>
                  <a:lnTo>
                    <a:pt x="128" y="38"/>
                  </a:lnTo>
                  <a:lnTo>
                    <a:pt x="120" y="38"/>
                  </a:lnTo>
                  <a:lnTo>
                    <a:pt x="113" y="39"/>
                  </a:lnTo>
                  <a:lnTo>
                    <a:pt x="106" y="40"/>
                  </a:lnTo>
                  <a:lnTo>
                    <a:pt x="102" y="74"/>
                  </a:lnTo>
                  <a:lnTo>
                    <a:pt x="99" y="106"/>
                  </a:lnTo>
                  <a:lnTo>
                    <a:pt x="95" y="139"/>
                  </a:lnTo>
                  <a:lnTo>
                    <a:pt x="92" y="172"/>
                  </a:lnTo>
                  <a:lnTo>
                    <a:pt x="87" y="205"/>
                  </a:lnTo>
                  <a:lnTo>
                    <a:pt x="83" y="237"/>
                  </a:lnTo>
                  <a:lnTo>
                    <a:pt x="77" y="269"/>
                  </a:lnTo>
                  <a:lnTo>
                    <a:pt x="70" y="302"/>
                  </a:lnTo>
                  <a:lnTo>
                    <a:pt x="66" y="453"/>
                  </a:lnTo>
                  <a:lnTo>
                    <a:pt x="61" y="603"/>
                  </a:lnTo>
                  <a:lnTo>
                    <a:pt x="55" y="753"/>
                  </a:lnTo>
                  <a:lnTo>
                    <a:pt x="49" y="904"/>
                  </a:lnTo>
                  <a:lnTo>
                    <a:pt x="45" y="1055"/>
                  </a:lnTo>
                  <a:lnTo>
                    <a:pt x="42" y="1208"/>
                  </a:lnTo>
                  <a:lnTo>
                    <a:pt x="41" y="1362"/>
                  </a:lnTo>
                  <a:lnTo>
                    <a:pt x="45" y="1520"/>
                  </a:lnTo>
                  <a:lnTo>
                    <a:pt x="51" y="1529"/>
                  </a:lnTo>
                  <a:lnTo>
                    <a:pt x="51" y="1540"/>
                  </a:lnTo>
                  <a:lnTo>
                    <a:pt x="48" y="1551"/>
                  </a:lnTo>
                  <a:lnTo>
                    <a:pt x="48" y="1560"/>
                  </a:lnTo>
                  <a:lnTo>
                    <a:pt x="44" y="1566"/>
                  </a:lnTo>
                  <a:lnTo>
                    <a:pt x="38" y="1570"/>
                  </a:lnTo>
                  <a:lnTo>
                    <a:pt x="30" y="1570"/>
                  </a:lnTo>
                  <a:lnTo>
                    <a:pt x="24" y="1564"/>
                  </a:lnTo>
                  <a:lnTo>
                    <a:pt x="14" y="1517"/>
                  </a:lnTo>
                  <a:lnTo>
                    <a:pt x="14" y="1466"/>
                  </a:lnTo>
                  <a:lnTo>
                    <a:pt x="16" y="1415"/>
                  </a:lnTo>
                  <a:lnTo>
                    <a:pt x="14" y="1365"/>
                  </a:lnTo>
                  <a:lnTo>
                    <a:pt x="8" y="1312"/>
                  </a:lnTo>
                  <a:lnTo>
                    <a:pt x="10" y="1260"/>
                  </a:lnTo>
                  <a:lnTo>
                    <a:pt x="10" y="1207"/>
                  </a:lnTo>
                  <a:lnTo>
                    <a:pt x="2" y="1153"/>
                  </a:lnTo>
                  <a:lnTo>
                    <a:pt x="0" y="1107"/>
                  </a:lnTo>
                  <a:lnTo>
                    <a:pt x="0" y="1059"/>
                  </a:lnTo>
                  <a:lnTo>
                    <a:pt x="3" y="1012"/>
                  </a:lnTo>
                  <a:lnTo>
                    <a:pt x="9" y="968"/>
                  </a:lnTo>
                  <a:lnTo>
                    <a:pt x="11" y="869"/>
                  </a:lnTo>
                  <a:lnTo>
                    <a:pt x="16" y="770"/>
                  </a:lnTo>
                  <a:lnTo>
                    <a:pt x="22" y="671"/>
                  </a:lnTo>
                  <a:lnTo>
                    <a:pt x="29" y="568"/>
                  </a:lnTo>
                  <a:lnTo>
                    <a:pt x="26" y="552"/>
                  </a:lnTo>
                  <a:lnTo>
                    <a:pt x="30" y="537"/>
                  </a:lnTo>
                  <a:lnTo>
                    <a:pt x="34" y="523"/>
                  </a:lnTo>
                  <a:lnTo>
                    <a:pt x="32" y="509"/>
                  </a:lnTo>
                  <a:lnTo>
                    <a:pt x="33" y="496"/>
                  </a:lnTo>
                  <a:lnTo>
                    <a:pt x="31" y="482"/>
                  </a:lnTo>
                  <a:lnTo>
                    <a:pt x="29" y="469"/>
                  </a:lnTo>
                  <a:lnTo>
                    <a:pt x="29" y="451"/>
                  </a:lnTo>
                  <a:lnTo>
                    <a:pt x="33" y="393"/>
                  </a:lnTo>
                  <a:lnTo>
                    <a:pt x="41" y="332"/>
                  </a:lnTo>
                  <a:lnTo>
                    <a:pt x="48" y="272"/>
                  </a:lnTo>
                  <a:lnTo>
                    <a:pt x="53" y="213"/>
                  </a:lnTo>
                  <a:lnTo>
                    <a:pt x="47" y="206"/>
                  </a:lnTo>
                  <a:lnTo>
                    <a:pt x="49" y="198"/>
                  </a:lnTo>
                  <a:lnTo>
                    <a:pt x="53" y="189"/>
                  </a:lnTo>
                  <a:lnTo>
                    <a:pt x="54" y="181"/>
                  </a:lnTo>
                  <a:lnTo>
                    <a:pt x="59" y="159"/>
                  </a:lnTo>
                  <a:lnTo>
                    <a:pt x="59" y="134"/>
                  </a:lnTo>
                  <a:lnTo>
                    <a:pt x="59" y="106"/>
                  </a:lnTo>
                  <a:lnTo>
                    <a:pt x="57" y="78"/>
                  </a:lnTo>
                  <a:lnTo>
                    <a:pt x="60" y="52"/>
                  </a:lnTo>
                  <a:lnTo>
                    <a:pt x="66" y="29"/>
                  </a:lnTo>
                  <a:lnTo>
                    <a:pt x="77" y="11"/>
                  </a:lnTo>
                  <a:lnTo>
                    <a:pt x="97" y="0"/>
                  </a:lnTo>
                  <a:lnTo>
                    <a:pt x="109" y="1"/>
                  </a:lnTo>
                  <a:lnTo>
                    <a:pt x="122" y="1"/>
                  </a:lnTo>
                  <a:lnTo>
                    <a:pt x="135" y="2"/>
                  </a:lnTo>
                  <a:lnTo>
                    <a:pt x="146" y="3"/>
                  </a:lnTo>
                  <a:lnTo>
                    <a:pt x="159" y="6"/>
                  </a:lnTo>
                  <a:lnTo>
                    <a:pt x="170" y="8"/>
                  </a:lnTo>
                  <a:lnTo>
                    <a:pt x="182" y="10"/>
                  </a:lnTo>
                  <a:lnTo>
                    <a:pt x="195" y="13"/>
                  </a:lnTo>
                  <a:lnTo>
                    <a:pt x="206" y="15"/>
                  </a:lnTo>
                  <a:lnTo>
                    <a:pt x="218" y="18"/>
                  </a:lnTo>
                  <a:lnTo>
                    <a:pt x="229" y="21"/>
                  </a:lnTo>
                  <a:lnTo>
                    <a:pt x="241" y="24"/>
                  </a:lnTo>
                  <a:lnTo>
                    <a:pt x="252" y="29"/>
                  </a:lnTo>
                  <a:lnTo>
                    <a:pt x="264" y="32"/>
                  </a:lnTo>
                  <a:lnTo>
                    <a:pt x="275" y="36"/>
                  </a:lnTo>
                  <a:lnTo>
                    <a:pt x="287" y="4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3" name="Freeform 37"/>
            <p:cNvSpPr>
              <a:spLocks/>
            </p:cNvSpPr>
            <p:nvPr/>
          </p:nvSpPr>
          <p:spPr bwMode="auto">
            <a:xfrm>
              <a:off x="1259" y="2432"/>
              <a:ext cx="23" cy="43"/>
            </a:xfrm>
            <a:custGeom>
              <a:avLst/>
              <a:gdLst>
                <a:gd name="T0" fmla="*/ 47 w 47"/>
                <a:gd name="T1" fmla="*/ 14 h 85"/>
                <a:gd name="T2" fmla="*/ 45 w 47"/>
                <a:gd name="T3" fmla="*/ 31 h 85"/>
                <a:gd name="T4" fmla="*/ 44 w 47"/>
                <a:gd name="T5" fmla="*/ 47 h 85"/>
                <a:gd name="T6" fmla="*/ 39 w 47"/>
                <a:gd name="T7" fmla="*/ 62 h 85"/>
                <a:gd name="T8" fmla="*/ 30 w 47"/>
                <a:gd name="T9" fmla="*/ 76 h 85"/>
                <a:gd name="T10" fmla="*/ 22 w 47"/>
                <a:gd name="T11" fmla="*/ 77 h 85"/>
                <a:gd name="T12" fmla="*/ 15 w 47"/>
                <a:gd name="T13" fmla="*/ 81 h 85"/>
                <a:gd name="T14" fmla="*/ 8 w 47"/>
                <a:gd name="T15" fmla="*/ 84 h 85"/>
                <a:gd name="T16" fmla="*/ 0 w 47"/>
                <a:gd name="T17" fmla="*/ 85 h 85"/>
                <a:gd name="T18" fmla="*/ 0 w 47"/>
                <a:gd name="T19" fmla="*/ 74 h 85"/>
                <a:gd name="T20" fmla="*/ 1 w 47"/>
                <a:gd name="T21" fmla="*/ 62 h 85"/>
                <a:gd name="T22" fmla="*/ 4 w 47"/>
                <a:gd name="T23" fmla="*/ 51 h 85"/>
                <a:gd name="T24" fmla="*/ 8 w 47"/>
                <a:gd name="T25" fmla="*/ 40 h 85"/>
                <a:gd name="T26" fmla="*/ 13 w 47"/>
                <a:gd name="T27" fmla="*/ 30 h 85"/>
                <a:gd name="T28" fmla="*/ 19 w 47"/>
                <a:gd name="T29" fmla="*/ 20 h 85"/>
                <a:gd name="T30" fmla="*/ 24 w 47"/>
                <a:gd name="T31" fmla="*/ 9 h 85"/>
                <a:gd name="T32" fmla="*/ 31 w 47"/>
                <a:gd name="T33" fmla="*/ 0 h 85"/>
                <a:gd name="T34" fmla="*/ 36 w 47"/>
                <a:gd name="T35" fmla="*/ 4 h 85"/>
                <a:gd name="T36" fmla="*/ 40 w 47"/>
                <a:gd name="T37" fmla="*/ 7 h 85"/>
                <a:gd name="T38" fmla="*/ 44 w 47"/>
                <a:gd name="T39" fmla="*/ 10 h 85"/>
                <a:gd name="T40" fmla="*/ 47 w 47"/>
                <a:gd name="T41" fmla="*/ 14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7" h="85">
                  <a:moveTo>
                    <a:pt x="47" y="14"/>
                  </a:moveTo>
                  <a:lnTo>
                    <a:pt x="45" y="31"/>
                  </a:lnTo>
                  <a:lnTo>
                    <a:pt x="44" y="47"/>
                  </a:lnTo>
                  <a:lnTo>
                    <a:pt x="39" y="62"/>
                  </a:lnTo>
                  <a:lnTo>
                    <a:pt x="30" y="76"/>
                  </a:lnTo>
                  <a:lnTo>
                    <a:pt x="22" y="77"/>
                  </a:lnTo>
                  <a:lnTo>
                    <a:pt x="15" y="81"/>
                  </a:lnTo>
                  <a:lnTo>
                    <a:pt x="8" y="84"/>
                  </a:lnTo>
                  <a:lnTo>
                    <a:pt x="0" y="85"/>
                  </a:lnTo>
                  <a:lnTo>
                    <a:pt x="0" y="74"/>
                  </a:lnTo>
                  <a:lnTo>
                    <a:pt x="1" y="62"/>
                  </a:lnTo>
                  <a:lnTo>
                    <a:pt x="4" y="51"/>
                  </a:lnTo>
                  <a:lnTo>
                    <a:pt x="8" y="40"/>
                  </a:lnTo>
                  <a:lnTo>
                    <a:pt x="13" y="30"/>
                  </a:lnTo>
                  <a:lnTo>
                    <a:pt x="19" y="20"/>
                  </a:lnTo>
                  <a:lnTo>
                    <a:pt x="24" y="9"/>
                  </a:lnTo>
                  <a:lnTo>
                    <a:pt x="31" y="0"/>
                  </a:lnTo>
                  <a:lnTo>
                    <a:pt x="36" y="4"/>
                  </a:lnTo>
                  <a:lnTo>
                    <a:pt x="40" y="7"/>
                  </a:lnTo>
                  <a:lnTo>
                    <a:pt x="44" y="10"/>
                  </a:lnTo>
                  <a:lnTo>
                    <a:pt x="47" y="14"/>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4" name="Freeform 38"/>
            <p:cNvSpPr>
              <a:spLocks/>
            </p:cNvSpPr>
            <p:nvPr/>
          </p:nvSpPr>
          <p:spPr bwMode="auto">
            <a:xfrm>
              <a:off x="774" y="2445"/>
              <a:ext cx="115" cy="92"/>
            </a:xfrm>
            <a:custGeom>
              <a:avLst/>
              <a:gdLst>
                <a:gd name="T0" fmla="*/ 232 w 232"/>
                <a:gd name="T1" fmla="*/ 12 h 185"/>
                <a:gd name="T2" fmla="*/ 230 w 232"/>
                <a:gd name="T3" fmla="*/ 17 h 185"/>
                <a:gd name="T4" fmla="*/ 228 w 232"/>
                <a:gd name="T5" fmla="*/ 21 h 185"/>
                <a:gd name="T6" fmla="*/ 227 w 232"/>
                <a:gd name="T7" fmla="*/ 26 h 185"/>
                <a:gd name="T8" fmla="*/ 227 w 232"/>
                <a:gd name="T9" fmla="*/ 31 h 185"/>
                <a:gd name="T10" fmla="*/ 216 w 232"/>
                <a:gd name="T11" fmla="*/ 33 h 185"/>
                <a:gd name="T12" fmla="*/ 204 w 232"/>
                <a:gd name="T13" fmla="*/ 33 h 185"/>
                <a:gd name="T14" fmla="*/ 193 w 232"/>
                <a:gd name="T15" fmla="*/ 34 h 185"/>
                <a:gd name="T16" fmla="*/ 181 w 232"/>
                <a:gd name="T17" fmla="*/ 34 h 185"/>
                <a:gd name="T18" fmla="*/ 169 w 232"/>
                <a:gd name="T19" fmla="*/ 35 h 185"/>
                <a:gd name="T20" fmla="*/ 157 w 232"/>
                <a:gd name="T21" fmla="*/ 36 h 185"/>
                <a:gd name="T22" fmla="*/ 144 w 232"/>
                <a:gd name="T23" fmla="*/ 38 h 185"/>
                <a:gd name="T24" fmla="*/ 132 w 232"/>
                <a:gd name="T25" fmla="*/ 41 h 185"/>
                <a:gd name="T26" fmla="*/ 120 w 232"/>
                <a:gd name="T27" fmla="*/ 43 h 185"/>
                <a:gd name="T28" fmla="*/ 108 w 232"/>
                <a:gd name="T29" fmla="*/ 45 h 185"/>
                <a:gd name="T30" fmla="*/ 96 w 232"/>
                <a:gd name="T31" fmla="*/ 49 h 185"/>
                <a:gd name="T32" fmla="*/ 84 w 232"/>
                <a:gd name="T33" fmla="*/ 53 h 185"/>
                <a:gd name="T34" fmla="*/ 73 w 232"/>
                <a:gd name="T35" fmla="*/ 58 h 185"/>
                <a:gd name="T36" fmla="*/ 63 w 232"/>
                <a:gd name="T37" fmla="*/ 64 h 185"/>
                <a:gd name="T38" fmla="*/ 52 w 232"/>
                <a:gd name="T39" fmla="*/ 71 h 185"/>
                <a:gd name="T40" fmla="*/ 42 w 232"/>
                <a:gd name="T41" fmla="*/ 78 h 185"/>
                <a:gd name="T42" fmla="*/ 32 w 232"/>
                <a:gd name="T43" fmla="*/ 101 h 185"/>
                <a:gd name="T44" fmla="*/ 28 w 232"/>
                <a:gd name="T45" fmla="*/ 126 h 185"/>
                <a:gd name="T46" fmla="*/ 28 w 232"/>
                <a:gd name="T47" fmla="*/ 152 h 185"/>
                <a:gd name="T48" fmla="*/ 28 w 232"/>
                <a:gd name="T49" fmla="*/ 179 h 185"/>
                <a:gd name="T50" fmla="*/ 25 w 232"/>
                <a:gd name="T51" fmla="*/ 184 h 185"/>
                <a:gd name="T52" fmla="*/ 19 w 232"/>
                <a:gd name="T53" fmla="*/ 185 h 185"/>
                <a:gd name="T54" fmla="*/ 13 w 232"/>
                <a:gd name="T55" fmla="*/ 184 h 185"/>
                <a:gd name="T56" fmla="*/ 7 w 232"/>
                <a:gd name="T57" fmla="*/ 181 h 185"/>
                <a:gd name="T58" fmla="*/ 3 w 232"/>
                <a:gd name="T59" fmla="*/ 143 h 185"/>
                <a:gd name="T60" fmla="*/ 0 w 232"/>
                <a:gd name="T61" fmla="*/ 108 h 185"/>
                <a:gd name="T62" fmla="*/ 3 w 232"/>
                <a:gd name="T63" fmla="*/ 73 h 185"/>
                <a:gd name="T64" fmla="*/ 7 w 232"/>
                <a:gd name="T65" fmla="*/ 35 h 185"/>
                <a:gd name="T66" fmla="*/ 22 w 232"/>
                <a:gd name="T67" fmla="*/ 23 h 185"/>
                <a:gd name="T68" fmla="*/ 41 w 232"/>
                <a:gd name="T69" fmla="*/ 15 h 185"/>
                <a:gd name="T70" fmla="*/ 59 w 232"/>
                <a:gd name="T71" fmla="*/ 11 h 185"/>
                <a:gd name="T72" fmla="*/ 79 w 232"/>
                <a:gd name="T73" fmla="*/ 7 h 185"/>
                <a:gd name="T74" fmla="*/ 99 w 232"/>
                <a:gd name="T75" fmla="*/ 5 h 185"/>
                <a:gd name="T76" fmla="*/ 119 w 232"/>
                <a:gd name="T77" fmla="*/ 4 h 185"/>
                <a:gd name="T78" fmla="*/ 139 w 232"/>
                <a:gd name="T79" fmla="*/ 3 h 185"/>
                <a:gd name="T80" fmla="*/ 156 w 232"/>
                <a:gd name="T81" fmla="*/ 0 h 185"/>
                <a:gd name="T82" fmla="*/ 165 w 232"/>
                <a:gd name="T83" fmla="*/ 2 h 185"/>
                <a:gd name="T84" fmla="*/ 175 w 232"/>
                <a:gd name="T85" fmla="*/ 2 h 185"/>
                <a:gd name="T86" fmla="*/ 186 w 232"/>
                <a:gd name="T87" fmla="*/ 0 h 185"/>
                <a:gd name="T88" fmla="*/ 196 w 232"/>
                <a:gd name="T89" fmla="*/ 0 h 185"/>
                <a:gd name="T90" fmla="*/ 205 w 232"/>
                <a:gd name="T91" fmla="*/ 0 h 185"/>
                <a:gd name="T92" fmla="*/ 215 w 232"/>
                <a:gd name="T93" fmla="*/ 2 h 185"/>
                <a:gd name="T94" fmla="*/ 224 w 232"/>
                <a:gd name="T95" fmla="*/ 6 h 185"/>
                <a:gd name="T96" fmla="*/ 232 w 232"/>
                <a:gd name="T97" fmla="*/ 1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32" h="185">
                  <a:moveTo>
                    <a:pt x="232" y="12"/>
                  </a:moveTo>
                  <a:lnTo>
                    <a:pt x="230" y="17"/>
                  </a:lnTo>
                  <a:lnTo>
                    <a:pt x="228" y="21"/>
                  </a:lnTo>
                  <a:lnTo>
                    <a:pt x="227" y="26"/>
                  </a:lnTo>
                  <a:lnTo>
                    <a:pt x="227" y="31"/>
                  </a:lnTo>
                  <a:lnTo>
                    <a:pt x="216" y="33"/>
                  </a:lnTo>
                  <a:lnTo>
                    <a:pt x="204" y="33"/>
                  </a:lnTo>
                  <a:lnTo>
                    <a:pt x="193" y="34"/>
                  </a:lnTo>
                  <a:lnTo>
                    <a:pt x="181" y="34"/>
                  </a:lnTo>
                  <a:lnTo>
                    <a:pt x="169" y="35"/>
                  </a:lnTo>
                  <a:lnTo>
                    <a:pt x="157" y="36"/>
                  </a:lnTo>
                  <a:lnTo>
                    <a:pt x="144" y="38"/>
                  </a:lnTo>
                  <a:lnTo>
                    <a:pt x="132" y="41"/>
                  </a:lnTo>
                  <a:lnTo>
                    <a:pt x="120" y="43"/>
                  </a:lnTo>
                  <a:lnTo>
                    <a:pt x="108" y="45"/>
                  </a:lnTo>
                  <a:lnTo>
                    <a:pt x="96" y="49"/>
                  </a:lnTo>
                  <a:lnTo>
                    <a:pt x="84" y="53"/>
                  </a:lnTo>
                  <a:lnTo>
                    <a:pt x="73" y="58"/>
                  </a:lnTo>
                  <a:lnTo>
                    <a:pt x="63" y="64"/>
                  </a:lnTo>
                  <a:lnTo>
                    <a:pt x="52" y="71"/>
                  </a:lnTo>
                  <a:lnTo>
                    <a:pt x="42" y="78"/>
                  </a:lnTo>
                  <a:lnTo>
                    <a:pt x="32" y="101"/>
                  </a:lnTo>
                  <a:lnTo>
                    <a:pt x="28" y="126"/>
                  </a:lnTo>
                  <a:lnTo>
                    <a:pt x="28" y="152"/>
                  </a:lnTo>
                  <a:lnTo>
                    <a:pt x="28" y="179"/>
                  </a:lnTo>
                  <a:lnTo>
                    <a:pt x="25" y="184"/>
                  </a:lnTo>
                  <a:lnTo>
                    <a:pt x="19" y="185"/>
                  </a:lnTo>
                  <a:lnTo>
                    <a:pt x="13" y="184"/>
                  </a:lnTo>
                  <a:lnTo>
                    <a:pt x="7" y="181"/>
                  </a:lnTo>
                  <a:lnTo>
                    <a:pt x="3" y="143"/>
                  </a:lnTo>
                  <a:lnTo>
                    <a:pt x="0" y="108"/>
                  </a:lnTo>
                  <a:lnTo>
                    <a:pt x="3" y="73"/>
                  </a:lnTo>
                  <a:lnTo>
                    <a:pt x="7" y="35"/>
                  </a:lnTo>
                  <a:lnTo>
                    <a:pt x="22" y="23"/>
                  </a:lnTo>
                  <a:lnTo>
                    <a:pt x="41" y="15"/>
                  </a:lnTo>
                  <a:lnTo>
                    <a:pt x="59" y="11"/>
                  </a:lnTo>
                  <a:lnTo>
                    <a:pt x="79" y="7"/>
                  </a:lnTo>
                  <a:lnTo>
                    <a:pt x="99" y="5"/>
                  </a:lnTo>
                  <a:lnTo>
                    <a:pt x="119" y="4"/>
                  </a:lnTo>
                  <a:lnTo>
                    <a:pt x="139" y="3"/>
                  </a:lnTo>
                  <a:lnTo>
                    <a:pt x="156" y="0"/>
                  </a:lnTo>
                  <a:lnTo>
                    <a:pt x="165" y="2"/>
                  </a:lnTo>
                  <a:lnTo>
                    <a:pt x="175" y="2"/>
                  </a:lnTo>
                  <a:lnTo>
                    <a:pt x="186" y="0"/>
                  </a:lnTo>
                  <a:lnTo>
                    <a:pt x="196" y="0"/>
                  </a:lnTo>
                  <a:lnTo>
                    <a:pt x="205" y="0"/>
                  </a:lnTo>
                  <a:lnTo>
                    <a:pt x="215" y="2"/>
                  </a:lnTo>
                  <a:lnTo>
                    <a:pt x="224" y="6"/>
                  </a:lnTo>
                  <a:lnTo>
                    <a:pt x="232"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5" name="Freeform 43"/>
            <p:cNvSpPr>
              <a:spLocks/>
            </p:cNvSpPr>
            <p:nvPr/>
          </p:nvSpPr>
          <p:spPr bwMode="auto">
            <a:xfrm>
              <a:off x="629" y="2551"/>
              <a:ext cx="164" cy="430"/>
            </a:xfrm>
            <a:custGeom>
              <a:avLst/>
              <a:gdLst>
                <a:gd name="T0" fmla="*/ 226 w 330"/>
                <a:gd name="T1" fmla="*/ 35 h 862"/>
                <a:gd name="T2" fmla="*/ 196 w 330"/>
                <a:gd name="T3" fmla="*/ 51 h 862"/>
                <a:gd name="T4" fmla="*/ 163 w 330"/>
                <a:gd name="T5" fmla="*/ 68 h 862"/>
                <a:gd name="T6" fmla="*/ 130 w 330"/>
                <a:gd name="T7" fmla="*/ 86 h 862"/>
                <a:gd name="T8" fmla="*/ 100 w 330"/>
                <a:gd name="T9" fmla="*/ 106 h 862"/>
                <a:gd name="T10" fmla="*/ 77 w 330"/>
                <a:gd name="T11" fmla="*/ 130 h 862"/>
                <a:gd name="T12" fmla="*/ 61 w 330"/>
                <a:gd name="T13" fmla="*/ 159 h 862"/>
                <a:gd name="T14" fmla="*/ 57 w 330"/>
                <a:gd name="T15" fmla="*/ 194 h 862"/>
                <a:gd name="T16" fmla="*/ 81 w 330"/>
                <a:gd name="T17" fmla="*/ 265 h 862"/>
                <a:gd name="T18" fmla="*/ 121 w 330"/>
                <a:gd name="T19" fmla="*/ 367 h 862"/>
                <a:gd name="T20" fmla="*/ 163 w 330"/>
                <a:gd name="T21" fmla="*/ 468 h 862"/>
                <a:gd name="T22" fmla="*/ 206 w 330"/>
                <a:gd name="T23" fmla="*/ 568 h 862"/>
                <a:gd name="T24" fmla="*/ 244 w 330"/>
                <a:gd name="T25" fmla="*/ 644 h 862"/>
                <a:gd name="T26" fmla="*/ 272 w 330"/>
                <a:gd name="T27" fmla="*/ 697 h 862"/>
                <a:gd name="T28" fmla="*/ 297 w 330"/>
                <a:gd name="T29" fmla="*/ 750 h 862"/>
                <a:gd name="T30" fmla="*/ 319 w 330"/>
                <a:gd name="T31" fmla="*/ 805 h 862"/>
                <a:gd name="T32" fmla="*/ 328 w 330"/>
                <a:gd name="T33" fmla="*/ 842 h 862"/>
                <a:gd name="T34" fmla="*/ 323 w 330"/>
                <a:gd name="T35" fmla="*/ 856 h 862"/>
                <a:gd name="T36" fmla="*/ 308 w 330"/>
                <a:gd name="T37" fmla="*/ 850 h 862"/>
                <a:gd name="T38" fmla="*/ 294 w 330"/>
                <a:gd name="T39" fmla="*/ 825 h 862"/>
                <a:gd name="T40" fmla="*/ 281 w 330"/>
                <a:gd name="T41" fmla="*/ 801 h 862"/>
                <a:gd name="T42" fmla="*/ 273 w 330"/>
                <a:gd name="T43" fmla="*/ 778 h 862"/>
                <a:gd name="T44" fmla="*/ 265 w 330"/>
                <a:gd name="T45" fmla="*/ 755 h 862"/>
                <a:gd name="T46" fmla="*/ 251 w 330"/>
                <a:gd name="T47" fmla="*/ 735 h 862"/>
                <a:gd name="T48" fmla="*/ 237 w 330"/>
                <a:gd name="T49" fmla="*/ 718 h 862"/>
                <a:gd name="T50" fmla="*/ 228 w 330"/>
                <a:gd name="T51" fmla="*/ 697 h 862"/>
                <a:gd name="T52" fmla="*/ 217 w 330"/>
                <a:gd name="T53" fmla="*/ 676 h 862"/>
                <a:gd name="T54" fmla="*/ 204 w 330"/>
                <a:gd name="T55" fmla="*/ 657 h 862"/>
                <a:gd name="T56" fmla="*/ 190 w 330"/>
                <a:gd name="T57" fmla="*/ 637 h 862"/>
                <a:gd name="T58" fmla="*/ 182 w 330"/>
                <a:gd name="T59" fmla="*/ 612 h 862"/>
                <a:gd name="T60" fmla="*/ 172 w 330"/>
                <a:gd name="T61" fmla="*/ 601 h 862"/>
                <a:gd name="T62" fmla="*/ 167 w 330"/>
                <a:gd name="T63" fmla="*/ 596 h 862"/>
                <a:gd name="T64" fmla="*/ 156 w 330"/>
                <a:gd name="T65" fmla="*/ 578 h 862"/>
                <a:gd name="T66" fmla="*/ 140 w 330"/>
                <a:gd name="T67" fmla="*/ 546 h 862"/>
                <a:gd name="T68" fmla="*/ 123 w 330"/>
                <a:gd name="T69" fmla="*/ 514 h 862"/>
                <a:gd name="T70" fmla="*/ 108 w 330"/>
                <a:gd name="T71" fmla="*/ 479 h 862"/>
                <a:gd name="T72" fmla="*/ 93 w 330"/>
                <a:gd name="T73" fmla="*/ 452 h 862"/>
                <a:gd name="T74" fmla="*/ 82 w 330"/>
                <a:gd name="T75" fmla="*/ 429 h 862"/>
                <a:gd name="T76" fmla="*/ 72 w 330"/>
                <a:gd name="T77" fmla="*/ 405 h 862"/>
                <a:gd name="T78" fmla="*/ 62 w 330"/>
                <a:gd name="T79" fmla="*/ 379 h 862"/>
                <a:gd name="T80" fmla="*/ 47 w 330"/>
                <a:gd name="T81" fmla="*/ 347 h 862"/>
                <a:gd name="T82" fmla="*/ 30 w 330"/>
                <a:gd name="T83" fmla="*/ 303 h 862"/>
                <a:gd name="T84" fmla="*/ 17 w 330"/>
                <a:gd name="T85" fmla="*/ 256 h 862"/>
                <a:gd name="T86" fmla="*/ 7 w 330"/>
                <a:gd name="T87" fmla="*/ 211 h 862"/>
                <a:gd name="T88" fmla="*/ 0 w 330"/>
                <a:gd name="T89" fmla="*/ 167 h 862"/>
                <a:gd name="T90" fmla="*/ 11 w 330"/>
                <a:gd name="T91" fmla="*/ 127 h 862"/>
                <a:gd name="T92" fmla="*/ 34 w 330"/>
                <a:gd name="T93" fmla="*/ 92 h 862"/>
                <a:gd name="T94" fmla="*/ 66 w 330"/>
                <a:gd name="T95" fmla="*/ 62 h 862"/>
                <a:gd name="T96" fmla="*/ 99 w 330"/>
                <a:gd name="T97" fmla="*/ 44 h 862"/>
                <a:gd name="T98" fmla="*/ 134 w 330"/>
                <a:gd name="T99" fmla="*/ 31 h 862"/>
                <a:gd name="T100" fmla="*/ 168 w 330"/>
                <a:gd name="T101" fmla="*/ 21 h 862"/>
                <a:gd name="T102" fmla="*/ 203 w 330"/>
                <a:gd name="T103" fmla="*/ 8 h 862"/>
                <a:gd name="T104" fmla="*/ 239 w 330"/>
                <a:gd name="T105" fmla="*/ 4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30" h="862">
                  <a:moveTo>
                    <a:pt x="239" y="26"/>
                  </a:moveTo>
                  <a:lnTo>
                    <a:pt x="226" y="35"/>
                  </a:lnTo>
                  <a:lnTo>
                    <a:pt x="211" y="43"/>
                  </a:lnTo>
                  <a:lnTo>
                    <a:pt x="196" y="51"/>
                  </a:lnTo>
                  <a:lnTo>
                    <a:pt x="180" y="59"/>
                  </a:lnTo>
                  <a:lnTo>
                    <a:pt x="163" y="68"/>
                  </a:lnTo>
                  <a:lnTo>
                    <a:pt x="146" y="76"/>
                  </a:lnTo>
                  <a:lnTo>
                    <a:pt x="130" y="86"/>
                  </a:lnTo>
                  <a:lnTo>
                    <a:pt x="115" y="96"/>
                  </a:lnTo>
                  <a:lnTo>
                    <a:pt x="100" y="106"/>
                  </a:lnTo>
                  <a:lnTo>
                    <a:pt x="88" y="118"/>
                  </a:lnTo>
                  <a:lnTo>
                    <a:pt x="77" y="130"/>
                  </a:lnTo>
                  <a:lnTo>
                    <a:pt x="68" y="144"/>
                  </a:lnTo>
                  <a:lnTo>
                    <a:pt x="61" y="159"/>
                  </a:lnTo>
                  <a:lnTo>
                    <a:pt x="58" y="175"/>
                  </a:lnTo>
                  <a:lnTo>
                    <a:pt x="57" y="194"/>
                  </a:lnTo>
                  <a:lnTo>
                    <a:pt x="60" y="214"/>
                  </a:lnTo>
                  <a:lnTo>
                    <a:pt x="81" y="265"/>
                  </a:lnTo>
                  <a:lnTo>
                    <a:pt x="102" y="316"/>
                  </a:lnTo>
                  <a:lnTo>
                    <a:pt x="121" y="367"/>
                  </a:lnTo>
                  <a:lnTo>
                    <a:pt x="142" y="417"/>
                  </a:lnTo>
                  <a:lnTo>
                    <a:pt x="163" y="468"/>
                  </a:lnTo>
                  <a:lnTo>
                    <a:pt x="184" y="517"/>
                  </a:lnTo>
                  <a:lnTo>
                    <a:pt x="206" y="568"/>
                  </a:lnTo>
                  <a:lnTo>
                    <a:pt x="229" y="619"/>
                  </a:lnTo>
                  <a:lnTo>
                    <a:pt x="244" y="644"/>
                  </a:lnTo>
                  <a:lnTo>
                    <a:pt x="259" y="671"/>
                  </a:lnTo>
                  <a:lnTo>
                    <a:pt x="272" y="697"/>
                  </a:lnTo>
                  <a:lnTo>
                    <a:pt x="285" y="723"/>
                  </a:lnTo>
                  <a:lnTo>
                    <a:pt x="297" y="750"/>
                  </a:lnTo>
                  <a:lnTo>
                    <a:pt x="309" y="778"/>
                  </a:lnTo>
                  <a:lnTo>
                    <a:pt x="319" y="805"/>
                  </a:lnTo>
                  <a:lnTo>
                    <a:pt x="330" y="834"/>
                  </a:lnTo>
                  <a:lnTo>
                    <a:pt x="328" y="842"/>
                  </a:lnTo>
                  <a:lnTo>
                    <a:pt x="326" y="849"/>
                  </a:lnTo>
                  <a:lnTo>
                    <a:pt x="323" y="856"/>
                  </a:lnTo>
                  <a:lnTo>
                    <a:pt x="316" y="862"/>
                  </a:lnTo>
                  <a:lnTo>
                    <a:pt x="308" y="850"/>
                  </a:lnTo>
                  <a:lnTo>
                    <a:pt x="301" y="837"/>
                  </a:lnTo>
                  <a:lnTo>
                    <a:pt x="294" y="825"/>
                  </a:lnTo>
                  <a:lnTo>
                    <a:pt x="286" y="811"/>
                  </a:lnTo>
                  <a:lnTo>
                    <a:pt x="281" y="801"/>
                  </a:lnTo>
                  <a:lnTo>
                    <a:pt x="277" y="789"/>
                  </a:lnTo>
                  <a:lnTo>
                    <a:pt x="273" y="778"/>
                  </a:lnTo>
                  <a:lnTo>
                    <a:pt x="270" y="766"/>
                  </a:lnTo>
                  <a:lnTo>
                    <a:pt x="265" y="755"/>
                  </a:lnTo>
                  <a:lnTo>
                    <a:pt x="259" y="744"/>
                  </a:lnTo>
                  <a:lnTo>
                    <a:pt x="251" y="735"/>
                  </a:lnTo>
                  <a:lnTo>
                    <a:pt x="241" y="728"/>
                  </a:lnTo>
                  <a:lnTo>
                    <a:pt x="237" y="718"/>
                  </a:lnTo>
                  <a:lnTo>
                    <a:pt x="233" y="707"/>
                  </a:lnTo>
                  <a:lnTo>
                    <a:pt x="228" y="697"/>
                  </a:lnTo>
                  <a:lnTo>
                    <a:pt x="222" y="687"/>
                  </a:lnTo>
                  <a:lnTo>
                    <a:pt x="217" y="676"/>
                  </a:lnTo>
                  <a:lnTo>
                    <a:pt x="211" y="666"/>
                  </a:lnTo>
                  <a:lnTo>
                    <a:pt x="204" y="657"/>
                  </a:lnTo>
                  <a:lnTo>
                    <a:pt x="197" y="647"/>
                  </a:lnTo>
                  <a:lnTo>
                    <a:pt x="190" y="637"/>
                  </a:lnTo>
                  <a:lnTo>
                    <a:pt x="188" y="623"/>
                  </a:lnTo>
                  <a:lnTo>
                    <a:pt x="182" y="612"/>
                  </a:lnTo>
                  <a:lnTo>
                    <a:pt x="172" y="605"/>
                  </a:lnTo>
                  <a:lnTo>
                    <a:pt x="172" y="601"/>
                  </a:lnTo>
                  <a:lnTo>
                    <a:pt x="170" y="598"/>
                  </a:lnTo>
                  <a:lnTo>
                    <a:pt x="167" y="596"/>
                  </a:lnTo>
                  <a:lnTo>
                    <a:pt x="164" y="593"/>
                  </a:lnTo>
                  <a:lnTo>
                    <a:pt x="156" y="578"/>
                  </a:lnTo>
                  <a:lnTo>
                    <a:pt x="148" y="562"/>
                  </a:lnTo>
                  <a:lnTo>
                    <a:pt x="140" y="546"/>
                  </a:lnTo>
                  <a:lnTo>
                    <a:pt x="132" y="530"/>
                  </a:lnTo>
                  <a:lnTo>
                    <a:pt x="123" y="514"/>
                  </a:lnTo>
                  <a:lnTo>
                    <a:pt x="115" y="497"/>
                  </a:lnTo>
                  <a:lnTo>
                    <a:pt x="108" y="479"/>
                  </a:lnTo>
                  <a:lnTo>
                    <a:pt x="100" y="462"/>
                  </a:lnTo>
                  <a:lnTo>
                    <a:pt x="93" y="452"/>
                  </a:lnTo>
                  <a:lnTo>
                    <a:pt x="87" y="440"/>
                  </a:lnTo>
                  <a:lnTo>
                    <a:pt x="82" y="429"/>
                  </a:lnTo>
                  <a:lnTo>
                    <a:pt x="76" y="416"/>
                  </a:lnTo>
                  <a:lnTo>
                    <a:pt x="72" y="405"/>
                  </a:lnTo>
                  <a:lnTo>
                    <a:pt x="67" y="392"/>
                  </a:lnTo>
                  <a:lnTo>
                    <a:pt x="62" y="379"/>
                  </a:lnTo>
                  <a:lnTo>
                    <a:pt x="59" y="368"/>
                  </a:lnTo>
                  <a:lnTo>
                    <a:pt x="47" y="347"/>
                  </a:lnTo>
                  <a:lnTo>
                    <a:pt x="38" y="325"/>
                  </a:lnTo>
                  <a:lnTo>
                    <a:pt x="30" y="303"/>
                  </a:lnTo>
                  <a:lnTo>
                    <a:pt x="23" y="280"/>
                  </a:lnTo>
                  <a:lnTo>
                    <a:pt x="17" y="256"/>
                  </a:lnTo>
                  <a:lnTo>
                    <a:pt x="13" y="233"/>
                  </a:lnTo>
                  <a:lnTo>
                    <a:pt x="7" y="211"/>
                  </a:lnTo>
                  <a:lnTo>
                    <a:pt x="3" y="189"/>
                  </a:lnTo>
                  <a:lnTo>
                    <a:pt x="0" y="167"/>
                  </a:lnTo>
                  <a:lnTo>
                    <a:pt x="4" y="147"/>
                  </a:lnTo>
                  <a:lnTo>
                    <a:pt x="11" y="127"/>
                  </a:lnTo>
                  <a:lnTo>
                    <a:pt x="21" y="109"/>
                  </a:lnTo>
                  <a:lnTo>
                    <a:pt x="34" y="92"/>
                  </a:lnTo>
                  <a:lnTo>
                    <a:pt x="49" y="76"/>
                  </a:lnTo>
                  <a:lnTo>
                    <a:pt x="66" y="62"/>
                  </a:lnTo>
                  <a:lnTo>
                    <a:pt x="83" y="51"/>
                  </a:lnTo>
                  <a:lnTo>
                    <a:pt x="99" y="44"/>
                  </a:lnTo>
                  <a:lnTo>
                    <a:pt x="117" y="37"/>
                  </a:lnTo>
                  <a:lnTo>
                    <a:pt x="134" y="31"/>
                  </a:lnTo>
                  <a:lnTo>
                    <a:pt x="151" y="27"/>
                  </a:lnTo>
                  <a:lnTo>
                    <a:pt x="168" y="21"/>
                  </a:lnTo>
                  <a:lnTo>
                    <a:pt x="186" y="15"/>
                  </a:lnTo>
                  <a:lnTo>
                    <a:pt x="203" y="8"/>
                  </a:lnTo>
                  <a:lnTo>
                    <a:pt x="219" y="0"/>
                  </a:lnTo>
                  <a:lnTo>
                    <a:pt x="239" y="4"/>
                  </a:lnTo>
                  <a:lnTo>
                    <a:pt x="239"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6" name="Freeform 44"/>
            <p:cNvSpPr>
              <a:spLocks/>
            </p:cNvSpPr>
            <p:nvPr/>
          </p:nvSpPr>
          <p:spPr bwMode="auto">
            <a:xfrm>
              <a:off x="777" y="2561"/>
              <a:ext cx="87" cy="710"/>
            </a:xfrm>
            <a:custGeom>
              <a:avLst/>
              <a:gdLst>
                <a:gd name="T0" fmla="*/ 50 w 175"/>
                <a:gd name="T1" fmla="*/ 97 h 1420"/>
                <a:gd name="T2" fmla="*/ 60 w 175"/>
                <a:gd name="T3" fmla="*/ 253 h 1420"/>
                <a:gd name="T4" fmla="*/ 69 w 175"/>
                <a:gd name="T5" fmla="*/ 360 h 1420"/>
                <a:gd name="T6" fmla="*/ 75 w 175"/>
                <a:gd name="T7" fmla="*/ 417 h 1420"/>
                <a:gd name="T8" fmla="*/ 78 w 175"/>
                <a:gd name="T9" fmla="*/ 498 h 1420"/>
                <a:gd name="T10" fmla="*/ 89 w 175"/>
                <a:gd name="T11" fmla="*/ 599 h 1420"/>
                <a:gd name="T12" fmla="*/ 99 w 175"/>
                <a:gd name="T13" fmla="*/ 699 h 1420"/>
                <a:gd name="T14" fmla="*/ 107 w 175"/>
                <a:gd name="T15" fmla="*/ 800 h 1420"/>
                <a:gd name="T16" fmla="*/ 115 w 175"/>
                <a:gd name="T17" fmla="*/ 911 h 1420"/>
                <a:gd name="T18" fmla="*/ 129 w 175"/>
                <a:gd name="T19" fmla="*/ 1032 h 1420"/>
                <a:gd name="T20" fmla="*/ 144 w 175"/>
                <a:gd name="T21" fmla="*/ 1154 h 1420"/>
                <a:gd name="T22" fmla="*/ 161 w 175"/>
                <a:gd name="T23" fmla="*/ 1276 h 1420"/>
                <a:gd name="T24" fmla="*/ 172 w 175"/>
                <a:gd name="T25" fmla="*/ 1357 h 1420"/>
                <a:gd name="T26" fmla="*/ 175 w 175"/>
                <a:gd name="T27" fmla="*/ 1402 h 1420"/>
                <a:gd name="T28" fmla="*/ 156 w 175"/>
                <a:gd name="T29" fmla="*/ 1404 h 1420"/>
                <a:gd name="T30" fmla="*/ 143 w 175"/>
                <a:gd name="T31" fmla="*/ 1368 h 1420"/>
                <a:gd name="T32" fmla="*/ 136 w 175"/>
                <a:gd name="T33" fmla="*/ 1328 h 1420"/>
                <a:gd name="T34" fmla="*/ 131 w 175"/>
                <a:gd name="T35" fmla="*/ 1289 h 1420"/>
                <a:gd name="T36" fmla="*/ 122 w 175"/>
                <a:gd name="T37" fmla="*/ 1232 h 1420"/>
                <a:gd name="T38" fmla="*/ 111 w 175"/>
                <a:gd name="T39" fmla="*/ 1155 h 1420"/>
                <a:gd name="T40" fmla="*/ 102 w 175"/>
                <a:gd name="T41" fmla="*/ 1077 h 1420"/>
                <a:gd name="T42" fmla="*/ 93 w 175"/>
                <a:gd name="T43" fmla="*/ 997 h 1420"/>
                <a:gd name="T44" fmla="*/ 83 w 175"/>
                <a:gd name="T45" fmla="*/ 899 h 1420"/>
                <a:gd name="T46" fmla="*/ 70 w 175"/>
                <a:gd name="T47" fmla="*/ 777 h 1420"/>
                <a:gd name="T48" fmla="*/ 60 w 175"/>
                <a:gd name="T49" fmla="*/ 654 h 1420"/>
                <a:gd name="T50" fmla="*/ 46 w 175"/>
                <a:gd name="T51" fmla="*/ 530 h 1420"/>
                <a:gd name="T52" fmla="*/ 34 w 175"/>
                <a:gd name="T53" fmla="*/ 423 h 1420"/>
                <a:gd name="T54" fmla="*/ 22 w 175"/>
                <a:gd name="T55" fmla="*/ 334 h 1420"/>
                <a:gd name="T56" fmla="*/ 16 w 175"/>
                <a:gd name="T57" fmla="*/ 261 h 1420"/>
                <a:gd name="T58" fmla="*/ 16 w 175"/>
                <a:gd name="T59" fmla="*/ 197 h 1420"/>
                <a:gd name="T60" fmla="*/ 7 w 175"/>
                <a:gd name="T61" fmla="*/ 146 h 1420"/>
                <a:gd name="T62" fmla="*/ 1 w 175"/>
                <a:gd name="T63" fmla="*/ 101 h 1420"/>
                <a:gd name="T64" fmla="*/ 0 w 175"/>
                <a:gd name="T65" fmla="*/ 55 h 1420"/>
                <a:gd name="T66" fmla="*/ 11 w 175"/>
                <a:gd name="T67" fmla="*/ 16 h 1420"/>
                <a:gd name="T68" fmla="*/ 29 w 175"/>
                <a:gd name="T69" fmla="*/ 1 h 1420"/>
                <a:gd name="T70" fmla="*/ 39 w 175"/>
                <a:gd name="T71" fmla="*/ 13 h 1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5" h="1420">
                  <a:moveTo>
                    <a:pt x="45" y="17"/>
                  </a:moveTo>
                  <a:lnTo>
                    <a:pt x="50" y="97"/>
                  </a:lnTo>
                  <a:lnTo>
                    <a:pt x="54" y="176"/>
                  </a:lnTo>
                  <a:lnTo>
                    <a:pt x="60" y="253"/>
                  </a:lnTo>
                  <a:lnTo>
                    <a:pt x="70" y="332"/>
                  </a:lnTo>
                  <a:lnTo>
                    <a:pt x="69" y="360"/>
                  </a:lnTo>
                  <a:lnTo>
                    <a:pt x="73" y="389"/>
                  </a:lnTo>
                  <a:lnTo>
                    <a:pt x="75" y="417"/>
                  </a:lnTo>
                  <a:lnTo>
                    <a:pt x="74" y="446"/>
                  </a:lnTo>
                  <a:lnTo>
                    <a:pt x="78" y="498"/>
                  </a:lnTo>
                  <a:lnTo>
                    <a:pt x="84" y="548"/>
                  </a:lnTo>
                  <a:lnTo>
                    <a:pt x="89" y="599"/>
                  </a:lnTo>
                  <a:lnTo>
                    <a:pt x="95" y="650"/>
                  </a:lnTo>
                  <a:lnTo>
                    <a:pt x="99" y="699"/>
                  </a:lnTo>
                  <a:lnTo>
                    <a:pt x="104" y="750"/>
                  </a:lnTo>
                  <a:lnTo>
                    <a:pt x="107" y="800"/>
                  </a:lnTo>
                  <a:lnTo>
                    <a:pt x="108" y="851"/>
                  </a:lnTo>
                  <a:lnTo>
                    <a:pt x="115" y="911"/>
                  </a:lnTo>
                  <a:lnTo>
                    <a:pt x="122" y="971"/>
                  </a:lnTo>
                  <a:lnTo>
                    <a:pt x="129" y="1032"/>
                  </a:lnTo>
                  <a:lnTo>
                    <a:pt x="136" y="1093"/>
                  </a:lnTo>
                  <a:lnTo>
                    <a:pt x="144" y="1154"/>
                  </a:lnTo>
                  <a:lnTo>
                    <a:pt x="152" y="1215"/>
                  </a:lnTo>
                  <a:lnTo>
                    <a:pt x="161" y="1276"/>
                  </a:lnTo>
                  <a:lnTo>
                    <a:pt x="171" y="1335"/>
                  </a:lnTo>
                  <a:lnTo>
                    <a:pt x="172" y="1357"/>
                  </a:lnTo>
                  <a:lnTo>
                    <a:pt x="175" y="1380"/>
                  </a:lnTo>
                  <a:lnTo>
                    <a:pt x="175" y="1402"/>
                  </a:lnTo>
                  <a:lnTo>
                    <a:pt x="165" y="1420"/>
                  </a:lnTo>
                  <a:lnTo>
                    <a:pt x="156" y="1404"/>
                  </a:lnTo>
                  <a:lnTo>
                    <a:pt x="148" y="1387"/>
                  </a:lnTo>
                  <a:lnTo>
                    <a:pt x="143" y="1368"/>
                  </a:lnTo>
                  <a:lnTo>
                    <a:pt x="140" y="1349"/>
                  </a:lnTo>
                  <a:lnTo>
                    <a:pt x="136" y="1328"/>
                  </a:lnTo>
                  <a:lnTo>
                    <a:pt x="134" y="1308"/>
                  </a:lnTo>
                  <a:lnTo>
                    <a:pt x="131" y="1289"/>
                  </a:lnTo>
                  <a:lnTo>
                    <a:pt x="127" y="1270"/>
                  </a:lnTo>
                  <a:lnTo>
                    <a:pt x="122" y="1232"/>
                  </a:lnTo>
                  <a:lnTo>
                    <a:pt x="117" y="1194"/>
                  </a:lnTo>
                  <a:lnTo>
                    <a:pt x="111" y="1155"/>
                  </a:lnTo>
                  <a:lnTo>
                    <a:pt x="106" y="1116"/>
                  </a:lnTo>
                  <a:lnTo>
                    <a:pt x="102" y="1077"/>
                  </a:lnTo>
                  <a:lnTo>
                    <a:pt x="97" y="1036"/>
                  </a:lnTo>
                  <a:lnTo>
                    <a:pt x="93" y="997"/>
                  </a:lnTo>
                  <a:lnTo>
                    <a:pt x="91" y="958"/>
                  </a:lnTo>
                  <a:lnTo>
                    <a:pt x="83" y="899"/>
                  </a:lnTo>
                  <a:lnTo>
                    <a:pt x="76" y="838"/>
                  </a:lnTo>
                  <a:lnTo>
                    <a:pt x="70" y="777"/>
                  </a:lnTo>
                  <a:lnTo>
                    <a:pt x="66" y="716"/>
                  </a:lnTo>
                  <a:lnTo>
                    <a:pt x="60" y="654"/>
                  </a:lnTo>
                  <a:lnTo>
                    <a:pt x="54" y="592"/>
                  </a:lnTo>
                  <a:lnTo>
                    <a:pt x="46" y="530"/>
                  </a:lnTo>
                  <a:lnTo>
                    <a:pt x="37" y="469"/>
                  </a:lnTo>
                  <a:lnTo>
                    <a:pt x="34" y="423"/>
                  </a:lnTo>
                  <a:lnTo>
                    <a:pt x="29" y="378"/>
                  </a:lnTo>
                  <a:lnTo>
                    <a:pt x="22" y="334"/>
                  </a:lnTo>
                  <a:lnTo>
                    <a:pt x="16" y="291"/>
                  </a:lnTo>
                  <a:lnTo>
                    <a:pt x="16" y="261"/>
                  </a:lnTo>
                  <a:lnTo>
                    <a:pt x="19" y="229"/>
                  </a:lnTo>
                  <a:lnTo>
                    <a:pt x="16" y="197"/>
                  </a:lnTo>
                  <a:lnTo>
                    <a:pt x="9" y="168"/>
                  </a:lnTo>
                  <a:lnTo>
                    <a:pt x="7" y="146"/>
                  </a:lnTo>
                  <a:lnTo>
                    <a:pt x="5" y="124"/>
                  </a:lnTo>
                  <a:lnTo>
                    <a:pt x="1" y="101"/>
                  </a:lnTo>
                  <a:lnTo>
                    <a:pt x="0" y="78"/>
                  </a:lnTo>
                  <a:lnTo>
                    <a:pt x="0" y="55"/>
                  </a:lnTo>
                  <a:lnTo>
                    <a:pt x="4" y="35"/>
                  </a:lnTo>
                  <a:lnTo>
                    <a:pt x="11" y="16"/>
                  </a:lnTo>
                  <a:lnTo>
                    <a:pt x="22" y="0"/>
                  </a:lnTo>
                  <a:lnTo>
                    <a:pt x="29" y="1"/>
                  </a:lnTo>
                  <a:lnTo>
                    <a:pt x="35" y="6"/>
                  </a:lnTo>
                  <a:lnTo>
                    <a:pt x="39" y="13"/>
                  </a:lnTo>
                  <a:lnTo>
                    <a:pt x="45" y="1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7" name="Freeform 48"/>
            <p:cNvSpPr>
              <a:spLocks/>
            </p:cNvSpPr>
            <p:nvPr/>
          </p:nvSpPr>
          <p:spPr bwMode="auto">
            <a:xfrm>
              <a:off x="1411" y="2601"/>
              <a:ext cx="296" cy="712"/>
            </a:xfrm>
            <a:custGeom>
              <a:avLst/>
              <a:gdLst>
                <a:gd name="T0" fmla="*/ 591 w 591"/>
                <a:gd name="T1" fmla="*/ 25 h 1425"/>
                <a:gd name="T2" fmla="*/ 582 w 591"/>
                <a:gd name="T3" fmla="*/ 47 h 1425"/>
                <a:gd name="T4" fmla="*/ 568 w 591"/>
                <a:gd name="T5" fmla="*/ 98 h 1425"/>
                <a:gd name="T6" fmla="*/ 543 w 591"/>
                <a:gd name="T7" fmla="*/ 178 h 1425"/>
                <a:gd name="T8" fmla="*/ 512 w 591"/>
                <a:gd name="T9" fmla="*/ 255 h 1425"/>
                <a:gd name="T10" fmla="*/ 479 w 591"/>
                <a:gd name="T11" fmla="*/ 331 h 1425"/>
                <a:gd name="T12" fmla="*/ 459 w 591"/>
                <a:gd name="T13" fmla="*/ 384 h 1425"/>
                <a:gd name="T14" fmla="*/ 446 w 591"/>
                <a:gd name="T15" fmla="*/ 415 h 1425"/>
                <a:gd name="T16" fmla="*/ 434 w 591"/>
                <a:gd name="T17" fmla="*/ 446 h 1425"/>
                <a:gd name="T18" fmla="*/ 424 w 591"/>
                <a:gd name="T19" fmla="*/ 480 h 1425"/>
                <a:gd name="T20" fmla="*/ 408 w 591"/>
                <a:gd name="T21" fmla="*/ 536 h 1425"/>
                <a:gd name="T22" fmla="*/ 383 w 591"/>
                <a:gd name="T23" fmla="*/ 619 h 1425"/>
                <a:gd name="T24" fmla="*/ 358 w 591"/>
                <a:gd name="T25" fmla="*/ 702 h 1425"/>
                <a:gd name="T26" fmla="*/ 337 w 591"/>
                <a:gd name="T27" fmla="*/ 786 h 1425"/>
                <a:gd name="T28" fmla="*/ 315 w 591"/>
                <a:gd name="T29" fmla="*/ 858 h 1425"/>
                <a:gd name="T30" fmla="*/ 305 w 591"/>
                <a:gd name="T31" fmla="*/ 923 h 1425"/>
                <a:gd name="T32" fmla="*/ 285 w 591"/>
                <a:gd name="T33" fmla="*/ 1002 h 1425"/>
                <a:gd name="T34" fmla="*/ 263 w 591"/>
                <a:gd name="T35" fmla="*/ 1097 h 1425"/>
                <a:gd name="T36" fmla="*/ 246 w 591"/>
                <a:gd name="T37" fmla="*/ 1192 h 1425"/>
                <a:gd name="T38" fmla="*/ 229 w 591"/>
                <a:gd name="T39" fmla="*/ 1290 h 1425"/>
                <a:gd name="T40" fmla="*/ 216 w 591"/>
                <a:gd name="T41" fmla="*/ 1352 h 1425"/>
                <a:gd name="T42" fmla="*/ 210 w 591"/>
                <a:gd name="T43" fmla="*/ 1379 h 1425"/>
                <a:gd name="T44" fmla="*/ 203 w 591"/>
                <a:gd name="T45" fmla="*/ 1404 h 1425"/>
                <a:gd name="T46" fmla="*/ 187 w 591"/>
                <a:gd name="T47" fmla="*/ 1422 h 1425"/>
                <a:gd name="T48" fmla="*/ 151 w 591"/>
                <a:gd name="T49" fmla="*/ 1422 h 1425"/>
                <a:gd name="T50" fmla="*/ 105 w 591"/>
                <a:gd name="T51" fmla="*/ 1422 h 1425"/>
                <a:gd name="T52" fmla="*/ 60 w 591"/>
                <a:gd name="T53" fmla="*/ 1422 h 1425"/>
                <a:gd name="T54" fmla="*/ 19 w 591"/>
                <a:gd name="T55" fmla="*/ 1412 h 1425"/>
                <a:gd name="T56" fmla="*/ 7 w 591"/>
                <a:gd name="T57" fmla="*/ 1395 h 1425"/>
                <a:gd name="T58" fmla="*/ 3 w 591"/>
                <a:gd name="T59" fmla="*/ 1378 h 1425"/>
                <a:gd name="T60" fmla="*/ 26 w 591"/>
                <a:gd name="T61" fmla="*/ 1378 h 1425"/>
                <a:gd name="T62" fmla="*/ 58 w 591"/>
                <a:gd name="T63" fmla="*/ 1385 h 1425"/>
                <a:gd name="T64" fmla="*/ 92 w 591"/>
                <a:gd name="T65" fmla="*/ 1386 h 1425"/>
                <a:gd name="T66" fmla="*/ 127 w 591"/>
                <a:gd name="T67" fmla="*/ 1385 h 1425"/>
                <a:gd name="T68" fmla="*/ 155 w 591"/>
                <a:gd name="T69" fmla="*/ 1370 h 1425"/>
                <a:gd name="T70" fmla="*/ 170 w 591"/>
                <a:gd name="T71" fmla="*/ 1339 h 1425"/>
                <a:gd name="T72" fmla="*/ 178 w 591"/>
                <a:gd name="T73" fmla="*/ 1303 h 1425"/>
                <a:gd name="T74" fmla="*/ 185 w 591"/>
                <a:gd name="T75" fmla="*/ 1268 h 1425"/>
                <a:gd name="T76" fmla="*/ 198 w 591"/>
                <a:gd name="T77" fmla="*/ 1230 h 1425"/>
                <a:gd name="T78" fmla="*/ 212 w 591"/>
                <a:gd name="T79" fmla="*/ 1185 h 1425"/>
                <a:gd name="T80" fmla="*/ 221 w 591"/>
                <a:gd name="T81" fmla="*/ 1138 h 1425"/>
                <a:gd name="T82" fmla="*/ 231 w 591"/>
                <a:gd name="T83" fmla="*/ 1092 h 1425"/>
                <a:gd name="T84" fmla="*/ 242 w 591"/>
                <a:gd name="T85" fmla="*/ 1020 h 1425"/>
                <a:gd name="T86" fmla="*/ 264 w 591"/>
                <a:gd name="T87" fmla="*/ 923 h 1425"/>
                <a:gd name="T88" fmla="*/ 293 w 591"/>
                <a:gd name="T89" fmla="*/ 827 h 1425"/>
                <a:gd name="T90" fmla="*/ 323 w 591"/>
                <a:gd name="T91" fmla="*/ 731 h 1425"/>
                <a:gd name="T92" fmla="*/ 350 w 591"/>
                <a:gd name="T93" fmla="*/ 614 h 1425"/>
                <a:gd name="T94" fmla="*/ 391 w 591"/>
                <a:gd name="T95" fmla="*/ 481 h 1425"/>
                <a:gd name="T96" fmla="*/ 438 w 591"/>
                <a:gd name="T97" fmla="*/ 348 h 1425"/>
                <a:gd name="T98" fmla="*/ 485 w 591"/>
                <a:gd name="T99" fmla="*/ 217 h 1425"/>
                <a:gd name="T100" fmla="*/ 515 w 591"/>
                <a:gd name="T101" fmla="*/ 133 h 1425"/>
                <a:gd name="T102" fmla="*/ 527 w 591"/>
                <a:gd name="T103" fmla="*/ 95 h 1425"/>
                <a:gd name="T104" fmla="*/ 538 w 591"/>
                <a:gd name="T105" fmla="*/ 56 h 1425"/>
                <a:gd name="T106" fmla="*/ 554 w 591"/>
                <a:gd name="T107" fmla="*/ 18 h 1425"/>
                <a:gd name="T108" fmla="*/ 572 w 591"/>
                <a:gd name="T109" fmla="*/ 2 h 1425"/>
                <a:gd name="T110" fmla="*/ 583 w 591"/>
                <a:gd name="T111" fmla="*/ 7 h 1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1" h="1425">
                  <a:moveTo>
                    <a:pt x="589" y="12"/>
                  </a:moveTo>
                  <a:lnTo>
                    <a:pt x="591" y="25"/>
                  </a:lnTo>
                  <a:lnTo>
                    <a:pt x="588" y="36"/>
                  </a:lnTo>
                  <a:lnTo>
                    <a:pt x="582" y="47"/>
                  </a:lnTo>
                  <a:lnTo>
                    <a:pt x="576" y="57"/>
                  </a:lnTo>
                  <a:lnTo>
                    <a:pt x="568" y="98"/>
                  </a:lnTo>
                  <a:lnTo>
                    <a:pt x="557" y="139"/>
                  </a:lnTo>
                  <a:lnTo>
                    <a:pt x="543" y="178"/>
                  </a:lnTo>
                  <a:lnTo>
                    <a:pt x="528" y="217"/>
                  </a:lnTo>
                  <a:lnTo>
                    <a:pt x="512" y="255"/>
                  </a:lnTo>
                  <a:lnTo>
                    <a:pt x="496" y="293"/>
                  </a:lnTo>
                  <a:lnTo>
                    <a:pt x="479" y="331"/>
                  </a:lnTo>
                  <a:lnTo>
                    <a:pt x="466" y="370"/>
                  </a:lnTo>
                  <a:lnTo>
                    <a:pt x="459" y="384"/>
                  </a:lnTo>
                  <a:lnTo>
                    <a:pt x="452" y="399"/>
                  </a:lnTo>
                  <a:lnTo>
                    <a:pt x="446" y="415"/>
                  </a:lnTo>
                  <a:lnTo>
                    <a:pt x="440" y="430"/>
                  </a:lnTo>
                  <a:lnTo>
                    <a:pt x="434" y="446"/>
                  </a:lnTo>
                  <a:lnTo>
                    <a:pt x="429" y="462"/>
                  </a:lnTo>
                  <a:lnTo>
                    <a:pt x="424" y="480"/>
                  </a:lnTo>
                  <a:lnTo>
                    <a:pt x="421" y="496"/>
                  </a:lnTo>
                  <a:lnTo>
                    <a:pt x="408" y="536"/>
                  </a:lnTo>
                  <a:lnTo>
                    <a:pt x="395" y="577"/>
                  </a:lnTo>
                  <a:lnTo>
                    <a:pt x="383" y="619"/>
                  </a:lnTo>
                  <a:lnTo>
                    <a:pt x="370" y="660"/>
                  </a:lnTo>
                  <a:lnTo>
                    <a:pt x="358" y="702"/>
                  </a:lnTo>
                  <a:lnTo>
                    <a:pt x="347" y="744"/>
                  </a:lnTo>
                  <a:lnTo>
                    <a:pt x="337" y="786"/>
                  </a:lnTo>
                  <a:lnTo>
                    <a:pt x="327" y="828"/>
                  </a:lnTo>
                  <a:lnTo>
                    <a:pt x="315" y="858"/>
                  </a:lnTo>
                  <a:lnTo>
                    <a:pt x="310" y="891"/>
                  </a:lnTo>
                  <a:lnTo>
                    <a:pt x="305" y="923"/>
                  </a:lnTo>
                  <a:lnTo>
                    <a:pt x="299" y="954"/>
                  </a:lnTo>
                  <a:lnTo>
                    <a:pt x="285" y="1002"/>
                  </a:lnTo>
                  <a:lnTo>
                    <a:pt x="273" y="1050"/>
                  </a:lnTo>
                  <a:lnTo>
                    <a:pt x="263" y="1097"/>
                  </a:lnTo>
                  <a:lnTo>
                    <a:pt x="254" y="1144"/>
                  </a:lnTo>
                  <a:lnTo>
                    <a:pt x="246" y="1192"/>
                  </a:lnTo>
                  <a:lnTo>
                    <a:pt x="238" y="1241"/>
                  </a:lnTo>
                  <a:lnTo>
                    <a:pt x="229" y="1290"/>
                  </a:lnTo>
                  <a:lnTo>
                    <a:pt x="221" y="1341"/>
                  </a:lnTo>
                  <a:lnTo>
                    <a:pt x="216" y="1352"/>
                  </a:lnTo>
                  <a:lnTo>
                    <a:pt x="212" y="1365"/>
                  </a:lnTo>
                  <a:lnTo>
                    <a:pt x="210" y="1379"/>
                  </a:lnTo>
                  <a:lnTo>
                    <a:pt x="206" y="1392"/>
                  </a:lnTo>
                  <a:lnTo>
                    <a:pt x="203" y="1404"/>
                  </a:lnTo>
                  <a:lnTo>
                    <a:pt x="197" y="1415"/>
                  </a:lnTo>
                  <a:lnTo>
                    <a:pt x="187" y="1422"/>
                  </a:lnTo>
                  <a:lnTo>
                    <a:pt x="173" y="1425"/>
                  </a:lnTo>
                  <a:lnTo>
                    <a:pt x="151" y="1422"/>
                  </a:lnTo>
                  <a:lnTo>
                    <a:pt x="128" y="1420"/>
                  </a:lnTo>
                  <a:lnTo>
                    <a:pt x="105" y="1422"/>
                  </a:lnTo>
                  <a:lnTo>
                    <a:pt x="82" y="1422"/>
                  </a:lnTo>
                  <a:lnTo>
                    <a:pt x="60" y="1422"/>
                  </a:lnTo>
                  <a:lnTo>
                    <a:pt x="38" y="1418"/>
                  </a:lnTo>
                  <a:lnTo>
                    <a:pt x="19" y="1412"/>
                  </a:lnTo>
                  <a:lnTo>
                    <a:pt x="0" y="1402"/>
                  </a:lnTo>
                  <a:lnTo>
                    <a:pt x="7" y="1395"/>
                  </a:lnTo>
                  <a:lnTo>
                    <a:pt x="4" y="1386"/>
                  </a:lnTo>
                  <a:lnTo>
                    <a:pt x="3" y="1378"/>
                  </a:lnTo>
                  <a:lnTo>
                    <a:pt x="11" y="1373"/>
                  </a:lnTo>
                  <a:lnTo>
                    <a:pt x="26" y="1378"/>
                  </a:lnTo>
                  <a:lnTo>
                    <a:pt x="42" y="1381"/>
                  </a:lnTo>
                  <a:lnTo>
                    <a:pt x="58" y="1385"/>
                  </a:lnTo>
                  <a:lnTo>
                    <a:pt x="75" y="1386"/>
                  </a:lnTo>
                  <a:lnTo>
                    <a:pt x="92" y="1386"/>
                  </a:lnTo>
                  <a:lnTo>
                    <a:pt x="110" y="1386"/>
                  </a:lnTo>
                  <a:lnTo>
                    <a:pt x="127" y="1385"/>
                  </a:lnTo>
                  <a:lnTo>
                    <a:pt x="143" y="1384"/>
                  </a:lnTo>
                  <a:lnTo>
                    <a:pt x="155" y="1370"/>
                  </a:lnTo>
                  <a:lnTo>
                    <a:pt x="164" y="1355"/>
                  </a:lnTo>
                  <a:lnTo>
                    <a:pt x="170" y="1339"/>
                  </a:lnTo>
                  <a:lnTo>
                    <a:pt x="174" y="1321"/>
                  </a:lnTo>
                  <a:lnTo>
                    <a:pt x="178" y="1303"/>
                  </a:lnTo>
                  <a:lnTo>
                    <a:pt x="181" y="1286"/>
                  </a:lnTo>
                  <a:lnTo>
                    <a:pt x="185" y="1268"/>
                  </a:lnTo>
                  <a:lnTo>
                    <a:pt x="189" y="1252"/>
                  </a:lnTo>
                  <a:lnTo>
                    <a:pt x="198" y="1230"/>
                  </a:lnTo>
                  <a:lnTo>
                    <a:pt x="205" y="1208"/>
                  </a:lnTo>
                  <a:lnTo>
                    <a:pt x="212" y="1185"/>
                  </a:lnTo>
                  <a:lnTo>
                    <a:pt x="217" y="1162"/>
                  </a:lnTo>
                  <a:lnTo>
                    <a:pt x="221" y="1138"/>
                  </a:lnTo>
                  <a:lnTo>
                    <a:pt x="226" y="1115"/>
                  </a:lnTo>
                  <a:lnTo>
                    <a:pt x="231" y="1092"/>
                  </a:lnTo>
                  <a:lnTo>
                    <a:pt x="236" y="1069"/>
                  </a:lnTo>
                  <a:lnTo>
                    <a:pt x="242" y="1020"/>
                  </a:lnTo>
                  <a:lnTo>
                    <a:pt x="253" y="971"/>
                  </a:lnTo>
                  <a:lnTo>
                    <a:pt x="264" y="923"/>
                  </a:lnTo>
                  <a:lnTo>
                    <a:pt x="279" y="875"/>
                  </a:lnTo>
                  <a:lnTo>
                    <a:pt x="293" y="827"/>
                  </a:lnTo>
                  <a:lnTo>
                    <a:pt x="308" y="779"/>
                  </a:lnTo>
                  <a:lnTo>
                    <a:pt x="323" y="731"/>
                  </a:lnTo>
                  <a:lnTo>
                    <a:pt x="334" y="682"/>
                  </a:lnTo>
                  <a:lnTo>
                    <a:pt x="350" y="614"/>
                  </a:lnTo>
                  <a:lnTo>
                    <a:pt x="370" y="546"/>
                  </a:lnTo>
                  <a:lnTo>
                    <a:pt x="391" y="481"/>
                  </a:lnTo>
                  <a:lnTo>
                    <a:pt x="414" y="414"/>
                  </a:lnTo>
                  <a:lnTo>
                    <a:pt x="438" y="348"/>
                  </a:lnTo>
                  <a:lnTo>
                    <a:pt x="461" y="283"/>
                  </a:lnTo>
                  <a:lnTo>
                    <a:pt x="485" y="217"/>
                  </a:lnTo>
                  <a:lnTo>
                    <a:pt x="508" y="150"/>
                  </a:lnTo>
                  <a:lnTo>
                    <a:pt x="515" y="133"/>
                  </a:lnTo>
                  <a:lnTo>
                    <a:pt x="521" y="114"/>
                  </a:lnTo>
                  <a:lnTo>
                    <a:pt x="527" y="95"/>
                  </a:lnTo>
                  <a:lnTo>
                    <a:pt x="532" y="75"/>
                  </a:lnTo>
                  <a:lnTo>
                    <a:pt x="538" y="56"/>
                  </a:lnTo>
                  <a:lnTo>
                    <a:pt x="545" y="36"/>
                  </a:lnTo>
                  <a:lnTo>
                    <a:pt x="554" y="18"/>
                  </a:lnTo>
                  <a:lnTo>
                    <a:pt x="565" y="0"/>
                  </a:lnTo>
                  <a:lnTo>
                    <a:pt x="572" y="2"/>
                  </a:lnTo>
                  <a:lnTo>
                    <a:pt x="578" y="4"/>
                  </a:lnTo>
                  <a:lnTo>
                    <a:pt x="583" y="7"/>
                  </a:lnTo>
                  <a:lnTo>
                    <a:pt x="589" y="1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8" name="Freeform 51"/>
            <p:cNvSpPr>
              <a:spLocks/>
            </p:cNvSpPr>
            <p:nvPr/>
          </p:nvSpPr>
          <p:spPr bwMode="auto">
            <a:xfrm>
              <a:off x="710" y="2648"/>
              <a:ext cx="20" cy="23"/>
            </a:xfrm>
            <a:custGeom>
              <a:avLst/>
              <a:gdLst>
                <a:gd name="T0" fmla="*/ 40 w 40"/>
                <a:gd name="T1" fmla="*/ 39 h 46"/>
                <a:gd name="T2" fmla="*/ 33 w 40"/>
                <a:gd name="T3" fmla="*/ 43 h 46"/>
                <a:gd name="T4" fmla="*/ 26 w 40"/>
                <a:gd name="T5" fmla="*/ 45 h 46"/>
                <a:gd name="T6" fmla="*/ 18 w 40"/>
                <a:gd name="T7" fmla="*/ 46 h 46"/>
                <a:gd name="T8" fmla="*/ 10 w 40"/>
                <a:gd name="T9" fmla="*/ 46 h 46"/>
                <a:gd name="T10" fmla="*/ 7 w 40"/>
                <a:gd name="T11" fmla="*/ 37 h 46"/>
                <a:gd name="T12" fmla="*/ 3 w 40"/>
                <a:gd name="T13" fmla="*/ 25 h 46"/>
                <a:gd name="T14" fmla="*/ 1 w 40"/>
                <a:gd name="T15" fmla="*/ 13 h 46"/>
                <a:gd name="T16" fmla="*/ 0 w 40"/>
                <a:gd name="T17" fmla="*/ 0 h 46"/>
                <a:gd name="T18" fmla="*/ 5 w 40"/>
                <a:gd name="T19" fmla="*/ 5 h 46"/>
                <a:gd name="T20" fmla="*/ 11 w 40"/>
                <a:gd name="T21" fmla="*/ 9 h 46"/>
                <a:gd name="T22" fmla="*/ 17 w 40"/>
                <a:gd name="T23" fmla="*/ 14 h 46"/>
                <a:gd name="T24" fmla="*/ 23 w 40"/>
                <a:gd name="T25" fmla="*/ 18 h 46"/>
                <a:gd name="T26" fmla="*/ 28 w 40"/>
                <a:gd name="T27" fmla="*/ 23 h 46"/>
                <a:gd name="T28" fmla="*/ 33 w 40"/>
                <a:gd name="T29" fmla="*/ 29 h 46"/>
                <a:gd name="T30" fmla="*/ 38 w 40"/>
                <a:gd name="T31" fmla="*/ 33 h 46"/>
                <a:gd name="T32" fmla="*/ 40 w 40"/>
                <a:gd name="T33"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46">
                  <a:moveTo>
                    <a:pt x="40" y="39"/>
                  </a:moveTo>
                  <a:lnTo>
                    <a:pt x="33" y="43"/>
                  </a:lnTo>
                  <a:lnTo>
                    <a:pt x="26" y="45"/>
                  </a:lnTo>
                  <a:lnTo>
                    <a:pt x="18" y="46"/>
                  </a:lnTo>
                  <a:lnTo>
                    <a:pt x="10" y="46"/>
                  </a:lnTo>
                  <a:lnTo>
                    <a:pt x="7" y="37"/>
                  </a:lnTo>
                  <a:lnTo>
                    <a:pt x="3" y="25"/>
                  </a:lnTo>
                  <a:lnTo>
                    <a:pt x="1" y="13"/>
                  </a:lnTo>
                  <a:lnTo>
                    <a:pt x="0" y="0"/>
                  </a:lnTo>
                  <a:lnTo>
                    <a:pt x="5" y="5"/>
                  </a:lnTo>
                  <a:lnTo>
                    <a:pt x="11" y="9"/>
                  </a:lnTo>
                  <a:lnTo>
                    <a:pt x="17" y="14"/>
                  </a:lnTo>
                  <a:lnTo>
                    <a:pt x="23" y="18"/>
                  </a:lnTo>
                  <a:lnTo>
                    <a:pt x="28" y="23"/>
                  </a:lnTo>
                  <a:lnTo>
                    <a:pt x="33" y="29"/>
                  </a:lnTo>
                  <a:lnTo>
                    <a:pt x="38" y="33"/>
                  </a:lnTo>
                  <a:lnTo>
                    <a:pt x="40" y="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9" name="Freeform 61"/>
            <p:cNvSpPr>
              <a:spLocks/>
            </p:cNvSpPr>
            <p:nvPr/>
          </p:nvSpPr>
          <p:spPr bwMode="auto">
            <a:xfrm>
              <a:off x="1003" y="3097"/>
              <a:ext cx="372" cy="184"/>
            </a:xfrm>
            <a:custGeom>
              <a:avLst/>
              <a:gdLst>
                <a:gd name="T0" fmla="*/ 242 w 743"/>
                <a:gd name="T1" fmla="*/ 112 h 368"/>
                <a:gd name="T2" fmla="*/ 307 w 743"/>
                <a:gd name="T3" fmla="*/ 142 h 368"/>
                <a:gd name="T4" fmla="*/ 372 w 743"/>
                <a:gd name="T5" fmla="*/ 172 h 368"/>
                <a:gd name="T6" fmla="*/ 438 w 743"/>
                <a:gd name="T7" fmla="*/ 202 h 368"/>
                <a:gd name="T8" fmla="*/ 503 w 743"/>
                <a:gd name="T9" fmla="*/ 232 h 368"/>
                <a:gd name="T10" fmla="*/ 568 w 743"/>
                <a:gd name="T11" fmla="*/ 262 h 368"/>
                <a:gd name="T12" fmla="*/ 632 w 743"/>
                <a:gd name="T13" fmla="*/ 292 h 368"/>
                <a:gd name="T14" fmla="*/ 697 w 743"/>
                <a:gd name="T15" fmla="*/ 321 h 368"/>
                <a:gd name="T16" fmla="*/ 735 w 743"/>
                <a:gd name="T17" fmla="*/ 343 h 368"/>
                <a:gd name="T18" fmla="*/ 743 w 743"/>
                <a:gd name="T19" fmla="*/ 359 h 368"/>
                <a:gd name="T20" fmla="*/ 725 w 743"/>
                <a:gd name="T21" fmla="*/ 368 h 368"/>
                <a:gd name="T22" fmla="*/ 689 w 743"/>
                <a:gd name="T23" fmla="*/ 348 h 368"/>
                <a:gd name="T24" fmla="*/ 652 w 743"/>
                <a:gd name="T25" fmla="*/ 331 h 368"/>
                <a:gd name="T26" fmla="*/ 615 w 743"/>
                <a:gd name="T27" fmla="*/ 315 h 368"/>
                <a:gd name="T28" fmla="*/ 578 w 743"/>
                <a:gd name="T29" fmla="*/ 300 h 368"/>
                <a:gd name="T30" fmla="*/ 540 w 743"/>
                <a:gd name="T31" fmla="*/ 285 h 368"/>
                <a:gd name="T32" fmla="*/ 503 w 743"/>
                <a:gd name="T33" fmla="*/ 270 h 368"/>
                <a:gd name="T34" fmla="*/ 466 w 743"/>
                <a:gd name="T35" fmla="*/ 255 h 368"/>
                <a:gd name="T36" fmla="*/ 428 w 743"/>
                <a:gd name="T37" fmla="*/ 240 h 368"/>
                <a:gd name="T38" fmla="*/ 396 w 743"/>
                <a:gd name="T39" fmla="*/ 227 h 368"/>
                <a:gd name="T40" fmla="*/ 364 w 743"/>
                <a:gd name="T41" fmla="*/ 214 h 368"/>
                <a:gd name="T42" fmla="*/ 332 w 743"/>
                <a:gd name="T43" fmla="*/ 201 h 368"/>
                <a:gd name="T44" fmla="*/ 301 w 743"/>
                <a:gd name="T45" fmla="*/ 188 h 368"/>
                <a:gd name="T46" fmla="*/ 268 w 743"/>
                <a:gd name="T47" fmla="*/ 175 h 368"/>
                <a:gd name="T48" fmla="*/ 236 w 743"/>
                <a:gd name="T49" fmla="*/ 161 h 368"/>
                <a:gd name="T50" fmla="*/ 204 w 743"/>
                <a:gd name="T51" fmla="*/ 148 h 368"/>
                <a:gd name="T52" fmla="*/ 173 w 743"/>
                <a:gd name="T53" fmla="*/ 134 h 368"/>
                <a:gd name="T54" fmla="*/ 124 w 743"/>
                <a:gd name="T55" fmla="*/ 111 h 368"/>
                <a:gd name="T56" fmla="*/ 74 w 743"/>
                <a:gd name="T57" fmla="*/ 92 h 368"/>
                <a:gd name="T58" fmla="*/ 30 w 743"/>
                <a:gd name="T59" fmla="*/ 68 h 368"/>
                <a:gd name="T60" fmla="*/ 0 w 743"/>
                <a:gd name="T61" fmla="*/ 25 h 368"/>
                <a:gd name="T62" fmla="*/ 3 w 743"/>
                <a:gd name="T63" fmla="*/ 12 h 368"/>
                <a:gd name="T64" fmla="*/ 15 w 743"/>
                <a:gd name="T65" fmla="*/ 0 h 368"/>
                <a:gd name="T66" fmla="*/ 46 w 743"/>
                <a:gd name="T67" fmla="*/ 6 h 368"/>
                <a:gd name="T68" fmla="*/ 76 w 743"/>
                <a:gd name="T69" fmla="*/ 21 h 368"/>
                <a:gd name="T70" fmla="*/ 105 w 743"/>
                <a:gd name="T71" fmla="*/ 39 h 368"/>
                <a:gd name="T72" fmla="*/ 132 w 743"/>
                <a:gd name="T73" fmla="*/ 54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3" h="368">
                  <a:moveTo>
                    <a:pt x="210" y="97"/>
                  </a:moveTo>
                  <a:lnTo>
                    <a:pt x="242" y="112"/>
                  </a:lnTo>
                  <a:lnTo>
                    <a:pt x="274" y="127"/>
                  </a:lnTo>
                  <a:lnTo>
                    <a:pt x="307" y="142"/>
                  </a:lnTo>
                  <a:lnTo>
                    <a:pt x="340" y="157"/>
                  </a:lnTo>
                  <a:lnTo>
                    <a:pt x="372" y="172"/>
                  </a:lnTo>
                  <a:lnTo>
                    <a:pt x="405" y="187"/>
                  </a:lnTo>
                  <a:lnTo>
                    <a:pt x="438" y="202"/>
                  </a:lnTo>
                  <a:lnTo>
                    <a:pt x="470" y="217"/>
                  </a:lnTo>
                  <a:lnTo>
                    <a:pt x="503" y="232"/>
                  </a:lnTo>
                  <a:lnTo>
                    <a:pt x="535" y="247"/>
                  </a:lnTo>
                  <a:lnTo>
                    <a:pt x="568" y="262"/>
                  </a:lnTo>
                  <a:lnTo>
                    <a:pt x="600" y="277"/>
                  </a:lnTo>
                  <a:lnTo>
                    <a:pt x="632" y="292"/>
                  </a:lnTo>
                  <a:lnTo>
                    <a:pt x="664" y="306"/>
                  </a:lnTo>
                  <a:lnTo>
                    <a:pt x="697" y="321"/>
                  </a:lnTo>
                  <a:lnTo>
                    <a:pt x="729" y="336"/>
                  </a:lnTo>
                  <a:lnTo>
                    <a:pt x="735" y="343"/>
                  </a:lnTo>
                  <a:lnTo>
                    <a:pt x="740" y="351"/>
                  </a:lnTo>
                  <a:lnTo>
                    <a:pt x="743" y="359"/>
                  </a:lnTo>
                  <a:lnTo>
                    <a:pt x="738" y="368"/>
                  </a:lnTo>
                  <a:lnTo>
                    <a:pt x="725" y="368"/>
                  </a:lnTo>
                  <a:lnTo>
                    <a:pt x="707" y="358"/>
                  </a:lnTo>
                  <a:lnTo>
                    <a:pt x="689" y="348"/>
                  </a:lnTo>
                  <a:lnTo>
                    <a:pt x="670" y="340"/>
                  </a:lnTo>
                  <a:lnTo>
                    <a:pt x="652" y="331"/>
                  </a:lnTo>
                  <a:lnTo>
                    <a:pt x="633" y="323"/>
                  </a:lnTo>
                  <a:lnTo>
                    <a:pt x="615" y="315"/>
                  </a:lnTo>
                  <a:lnTo>
                    <a:pt x="596" y="306"/>
                  </a:lnTo>
                  <a:lnTo>
                    <a:pt x="578" y="300"/>
                  </a:lnTo>
                  <a:lnTo>
                    <a:pt x="560" y="292"/>
                  </a:lnTo>
                  <a:lnTo>
                    <a:pt x="540" y="285"/>
                  </a:lnTo>
                  <a:lnTo>
                    <a:pt x="522" y="277"/>
                  </a:lnTo>
                  <a:lnTo>
                    <a:pt x="503" y="270"/>
                  </a:lnTo>
                  <a:lnTo>
                    <a:pt x="485" y="263"/>
                  </a:lnTo>
                  <a:lnTo>
                    <a:pt x="466" y="255"/>
                  </a:lnTo>
                  <a:lnTo>
                    <a:pt x="447" y="248"/>
                  </a:lnTo>
                  <a:lnTo>
                    <a:pt x="428" y="240"/>
                  </a:lnTo>
                  <a:lnTo>
                    <a:pt x="412" y="233"/>
                  </a:lnTo>
                  <a:lnTo>
                    <a:pt x="396" y="227"/>
                  </a:lnTo>
                  <a:lnTo>
                    <a:pt x="380" y="220"/>
                  </a:lnTo>
                  <a:lnTo>
                    <a:pt x="364" y="214"/>
                  </a:lnTo>
                  <a:lnTo>
                    <a:pt x="348" y="207"/>
                  </a:lnTo>
                  <a:lnTo>
                    <a:pt x="332" y="201"/>
                  </a:lnTo>
                  <a:lnTo>
                    <a:pt x="317" y="195"/>
                  </a:lnTo>
                  <a:lnTo>
                    <a:pt x="301" y="188"/>
                  </a:lnTo>
                  <a:lnTo>
                    <a:pt x="284" y="181"/>
                  </a:lnTo>
                  <a:lnTo>
                    <a:pt x="268" y="175"/>
                  </a:lnTo>
                  <a:lnTo>
                    <a:pt x="252" y="168"/>
                  </a:lnTo>
                  <a:lnTo>
                    <a:pt x="236" y="161"/>
                  </a:lnTo>
                  <a:lnTo>
                    <a:pt x="220" y="154"/>
                  </a:lnTo>
                  <a:lnTo>
                    <a:pt x="204" y="148"/>
                  </a:lnTo>
                  <a:lnTo>
                    <a:pt x="189" y="141"/>
                  </a:lnTo>
                  <a:lnTo>
                    <a:pt x="173" y="134"/>
                  </a:lnTo>
                  <a:lnTo>
                    <a:pt x="150" y="121"/>
                  </a:lnTo>
                  <a:lnTo>
                    <a:pt x="124" y="111"/>
                  </a:lnTo>
                  <a:lnTo>
                    <a:pt x="99" y="101"/>
                  </a:lnTo>
                  <a:lnTo>
                    <a:pt x="74" y="92"/>
                  </a:lnTo>
                  <a:lnTo>
                    <a:pt x="51" y="82"/>
                  </a:lnTo>
                  <a:lnTo>
                    <a:pt x="30" y="68"/>
                  </a:lnTo>
                  <a:lnTo>
                    <a:pt x="13" y="50"/>
                  </a:lnTo>
                  <a:lnTo>
                    <a:pt x="0" y="25"/>
                  </a:lnTo>
                  <a:lnTo>
                    <a:pt x="0" y="19"/>
                  </a:lnTo>
                  <a:lnTo>
                    <a:pt x="3" y="12"/>
                  </a:lnTo>
                  <a:lnTo>
                    <a:pt x="9" y="6"/>
                  </a:lnTo>
                  <a:lnTo>
                    <a:pt x="15" y="0"/>
                  </a:lnTo>
                  <a:lnTo>
                    <a:pt x="31" y="1"/>
                  </a:lnTo>
                  <a:lnTo>
                    <a:pt x="46" y="6"/>
                  </a:lnTo>
                  <a:lnTo>
                    <a:pt x="62" y="13"/>
                  </a:lnTo>
                  <a:lnTo>
                    <a:pt x="76" y="21"/>
                  </a:lnTo>
                  <a:lnTo>
                    <a:pt x="91" y="30"/>
                  </a:lnTo>
                  <a:lnTo>
                    <a:pt x="105" y="39"/>
                  </a:lnTo>
                  <a:lnTo>
                    <a:pt x="119" y="47"/>
                  </a:lnTo>
                  <a:lnTo>
                    <a:pt x="132" y="54"/>
                  </a:lnTo>
                  <a:lnTo>
                    <a:pt x="210"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0" name="Freeform 63"/>
            <p:cNvSpPr>
              <a:spLocks/>
            </p:cNvSpPr>
            <p:nvPr/>
          </p:nvSpPr>
          <p:spPr bwMode="auto">
            <a:xfrm>
              <a:off x="930" y="3166"/>
              <a:ext cx="363" cy="101"/>
            </a:xfrm>
            <a:custGeom>
              <a:avLst/>
              <a:gdLst>
                <a:gd name="T0" fmla="*/ 388 w 724"/>
                <a:gd name="T1" fmla="*/ 96 h 202"/>
                <a:gd name="T2" fmla="*/ 411 w 724"/>
                <a:gd name="T3" fmla="*/ 97 h 202"/>
                <a:gd name="T4" fmla="*/ 435 w 724"/>
                <a:gd name="T5" fmla="*/ 101 h 202"/>
                <a:gd name="T6" fmla="*/ 458 w 724"/>
                <a:gd name="T7" fmla="*/ 105 h 202"/>
                <a:gd name="T8" fmla="*/ 481 w 724"/>
                <a:gd name="T9" fmla="*/ 111 h 202"/>
                <a:gd name="T10" fmla="*/ 503 w 724"/>
                <a:gd name="T11" fmla="*/ 117 h 202"/>
                <a:gd name="T12" fmla="*/ 526 w 724"/>
                <a:gd name="T13" fmla="*/ 121 h 202"/>
                <a:gd name="T14" fmla="*/ 549 w 724"/>
                <a:gd name="T15" fmla="*/ 125 h 202"/>
                <a:gd name="T16" fmla="*/ 579 w 724"/>
                <a:gd name="T17" fmla="*/ 133 h 202"/>
                <a:gd name="T18" fmla="*/ 619 w 724"/>
                <a:gd name="T19" fmla="*/ 145 h 202"/>
                <a:gd name="T20" fmla="*/ 660 w 724"/>
                <a:gd name="T21" fmla="*/ 156 h 202"/>
                <a:gd name="T22" fmla="*/ 700 w 724"/>
                <a:gd name="T23" fmla="*/ 166 h 202"/>
                <a:gd name="T24" fmla="*/ 724 w 724"/>
                <a:gd name="T25" fmla="*/ 180 h 202"/>
                <a:gd name="T26" fmla="*/ 722 w 724"/>
                <a:gd name="T27" fmla="*/ 195 h 202"/>
                <a:gd name="T28" fmla="*/ 702 w 724"/>
                <a:gd name="T29" fmla="*/ 201 h 202"/>
                <a:gd name="T30" fmla="*/ 668 w 724"/>
                <a:gd name="T31" fmla="*/ 196 h 202"/>
                <a:gd name="T32" fmla="*/ 634 w 724"/>
                <a:gd name="T33" fmla="*/ 190 h 202"/>
                <a:gd name="T34" fmla="*/ 602 w 724"/>
                <a:gd name="T35" fmla="*/ 182 h 202"/>
                <a:gd name="T36" fmla="*/ 569 w 724"/>
                <a:gd name="T37" fmla="*/ 174 h 202"/>
                <a:gd name="T38" fmla="*/ 536 w 724"/>
                <a:gd name="T39" fmla="*/ 167 h 202"/>
                <a:gd name="T40" fmla="*/ 503 w 724"/>
                <a:gd name="T41" fmla="*/ 160 h 202"/>
                <a:gd name="T42" fmla="*/ 471 w 724"/>
                <a:gd name="T43" fmla="*/ 156 h 202"/>
                <a:gd name="T44" fmla="*/ 426 w 724"/>
                <a:gd name="T45" fmla="*/ 154 h 202"/>
                <a:gd name="T46" fmla="*/ 371 w 724"/>
                <a:gd name="T47" fmla="*/ 147 h 202"/>
                <a:gd name="T48" fmla="*/ 315 w 724"/>
                <a:gd name="T49" fmla="*/ 137 h 202"/>
                <a:gd name="T50" fmla="*/ 261 w 724"/>
                <a:gd name="T51" fmla="*/ 125 h 202"/>
                <a:gd name="T52" fmla="*/ 207 w 724"/>
                <a:gd name="T53" fmla="*/ 109 h 202"/>
                <a:gd name="T54" fmla="*/ 155 w 724"/>
                <a:gd name="T55" fmla="*/ 91 h 202"/>
                <a:gd name="T56" fmla="*/ 103 w 724"/>
                <a:gd name="T57" fmla="*/ 72 h 202"/>
                <a:gd name="T58" fmla="*/ 51 w 724"/>
                <a:gd name="T59" fmla="*/ 52 h 202"/>
                <a:gd name="T60" fmla="*/ 0 w 724"/>
                <a:gd name="T61" fmla="*/ 20 h 202"/>
                <a:gd name="T62" fmla="*/ 4 w 724"/>
                <a:gd name="T63" fmla="*/ 8 h 202"/>
                <a:gd name="T64" fmla="*/ 16 w 724"/>
                <a:gd name="T65" fmla="*/ 5 h 202"/>
                <a:gd name="T66" fmla="*/ 30 w 724"/>
                <a:gd name="T67" fmla="*/ 4 h 202"/>
                <a:gd name="T68" fmla="*/ 42 w 724"/>
                <a:gd name="T69" fmla="*/ 0 h 202"/>
                <a:gd name="T70" fmla="*/ 85 w 724"/>
                <a:gd name="T71" fmla="*/ 10 h 202"/>
                <a:gd name="T72" fmla="*/ 125 w 724"/>
                <a:gd name="T73" fmla="*/ 21 h 202"/>
                <a:gd name="T74" fmla="*/ 167 w 724"/>
                <a:gd name="T75" fmla="*/ 35 h 202"/>
                <a:gd name="T76" fmla="*/ 207 w 724"/>
                <a:gd name="T77" fmla="*/ 49 h 202"/>
                <a:gd name="T78" fmla="*/ 247 w 724"/>
                <a:gd name="T79" fmla="*/ 63 h 202"/>
                <a:gd name="T80" fmla="*/ 289 w 724"/>
                <a:gd name="T81" fmla="*/ 75 h 202"/>
                <a:gd name="T82" fmla="*/ 331 w 724"/>
                <a:gd name="T83" fmla="*/ 87 h 202"/>
                <a:gd name="T84" fmla="*/ 375 w 724"/>
                <a:gd name="T85" fmla="*/ 97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24" h="202">
                  <a:moveTo>
                    <a:pt x="375" y="97"/>
                  </a:moveTo>
                  <a:lnTo>
                    <a:pt x="388" y="96"/>
                  </a:lnTo>
                  <a:lnTo>
                    <a:pt x="399" y="96"/>
                  </a:lnTo>
                  <a:lnTo>
                    <a:pt x="411" y="97"/>
                  </a:lnTo>
                  <a:lnTo>
                    <a:pt x="423" y="98"/>
                  </a:lnTo>
                  <a:lnTo>
                    <a:pt x="435" y="101"/>
                  </a:lnTo>
                  <a:lnTo>
                    <a:pt x="447" y="103"/>
                  </a:lnTo>
                  <a:lnTo>
                    <a:pt x="458" y="105"/>
                  </a:lnTo>
                  <a:lnTo>
                    <a:pt x="470" y="109"/>
                  </a:lnTo>
                  <a:lnTo>
                    <a:pt x="481" y="111"/>
                  </a:lnTo>
                  <a:lnTo>
                    <a:pt x="491" y="114"/>
                  </a:lnTo>
                  <a:lnTo>
                    <a:pt x="503" y="117"/>
                  </a:lnTo>
                  <a:lnTo>
                    <a:pt x="514" y="119"/>
                  </a:lnTo>
                  <a:lnTo>
                    <a:pt x="526" y="121"/>
                  </a:lnTo>
                  <a:lnTo>
                    <a:pt x="537" y="124"/>
                  </a:lnTo>
                  <a:lnTo>
                    <a:pt x="549" y="125"/>
                  </a:lnTo>
                  <a:lnTo>
                    <a:pt x="561" y="125"/>
                  </a:lnTo>
                  <a:lnTo>
                    <a:pt x="579" y="133"/>
                  </a:lnTo>
                  <a:lnTo>
                    <a:pt x="599" y="140"/>
                  </a:lnTo>
                  <a:lnTo>
                    <a:pt x="619" y="145"/>
                  </a:lnTo>
                  <a:lnTo>
                    <a:pt x="639" y="150"/>
                  </a:lnTo>
                  <a:lnTo>
                    <a:pt x="660" y="156"/>
                  </a:lnTo>
                  <a:lnTo>
                    <a:pt x="680" y="160"/>
                  </a:lnTo>
                  <a:lnTo>
                    <a:pt x="700" y="166"/>
                  </a:lnTo>
                  <a:lnTo>
                    <a:pt x="719" y="173"/>
                  </a:lnTo>
                  <a:lnTo>
                    <a:pt x="724" y="180"/>
                  </a:lnTo>
                  <a:lnTo>
                    <a:pt x="724" y="187"/>
                  </a:lnTo>
                  <a:lnTo>
                    <a:pt x="722" y="195"/>
                  </a:lnTo>
                  <a:lnTo>
                    <a:pt x="719" y="202"/>
                  </a:lnTo>
                  <a:lnTo>
                    <a:pt x="702" y="201"/>
                  </a:lnTo>
                  <a:lnTo>
                    <a:pt x="685" y="198"/>
                  </a:lnTo>
                  <a:lnTo>
                    <a:pt x="668" y="196"/>
                  </a:lnTo>
                  <a:lnTo>
                    <a:pt x="652" y="194"/>
                  </a:lnTo>
                  <a:lnTo>
                    <a:pt x="634" y="190"/>
                  </a:lnTo>
                  <a:lnTo>
                    <a:pt x="618" y="187"/>
                  </a:lnTo>
                  <a:lnTo>
                    <a:pt x="602" y="182"/>
                  </a:lnTo>
                  <a:lnTo>
                    <a:pt x="585" y="179"/>
                  </a:lnTo>
                  <a:lnTo>
                    <a:pt x="569" y="174"/>
                  </a:lnTo>
                  <a:lnTo>
                    <a:pt x="552" y="171"/>
                  </a:lnTo>
                  <a:lnTo>
                    <a:pt x="536" y="167"/>
                  </a:lnTo>
                  <a:lnTo>
                    <a:pt x="520" y="164"/>
                  </a:lnTo>
                  <a:lnTo>
                    <a:pt x="503" y="160"/>
                  </a:lnTo>
                  <a:lnTo>
                    <a:pt x="487" y="158"/>
                  </a:lnTo>
                  <a:lnTo>
                    <a:pt x="471" y="156"/>
                  </a:lnTo>
                  <a:lnTo>
                    <a:pt x="453" y="155"/>
                  </a:lnTo>
                  <a:lnTo>
                    <a:pt x="426" y="154"/>
                  </a:lnTo>
                  <a:lnTo>
                    <a:pt x="398" y="150"/>
                  </a:lnTo>
                  <a:lnTo>
                    <a:pt x="371" y="147"/>
                  </a:lnTo>
                  <a:lnTo>
                    <a:pt x="343" y="142"/>
                  </a:lnTo>
                  <a:lnTo>
                    <a:pt x="315" y="137"/>
                  </a:lnTo>
                  <a:lnTo>
                    <a:pt x="288" y="130"/>
                  </a:lnTo>
                  <a:lnTo>
                    <a:pt x="261" y="125"/>
                  </a:lnTo>
                  <a:lnTo>
                    <a:pt x="235" y="117"/>
                  </a:lnTo>
                  <a:lnTo>
                    <a:pt x="207" y="109"/>
                  </a:lnTo>
                  <a:lnTo>
                    <a:pt x="182" y="101"/>
                  </a:lnTo>
                  <a:lnTo>
                    <a:pt x="155" y="91"/>
                  </a:lnTo>
                  <a:lnTo>
                    <a:pt x="129" y="82"/>
                  </a:lnTo>
                  <a:lnTo>
                    <a:pt x="103" y="72"/>
                  </a:lnTo>
                  <a:lnTo>
                    <a:pt x="77" y="63"/>
                  </a:lnTo>
                  <a:lnTo>
                    <a:pt x="51" y="52"/>
                  </a:lnTo>
                  <a:lnTo>
                    <a:pt x="26" y="42"/>
                  </a:lnTo>
                  <a:lnTo>
                    <a:pt x="0" y="20"/>
                  </a:lnTo>
                  <a:lnTo>
                    <a:pt x="1" y="13"/>
                  </a:lnTo>
                  <a:lnTo>
                    <a:pt x="4" y="8"/>
                  </a:lnTo>
                  <a:lnTo>
                    <a:pt x="10" y="6"/>
                  </a:lnTo>
                  <a:lnTo>
                    <a:pt x="16" y="5"/>
                  </a:lnTo>
                  <a:lnTo>
                    <a:pt x="23" y="4"/>
                  </a:lnTo>
                  <a:lnTo>
                    <a:pt x="30" y="4"/>
                  </a:lnTo>
                  <a:lnTo>
                    <a:pt x="37" y="3"/>
                  </a:lnTo>
                  <a:lnTo>
                    <a:pt x="42" y="0"/>
                  </a:lnTo>
                  <a:lnTo>
                    <a:pt x="63" y="5"/>
                  </a:lnTo>
                  <a:lnTo>
                    <a:pt x="85" y="10"/>
                  </a:lnTo>
                  <a:lnTo>
                    <a:pt x="106" y="15"/>
                  </a:lnTo>
                  <a:lnTo>
                    <a:pt x="125" y="21"/>
                  </a:lnTo>
                  <a:lnTo>
                    <a:pt x="146" y="28"/>
                  </a:lnTo>
                  <a:lnTo>
                    <a:pt x="167" y="35"/>
                  </a:lnTo>
                  <a:lnTo>
                    <a:pt x="186" y="42"/>
                  </a:lnTo>
                  <a:lnTo>
                    <a:pt x="207" y="49"/>
                  </a:lnTo>
                  <a:lnTo>
                    <a:pt x="228" y="56"/>
                  </a:lnTo>
                  <a:lnTo>
                    <a:pt x="247" y="63"/>
                  </a:lnTo>
                  <a:lnTo>
                    <a:pt x="268" y="68"/>
                  </a:lnTo>
                  <a:lnTo>
                    <a:pt x="289" y="75"/>
                  </a:lnTo>
                  <a:lnTo>
                    <a:pt x="311" y="81"/>
                  </a:lnTo>
                  <a:lnTo>
                    <a:pt x="331" y="87"/>
                  </a:lnTo>
                  <a:lnTo>
                    <a:pt x="353" y="92"/>
                  </a:lnTo>
                  <a:lnTo>
                    <a:pt x="375" y="9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1" name="Freeform 66"/>
            <p:cNvSpPr>
              <a:spLocks/>
            </p:cNvSpPr>
            <p:nvPr/>
          </p:nvSpPr>
          <p:spPr bwMode="auto">
            <a:xfrm>
              <a:off x="889" y="3222"/>
              <a:ext cx="333" cy="65"/>
            </a:xfrm>
            <a:custGeom>
              <a:avLst/>
              <a:gdLst>
                <a:gd name="T0" fmla="*/ 26 w 664"/>
                <a:gd name="T1" fmla="*/ 0 h 130"/>
                <a:gd name="T2" fmla="*/ 29 w 664"/>
                <a:gd name="T3" fmla="*/ 13 h 130"/>
                <a:gd name="T4" fmla="*/ 33 w 664"/>
                <a:gd name="T5" fmla="*/ 25 h 130"/>
                <a:gd name="T6" fmla="*/ 39 w 664"/>
                <a:gd name="T7" fmla="*/ 39 h 130"/>
                <a:gd name="T8" fmla="*/ 46 w 664"/>
                <a:gd name="T9" fmla="*/ 52 h 130"/>
                <a:gd name="T10" fmla="*/ 54 w 664"/>
                <a:gd name="T11" fmla="*/ 63 h 130"/>
                <a:gd name="T12" fmla="*/ 64 w 664"/>
                <a:gd name="T13" fmla="*/ 74 h 130"/>
                <a:gd name="T14" fmla="*/ 75 w 664"/>
                <a:gd name="T15" fmla="*/ 83 h 130"/>
                <a:gd name="T16" fmla="*/ 87 w 664"/>
                <a:gd name="T17" fmla="*/ 90 h 130"/>
                <a:gd name="T18" fmla="*/ 114 w 664"/>
                <a:gd name="T19" fmla="*/ 93 h 130"/>
                <a:gd name="T20" fmla="*/ 139 w 664"/>
                <a:gd name="T21" fmla="*/ 96 h 130"/>
                <a:gd name="T22" fmla="*/ 166 w 664"/>
                <a:gd name="T23" fmla="*/ 97 h 130"/>
                <a:gd name="T24" fmla="*/ 191 w 664"/>
                <a:gd name="T25" fmla="*/ 98 h 130"/>
                <a:gd name="T26" fmla="*/ 218 w 664"/>
                <a:gd name="T27" fmla="*/ 99 h 130"/>
                <a:gd name="T28" fmla="*/ 243 w 664"/>
                <a:gd name="T29" fmla="*/ 99 h 130"/>
                <a:gd name="T30" fmla="*/ 268 w 664"/>
                <a:gd name="T31" fmla="*/ 99 h 130"/>
                <a:gd name="T32" fmla="*/ 294 w 664"/>
                <a:gd name="T33" fmla="*/ 99 h 130"/>
                <a:gd name="T34" fmla="*/ 319 w 664"/>
                <a:gd name="T35" fmla="*/ 98 h 130"/>
                <a:gd name="T36" fmla="*/ 344 w 664"/>
                <a:gd name="T37" fmla="*/ 98 h 130"/>
                <a:gd name="T38" fmla="*/ 368 w 664"/>
                <a:gd name="T39" fmla="*/ 97 h 130"/>
                <a:gd name="T40" fmla="*/ 394 w 664"/>
                <a:gd name="T41" fmla="*/ 96 h 130"/>
                <a:gd name="T42" fmla="*/ 419 w 664"/>
                <a:gd name="T43" fmla="*/ 94 h 130"/>
                <a:gd name="T44" fmla="*/ 444 w 664"/>
                <a:gd name="T45" fmla="*/ 94 h 130"/>
                <a:gd name="T46" fmla="*/ 469 w 664"/>
                <a:gd name="T47" fmla="*/ 93 h 130"/>
                <a:gd name="T48" fmla="*/ 494 w 664"/>
                <a:gd name="T49" fmla="*/ 93 h 130"/>
                <a:gd name="T50" fmla="*/ 499 w 664"/>
                <a:gd name="T51" fmla="*/ 89 h 130"/>
                <a:gd name="T52" fmla="*/ 663 w 664"/>
                <a:gd name="T53" fmla="*/ 90 h 130"/>
                <a:gd name="T54" fmla="*/ 664 w 664"/>
                <a:gd name="T55" fmla="*/ 100 h 130"/>
                <a:gd name="T56" fmla="*/ 660 w 664"/>
                <a:gd name="T57" fmla="*/ 109 h 130"/>
                <a:gd name="T58" fmla="*/ 651 w 664"/>
                <a:gd name="T59" fmla="*/ 116 h 130"/>
                <a:gd name="T60" fmla="*/ 643 w 664"/>
                <a:gd name="T61" fmla="*/ 123 h 130"/>
                <a:gd name="T62" fmla="*/ 609 w 664"/>
                <a:gd name="T63" fmla="*/ 126 h 130"/>
                <a:gd name="T64" fmla="*/ 577 w 664"/>
                <a:gd name="T65" fmla="*/ 127 h 130"/>
                <a:gd name="T66" fmla="*/ 543 w 664"/>
                <a:gd name="T67" fmla="*/ 128 h 130"/>
                <a:gd name="T68" fmla="*/ 510 w 664"/>
                <a:gd name="T69" fmla="*/ 128 h 130"/>
                <a:gd name="T70" fmla="*/ 478 w 664"/>
                <a:gd name="T71" fmla="*/ 129 h 130"/>
                <a:gd name="T72" fmla="*/ 444 w 664"/>
                <a:gd name="T73" fmla="*/ 129 h 130"/>
                <a:gd name="T74" fmla="*/ 411 w 664"/>
                <a:gd name="T75" fmla="*/ 129 h 130"/>
                <a:gd name="T76" fmla="*/ 379 w 664"/>
                <a:gd name="T77" fmla="*/ 129 h 130"/>
                <a:gd name="T78" fmla="*/ 345 w 664"/>
                <a:gd name="T79" fmla="*/ 129 h 130"/>
                <a:gd name="T80" fmla="*/ 312 w 664"/>
                <a:gd name="T81" fmla="*/ 129 h 130"/>
                <a:gd name="T82" fmla="*/ 280 w 664"/>
                <a:gd name="T83" fmla="*/ 128 h 130"/>
                <a:gd name="T84" fmla="*/ 246 w 664"/>
                <a:gd name="T85" fmla="*/ 128 h 130"/>
                <a:gd name="T86" fmla="*/ 213 w 664"/>
                <a:gd name="T87" fmla="*/ 128 h 130"/>
                <a:gd name="T88" fmla="*/ 180 w 664"/>
                <a:gd name="T89" fmla="*/ 129 h 130"/>
                <a:gd name="T90" fmla="*/ 146 w 664"/>
                <a:gd name="T91" fmla="*/ 129 h 130"/>
                <a:gd name="T92" fmla="*/ 113 w 664"/>
                <a:gd name="T93" fmla="*/ 130 h 130"/>
                <a:gd name="T94" fmla="*/ 101 w 664"/>
                <a:gd name="T95" fmla="*/ 128 h 130"/>
                <a:gd name="T96" fmla="*/ 89 w 664"/>
                <a:gd name="T97" fmla="*/ 127 h 130"/>
                <a:gd name="T98" fmla="*/ 76 w 664"/>
                <a:gd name="T99" fmla="*/ 126 h 130"/>
                <a:gd name="T100" fmla="*/ 63 w 664"/>
                <a:gd name="T101" fmla="*/ 123 h 130"/>
                <a:gd name="T102" fmla="*/ 51 w 664"/>
                <a:gd name="T103" fmla="*/ 121 h 130"/>
                <a:gd name="T104" fmla="*/ 38 w 664"/>
                <a:gd name="T105" fmla="*/ 118 h 130"/>
                <a:gd name="T106" fmla="*/ 26 w 664"/>
                <a:gd name="T107" fmla="*/ 113 h 130"/>
                <a:gd name="T108" fmla="*/ 15 w 664"/>
                <a:gd name="T109" fmla="*/ 107 h 130"/>
                <a:gd name="T110" fmla="*/ 7 w 664"/>
                <a:gd name="T111" fmla="*/ 83 h 130"/>
                <a:gd name="T112" fmla="*/ 1 w 664"/>
                <a:gd name="T113" fmla="*/ 55 h 130"/>
                <a:gd name="T114" fmla="*/ 0 w 664"/>
                <a:gd name="T115" fmla="*/ 28 h 130"/>
                <a:gd name="T116" fmla="*/ 1 w 664"/>
                <a:gd name="T117" fmla="*/ 0 h 130"/>
                <a:gd name="T118" fmla="*/ 9 w 664"/>
                <a:gd name="T119" fmla="*/ 0 h 130"/>
                <a:gd name="T120" fmla="*/ 14 w 664"/>
                <a:gd name="T121" fmla="*/ 1 h 130"/>
                <a:gd name="T122" fmla="*/ 19 w 664"/>
                <a:gd name="T123" fmla="*/ 2 h 130"/>
                <a:gd name="T124" fmla="*/ 26 w 664"/>
                <a:gd name="T125"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4" h="130">
                  <a:moveTo>
                    <a:pt x="26" y="0"/>
                  </a:moveTo>
                  <a:lnTo>
                    <a:pt x="29" y="13"/>
                  </a:lnTo>
                  <a:lnTo>
                    <a:pt x="33" y="25"/>
                  </a:lnTo>
                  <a:lnTo>
                    <a:pt x="39" y="39"/>
                  </a:lnTo>
                  <a:lnTo>
                    <a:pt x="46" y="52"/>
                  </a:lnTo>
                  <a:lnTo>
                    <a:pt x="54" y="63"/>
                  </a:lnTo>
                  <a:lnTo>
                    <a:pt x="64" y="74"/>
                  </a:lnTo>
                  <a:lnTo>
                    <a:pt x="75" y="83"/>
                  </a:lnTo>
                  <a:lnTo>
                    <a:pt x="87" y="90"/>
                  </a:lnTo>
                  <a:lnTo>
                    <a:pt x="114" y="93"/>
                  </a:lnTo>
                  <a:lnTo>
                    <a:pt x="139" y="96"/>
                  </a:lnTo>
                  <a:lnTo>
                    <a:pt x="166" y="97"/>
                  </a:lnTo>
                  <a:lnTo>
                    <a:pt x="191" y="98"/>
                  </a:lnTo>
                  <a:lnTo>
                    <a:pt x="218" y="99"/>
                  </a:lnTo>
                  <a:lnTo>
                    <a:pt x="243" y="99"/>
                  </a:lnTo>
                  <a:lnTo>
                    <a:pt x="268" y="99"/>
                  </a:lnTo>
                  <a:lnTo>
                    <a:pt x="294" y="99"/>
                  </a:lnTo>
                  <a:lnTo>
                    <a:pt x="319" y="98"/>
                  </a:lnTo>
                  <a:lnTo>
                    <a:pt x="344" y="98"/>
                  </a:lnTo>
                  <a:lnTo>
                    <a:pt x="368" y="97"/>
                  </a:lnTo>
                  <a:lnTo>
                    <a:pt x="394" y="96"/>
                  </a:lnTo>
                  <a:lnTo>
                    <a:pt x="419" y="94"/>
                  </a:lnTo>
                  <a:lnTo>
                    <a:pt x="444" y="94"/>
                  </a:lnTo>
                  <a:lnTo>
                    <a:pt x="469" y="93"/>
                  </a:lnTo>
                  <a:lnTo>
                    <a:pt x="494" y="93"/>
                  </a:lnTo>
                  <a:lnTo>
                    <a:pt x="499" y="89"/>
                  </a:lnTo>
                  <a:lnTo>
                    <a:pt x="663" y="90"/>
                  </a:lnTo>
                  <a:lnTo>
                    <a:pt x="664" y="100"/>
                  </a:lnTo>
                  <a:lnTo>
                    <a:pt x="660" y="109"/>
                  </a:lnTo>
                  <a:lnTo>
                    <a:pt x="651" y="116"/>
                  </a:lnTo>
                  <a:lnTo>
                    <a:pt x="643" y="123"/>
                  </a:lnTo>
                  <a:lnTo>
                    <a:pt x="609" y="126"/>
                  </a:lnTo>
                  <a:lnTo>
                    <a:pt x="577" y="127"/>
                  </a:lnTo>
                  <a:lnTo>
                    <a:pt x="543" y="128"/>
                  </a:lnTo>
                  <a:lnTo>
                    <a:pt x="510" y="128"/>
                  </a:lnTo>
                  <a:lnTo>
                    <a:pt x="478" y="129"/>
                  </a:lnTo>
                  <a:lnTo>
                    <a:pt x="444" y="129"/>
                  </a:lnTo>
                  <a:lnTo>
                    <a:pt x="411" y="129"/>
                  </a:lnTo>
                  <a:lnTo>
                    <a:pt x="379" y="129"/>
                  </a:lnTo>
                  <a:lnTo>
                    <a:pt x="345" y="129"/>
                  </a:lnTo>
                  <a:lnTo>
                    <a:pt x="312" y="129"/>
                  </a:lnTo>
                  <a:lnTo>
                    <a:pt x="280" y="128"/>
                  </a:lnTo>
                  <a:lnTo>
                    <a:pt x="246" y="128"/>
                  </a:lnTo>
                  <a:lnTo>
                    <a:pt x="213" y="128"/>
                  </a:lnTo>
                  <a:lnTo>
                    <a:pt x="180" y="129"/>
                  </a:lnTo>
                  <a:lnTo>
                    <a:pt x="146" y="129"/>
                  </a:lnTo>
                  <a:lnTo>
                    <a:pt x="113" y="130"/>
                  </a:lnTo>
                  <a:lnTo>
                    <a:pt x="101" y="128"/>
                  </a:lnTo>
                  <a:lnTo>
                    <a:pt x="89" y="127"/>
                  </a:lnTo>
                  <a:lnTo>
                    <a:pt x="76" y="126"/>
                  </a:lnTo>
                  <a:lnTo>
                    <a:pt x="63" y="123"/>
                  </a:lnTo>
                  <a:lnTo>
                    <a:pt x="51" y="121"/>
                  </a:lnTo>
                  <a:lnTo>
                    <a:pt x="38" y="118"/>
                  </a:lnTo>
                  <a:lnTo>
                    <a:pt x="26" y="113"/>
                  </a:lnTo>
                  <a:lnTo>
                    <a:pt x="15" y="107"/>
                  </a:lnTo>
                  <a:lnTo>
                    <a:pt x="7" y="83"/>
                  </a:lnTo>
                  <a:lnTo>
                    <a:pt x="1" y="55"/>
                  </a:lnTo>
                  <a:lnTo>
                    <a:pt x="0" y="28"/>
                  </a:lnTo>
                  <a:lnTo>
                    <a:pt x="1" y="0"/>
                  </a:lnTo>
                  <a:lnTo>
                    <a:pt x="9" y="0"/>
                  </a:lnTo>
                  <a:lnTo>
                    <a:pt x="14" y="1"/>
                  </a:lnTo>
                  <a:lnTo>
                    <a:pt x="19" y="2"/>
                  </a:lnTo>
                  <a:lnTo>
                    <a:pt x="2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2" name="Freeform 67"/>
            <p:cNvSpPr>
              <a:spLocks/>
            </p:cNvSpPr>
            <p:nvPr/>
          </p:nvSpPr>
          <p:spPr bwMode="auto">
            <a:xfrm>
              <a:off x="844" y="3293"/>
              <a:ext cx="354" cy="70"/>
            </a:xfrm>
            <a:custGeom>
              <a:avLst/>
              <a:gdLst>
                <a:gd name="T0" fmla="*/ 704 w 707"/>
                <a:gd name="T1" fmla="*/ 2 h 139"/>
                <a:gd name="T2" fmla="*/ 707 w 707"/>
                <a:gd name="T3" fmla="*/ 14 h 139"/>
                <a:gd name="T4" fmla="*/ 701 w 707"/>
                <a:gd name="T5" fmla="*/ 24 h 139"/>
                <a:gd name="T6" fmla="*/ 675 w 707"/>
                <a:gd name="T7" fmla="*/ 33 h 139"/>
                <a:gd name="T8" fmla="*/ 649 w 707"/>
                <a:gd name="T9" fmla="*/ 41 h 139"/>
                <a:gd name="T10" fmla="*/ 623 w 707"/>
                <a:gd name="T11" fmla="*/ 49 h 139"/>
                <a:gd name="T12" fmla="*/ 596 w 707"/>
                <a:gd name="T13" fmla="*/ 59 h 139"/>
                <a:gd name="T14" fmla="*/ 571 w 707"/>
                <a:gd name="T15" fmla="*/ 64 h 139"/>
                <a:gd name="T16" fmla="*/ 544 w 707"/>
                <a:gd name="T17" fmla="*/ 69 h 139"/>
                <a:gd name="T18" fmla="*/ 517 w 707"/>
                <a:gd name="T19" fmla="*/ 74 h 139"/>
                <a:gd name="T20" fmla="*/ 489 w 707"/>
                <a:gd name="T21" fmla="*/ 76 h 139"/>
                <a:gd name="T22" fmla="*/ 462 w 707"/>
                <a:gd name="T23" fmla="*/ 79 h 139"/>
                <a:gd name="T24" fmla="*/ 434 w 707"/>
                <a:gd name="T25" fmla="*/ 83 h 139"/>
                <a:gd name="T26" fmla="*/ 406 w 707"/>
                <a:gd name="T27" fmla="*/ 87 h 139"/>
                <a:gd name="T28" fmla="*/ 380 w 707"/>
                <a:gd name="T29" fmla="*/ 94 h 139"/>
                <a:gd name="T30" fmla="*/ 342 w 707"/>
                <a:gd name="T31" fmla="*/ 101 h 139"/>
                <a:gd name="T32" fmla="*/ 304 w 707"/>
                <a:gd name="T33" fmla="*/ 109 h 139"/>
                <a:gd name="T34" fmla="*/ 266 w 707"/>
                <a:gd name="T35" fmla="*/ 118 h 139"/>
                <a:gd name="T36" fmla="*/ 229 w 707"/>
                <a:gd name="T37" fmla="*/ 127 h 139"/>
                <a:gd name="T38" fmla="*/ 191 w 707"/>
                <a:gd name="T39" fmla="*/ 133 h 139"/>
                <a:gd name="T40" fmla="*/ 153 w 707"/>
                <a:gd name="T41" fmla="*/ 138 h 139"/>
                <a:gd name="T42" fmla="*/ 114 w 707"/>
                <a:gd name="T43" fmla="*/ 139 h 139"/>
                <a:gd name="T44" fmla="*/ 75 w 707"/>
                <a:gd name="T45" fmla="*/ 136 h 139"/>
                <a:gd name="T46" fmla="*/ 45 w 707"/>
                <a:gd name="T47" fmla="*/ 120 h 139"/>
                <a:gd name="T48" fmla="*/ 24 w 707"/>
                <a:gd name="T49" fmla="*/ 98 h 139"/>
                <a:gd name="T50" fmla="*/ 9 w 707"/>
                <a:gd name="T51" fmla="*/ 70 h 139"/>
                <a:gd name="T52" fmla="*/ 0 w 707"/>
                <a:gd name="T53" fmla="*/ 38 h 139"/>
                <a:gd name="T54" fmla="*/ 8 w 707"/>
                <a:gd name="T55" fmla="*/ 32 h 139"/>
                <a:gd name="T56" fmla="*/ 18 w 707"/>
                <a:gd name="T57" fmla="*/ 29 h 139"/>
                <a:gd name="T58" fmla="*/ 28 w 707"/>
                <a:gd name="T59" fmla="*/ 27 h 139"/>
                <a:gd name="T60" fmla="*/ 36 w 707"/>
                <a:gd name="T61" fmla="*/ 26 h 139"/>
                <a:gd name="T62" fmla="*/ 56 w 707"/>
                <a:gd name="T63" fmla="*/ 38 h 139"/>
                <a:gd name="T64" fmla="*/ 70 w 707"/>
                <a:gd name="T65" fmla="*/ 60 h 139"/>
                <a:gd name="T66" fmla="*/ 84 w 707"/>
                <a:gd name="T67" fmla="*/ 83 h 139"/>
                <a:gd name="T68" fmla="*/ 106 w 707"/>
                <a:gd name="T69" fmla="*/ 99 h 139"/>
                <a:gd name="T70" fmla="*/ 130 w 707"/>
                <a:gd name="T71" fmla="*/ 95 h 139"/>
                <a:gd name="T72" fmla="*/ 153 w 707"/>
                <a:gd name="T73" fmla="*/ 92 h 139"/>
                <a:gd name="T74" fmla="*/ 176 w 707"/>
                <a:gd name="T75" fmla="*/ 89 h 139"/>
                <a:gd name="T76" fmla="*/ 200 w 707"/>
                <a:gd name="T77" fmla="*/ 85 h 139"/>
                <a:gd name="T78" fmla="*/ 223 w 707"/>
                <a:gd name="T79" fmla="*/ 82 h 139"/>
                <a:gd name="T80" fmla="*/ 246 w 707"/>
                <a:gd name="T81" fmla="*/ 78 h 139"/>
                <a:gd name="T82" fmla="*/ 271 w 707"/>
                <a:gd name="T83" fmla="*/ 74 h 139"/>
                <a:gd name="T84" fmla="*/ 295 w 707"/>
                <a:gd name="T85" fmla="*/ 69 h 139"/>
                <a:gd name="T86" fmla="*/ 310 w 707"/>
                <a:gd name="T87" fmla="*/ 70 h 139"/>
                <a:gd name="T88" fmla="*/ 324 w 707"/>
                <a:gd name="T89" fmla="*/ 68 h 139"/>
                <a:gd name="T90" fmla="*/ 319 w 707"/>
                <a:gd name="T91" fmla="*/ 65 h 139"/>
                <a:gd name="T92" fmla="*/ 313 w 707"/>
                <a:gd name="T93" fmla="*/ 64 h 139"/>
                <a:gd name="T94" fmla="*/ 362 w 707"/>
                <a:gd name="T95" fmla="*/ 55 h 139"/>
                <a:gd name="T96" fmla="*/ 410 w 707"/>
                <a:gd name="T97" fmla="*/ 48 h 139"/>
                <a:gd name="T98" fmla="*/ 457 w 707"/>
                <a:gd name="T99" fmla="*/ 42 h 139"/>
                <a:gd name="T100" fmla="*/ 503 w 707"/>
                <a:gd name="T101" fmla="*/ 37 h 139"/>
                <a:gd name="T102" fmla="*/ 549 w 707"/>
                <a:gd name="T103" fmla="*/ 31 h 139"/>
                <a:gd name="T104" fmla="*/ 595 w 707"/>
                <a:gd name="T105" fmla="*/ 23 h 139"/>
                <a:gd name="T106" fmla="*/ 641 w 707"/>
                <a:gd name="T107" fmla="*/ 13 h 139"/>
                <a:gd name="T108" fmla="*/ 686 w 707"/>
                <a:gd name="T109" fmla="*/ 0 h 139"/>
                <a:gd name="T110" fmla="*/ 693 w 707"/>
                <a:gd name="T111" fmla="*/ 3 h 139"/>
                <a:gd name="T112" fmla="*/ 701 w 707"/>
                <a:gd name="T113" fmla="*/ 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707" h="139">
                  <a:moveTo>
                    <a:pt x="701" y="3"/>
                  </a:moveTo>
                  <a:lnTo>
                    <a:pt x="704" y="2"/>
                  </a:lnTo>
                  <a:lnTo>
                    <a:pt x="707" y="8"/>
                  </a:lnTo>
                  <a:lnTo>
                    <a:pt x="707" y="14"/>
                  </a:lnTo>
                  <a:lnTo>
                    <a:pt x="705" y="19"/>
                  </a:lnTo>
                  <a:lnTo>
                    <a:pt x="701" y="24"/>
                  </a:lnTo>
                  <a:lnTo>
                    <a:pt x="689" y="29"/>
                  </a:lnTo>
                  <a:lnTo>
                    <a:pt x="675" y="33"/>
                  </a:lnTo>
                  <a:lnTo>
                    <a:pt x="662" y="37"/>
                  </a:lnTo>
                  <a:lnTo>
                    <a:pt x="649" y="41"/>
                  </a:lnTo>
                  <a:lnTo>
                    <a:pt x="636" y="46"/>
                  </a:lnTo>
                  <a:lnTo>
                    <a:pt x="623" y="49"/>
                  </a:lnTo>
                  <a:lnTo>
                    <a:pt x="609" y="54"/>
                  </a:lnTo>
                  <a:lnTo>
                    <a:pt x="596" y="59"/>
                  </a:lnTo>
                  <a:lnTo>
                    <a:pt x="584" y="62"/>
                  </a:lnTo>
                  <a:lnTo>
                    <a:pt x="571" y="64"/>
                  </a:lnTo>
                  <a:lnTo>
                    <a:pt x="557" y="68"/>
                  </a:lnTo>
                  <a:lnTo>
                    <a:pt x="544" y="69"/>
                  </a:lnTo>
                  <a:lnTo>
                    <a:pt x="531" y="71"/>
                  </a:lnTo>
                  <a:lnTo>
                    <a:pt x="517" y="74"/>
                  </a:lnTo>
                  <a:lnTo>
                    <a:pt x="503" y="75"/>
                  </a:lnTo>
                  <a:lnTo>
                    <a:pt x="489" y="76"/>
                  </a:lnTo>
                  <a:lnTo>
                    <a:pt x="476" y="77"/>
                  </a:lnTo>
                  <a:lnTo>
                    <a:pt x="462" y="79"/>
                  </a:lnTo>
                  <a:lnTo>
                    <a:pt x="448" y="80"/>
                  </a:lnTo>
                  <a:lnTo>
                    <a:pt x="434" y="83"/>
                  </a:lnTo>
                  <a:lnTo>
                    <a:pt x="420" y="85"/>
                  </a:lnTo>
                  <a:lnTo>
                    <a:pt x="406" y="87"/>
                  </a:lnTo>
                  <a:lnTo>
                    <a:pt x="394" y="91"/>
                  </a:lnTo>
                  <a:lnTo>
                    <a:pt x="380" y="94"/>
                  </a:lnTo>
                  <a:lnTo>
                    <a:pt x="360" y="98"/>
                  </a:lnTo>
                  <a:lnTo>
                    <a:pt x="342" y="101"/>
                  </a:lnTo>
                  <a:lnTo>
                    <a:pt x="322" y="105"/>
                  </a:lnTo>
                  <a:lnTo>
                    <a:pt x="304" y="109"/>
                  </a:lnTo>
                  <a:lnTo>
                    <a:pt x="286" y="114"/>
                  </a:lnTo>
                  <a:lnTo>
                    <a:pt x="266" y="118"/>
                  </a:lnTo>
                  <a:lnTo>
                    <a:pt x="248" y="122"/>
                  </a:lnTo>
                  <a:lnTo>
                    <a:pt x="229" y="127"/>
                  </a:lnTo>
                  <a:lnTo>
                    <a:pt x="210" y="130"/>
                  </a:lnTo>
                  <a:lnTo>
                    <a:pt x="191" y="133"/>
                  </a:lnTo>
                  <a:lnTo>
                    <a:pt x="172" y="137"/>
                  </a:lnTo>
                  <a:lnTo>
                    <a:pt x="153" y="138"/>
                  </a:lnTo>
                  <a:lnTo>
                    <a:pt x="134" y="139"/>
                  </a:lnTo>
                  <a:lnTo>
                    <a:pt x="114" y="139"/>
                  </a:lnTo>
                  <a:lnTo>
                    <a:pt x="94" y="138"/>
                  </a:lnTo>
                  <a:lnTo>
                    <a:pt x="75" y="136"/>
                  </a:lnTo>
                  <a:lnTo>
                    <a:pt x="59" y="129"/>
                  </a:lnTo>
                  <a:lnTo>
                    <a:pt x="45" y="120"/>
                  </a:lnTo>
                  <a:lnTo>
                    <a:pt x="33" y="109"/>
                  </a:lnTo>
                  <a:lnTo>
                    <a:pt x="24" y="98"/>
                  </a:lnTo>
                  <a:lnTo>
                    <a:pt x="15" y="85"/>
                  </a:lnTo>
                  <a:lnTo>
                    <a:pt x="9" y="70"/>
                  </a:lnTo>
                  <a:lnTo>
                    <a:pt x="3" y="55"/>
                  </a:lnTo>
                  <a:lnTo>
                    <a:pt x="0" y="38"/>
                  </a:lnTo>
                  <a:lnTo>
                    <a:pt x="3" y="34"/>
                  </a:lnTo>
                  <a:lnTo>
                    <a:pt x="8" y="32"/>
                  </a:lnTo>
                  <a:lnTo>
                    <a:pt x="13" y="30"/>
                  </a:lnTo>
                  <a:lnTo>
                    <a:pt x="18" y="29"/>
                  </a:lnTo>
                  <a:lnTo>
                    <a:pt x="23" y="29"/>
                  </a:lnTo>
                  <a:lnTo>
                    <a:pt x="28" y="27"/>
                  </a:lnTo>
                  <a:lnTo>
                    <a:pt x="32" y="27"/>
                  </a:lnTo>
                  <a:lnTo>
                    <a:pt x="36" y="26"/>
                  </a:lnTo>
                  <a:lnTo>
                    <a:pt x="47" y="31"/>
                  </a:lnTo>
                  <a:lnTo>
                    <a:pt x="56" y="38"/>
                  </a:lnTo>
                  <a:lnTo>
                    <a:pt x="63" y="48"/>
                  </a:lnTo>
                  <a:lnTo>
                    <a:pt x="70" y="60"/>
                  </a:lnTo>
                  <a:lnTo>
                    <a:pt x="77" y="72"/>
                  </a:lnTo>
                  <a:lnTo>
                    <a:pt x="84" y="83"/>
                  </a:lnTo>
                  <a:lnTo>
                    <a:pt x="93" y="92"/>
                  </a:lnTo>
                  <a:lnTo>
                    <a:pt x="106" y="99"/>
                  </a:lnTo>
                  <a:lnTo>
                    <a:pt x="117" y="98"/>
                  </a:lnTo>
                  <a:lnTo>
                    <a:pt x="130" y="95"/>
                  </a:lnTo>
                  <a:lnTo>
                    <a:pt x="142" y="94"/>
                  </a:lnTo>
                  <a:lnTo>
                    <a:pt x="153" y="92"/>
                  </a:lnTo>
                  <a:lnTo>
                    <a:pt x="165" y="91"/>
                  </a:lnTo>
                  <a:lnTo>
                    <a:pt x="176" y="89"/>
                  </a:lnTo>
                  <a:lnTo>
                    <a:pt x="188" y="87"/>
                  </a:lnTo>
                  <a:lnTo>
                    <a:pt x="200" y="85"/>
                  </a:lnTo>
                  <a:lnTo>
                    <a:pt x="212" y="84"/>
                  </a:lnTo>
                  <a:lnTo>
                    <a:pt x="223" y="82"/>
                  </a:lnTo>
                  <a:lnTo>
                    <a:pt x="235" y="79"/>
                  </a:lnTo>
                  <a:lnTo>
                    <a:pt x="246" y="78"/>
                  </a:lnTo>
                  <a:lnTo>
                    <a:pt x="259" y="76"/>
                  </a:lnTo>
                  <a:lnTo>
                    <a:pt x="271" y="74"/>
                  </a:lnTo>
                  <a:lnTo>
                    <a:pt x="283" y="71"/>
                  </a:lnTo>
                  <a:lnTo>
                    <a:pt x="295" y="69"/>
                  </a:lnTo>
                  <a:lnTo>
                    <a:pt x="302" y="69"/>
                  </a:lnTo>
                  <a:lnTo>
                    <a:pt x="310" y="70"/>
                  </a:lnTo>
                  <a:lnTo>
                    <a:pt x="317" y="69"/>
                  </a:lnTo>
                  <a:lnTo>
                    <a:pt x="324" y="68"/>
                  </a:lnTo>
                  <a:lnTo>
                    <a:pt x="321" y="65"/>
                  </a:lnTo>
                  <a:lnTo>
                    <a:pt x="319" y="65"/>
                  </a:lnTo>
                  <a:lnTo>
                    <a:pt x="315" y="65"/>
                  </a:lnTo>
                  <a:lnTo>
                    <a:pt x="313" y="64"/>
                  </a:lnTo>
                  <a:lnTo>
                    <a:pt x="337" y="60"/>
                  </a:lnTo>
                  <a:lnTo>
                    <a:pt x="362" y="55"/>
                  </a:lnTo>
                  <a:lnTo>
                    <a:pt x="386" y="52"/>
                  </a:lnTo>
                  <a:lnTo>
                    <a:pt x="410" y="48"/>
                  </a:lnTo>
                  <a:lnTo>
                    <a:pt x="434" y="46"/>
                  </a:lnTo>
                  <a:lnTo>
                    <a:pt x="457" y="42"/>
                  </a:lnTo>
                  <a:lnTo>
                    <a:pt x="480" y="40"/>
                  </a:lnTo>
                  <a:lnTo>
                    <a:pt x="503" y="37"/>
                  </a:lnTo>
                  <a:lnTo>
                    <a:pt x="526" y="33"/>
                  </a:lnTo>
                  <a:lnTo>
                    <a:pt x="549" y="31"/>
                  </a:lnTo>
                  <a:lnTo>
                    <a:pt x="572" y="26"/>
                  </a:lnTo>
                  <a:lnTo>
                    <a:pt x="595" y="23"/>
                  </a:lnTo>
                  <a:lnTo>
                    <a:pt x="618" y="18"/>
                  </a:lnTo>
                  <a:lnTo>
                    <a:pt x="641" y="13"/>
                  </a:lnTo>
                  <a:lnTo>
                    <a:pt x="663" y="7"/>
                  </a:lnTo>
                  <a:lnTo>
                    <a:pt x="686" y="0"/>
                  </a:lnTo>
                  <a:lnTo>
                    <a:pt x="690" y="2"/>
                  </a:lnTo>
                  <a:lnTo>
                    <a:pt x="693" y="3"/>
                  </a:lnTo>
                  <a:lnTo>
                    <a:pt x="697" y="4"/>
                  </a:lnTo>
                  <a:lnTo>
                    <a:pt x="701" y="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3" name="Freeform 69"/>
            <p:cNvSpPr>
              <a:spLocks/>
            </p:cNvSpPr>
            <p:nvPr/>
          </p:nvSpPr>
          <p:spPr bwMode="auto">
            <a:xfrm>
              <a:off x="961" y="2497"/>
              <a:ext cx="20" cy="44"/>
            </a:xfrm>
            <a:custGeom>
              <a:avLst/>
              <a:gdLst>
                <a:gd name="T0" fmla="*/ 39 w 39"/>
                <a:gd name="T1" fmla="*/ 60 h 90"/>
                <a:gd name="T2" fmla="*/ 38 w 39"/>
                <a:gd name="T3" fmla="*/ 68 h 90"/>
                <a:gd name="T4" fmla="*/ 34 w 39"/>
                <a:gd name="T5" fmla="*/ 75 h 90"/>
                <a:gd name="T6" fmla="*/ 31 w 39"/>
                <a:gd name="T7" fmla="*/ 83 h 90"/>
                <a:gd name="T8" fmla="*/ 25 w 39"/>
                <a:gd name="T9" fmla="*/ 90 h 90"/>
                <a:gd name="T10" fmla="*/ 9 w 39"/>
                <a:gd name="T11" fmla="*/ 82 h 90"/>
                <a:gd name="T12" fmla="*/ 2 w 39"/>
                <a:gd name="T13" fmla="*/ 67 h 90"/>
                <a:gd name="T14" fmla="*/ 1 w 39"/>
                <a:gd name="T15" fmla="*/ 48 h 90"/>
                <a:gd name="T16" fmla="*/ 0 w 39"/>
                <a:gd name="T17" fmla="*/ 30 h 90"/>
                <a:gd name="T18" fmla="*/ 3 w 39"/>
                <a:gd name="T19" fmla="*/ 0 h 90"/>
                <a:gd name="T20" fmla="*/ 10 w 39"/>
                <a:gd name="T21" fmla="*/ 6 h 90"/>
                <a:gd name="T22" fmla="*/ 17 w 39"/>
                <a:gd name="T23" fmla="*/ 12 h 90"/>
                <a:gd name="T24" fmla="*/ 22 w 39"/>
                <a:gd name="T25" fmla="*/ 18 h 90"/>
                <a:gd name="T26" fmla="*/ 26 w 39"/>
                <a:gd name="T27" fmla="*/ 25 h 90"/>
                <a:gd name="T28" fmla="*/ 31 w 39"/>
                <a:gd name="T29" fmla="*/ 33 h 90"/>
                <a:gd name="T30" fmla="*/ 34 w 39"/>
                <a:gd name="T31" fmla="*/ 43 h 90"/>
                <a:gd name="T32" fmla="*/ 37 w 39"/>
                <a:gd name="T33" fmla="*/ 51 h 90"/>
                <a:gd name="T34" fmla="*/ 39 w 39"/>
                <a:gd name="T35" fmla="*/ 6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90">
                  <a:moveTo>
                    <a:pt x="39" y="60"/>
                  </a:moveTo>
                  <a:lnTo>
                    <a:pt x="38" y="68"/>
                  </a:lnTo>
                  <a:lnTo>
                    <a:pt x="34" y="75"/>
                  </a:lnTo>
                  <a:lnTo>
                    <a:pt x="31" y="83"/>
                  </a:lnTo>
                  <a:lnTo>
                    <a:pt x="25" y="90"/>
                  </a:lnTo>
                  <a:lnTo>
                    <a:pt x="9" y="82"/>
                  </a:lnTo>
                  <a:lnTo>
                    <a:pt x="2" y="67"/>
                  </a:lnTo>
                  <a:lnTo>
                    <a:pt x="1" y="48"/>
                  </a:lnTo>
                  <a:lnTo>
                    <a:pt x="0" y="30"/>
                  </a:lnTo>
                  <a:lnTo>
                    <a:pt x="3" y="0"/>
                  </a:lnTo>
                  <a:lnTo>
                    <a:pt x="10" y="6"/>
                  </a:lnTo>
                  <a:lnTo>
                    <a:pt x="17" y="12"/>
                  </a:lnTo>
                  <a:lnTo>
                    <a:pt x="22" y="18"/>
                  </a:lnTo>
                  <a:lnTo>
                    <a:pt x="26" y="25"/>
                  </a:lnTo>
                  <a:lnTo>
                    <a:pt x="31" y="33"/>
                  </a:lnTo>
                  <a:lnTo>
                    <a:pt x="34" y="43"/>
                  </a:lnTo>
                  <a:lnTo>
                    <a:pt x="37" y="51"/>
                  </a:lnTo>
                  <a:lnTo>
                    <a:pt x="39" y="6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4" name="Freeform 70"/>
            <p:cNvSpPr>
              <a:spLocks/>
            </p:cNvSpPr>
            <p:nvPr/>
          </p:nvSpPr>
          <p:spPr bwMode="auto">
            <a:xfrm>
              <a:off x="964" y="2457"/>
              <a:ext cx="26" cy="41"/>
            </a:xfrm>
            <a:custGeom>
              <a:avLst/>
              <a:gdLst>
                <a:gd name="T0" fmla="*/ 50 w 51"/>
                <a:gd name="T1" fmla="*/ 36 h 83"/>
                <a:gd name="T2" fmla="*/ 51 w 51"/>
                <a:gd name="T3" fmla="*/ 50 h 83"/>
                <a:gd name="T4" fmla="*/ 48 w 51"/>
                <a:gd name="T5" fmla="*/ 61 h 83"/>
                <a:gd name="T6" fmla="*/ 46 w 51"/>
                <a:gd name="T7" fmla="*/ 72 h 83"/>
                <a:gd name="T8" fmla="*/ 49 w 51"/>
                <a:gd name="T9" fmla="*/ 83 h 83"/>
                <a:gd name="T10" fmla="*/ 43 w 51"/>
                <a:gd name="T11" fmla="*/ 79 h 83"/>
                <a:gd name="T12" fmla="*/ 39 w 51"/>
                <a:gd name="T13" fmla="*/ 74 h 83"/>
                <a:gd name="T14" fmla="*/ 33 w 51"/>
                <a:gd name="T15" fmla="*/ 69 h 83"/>
                <a:gd name="T16" fmla="*/ 28 w 51"/>
                <a:gd name="T17" fmla="*/ 63 h 83"/>
                <a:gd name="T18" fmla="*/ 24 w 51"/>
                <a:gd name="T19" fmla="*/ 56 h 83"/>
                <a:gd name="T20" fmla="*/ 18 w 51"/>
                <a:gd name="T21" fmla="*/ 51 h 83"/>
                <a:gd name="T22" fmla="*/ 11 w 51"/>
                <a:gd name="T23" fmla="*/ 47 h 83"/>
                <a:gd name="T24" fmla="*/ 3 w 51"/>
                <a:gd name="T25" fmla="*/ 43 h 83"/>
                <a:gd name="T26" fmla="*/ 0 w 51"/>
                <a:gd name="T27" fmla="*/ 33 h 83"/>
                <a:gd name="T28" fmla="*/ 5 w 51"/>
                <a:gd name="T29" fmla="*/ 24 h 83"/>
                <a:gd name="T30" fmla="*/ 11 w 51"/>
                <a:gd name="T31" fmla="*/ 13 h 83"/>
                <a:gd name="T32" fmla="*/ 15 w 51"/>
                <a:gd name="T33" fmla="*/ 2 h 83"/>
                <a:gd name="T34" fmla="*/ 23 w 51"/>
                <a:gd name="T35" fmla="*/ 0 h 83"/>
                <a:gd name="T36" fmla="*/ 30 w 51"/>
                <a:gd name="T37" fmla="*/ 1 h 83"/>
                <a:gd name="T38" fmla="*/ 35 w 51"/>
                <a:gd name="T39" fmla="*/ 3 h 83"/>
                <a:gd name="T40" fmla="*/ 41 w 51"/>
                <a:gd name="T41" fmla="*/ 8 h 83"/>
                <a:gd name="T42" fmla="*/ 45 w 51"/>
                <a:gd name="T43" fmla="*/ 13 h 83"/>
                <a:gd name="T44" fmla="*/ 48 w 51"/>
                <a:gd name="T45" fmla="*/ 21 h 83"/>
                <a:gd name="T46" fmla="*/ 49 w 51"/>
                <a:gd name="T47" fmla="*/ 28 h 83"/>
                <a:gd name="T48" fmla="*/ 50 w 51"/>
                <a:gd name="T49" fmla="*/ 36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 h="83">
                  <a:moveTo>
                    <a:pt x="50" y="36"/>
                  </a:moveTo>
                  <a:lnTo>
                    <a:pt x="51" y="50"/>
                  </a:lnTo>
                  <a:lnTo>
                    <a:pt x="48" y="61"/>
                  </a:lnTo>
                  <a:lnTo>
                    <a:pt x="46" y="72"/>
                  </a:lnTo>
                  <a:lnTo>
                    <a:pt x="49" y="83"/>
                  </a:lnTo>
                  <a:lnTo>
                    <a:pt x="43" y="79"/>
                  </a:lnTo>
                  <a:lnTo>
                    <a:pt x="39" y="74"/>
                  </a:lnTo>
                  <a:lnTo>
                    <a:pt x="33" y="69"/>
                  </a:lnTo>
                  <a:lnTo>
                    <a:pt x="28" y="63"/>
                  </a:lnTo>
                  <a:lnTo>
                    <a:pt x="24" y="56"/>
                  </a:lnTo>
                  <a:lnTo>
                    <a:pt x="18" y="51"/>
                  </a:lnTo>
                  <a:lnTo>
                    <a:pt x="11" y="47"/>
                  </a:lnTo>
                  <a:lnTo>
                    <a:pt x="3" y="43"/>
                  </a:lnTo>
                  <a:lnTo>
                    <a:pt x="0" y="33"/>
                  </a:lnTo>
                  <a:lnTo>
                    <a:pt x="5" y="24"/>
                  </a:lnTo>
                  <a:lnTo>
                    <a:pt x="11" y="13"/>
                  </a:lnTo>
                  <a:lnTo>
                    <a:pt x="15" y="2"/>
                  </a:lnTo>
                  <a:lnTo>
                    <a:pt x="23" y="0"/>
                  </a:lnTo>
                  <a:lnTo>
                    <a:pt x="30" y="1"/>
                  </a:lnTo>
                  <a:lnTo>
                    <a:pt x="35" y="3"/>
                  </a:lnTo>
                  <a:lnTo>
                    <a:pt x="41" y="8"/>
                  </a:lnTo>
                  <a:lnTo>
                    <a:pt x="45" y="13"/>
                  </a:lnTo>
                  <a:lnTo>
                    <a:pt x="48" y="21"/>
                  </a:lnTo>
                  <a:lnTo>
                    <a:pt x="49" y="28"/>
                  </a:lnTo>
                  <a:lnTo>
                    <a:pt x="50" y="3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5281" name="Picture 161" descr="C:\Users\mbudiu\AppData\Local\Microsoft\Windows\Temporary Internet Files\Content.IE5\CDSFTT08\MP900402842[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474913" y="4783933"/>
            <a:ext cx="1932207" cy="1449155"/>
          </a:xfrm>
          <a:prstGeom prst="rect">
            <a:avLst/>
          </a:prstGeom>
          <a:noFill/>
          <a:extLst>
            <a:ext uri="{909E8E84-426E-40DD-AFC4-6F175D3DCCD1}">
              <a14:hiddenFill xmlns:a14="http://schemas.microsoft.com/office/drawing/2010/main">
                <a:solidFill>
                  <a:srgbClr val="FFFFFF"/>
                </a:solidFill>
              </a14:hiddenFill>
            </a:ext>
          </a:extLst>
        </p:spPr>
      </p:pic>
      <p:sp>
        <p:nvSpPr>
          <p:cNvPr id="188" name="TextBox 187"/>
          <p:cNvSpPr txBox="1"/>
          <p:nvPr/>
        </p:nvSpPr>
        <p:spPr>
          <a:xfrm>
            <a:off x="4724400" y="4832491"/>
            <a:ext cx="3795847" cy="1323439"/>
          </a:xfrm>
          <a:prstGeom prst="rect">
            <a:avLst/>
          </a:prstGeom>
          <a:noFill/>
        </p:spPr>
        <p:txBody>
          <a:bodyPr wrap="none" rtlCol="0">
            <a:spAutoFit/>
          </a:bodyPr>
          <a:lstStyle/>
          <a:p>
            <a:r>
              <a:rPr lang="en-US" sz="4000" dirty="0" smtClean="0"/>
              <a:t>= communication</a:t>
            </a:r>
            <a:br>
              <a:rPr lang="en-US" sz="4000" dirty="0" smtClean="0"/>
            </a:br>
            <a:r>
              <a:rPr lang="en-US" sz="4000" dirty="0" smtClean="0"/>
              <a:t>      is expensive</a:t>
            </a:r>
            <a:endParaRPr lang="en-US" sz="4000" dirty="0"/>
          </a:p>
        </p:txBody>
      </p:sp>
    </p:spTree>
    <p:extLst>
      <p:ext uri="{BB962C8B-B14F-4D97-AF65-F5344CB8AC3E}">
        <p14:creationId xmlns:p14="http://schemas.microsoft.com/office/powerpoint/2010/main" val="538462225"/>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Playing Cards</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62</a:t>
            </a:fld>
            <a:endParaRPr lang="en-US"/>
          </a:p>
        </p:txBody>
      </p:sp>
      <p:pic>
        <p:nvPicPr>
          <p:cNvPr id="4" name="Picture 163" descr="http://www.bridgeguys.com/images/logo_52_cards/suit_symbols_76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81000" y="2326490"/>
            <a:ext cx="6621762" cy="15838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23385" y="3587194"/>
            <a:ext cx="6586418" cy="646331"/>
          </a:xfrm>
          <a:prstGeom prst="rect">
            <a:avLst/>
          </a:prstGeom>
          <a:noFill/>
        </p:spPr>
        <p:txBody>
          <a:bodyPr wrap="none" rtlCol="0">
            <a:spAutoFit/>
          </a:bodyPr>
          <a:lstStyle/>
          <a:p>
            <a:r>
              <a:rPr lang="en-US" sz="3600" dirty="0" smtClean="0"/>
              <a:t>  Clubs   Diamonds  Hearts  Spades</a:t>
            </a:r>
            <a:endParaRPr lang="en-US" sz="3600" dirty="0"/>
          </a:p>
        </p:txBody>
      </p:sp>
      <p:sp>
        <p:nvSpPr>
          <p:cNvPr id="6" name="Right Brace 5"/>
          <p:cNvSpPr/>
          <p:nvPr/>
        </p:nvSpPr>
        <p:spPr>
          <a:xfrm rot="16200000">
            <a:off x="3581400" y="-569110"/>
            <a:ext cx="304800" cy="5486400"/>
          </a:xfrm>
          <a:prstGeom prst="rightBrace">
            <a:avLst>
              <a:gd name="adj1" fmla="val 45833"/>
              <a:gd name="adj2" fmla="val 5000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214827" y="1447800"/>
            <a:ext cx="1048685" cy="646331"/>
          </a:xfrm>
          <a:prstGeom prst="rect">
            <a:avLst/>
          </a:prstGeom>
          <a:noFill/>
        </p:spPr>
        <p:txBody>
          <a:bodyPr wrap="none" rtlCol="0">
            <a:spAutoFit/>
          </a:bodyPr>
          <a:lstStyle/>
          <a:p>
            <a:r>
              <a:rPr lang="en-US" sz="3600" dirty="0" smtClean="0"/>
              <a:t>suits</a:t>
            </a:r>
            <a:endParaRPr lang="en-US" sz="3600" dirty="0"/>
          </a:p>
        </p:txBody>
      </p:sp>
      <p:sp>
        <p:nvSpPr>
          <p:cNvPr id="8" name="TextBox 7"/>
          <p:cNvSpPr txBox="1"/>
          <p:nvPr/>
        </p:nvSpPr>
        <p:spPr>
          <a:xfrm>
            <a:off x="1106332" y="4843125"/>
            <a:ext cx="5420523" cy="707886"/>
          </a:xfrm>
          <a:prstGeom prst="rect">
            <a:avLst/>
          </a:prstGeom>
          <a:noFill/>
        </p:spPr>
        <p:txBody>
          <a:bodyPr wrap="none" rtlCol="0">
            <a:spAutoFit/>
          </a:bodyPr>
          <a:lstStyle/>
          <a:p>
            <a:r>
              <a:rPr lang="en-US" sz="4000" dirty="0" smtClean="0"/>
              <a:t>2,3,4,5,6,7,8,9,10,J,Q,K,A</a:t>
            </a:r>
            <a:endParaRPr lang="en-US" sz="4000" dirty="0"/>
          </a:p>
        </p:txBody>
      </p:sp>
      <p:sp>
        <p:nvSpPr>
          <p:cNvPr id="9" name="TextBox 8"/>
          <p:cNvSpPr txBox="1"/>
          <p:nvPr/>
        </p:nvSpPr>
        <p:spPr>
          <a:xfrm>
            <a:off x="6858000" y="4904680"/>
            <a:ext cx="1769202" cy="584775"/>
          </a:xfrm>
          <a:prstGeom prst="rect">
            <a:avLst/>
          </a:prstGeom>
          <a:noFill/>
        </p:spPr>
        <p:txBody>
          <a:bodyPr wrap="none" rtlCol="0">
            <a:spAutoFit/>
          </a:bodyPr>
          <a:lstStyle/>
          <a:p>
            <a:r>
              <a:rPr lang="en-US" sz="3200" dirty="0" smtClean="0"/>
              <a:t>our order</a:t>
            </a:r>
            <a:endParaRPr lang="en-US" sz="3200" dirty="0"/>
          </a:p>
        </p:txBody>
      </p:sp>
      <p:pic>
        <p:nvPicPr>
          <p:cNvPr id="10" name="Picture 4" descr="http://upload.wikimedia.org/wikipedia/commons/f/f9/Pack_of_playing_cards_whiteb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29263" y="2624546"/>
            <a:ext cx="1434468" cy="987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830861"/>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 the number of cards</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63</a:t>
            </a:fld>
            <a:endParaRPr lang="en-US"/>
          </a:p>
        </p:txBody>
      </p:sp>
      <p:pic>
        <p:nvPicPr>
          <p:cNvPr id="4102" name="Picture 6" descr="C:\Users\mbudiu\AppData\Local\Microsoft\Windows\Temporary Internet Files\Content.IE5\D5HS8DXT\MC90025065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13272"/>
            <a:ext cx="3810000" cy="3082158"/>
          </a:xfrm>
          <a:prstGeom prst="rect">
            <a:avLst/>
          </a:prstGeom>
          <a:noFill/>
          <a:extLst>
            <a:ext uri="{909E8E84-426E-40DD-AFC4-6F175D3DCCD1}">
              <a14:hiddenFill xmlns:a14="http://schemas.microsoft.com/office/drawing/2010/main">
                <a:solidFill>
                  <a:srgbClr val="FFFFFF"/>
                </a:solidFill>
              </a14:hiddenFill>
            </a:ext>
          </a:extLst>
        </p:spPr>
      </p:pic>
      <p:pic>
        <p:nvPicPr>
          <p:cNvPr id="4103" name="Picture 7" descr="C:\Users\mbudiu\AppData\Local\Microsoft\Windows\Temporary Internet Files\Content.IE5\UCYGXN3F\MC900431537[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2213610"/>
            <a:ext cx="3353320" cy="2850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2400" y="6321879"/>
            <a:ext cx="3325141" cy="461665"/>
          </a:xfrm>
          <a:prstGeom prst="rect">
            <a:avLst/>
          </a:prstGeom>
          <a:noFill/>
        </p:spPr>
        <p:txBody>
          <a:bodyPr wrap="none" rtlCol="0">
            <a:spAutoFit/>
          </a:bodyPr>
          <a:lstStyle/>
          <a:p>
            <a:r>
              <a:rPr lang="en-US" sz="2400" i="1" dirty="0" smtClean="0"/>
              <a:t>Counting, or aggregation</a:t>
            </a:r>
            <a:endParaRPr lang="en-US" sz="2400" i="1" dirty="0"/>
          </a:p>
        </p:txBody>
      </p:sp>
    </p:spTree>
    <p:extLst>
      <p:ext uri="{BB962C8B-B14F-4D97-AF65-F5344CB8AC3E}">
        <p14:creationId xmlns:p14="http://schemas.microsoft.com/office/powerpoint/2010/main" val="2159607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Keep only the even cards</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64</a:t>
            </a:fld>
            <a:endParaRPr lang="en-US"/>
          </a:p>
        </p:txBody>
      </p:sp>
      <p:sp>
        <p:nvSpPr>
          <p:cNvPr id="6" name="TextBox 5"/>
          <p:cNvSpPr txBox="1"/>
          <p:nvPr/>
        </p:nvSpPr>
        <p:spPr>
          <a:xfrm>
            <a:off x="1905000" y="3213675"/>
            <a:ext cx="5420523" cy="707886"/>
          </a:xfrm>
          <a:prstGeom prst="rect">
            <a:avLst/>
          </a:prstGeom>
          <a:noFill/>
        </p:spPr>
        <p:txBody>
          <a:bodyPr wrap="none" rtlCol="0">
            <a:spAutoFit/>
          </a:bodyPr>
          <a:lstStyle/>
          <a:p>
            <a:r>
              <a:rPr lang="en-US" sz="4000" dirty="0" smtClean="0"/>
              <a:t>2,3,4,5,6,7,8,9,10,J,Q,K,A</a:t>
            </a:r>
            <a:endParaRPr lang="en-US" sz="4000" dirty="0"/>
          </a:p>
        </p:txBody>
      </p:sp>
      <p:cxnSp>
        <p:nvCxnSpPr>
          <p:cNvPr id="7" name="Straight Connector 6"/>
          <p:cNvCxnSpPr/>
          <p:nvPr/>
        </p:nvCxnSpPr>
        <p:spPr>
          <a:xfrm flipH="1">
            <a:off x="2209800" y="3137475"/>
            <a:ext cx="533400" cy="722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3053162" y="3137474"/>
            <a:ext cx="533400" cy="722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3738962" y="3175574"/>
            <a:ext cx="533400" cy="722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500962" y="3181018"/>
            <a:ext cx="533400" cy="722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5491562" y="3181018"/>
            <a:ext cx="533400" cy="722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6329762" y="3181018"/>
            <a:ext cx="533400" cy="72253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2400" y="6321879"/>
            <a:ext cx="819327" cy="461665"/>
          </a:xfrm>
          <a:prstGeom prst="rect">
            <a:avLst/>
          </a:prstGeom>
          <a:noFill/>
        </p:spPr>
        <p:txBody>
          <a:bodyPr wrap="none" rtlCol="0">
            <a:spAutoFit/>
          </a:bodyPr>
          <a:lstStyle/>
          <a:p>
            <a:r>
              <a:rPr lang="en-US" sz="2400" i="1" dirty="0" smtClean="0"/>
              <a:t>Filter</a:t>
            </a:r>
            <a:endParaRPr lang="en-US" sz="2400" i="1" dirty="0"/>
          </a:p>
        </p:txBody>
      </p:sp>
    </p:spTree>
    <p:extLst>
      <p:ext uri="{BB962C8B-B14F-4D97-AF65-F5344CB8AC3E}">
        <p14:creationId xmlns:p14="http://schemas.microsoft.com/office/powerpoint/2010/main" val="33114986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Count the Number of Figures</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65</a:t>
            </a:fld>
            <a:endParaRPr lang="en-US"/>
          </a:p>
        </p:txBody>
      </p:sp>
      <p:pic>
        <p:nvPicPr>
          <p:cNvPr id="4" name="Picture 6" descr="C:\Users\mbudiu\AppData\Local\Microsoft\Windows\Temporary Internet Files\Content.IE5\D5HS8DXT\MC900250659[1].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2213272"/>
            <a:ext cx="3810000" cy="3082158"/>
          </a:xfrm>
          <a:prstGeom prst="rect">
            <a:avLst/>
          </a:prstGeom>
          <a:noFill/>
          <a:extLst>
            <a:ext uri="{909E8E84-426E-40DD-AFC4-6F175D3DCCD1}">
              <a14:hiddenFill xmlns:a14="http://schemas.microsoft.com/office/drawing/2010/main">
                <a:solidFill>
                  <a:srgbClr val="FFFFFF"/>
                </a:solidFill>
              </a14:hiddenFill>
            </a:ext>
          </a:extLst>
        </p:spPr>
      </p:pic>
      <p:pic>
        <p:nvPicPr>
          <p:cNvPr id="7236" name="Picture 68" descr="C:\Users\mbudiu\AppData\Local\Microsoft\Windows\Temporary Internet Files\Content.IE5\D5HS8DXT\MP90039927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202" y="1974918"/>
            <a:ext cx="2846397" cy="3558865"/>
          </a:xfrm>
          <a:prstGeom prst="rect">
            <a:avLst/>
          </a:prstGeom>
          <a:noFill/>
          <a:extLst>
            <a:ext uri="{909E8E84-426E-40DD-AFC4-6F175D3DCCD1}">
              <a14:hiddenFill xmlns:a14="http://schemas.microsoft.com/office/drawing/2010/main">
                <a:solidFill>
                  <a:srgbClr val="FFFFFF"/>
                </a:solidFill>
              </a14:hiddenFill>
            </a:ext>
          </a:extLst>
        </p:spPr>
      </p:pic>
      <p:sp>
        <p:nvSpPr>
          <p:cNvPr id="73" name="TextBox 72"/>
          <p:cNvSpPr txBox="1"/>
          <p:nvPr/>
        </p:nvSpPr>
        <p:spPr>
          <a:xfrm>
            <a:off x="152400" y="6321879"/>
            <a:ext cx="2746008" cy="461665"/>
          </a:xfrm>
          <a:prstGeom prst="rect">
            <a:avLst/>
          </a:prstGeom>
          <a:noFill/>
        </p:spPr>
        <p:txBody>
          <a:bodyPr wrap="none" rtlCol="0">
            <a:spAutoFit/>
          </a:bodyPr>
          <a:lstStyle/>
          <a:p>
            <a:r>
              <a:rPr lang="en-US" sz="2400" i="1" dirty="0" smtClean="0"/>
              <a:t>Filter and Aggregate</a:t>
            </a:r>
            <a:endParaRPr lang="en-US" sz="2400" i="1" dirty="0"/>
          </a:p>
        </p:txBody>
      </p:sp>
    </p:spTree>
    <p:extLst>
      <p:ext uri="{BB962C8B-B14F-4D97-AF65-F5344CB8AC3E}">
        <p14:creationId xmlns:p14="http://schemas.microsoft.com/office/powerpoint/2010/main" val="17375502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Group cards by suit</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66</a:t>
            </a:fld>
            <a:endParaRPr lang="en-US"/>
          </a:p>
        </p:txBody>
      </p:sp>
      <p:pic>
        <p:nvPicPr>
          <p:cNvPr id="8196" name="Picture 4" descr="http://upload.wikimedia.org/wikipedia/commons/f/f9/Pack_of_playing_cards_whiteb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3299791"/>
            <a:ext cx="1434468" cy="9877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upload.wikimedia.org/wikipedia/commons/f/f9/Pack_of_playing_cards_whiteb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9477" y="3299791"/>
            <a:ext cx="1434468" cy="9877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upload.wikimedia.org/wikipedia/commons/f/f9/Pack_of_playing_cards_whiteb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8200" y="3299791"/>
            <a:ext cx="1434468" cy="987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ttp://upload.wikimedia.org/wikipedia/commons/f/f9/Pack_of_playing_cards_whiteb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248400" y="3375991"/>
            <a:ext cx="1434468" cy="987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3" descr="http://www.bridgeguys.com/images/logo_52_cards/suit_symbols_76p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43000" y="2286000"/>
            <a:ext cx="6621762" cy="15838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52400" y="6321879"/>
            <a:ext cx="1260858" cy="461665"/>
          </a:xfrm>
          <a:prstGeom prst="rect">
            <a:avLst/>
          </a:prstGeom>
          <a:noFill/>
        </p:spPr>
        <p:txBody>
          <a:bodyPr wrap="none" rtlCol="0">
            <a:spAutoFit/>
          </a:bodyPr>
          <a:lstStyle/>
          <a:p>
            <a:r>
              <a:rPr lang="en-US" sz="2400" i="1" dirty="0" err="1" smtClean="0"/>
              <a:t>GroupBy</a:t>
            </a:r>
            <a:endParaRPr lang="en-US" sz="2400" i="1" dirty="0"/>
          </a:p>
        </p:txBody>
      </p:sp>
    </p:spTree>
    <p:extLst>
      <p:ext uri="{BB962C8B-B14F-4D97-AF65-F5344CB8AC3E}">
        <p14:creationId xmlns:p14="http://schemas.microsoft.com/office/powerpoint/2010/main" val="2511262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Number of cards of each suit</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67</a:t>
            </a:fld>
            <a:endParaRPr lang="en-US"/>
          </a:p>
        </p:txBody>
      </p:sp>
      <p:pic>
        <p:nvPicPr>
          <p:cNvPr id="4" name="Picture 163" descr="http://www.bridgeguys.com/images/logo_52_cards/suit_symbols_76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957201" y="2286001"/>
            <a:ext cx="6621762" cy="15838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525763" y="2895600"/>
            <a:ext cx="5484638" cy="1200329"/>
          </a:xfrm>
          <a:prstGeom prst="rect">
            <a:avLst/>
          </a:prstGeom>
          <a:noFill/>
        </p:spPr>
        <p:txBody>
          <a:bodyPr wrap="square" lIns="91440" tIns="45720" rIns="91440" bIns="45720">
            <a:spAutoFit/>
          </a:bodyPr>
          <a:lstStyle/>
          <a:p>
            <a:pPr algn="ctr"/>
            <a:r>
              <a:rPr lang="en-US" sz="7200" b="1" cap="none" spc="0"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     ?     ?      ?</a:t>
            </a:r>
            <a:endParaRPr lang="en-US" sz="72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6" name="TextBox 5"/>
          <p:cNvSpPr txBox="1"/>
          <p:nvPr/>
        </p:nvSpPr>
        <p:spPr>
          <a:xfrm>
            <a:off x="152400" y="6321879"/>
            <a:ext cx="2737096" cy="461665"/>
          </a:xfrm>
          <a:prstGeom prst="rect">
            <a:avLst/>
          </a:prstGeom>
          <a:noFill/>
        </p:spPr>
        <p:txBody>
          <a:bodyPr wrap="none" rtlCol="0">
            <a:spAutoFit/>
          </a:bodyPr>
          <a:lstStyle/>
          <a:p>
            <a:r>
              <a:rPr lang="en-US" sz="2400" i="1" dirty="0" err="1" smtClean="0"/>
              <a:t>GroupBy</a:t>
            </a:r>
            <a:r>
              <a:rPr lang="en-US" sz="2400" i="1" dirty="0" smtClean="0"/>
              <a:t>-Aggregate</a:t>
            </a:r>
            <a:endParaRPr lang="en-US" sz="2400" i="1" dirty="0"/>
          </a:p>
        </p:txBody>
      </p:sp>
    </p:spTree>
    <p:extLst>
      <p:ext uri="{BB962C8B-B14F-4D97-AF65-F5344CB8AC3E}">
        <p14:creationId xmlns:p14="http://schemas.microsoft.com/office/powerpoint/2010/main" val="3303767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Sort the cards</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68</a:t>
            </a:fld>
            <a:endParaRPr lang="en-US"/>
          </a:p>
        </p:txBody>
      </p:sp>
      <p:sp>
        <p:nvSpPr>
          <p:cNvPr id="4" name="TextBox 3"/>
          <p:cNvSpPr txBox="1"/>
          <p:nvPr/>
        </p:nvSpPr>
        <p:spPr>
          <a:xfrm>
            <a:off x="403108" y="3557856"/>
            <a:ext cx="5420523" cy="707886"/>
          </a:xfrm>
          <a:prstGeom prst="rect">
            <a:avLst/>
          </a:prstGeom>
          <a:noFill/>
        </p:spPr>
        <p:txBody>
          <a:bodyPr wrap="none" rtlCol="0">
            <a:spAutoFit/>
          </a:bodyPr>
          <a:lstStyle/>
          <a:p>
            <a:r>
              <a:rPr lang="en-US" sz="4000" dirty="0" smtClean="0"/>
              <a:t>2,3,4,5,6,7,8,9,10,J,Q,K,A</a:t>
            </a:r>
            <a:endParaRPr lang="en-US" sz="4000" dirty="0"/>
          </a:p>
        </p:txBody>
      </p:sp>
      <p:sp>
        <p:nvSpPr>
          <p:cNvPr id="5" name="TextBox 4"/>
          <p:cNvSpPr txBox="1"/>
          <p:nvPr/>
        </p:nvSpPr>
        <p:spPr>
          <a:xfrm>
            <a:off x="5867400" y="2886604"/>
            <a:ext cx="3015505" cy="1323439"/>
          </a:xfrm>
          <a:prstGeom prst="rect">
            <a:avLst/>
          </a:prstGeom>
          <a:noFill/>
        </p:spPr>
        <p:txBody>
          <a:bodyPr wrap="none" rtlCol="0">
            <a:spAutoFit/>
          </a:bodyPr>
          <a:lstStyle/>
          <a:p>
            <a:r>
              <a:rPr lang="en-US" sz="4000" dirty="0" smtClean="0"/>
              <a:t>lexicographic </a:t>
            </a:r>
            <a:br>
              <a:rPr lang="en-US" sz="4000" dirty="0" smtClean="0"/>
            </a:br>
            <a:r>
              <a:rPr lang="en-US" sz="4000" dirty="0" smtClean="0"/>
              <a:t>order</a:t>
            </a:r>
            <a:endParaRPr lang="en-US" sz="4000" dirty="0"/>
          </a:p>
        </p:txBody>
      </p:sp>
      <p:pic>
        <p:nvPicPr>
          <p:cNvPr id="6" name="Picture 163" descr="http://www.bridgeguys.com/images/logo_52_cards/suit_symbols_76pt.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447800" y="2868393"/>
            <a:ext cx="2827338" cy="6762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6321879"/>
            <a:ext cx="691215" cy="461665"/>
          </a:xfrm>
          <a:prstGeom prst="rect">
            <a:avLst/>
          </a:prstGeom>
          <a:noFill/>
        </p:spPr>
        <p:txBody>
          <a:bodyPr wrap="none" rtlCol="0">
            <a:spAutoFit/>
          </a:bodyPr>
          <a:lstStyle/>
          <a:p>
            <a:r>
              <a:rPr lang="en-US" sz="2400" i="1" dirty="0" smtClean="0"/>
              <a:t>Sort</a:t>
            </a:r>
            <a:endParaRPr lang="en-US" sz="2400" i="1" dirty="0"/>
          </a:p>
        </p:txBody>
      </p:sp>
    </p:spTree>
    <p:extLst>
      <p:ext uri="{BB962C8B-B14F-4D97-AF65-F5344CB8AC3E}">
        <p14:creationId xmlns:p14="http://schemas.microsoft.com/office/powerpoint/2010/main" val="24070721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DryadLINQ</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69</a:t>
            </a:fld>
            <a:endParaRPr lang="en-US"/>
          </a:p>
        </p:txBody>
      </p:sp>
      <p:grpSp>
        <p:nvGrpSpPr>
          <p:cNvPr id="29" name="Group 28"/>
          <p:cNvGrpSpPr/>
          <p:nvPr/>
        </p:nvGrpSpPr>
        <p:grpSpPr>
          <a:xfrm>
            <a:off x="1953922" y="1545383"/>
            <a:ext cx="4958652" cy="2692276"/>
            <a:chOff x="814873" y="2028986"/>
            <a:chExt cx="7414727" cy="3914614"/>
          </a:xfrm>
        </p:grpSpPr>
        <p:sp>
          <p:nvSpPr>
            <p:cNvPr id="30" name="Rectangle 29"/>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31" name="Rectangle 30"/>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32" name="Rectangle 31"/>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33" name="Rectangle 32"/>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34" name="Rectangle 33"/>
            <p:cNvSpPr/>
            <p:nvPr/>
          </p:nvSpPr>
          <p:spPr>
            <a:xfrm>
              <a:off x="838200"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35" name="Rectangle 34"/>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36" name="Rectangle 35"/>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37" name="Rectangle 36"/>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38" name="Rectangle 37"/>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39" name="Rectangle 38"/>
            <p:cNvSpPr/>
            <p:nvPr/>
          </p:nvSpPr>
          <p:spPr>
            <a:xfrm>
              <a:off x="814873" y="2028986"/>
              <a:ext cx="7391400" cy="381000"/>
            </a:xfrm>
            <a:prstGeom prst="rect">
              <a:avLst/>
            </a:prstGeom>
            <a:solidFill>
              <a:srgbClr val="FFFF00"/>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Applications</a:t>
              </a:r>
              <a:endParaRPr lang="en-US" dirty="0">
                <a:solidFill>
                  <a:schemeClr val="tx1"/>
                </a:solidFill>
              </a:endParaRPr>
            </a:p>
          </p:txBody>
        </p:sp>
      </p:grpSp>
      <p:sp>
        <p:nvSpPr>
          <p:cNvPr id="40" name="Rectangle 39"/>
          <p:cNvSpPr/>
          <p:nvPr/>
        </p:nvSpPr>
        <p:spPr>
          <a:xfrm>
            <a:off x="1774371" y="1371601"/>
            <a:ext cx="5388429" cy="494521"/>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946146" y="2248678"/>
            <a:ext cx="5388429" cy="2094722"/>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0989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9" descr="http://www.nature.com/news/2011/110119/images/469282a-i5.0.jpg"/>
          <p:cNvPicPr>
            <a:picLocks noChangeAspect="1" noChangeArrowheads="1"/>
          </p:cNvPicPr>
          <p:nvPr/>
        </p:nvPicPr>
        <p:blipFill rotWithShape="1">
          <a:blip r:embed="rId3">
            <a:extLst>
              <a:ext uri="{28A0092B-C50C-407E-A947-70E740481C1C}">
                <a14:useLocalDpi xmlns:a14="http://schemas.microsoft.com/office/drawing/2010/main" val="0"/>
              </a:ext>
            </a:extLst>
          </a:blip>
          <a:srcRect l="6353" t="14820" r="5084" b="1686"/>
          <a:stretch/>
        </p:blipFill>
        <p:spPr bwMode="auto">
          <a:xfrm>
            <a:off x="3443920" y="2350806"/>
            <a:ext cx="5700080" cy="31790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077200" cy="1143000"/>
          </a:xfrm>
        </p:spPr>
        <p:txBody>
          <a:bodyPr>
            <a:normAutofit/>
          </a:bodyPr>
          <a:lstStyle/>
          <a:p>
            <a:r>
              <a:rPr lang="en-US" dirty="0" smtClean="0"/>
              <a:t>The Large Hadron Collider</a:t>
            </a:r>
            <a:endParaRPr lang="en-US" dirty="0"/>
          </a:p>
        </p:txBody>
      </p:sp>
      <p:pic>
        <p:nvPicPr>
          <p:cNvPr id="7170" name="Picture 2" descr="File:Construction of LHC at CER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676400"/>
            <a:ext cx="32004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125161" y="6019800"/>
            <a:ext cx="1553054" cy="461665"/>
          </a:xfrm>
          <a:prstGeom prst="rect">
            <a:avLst/>
          </a:prstGeom>
        </p:spPr>
        <p:txBody>
          <a:bodyPr wrap="none">
            <a:spAutoFit/>
          </a:bodyPr>
          <a:lstStyle/>
          <a:p>
            <a:pPr algn="ctr"/>
            <a:r>
              <a:rPr lang="en-US" sz="2400" dirty="0" smtClean="0"/>
              <a:t>15 PB/year</a:t>
            </a:r>
            <a:endParaRPr lang="en-US" sz="2400" dirty="0"/>
          </a:p>
        </p:txBody>
      </p:sp>
      <p:sp>
        <p:nvSpPr>
          <p:cNvPr id="12" name="Rectangle 11"/>
          <p:cNvSpPr/>
          <p:nvPr/>
        </p:nvSpPr>
        <p:spPr>
          <a:xfrm>
            <a:off x="5219911" y="5867400"/>
            <a:ext cx="2953501" cy="830997"/>
          </a:xfrm>
          <a:prstGeom prst="rect">
            <a:avLst/>
          </a:prstGeom>
        </p:spPr>
        <p:txBody>
          <a:bodyPr wrap="none">
            <a:spAutoFit/>
          </a:bodyPr>
          <a:lstStyle/>
          <a:p>
            <a:pPr algn="ctr"/>
            <a:r>
              <a:rPr lang="en-US" sz="2400" dirty="0" smtClean="0"/>
              <a:t>LHC Grid: </a:t>
            </a:r>
            <a:br>
              <a:rPr lang="en-US" sz="2400" dirty="0" smtClean="0"/>
            </a:br>
            <a:r>
              <a:rPr lang="en-US" sz="2400" dirty="0" smtClean="0"/>
              <a:t>200K computing cores</a:t>
            </a:r>
            <a:endParaRPr lang="en-US" sz="2400" dirty="0"/>
          </a:p>
        </p:txBody>
      </p:sp>
      <p:sp>
        <p:nvSpPr>
          <p:cNvPr id="3" name="Slide Number Placeholder 2"/>
          <p:cNvSpPr>
            <a:spLocks noGrp="1"/>
          </p:cNvSpPr>
          <p:nvPr>
            <p:ph type="sldNum" sz="quarter" idx="12"/>
          </p:nvPr>
        </p:nvSpPr>
        <p:spPr/>
        <p:txBody>
          <a:bodyPr/>
          <a:lstStyle/>
          <a:p>
            <a:fld id="{7DFD6D15-E93D-49F7-A232-24DC301FD65E}" type="slidenum">
              <a:rPr lang="en-US" smtClean="0"/>
              <a:t>7</a:t>
            </a:fld>
            <a:endParaRPr lang="en-US"/>
          </a:p>
        </p:txBody>
      </p:sp>
    </p:spTree>
    <p:extLst>
      <p:ext uri="{BB962C8B-B14F-4D97-AF65-F5344CB8AC3E}">
        <p14:creationId xmlns:p14="http://schemas.microsoft.com/office/powerpoint/2010/main" val="13067919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400" y="228600"/>
            <a:ext cx="8229600" cy="944562"/>
          </a:xfrm>
        </p:spPr>
        <p:txBody>
          <a:bodyPr/>
          <a:lstStyle/>
          <a:p>
            <a:r>
              <a:rPr lang="en-US" dirty="0" smtClean="0"/>
              <a:t>Collections</a:t>
            </a:r>
            <a:endParaRPr lang="en-US" dirty="0"/>
          </a:p>
        </p:txBody>
      </p:sp>
      <p:sp>
        <p:nvSpPr>
          <p:cNvPr id="2" name="Slide Number Placeholder 1"/>
          <p:cNvSpPr>
            <a:spLocks noGrp="1"/>
          </p:cNvSpPr>
          <p:nvPr>
            <p:ph type="sldNum" sz="quarter" idx="12"/>
          </p:nvPr>
        </p:nvSpPr>
        <p:spPr/>
        <p:txBody>
          <a:bodyPr/>
          <a:lstStyle/>
          <a:p>
            <a:fld id="{FC7F914F-062F-453F-B34B-BB004E9935E0}" type="slidenum">
              <a:rPr lang="en-US" smtClean="0"/>
              <a:pPr/>
              <a:t>70</a:t>
            </a:fld>
            <a:endParaRPr lang="en-US"/>
          </a:p>
        </p:txBody>
      </p:sp>
      <p:sp>
        <p:nvSpPr>
          <p:cNvPr id="4" name="Rectangle 3"/>
          <p:cNvSpPr/>
          <p:nvPr/>
        </p:nvSpPr>
        <p:spPr>
          <a:xfrm>
            <a:off x="2133600" y="2120813"/>
            <a:ext cx="3426895" cy="523220"/>
          </a:xfrm>
          <a:prstGeom prst="rect">
            <a:avLst/>
          </a:prstGeom>
        </p:spPr>
        <p:txBody>
          <a:bodyPr wrap="square">
            <a:spAutoFit/>
          </a:bodyPr>
          <a:lstStyle/>
          <a:p>
            <a:pPr marL="342900" indent="-342900">
              <a:spcBef>
                <a:spcPct val="20000"/>
              </a:spcBef>
              <a:buFont typeface="Arial" pitchFamily="34" charset="0"/>
              <a:buNone/>
            </a:pPr>
            <a:r>
              <a:rPr lang="en-US" sz="2800" dirty="0" smtClean="0">
                <a:latin typeface="Calibri" pitchFamily="34" charset="0"/>
              </a:rPr>
              <a:t>Collection&lt;T&gt;</a:t>
            </a:r>
          </a:p>
        </p:txBody>
      </p:sp>
      <p:grpSp>
        <p:nvGrpSpPr>
          <p:cNvPr id="14" name="Group 13"/>
          <p:cNvGrpSpPr/>
          <p:nvPr/>
        </p:nvGrpSpPr>
        <p:grpSpPr>
          <a:xfrm>
            <a:off x="2819400" y="3206498"/>
            <a:ext cx="3352800" cy="761999"/>
            <a:chOff x="1143000" y="1524000"/>
            <a:chExt cx="3352800" cy="1349145"/>
          </a:xfrm>
        </p:grpSpPr>
        <p:sp>
          <p:nvSpPr>
            <p:cNvPr id="5" name="Rounded Rectangle 4"/>
            <p:cNvSpPr/>
            <p:nvPr/>
          </p:nvSpPr>
          <p:spPr>
            <a:xfrm>
              <a:off x="1143000" y="1524000"/>
              <a:ext cx="3352800" cy="1349145"/>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6" name="Rectangle 5"/>
            <p:cNvSpPr/>
            <p:nvPr/>
          </p:nvSpPr>
          <p:spPr>
            <a:xfrm>
              <a:off x="1370811" y="1673904"/>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7" name="Rectangle 6"/>
            <p:cNvSpPr/>
            <p:nvPr/>
          </p:nvSpPr>
          <p:spPr>
            <a:xfrm>
              <a:off x="1750493" y="1673904"/>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8" name="Rectangle 7"/>
            <p:cNvSpPr/>
            <p:nvPr/>
          </p:nvSpPr>
          <p:spPr>
            <a:xfrm>
              <a:off x="2130177" y="1673904"/>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9" name="Rectangle 8"/>
            <p:cNvSpPr/>
            <p:nvPr/>
          </p:nvSpPr>
          <p:spPr>
            <a:xfrm>
              <a:off x="2509861" y="1673904"/>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0" name="Rectangle 9"/>
            <p:cNvSpPr/>
            <p:nvPr/>
          </p:nvSpPr>
          <p:spPr>
            <a:xfrm>
              <a:off x="2889545" y="1673904"/>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1" name="Rectangle 10"/>
            <p:cNvSpPr/>
            <p:nvPr/>
          </p:nvSpPr>
          <p:spPr>
            <a:xfrm>
              <a:off x="3276600" y="1676400"/>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2" name="Rectangle 11"/>
            <p:cNvSpPr/>
            <p:nvPr/>
          </p:nvSpPr>
          <p:spPr>
            <a:xfrm>
              <a:off x="3656284" y="1676400"/>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3" name="Rectangle 12"/>
            <p:cNvSpPr/>
            <p:nvPr/>
          </p:nvSpPr>
          <p:spPr>
            <a:xfrm>
              <a:off x="4035968" y="1676400"/>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grpSp>
      <p:sp>
        <p:nvSpPr>
          <p:cNvPr id="16" name="Down Arrow 15"/>
          <p:cNvSpPr/>
          <p:nvPr/>
        </p:nvSpPr>
        <p:spPr>
          <a:xfrm flipV="1">
            <a:off x="3332592" y="3900153"/>
            <a:ext cx="381000" cy="6096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066905" y="4509753"/>
            <a:ext cx="2512547" cy="461665"/>
          </a:xfrm>
          <a:prstGeom prst="rect">
            <a:avLst/>
          </a:prstGeom>
          <a:noFill/>
        </p:spPr>
        <p:txBody>
          <a:bodyPr wrap="none" rtlCol="0">
            <a:spAutoFit/>
          </a:bodyPr>
          <a:lstStyle/>
          <a:p>
            <a:r>
              <a:rPr lang="en-US" sz="2400" i="1" dirty="0" smtClean="0"/>
              <a:t>Elements of type T</a:t>
            </a:r>
            <a:endParaRPr lang="en-US" sz="2400" i="1" dirty="0"/>
          </a:p>
        </p:txBody>
      </p:sp>
      <p:cxnSp>
        <p:nvCxnSpPr>
          <p:cNvPr id="20" name="Straight Arrow Connector 19"/>
          <p:cNvCxnSpPr>
            <a:stCxn id="18" idx="0"/>
            <a:endCxn id="11" idx="2"/>
          </p:cNvCxnSpPr>
          <p:nvPr/>
        </p:nvCxnSpPr>
        <p:spPr>
          <a:xfrm flipH="1" flipV="1">
            <a:off x="5066906" y="3885240"/>
            <a:ext cx="1256273" cy="6245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228584" y="4503003"/>
            <a:ext cx="2396618" cy="830997"/>
          </a:xfrm>
          <a:prstGeom prst="rect">
            <a:avLst/>
          </a:prstGeom>
          <a:noFill/>
        </p:spPr>
        <p:txBody>
          <a:bodyPr wrap="none" rtlCol="0">
            <a:spAutoFit/>
          </a:bodyPr>
          <a:lstStyle/>
          <a:p>
            <a:pPr algn="ctr"/>
            <a:r>
              <a:rPr lang="en-US" sz="2400" i="1" dirty="0" smtClean="0"/>
              <a:t>Iterator</a:t>
            </a:r>
          </a:p>
          <a:p>
            <a:pPr algn="ctr"/>
            <a:r>
              <a:rPr lang="en-US" sz="2400" i="1" dirty="0" smtClean="0"/>
              <a:t>(current element)</a:t>
            </a:r>
            <a:endParaRPr lang="en-US" sz="2400" i="1" dirty="0"/>
          </a:p>
        </p:txBody>
      </p:sp>
      <p:cxnSp>
        <p:nvCxnSpPr>
          <p:cNvPr id="24" name="Straight Arrow Connector 23"/>
          <p:cNvCxnSpPr>
            <a:endCxn id="5" idx="0"/>
          </p:cNvCxnSpPr>
          <p:nvPr/>
        </p:nvCxnSpPr>
        <p:spPr>
          <a:xfrm>
            <a:off x="3806577" y="2520697"/>
            <a:ext cx="689223" cy="685801"/>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8" idx="0"/>
            <a:endCxn id="13" idx="2"/>
          </p:cNvCxnSpPr>
          <p:nvPr/>
        </p:nvCxnSpPr>
        <p:spPr>
          <a:xfrm flipH="1" flipV="1">
            <a:off x="5826274" y="3885240"/>
            <a:ext cx="496905" cy="624513"/>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P spid="21"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Distributed Collections</a:t>
            </a:r>
            <a:endParaRPr lang="en-US" dirty="0"/>
          </a:p>
        </p:txBody>
      </p:sp>
      <p:sp>
        <p:nvSpPr>
          <p:cNvPr id="2" name="Slide Number Placeholder 1"/>
          <p:cNvSpPr>
            <a:spLocks noGrp="1"/>
          </p:cNvSpPr>
          <p:nvPr>
            <p:ph type="sldNum" sz="quarter" idx="12"/>
          </p:nvPr>
        </p:nvSpPr>
        <p:spPr/>
        <p:txBody>
          <a:bodyPr/>
          <a:lstStyle/>
          <a:p>
            <a:fld id="{FC7F914F-062F-453F-B34B-BB004E9935E0}" type="slidenum">
              <a:rPr lang="en-US" smtClean="0"/>
              <a:pPr/>
              <a:t>71</a:t>
            </a:fld>
            <a:endParaRPr lang="en-US"/>
          </a:p>
        </p:txBody>
      </p:sp>
      <p:pic>
        <p:nvPicPr>
          <p:cNvPr id="4" name="Picture 3"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540155" y="2998065"/>
            <a:ext cx="884439" cy="1304621"/>
          </a:xfrm>
          <a:prstGeom prst="rect">
            <a:avLst/>
          </a:prstGeom>
          <a:noFill/>
        </p:spPr>
      </p:pic>
      <p:pic>
        <p:nvPicPr>
          <p:cNvPr id="5" name="Picture 4"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6046065" y="2998065"/>
            <a:ext cx="884439" cy="1304621"/>
          </a:xfrm>
          <a:prstGeom prst="rect">
            <a:avLst/>
          </a:prstGeom>
          <a:noFill/>
        </p:spPr>
      </p:pic>
      <p:pic>
        <p:nvPicPr>
          <p:cNvPr id="6" name="Picture 5"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92025" y="2998065"/>
            <a:ext cx="884439" cy="1304621"/>
          </a:xfrm>
          <a:prstGeom prst="rect">
            <a:avLst/>
          </a:prstGeom>
          <a:noFill/>
        </p:spPr>
      </p:pic>
      <p:sp>
        <p:nvSpPr>
          <p:cNvPr id="7" name="Rounded Rectangle 6"/>
          <p:cNvSpPr/>
          <p:nvPr/>
        </p:nvSpPr>
        <p:spPr>
          <a:xfrm>
            <a:off x="1078913" y="2700754"/>
            <a:ext cx="2202164" cy="1349145"/>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8" name="Rectangle 7"/>
          <p:cNvSpPr/>
          <p:nvPr/>
        </p:nvSpPr>
        <p:spPr>
          <a:xfrm>
            <a:off x="1306724"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9" name="Rectangle 8"/>
          <p:cNvSpPr/>
          <p:nvPr/>
        </p:nvSpPr>
        <p:spPr>
          <a:xfrm>
            <a:off x="1686406"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0" name="Rectangle 9"/>
          <p:cNvSpPr/>
          <p:nvPr/>
        </p:nvSpPr>
        <p:spPr>
          <a:xfrm>
            <a:off x="2066090"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1" name="Rectangle 10"/>
          <p:cNvSpPr/>
          <p:nvPr/>
        </p:nvSpPr>
        <p:spPr>
          <a:xfrm>
            <a:off x="2445774"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2" name="Rectangle 11"/>
          <p:cNvSpPr/>
          <p:nvPr/>
        </p:nvSpPr>
        <p:spPr>
          <a:xfrm>
            <a:off x="2825458"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3" name="Rounded Rectangle 12"/>
          <p:cNvSpPr/>
          <p:nvPr/>
        </p:nvSpPr>
        <p:spPr>
          <a:xfrm>
            <a:off x="3812634" y="2700754"/>
            <a:ext cx="1822480" cy="1349145"/>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4" name="Rectangle 13"/>
          <p:cNvSpPr/>
          <p:nvPr/>
        </p:nvSpPr>
        <p:spPr>
          <a:xfrm>
            <a:off x="4040443"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5" name="Rectangle 14"/>
          <p:cNvSpPr/>
          <p:nvPr/>
        </p:nvSpPr>
        <p:spPr>
          <a:xfrm>
            <a:off x="4420127"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 name="Rectangle 15"/>
          <p:cNvSpPr/>
          <p:nvPr/>
        </p:nvSpPr>
        <p:spPr>
          <a:xfrm>
            <a:off x="4799811"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7" name="Rectangle 16"/>
          <p:cNvSpPr/>
          <p:nvPr/>
        </p:nvSpPr>
        <p:spPr>
          <a:xfrm>
            <a:off x="5179495"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 name="Rounded Rectangle 17"/>
          <p:cNvSpPr/>
          <p:nvPr/>
        </p:nvSpPr>
        <p:spPr>
          <a:xfrm>
            <a:off x="6470418" y="2700754"/>
            <a:ext cx="1822480" cy="1349145"/>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9" name="Rectangle 18"/>
          <p:cNvSpPr/>
          <p:nvPr/>
        </p:nvSpPr>
        <p:spPr>
          <a:xfrm>
            <a:off x="6698226"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 name="Rectangle 19"/>
          <p:cNvSpPr/>
          <p:nvPr/>
        </p:nvSpPr>
        <p:spPr>
          <a:xfrm>
            <a:off x="7077910"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1" name="Rectangle 20"/>
          <p:cNvSpPr/>
          <p:nvPr/>
        </p:nvSpPr>
        <p:spPr>
          <a:xfrm>
            <a:off x="7457594"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 name="Rectangle 21"/>
          <p:cNvSpPr/>
          <p:nvPr/>
        </p:nvSpPr>
        <p:spPr>
          <a:xfrm>
            <a:off x="7837278" y="2850658"/>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3" name="TextBox 18"/>
          <p:cNvSpPr txBox="1"/>
          <p:nvPr/>
        </p:nvSpPr>
        <p:spPr>
          <a:xfrm>
            <a:off x="1371600" y="1676400"/>
            <a:ext cx="1627946"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smtClean="0"/>
              <a:t>Partition</a:t>
            </a:r>
            <a:endParaRPr lang="en-US" sz="3200" i="1" dirty="0"/>
          </a:p>
        </p:txBody>
      </p:sp>
      <p:sp>
        <p:nvSpPr>
          <p:cNvPr id="24" name="Left Brace 23"/>
          <p:cNvSpPr/>
          <p:nvPr/>
        </p:nvSpPr>
        <p:spPr>
          <a:xfrm rot="16200000" flipH="1">
            <a:off x="2066090" y="1376594"/>
            <a:ext cx="294813" cy="2063691"/>
          </a:xfrm>
          <a:prstGeom prst="leftBrace">
            <a:avLst>
              <a:gd name="adj1" fmla="val 2775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5" name="TextBox 20"/>
          <p:cNvSpPr txBox="1"/>
          <p:nvPr/>
        </p:nvSpPr>
        <p:spPr>
          <a:xfrm>
            <a:off x="3810000" y="4724400"/>
            <a:ext cx="1819729" cy="584775"/>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smtClean="0"/>
              <a:t>Collection</a:t>
            </a:r>
            <a:endParaRPr lang="en-US" sz="3200" i="1" dirty="0"/>
          </a:p>
        </p:txBody>
      </p:sp>
      <p:sp>
        <p:nvSpPr>
          <p:cNvPr id="26" name="Left Brace 25"/>
          <p:cNvSpPr/>
          <p:nvPr/>
        </p:nvSpPr>
        <p:spPr>
          <a:xfrm rot="16200000">
            <a:off x="4645703" y="860673"/>
            <a:ext cx="294813" cy="7517731"/>
          </a:xfrm>
          <a:prstGeom prst="leftBrace">
            <a:avLst>
              <a:gd name="adj1" fmla="val 27750"/>
              <a:gd name="adj2"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27" name="TextBox 25"/>
          <p:cNvSpPr txBox="1"/>
          <p:nvPr/>
        </p:nvSpPr>
        <p:spPr>
          <a:xfrm>
            <a:off x="5603845" y="1524000"/>
            <a:ext cx="2202301"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i="1" dirty="0" err="1" smtClean="0"/>
              <a:t>.Net</a:t>
            </a:r>
            <a:r>
              <a:rPr lang="en-US" sz="3200" i="1" dirty="0" smtClean="0"/>
              <a:t> objects</a:t>
            </a:r>
            <a:endParaRPr lang="en-US" sz="3200" i="1" dirty="0"/>
          </a:p>
        </p:txBody>
      </p:sp>
      <p:cxnSp>
        <p:nvCxnSpPr>
          <p:cNvPr id="28" name="Straight Arrow Connector 27"/>
          <p:cNvCxnSpPr>
            <a:stCxn id="27" idx="2"/>
            <a:endCxn id="12" idx="0"/>
          </p:cNvCxnSpPr>
          <p:nvPr/>
        </p:nvCxnSpPr>
        <p:spPr>
          <a:xfrm rot="5400000">
            <a:off x="4451239" y="596900"/>
            <a:ext cx="741883" cy="37656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9" name="Rounded Rectangle 28"/>
          <p:cNvSpPr/>
          <p:nvPr/>
        </p:nvSpPr>
        <p:spPr>
          <a:xfrm>
            <a:off x="886838" y="2555845"/>
            <a:ext cx="7665137" cy="16214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0" name="Straight Arrow Connector 29"/>
          <p:cNvCxnSpPr>
            <a:stCxn id="27" idx="2"/>
            <a:endCxn id="22" idx="0"/>
          </p:cNvCxnSpPr>
          <p:nvPr/>
        </p:nvCxnSpPr>
        <p:spPr>
          <a:xfrm rot="16200000" flipH="1">
            <a:off x="6957149" y="1856622"/>
            <a:ext cx="741883" cy="12461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dirty="0" smtClean="0"/>
              <a:t>Collection = Collection of Collections</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72</a:t>
            </a:fld>
            <a:endParaRPr lang="en-US"/>
          </a:p>
        </p:txBody>
      </p:sp>
      <p:pic>
        <p:nvPicPr>
          <p:cNvPr id="4" name="Picture 2" descr="C:\Documents and Settings\mbudiu\Local Settings\Temporary Internet Files\Content.IE5\8FBAYZRT\MPj04277090000[1].jpg"/>
          <p:cNvPicPr>
            <a:picLocks noChangeAspect="1" noChangeArrowheads="1"/>
          </p:cNvPicPr>
          <p:nvPr/>
        </p:nvPicPr>
        <p:blipFill>
          <a:blip r:embed="rId2" cstate="print"/>
          <a:srcRect/>
          <a:stretch>
            <a:fillRect/>
          </a:stretch>
        </p:blipFill>
        <p:spPr bwMode="auto">
          <a:xfrm>
            <a:off x="7231224" y="1212358"/>
            <a:ext cx="1676400" cy="1676400"/>
          </a:xfrm>
          <a:prstGeom prst="rect">
            <a:avLst/>
          </a:prstGeom>
          <a:noFill/>
        </p:spPr>
      </p:pic>
      <p:sp>
        <p:nvSpPr>
          <p:cNvPr id="8" name="Rounded Rectangle 7"/>
          <p:cNvSpPr/>
          <p:nvPr/>
        </p:nvSpPr>
        <p:spPr>
          <a:xfrm>
            <a:off x="1078913" y="3171638"/>
            <a:ext cx="2202164" cy="1349145"/>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9" name="Rectangle 8"/>
          <p:cNvSpPr/>
          <p:nvPr/>
        </p:nvSpPr>
        <p:spPr>
          <a:xfrm>
            <a:off x="1306724"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10" name="Rectangle 9"/>
          <p:cNvSpPr/>
          <p:nvPr/>
        </p:nvSpPr>
        <p:spPr>
          <a:xfrm>
            <a:off x="1686406"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1" name="Rectangle 10"/>
          <p:cNvSpPr/>
          <p:nvPr/>
        </p:nvSpPr>
        <p:spPr>
          <a:xfrm>
            <a:off x="2066090"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2" name="Rectangle 11"/>
          <p:cNvSpPr/>
          <p:nvPr/>
        </p:nvSpPr>
        <p:spPr>
          <a:xfrm>
            <a:off x="2445774"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3" name="Rectangle 12"/>
          <p:cNvSpPr/>
          <p:nvPr/>
        </p:nvSpPr>
        <p:spPr>
          <a:xfrm>
            <a:off x="2825458"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4" name="Rounded Rectangle 13"/>
          <p:cNvSpPr/>
          <p:nvPr/>
        </p:nvSpPr>
        <p:spPr>
          <a:xfrm>
            <a:off x="3812634" y="3171638"/>
            <a:ext cx="1822480" cy="1349145"/>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5" name="Rectangle 14"/>
          <p:cNvSpPr/>
          <p:nvPr/>
        </p:nvSpPr>
        <p:spPr>
          <a:xfrm>
            <a:off x="4040443"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 name="Rectangle 15"/>
          <p:cNvSpPr/>
          <p:nvPr/>
        </p:nvSpPr>
        <p:spPr>
          <a:xfrm>
            <a:off x="4420127"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7" name="Rectangle 16"/>
          <p:cNvSpPr/>
          <p:nvPr/>
        </p:nvSpPr>
        <p:spPr>
          <a:xfrm>
            <a:off x="4799811"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 name="Rectangle 17"/>
          <p:cNvSpPr/>
          <p:nvPr/>
        </p:nvSpPr>
        <p:spPr>
          <a:xfrm>
            <a:off x="5179495"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9" name="Rounded Rectangle 18"/>
          <p:cNvSpPr/>
          <p:nvPr/>
        </p:nvSpPr>
        <p:spPr>
          <a:xfrm>
            <a:off x="6470418" y="3171638"/>
            <a:ext cx="1822480" cy="1349145"/>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20" name="Rectangle 19"/>
          <p:cNvSpPr/>
          <p:nvPr/>
        </p:nvSpPr>
        <p:spPr>
          <a:xfrm>
            <a:off x="6698226"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1" name="Rectangle 20"/>
          <p:cNvSpPr/>
          <p:nvPr/>
        </p:nvSpPr>
        <p:spPr>
          <a:xfrm>
            <a:off x="7077910"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 name="Rectangle 21"/>
          <p:cNvSpPr/>
          <p:nvPr/>
        </p:nvSpPr>
        <p:spPr>
          <a:xfrm>
            <a:off x="7457594"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3" name="Rectangle 22"/>
          <p:cNvSpPr/>
          <p:nvPr/>
        </p:nvSpPr>
        <p:spPr>
          <a:xfrm>
            <a:off x="7837278" y="3321542"/>
            <a:ext cx="227811" cy="104933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4" name="Rounded Rectangle 23"/>
          <p:cNvSpPr/>
          <p:nvPr/>
        </p:nvSpPr>
        <p:spPr>
          <a:xfrm>
            <a:off x="886838" y="3026729"/>
            <a:ext cx="7665137" cy="1621471"/>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p:cNvSpPr/>
          <p:nvPr/>
        </p:nvSpPr>
        <p:spPr>
          <a:xfrm>
            <a:off x="2133600" y="2120813"/>
            <a:ext cx="3426895" cy="523220"/>
          </a:xfrm>
          <a:prstGeom prst="rect">
            <a:avLst/>
          </a:prstGeom>
        </p:spPr>
        <p:txBody>
          <a:bodyPr wrap="square">
            <a:spAutoFit/>
          </a:bodyPr>
          <a:lstStyle/>
          <a:p>
            <a:pPr marL="342900" indent="-342900">
              <a:spcBef>
                <a:spcPct val="20000"/>
              </a:spcBef>
              <a:buFont typeface="Arial" pitchFamily="34" charset="0"/>
              <a:buNone/>
            </a:pPr>
            <a:r>
              <a:rPr lang="en-US" sz="2800" dirty="0" smtClean="0">
                <a:latin typeface="Calibri" pitchFamily="34" charset="0"/>
              </a:rPr>
              <a:t>Collection&lt;T&gt;</a:t>
            </a:r>
          </a:p>
        </p:txBody>
      </p:sp>
      <p:cxnSp>
        <p:nvCxnSpPr>
          <p:cNvPr id="26" name="Straight Arrow Connector 25"/>
          <p:cNvCxnSpPr/>
          <p:nvPr/>
        </p:nvCxnSpPr>
        <p:spPr>
          <a:xfrm>
            <a:off x="3806577" y="2520697"/>
            <a:ext cx="613550" cy="50603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285999" y="5105400"/>
            <a:ext cx="3426895" cy="523220"/>
          </a:xfrm>
          <a:prstGeom prst="rect">
            <a:avLst/>
          </a:prstGeom>
        </p:spPr>
        <p:txBody>
          <a:bodyPr wrap="square">
            <a:spAutoFit/>
          </a:bodyPr>
          <a:lstStyle/>
          <a:p>
            <a:pPr marL="342900" indent="-342900">
              <a:spcBef>
                <a:spcPct val="20000"/>
              </a:spcBef>
              <a:buFont typeface="Arial" pitchFamily="34" charset="0"/>
              <a:buNone/>
            </a:pPr>
            <a:r>
              <a:rPr lang="en-US" sz="2800" dirty="0" smtClean="0">
                <a:latin typeface="Calibri" pitchFamily="34" charset="0"/>
              </a:rPr>
              <a:t>Collection&lt;T&gt;</a:t>
            </a:r>
          </a:p>
        </p:txBody>
      </p:sp>
      <p:cxnSp>
        <p:nvCxnSpPr>
          <p:cNvPr id="29" name="Straight Arrow Connector 28"/>
          <p:cNvCxnSpPr>
            <a:stCxn id="28" idx="0"/>
            <a:endCxn id="14" idx="2"/>
          </p:cNvCxnSpPr>
          <p:nvPr/>
        </p:nvCxnSpPr>
        <p:spPr>
          <a:xfrm flipV="1">
            <a:off x="3999447" y="4520783"/>
            <a:ext cx="724427" cy="584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28" idx="0"/>
            <a:endCxn id="8" idx="2"/>
          </p:cNvCxnSpPr>
          <p:nvPr/>
        </p:nvCxnSpPr>
        <p:spPr>
          <a:xfrm flipH="1" flipV="1">
            <a:off x="2179995" y="4520783"/>
            <a:ext cx="1819452" cy="584617"/>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0416000"/>
      </p:ext>
    </p:extLst>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3886200" y="4495800"/>
            <a:ext cx="1363467" cy="2011226"/>
          </a:xfrm>
          <a:prstGeom prst="rect">
            <a:avLst/>
          </a:prstGeom>
          <a:noFill/>
        </p:spPr>
      </p:pic>
      <p:sp>
        <p:nvSpPr>
          <p:cNvPr id="3" name="Title 2"/>
          <p:cNvSpPr>
            <a:spLocks noGrp="1"/>
          </p:cNvSpPr>
          <p:nvPr>
            <p:ph type="title"/>
          </p:nvPr>
        </p:nvSpPr>
        <p:spPr>
          <a:xfrm>
            <a:off x="1447800" y="274638"/>
            <a:ext cx="3886200" cy="1143000"/>
          </a:xfrm>
        </p:spPr>
        <p:txBody>
          <a:bodyPr/>
          <a:lstStyle/>
          <a:p>
            <a:r>
              <a:rPr lang="en-US" dirty="0" smtClean="0"/>
              <a:t>LINQ</a:t>
            </a:r>
            <a:endParaRPr lang="en-US" dirty="0"/>
          </a:p>
        </p:txBody>
      </p:sp>
      <p:sp>
        <p:nvSpPr>
          <p:cNvPr id="2" name="Slide Number Placeholder 1"/>
          <p:cNvSpPr>
            <a:spLocks noGrp="1"/>
          </p:cNvSpPr>
          <p:nvPr>
            <p:ph type="sldNum" sz="quarter" idx="12"/>
          </p:nvPr>
        </p:nvSpPr>
        <p:spPr/>
        <p:txBody>
          <a:bodyPr/>
          <a:lstStyle/>
          <a:p>
            <a:fld id="{FC7F914F-062F-453F-B34B-BB004E9935E0}" type="slidenum">
              <a:rPr lang="en-US" smtClean="0"/>
              <a:pPr/>
              <a:t>73</a:t>
            </a:fld>
            <a:endParaRPr lang="en-US"/>
          </a:p>
        </p:txBody>
      </p:sp>
      <p:pic>
        <p:nvPicPr>
          <p:cNvPr id="8" name="Picture 5" descr="C:\Program Files\Microsoft Resource DVD Artwork\DVD_ART\BoxShots_Logos\Visual Studio 2008 Professional Edition MSDN Premium\Visual Studio 2008 Professional Edition with MSDN Premium Subscription Angle.png"/>
          <p:cNvPicPr>
            <a:picLocks noChangeAspect="1" noChangeArrowheads="1"/>
          </p:cNvPicPr>
          <p:nvPr/>
        </p:nvPicPr>
        <p:blipFill>
          <a:blip r:embed="rId4" cstate="print"/>
          <a:srcRect/>
          <a:stretch>
            <a:fillRect/>
          </a:stretch>
        </p:blipFill>
        <p:spPr bwMode="auto">
          <a:xfrm>
            <a:off x="3733800" y="1219200"/>
            <a:ext cx="1736852" cy="2357718"/>
          </a:xfrm>
          <a:prstGeom prst="rect">
            <a:avLst/>
          </a:prstGeom>
          <a:noFill/>
        </p:spPr>
      </p:pic>
      <p:pic>
        <p:nvPicPr>
          <p:cNvPr id="6"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1219200" y="4343401"/>
            <a:ext cx="799643" cy="2514600"/>
          </a:xfrm>
          <a:prstGeom prst="rect">
            <a:avLst/>
          </a:prstGeom>
          <a:noFill/>
        </p:spPr>
      </p:pic>
      <p:pic>
        <p:nvPicPr>
          <p:cNvPr id="7"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2057400" y="4343400"/>
            <a:ext cx="799643" cy="2514600"/>
          </a:xfrm>
          <a:prstGeom prst="rect">
            <a:avLst/>
          </a:prstGeom>
          <a:noFill/>
        </p:spPr>
      </p:pic>
      <p:pic>
        <p:nvPicPr>
          <p:cNvPr id="9"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2895600" y="4343400"/>
            <a:ext cx="799643" cy="2514600"/>
          </a:xfrm>
          <a:prstGeom prst="rect">
            <a:avLst/>
          </a:prstGeom>
          <a:noFill/>
        </p:spPr>
      </p:pic>
      <p:pic>
        <p:nvPicPr>
          <p:cNvPr id="10"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3733800" y="4343400"/>
            <a:ext cx="799643" cy="2514600"/>
          </a:xfrm>
          <a:prstGeom prst="rect">
            <a:avLst/>
          </a:prstGeom>
          <a:noFill/>
        </p:spPr>
      </p:pic>
      <p:pic>
        <p:nvPicPr>
          <p:cNvPr id="11"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4572000" y="4343400"/>
            <a:ext cx="799643" cy="2514600"/>
          </a:xfrm>
          <a:prstGeom prst="rect">
            <a:avLst/>
          </a:prstGeom>
          <a:noFill/>
        </p:spPr>
      </p:pic>
      <p:pic>
        <p:nvPicPr>
          <p:cNvPr id="12"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5410200" y="4343400"/>
            <a:ext cx="799643" cy="2514600"/>
          </a:xfrm>
          <a:prstGeom prst="rect">
            <a:avLst/>
          </a:prstGeom>
          <a:noFill/>
        </p:spPr>
      </p:pic>
      <p:pic>
        <p:nvPicPr>
          <p:cNvPr id="13"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6248400" y="4343400"/>
            <a:ext cx="799643" cy="2514600"/>
          </a:xfrm>
          <a:prstGeom prst="rect">
            <a:avLst/>
          </a:prstGeom>
          <a:noFill/>
        </p:spPr>
      </p:pic>
      <p:pic>
        <p:nvPicPr>
          <p:cNvPr id="14" name="Picture 8" descr="C:\Program Files\Microsoft Resource DVD Artwork\DVD_ART\Artwork_Imagery\HARDWARE_IMAGERY\Photos - OEM Hardware\Server Computer\HP Compaq ProLiant IA-32 Enterprise Server.png"/>
          <p:cNvPicPr>
            <a:picLocks noChangeAspect="1" noChangeArrowheads="1"/>
          </p:cNvPicPr>
          <p:nvPr/>
        </p:nvPicPr>
        <p:blipFill>
          <a:blip r:embed="rId5" cstate="print"/>
          <a:srcRect/>
          <a:stretch>
            <a:fillRect/>
          </a:stretch>
        </p:blipFill>
        <p:spPr bwMode="auto">
          <a:xfrm>
            <a:off x="7086600" y="4343400"/>
            <a:ext cx="799643" cy="2514600"/>
          </a:xfrm>
          <a:prstGeom prst="rect">
            <a:avLst/>
          </a:prstGeom>
          <a:noFill/>
        </p:spPr>
      </p:pic>
      <p:sp>
        <p:nvSpPr>
          <p:cNvPr id="17" name="Rectangle 16"/>
          <p:cNvSpPr/>
          <p:nvPr/>
        </p:nvSpPr>
        <p:spPr>
          <a:xfrm>
            <a:off x="1219200" y="3733800"/>
            <a:ext cx="6629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rPr>
              <a:t>Dryad</a:t>
            </a:r>
            <a:endParaRPr lang="en-US" sz="2800" b="1" dirty="0">
              <a:solidFill>
                <a:schemeClr val="tx1"/>
              </a:solidFill>
            </a:endParaRPr>
          </a:p>
        </p:txBody>
      </p:sp>
      <p:sp>
        <p:nvSpPr>
          <p:cNvPr id="16" name="Rectangle 15"/>
          <p:cNvSpPr/>
          <p:nvPr/>
        </p:nvSpPr>
        <p:spPr>
          <a:xfrm>
            <a:off x="3962400" y="430640"/>
            <a:ext cx="4572000" cy="830997"/>
          </a:xfrm>
          <a:prstGeom prst="rect">
            <a:avLst/>
          </a:prstGeom>
        </p:spPr>
        <p:txBody>
          <a:bodyPr wrap="square">
            <a:spAutoFit/>
          </a:bodyPr>
          <a:lstStyle/>
          <a:p>
            <a:r>
              <a:rPr lang="en-US" sz="4800" dirty="0" smtClean="0"/>
              <a:t>=&gt; DryadLINQ</a:t>
            </a:r>
            <a:endParaRPr lang="en-US" sz="48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2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20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par>
                                <p:cTn id="23" presetID="10"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2000"/>
                                        <p:tgtEl>
                                          <p:spTgt spid="13"/>
                                        </p:tgtEl>
                                      </p:cBhvr>
                                    </p:animEffect>
                                  </p:childTnLst>
                                </p:cTn>
                              </p:par>
                              <p:par>
                                <p:cTn id="26" presetID="10" presetClass="entr" presetSubtype="0" fill="hold"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20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000"/>
                                        <p:tgtEl>
                                          <p:spTgt spid="17"/>
                                        </p:tgtEl>
                                      </p:cBhvr>
                                    </p:animEffect>
                                  </p:childTnLst>
                                </p:cTn>
                              </p:par>
                              <p:par>
                                <p:cTn id="32" presetID="1"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76200" y="1722437"/>
            <a:ext cx="8991600" cy="4800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ounded Rectangle 4"/>
          <p:cNvSpPr/>
          <p:nvPr/>
        </p:nvSpPr>
        <p:spPr>
          <a:xfrm>
            <a:off x="228600" y="4160837"/>
            <a:ext cx="8686800" cy="2133600"/>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Rounded Rectangle 13"/>
          <p:cNvSpPr/>
          <p:nvPr/>
        </p:nvSpPr>
        <p:spPr>
          <a:xfrm>
            <a:off x="304800" y="4618037"/>
            <a:ext cx="1676400" cy="533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Slide Number Placeholder 11"/>
          <p:cNvSpPr>
            <a:spLocks noGrp="1"/>
          </p:cNvSpPr>
          <p:nvPr>
            <p:ph type="sldNum" sz="quarter" idx="12"/>
          </p:nvPr>
        </p:nvSpPr>
        <p:spPr/>
        <p:txBody>
          <a:bodyPr/>
          <a:lstStyle/>
          <a:p>
            <a:fld id="{FC7F914F-062F-453F-B34B-BB004E9935E0}" type="slidenum">
              <a:rPr lang="en-US" smtClean="0"/>
              <a:pPr/>
              <a:t>74</a:t>
            </a:fld>
            <a:endParaRPr lang="en-US"/>
          </a:p>
        </p:txBody>
      </p:sp>
      <p:sp>
        <p:nvSpPr>
          <p:cNvPr id="214021" name="Title 1"/>
          <p:cNvSpPr>
            <a:spLocks noGrp="1"/>
          </p:cNvSpPr>
          <p:nvPr>
            <p:ph type="title" idx="4294967295"/>
          </p:nvPr>
        </p:nvSpPr>
        <p:spPr>
          <a:xfrm>
            <a:off x="381000" y="228600"/>
            <a:ext cx="8229600" cy="1143000"/>
          </a:xfrm>
        </p:spPr>
        <p:txBody>
          <a:bodyPr/>
          <a:lstStyle/>
          <a:p>
            <a:r>
              <a:rPr lang="en-US" dirty="0" smtClean="0"/>
              <a:t>LINQ = </a:t>
            </a:r>
            <a:r>
              <a:rPr lang="en-US" dirty="0" err="1" smtClean="0"/>
              <a:t>.Net</a:t>
            </a:r>
            <a:r>
              <a:rPr lang="en-US" dirty="0" smtClean="0"/>
              <a:t>+ Queries</a:t>
            </a:r>
            <a:endParaRPr lang="en-US" dirty="0"/>
          </a:p>
        </p:txBody>
      </p:sp>
      <p:sp>
        <p:nvSpPr>
          <p:cNvPr id="11" name="Rounded Rectangle 10"/>
          <p:cNvSpPr/>
          <p:nvPr/>
        </p:nvSpPr>
        <p:spPr>
          <a:xfrm>
            <a:off x="228600" y="2255837"/>
            <a:ext cx="8686800" cy="53340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228600" y="2865437"/>
            <a:ext cx="8686800" cy="12192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14024" name="Content Placeholder 2"/>
          <p:cNvSpPr txBox="1">
            <a:spLocks/>
          </p:cNvSpPr>
          <p:nvPr/>
        </p:nvSpPr>
        <p:spPr bwMode="auto">
          <a:xfrm>
            <a:off x="228600" y="2255837"/>
            <a:ext cx="8686800" cy="4525963"/>
          </a:xfrm>
          <a:prstGeom prst="rect">
            <a:avLst/>
          </a:prstGeom>
          <a:noFill/>
          <a:ln w="9525">
            <a:noFill/>
            <a:miter lim="800000"/>
            <a:headEnd/>
            <a:tailEnd/>
          </a:ln>
        </p:spPr>
        <p:txBody>
          <a:bodyPr/>
          <a:lstStyle/>
          <a:p>
            <a:pPr marL="342900" indent="-342900">
              <a:spcBef>
                <a:spcPct val="20000"/>
              </a:spcBef>
              <a:buFont typeface="Arial" pitchFamily="34" charset="0"/>
              <a:buNone/>
            </a:pPr>
            <a:r>
              <a:rPr lang="en-US" sz="3200" dirty="0">
                <a:latin typeface="Calibri" pitchFamily="34" charset="0"/>
              </a:rPr>
              <a:t>Collection&lt;T&gt; collection;</a:t>
            </a:r>
          </a:p>
          <a:p>
            <a:pPr marL="342900" indent="-342900">
              <a:spcBef>
                <a:spcPct val="20000"/>
              </a:spcBef>
              <a:buFont typeface="Arial" pitchFamily="34" charset="0"/>
              <a:buNone/>
            </a:pPr>
            <a:r>
              <a:rPr lang="en-US" sz="3200" dirty="0" err="1">
                <a:latin typeface="Calibri" pitchFamily="34" charset="0"/>
              </a:rPr>
              <a:t>bool</a:t>
            </a:r>
            <a:r>
              <a:rPr lang="en-US" sz="3200" dirty="0">
                <a:latin typeface="Calibri" pitchFamily="34" charset="0"/>
              </a:rPr>
              <a:t> </a:t>
            </a:r>
            <a:r>
              <a:rPr lang="en-US" sz="3200" dirty="0" err="1">
                <a:latin typeface="Calibri" pitchFamily="34" charset="0"/>
              </a:rPr>
              <a:t>IsLegal</a:t>
            </a:r>
            <a:r>
              <a:rPr lang="en-US" sz="3200" dirty="0">
                <a:latin typeface="Calibri" pitchFamily="34" charset="0"/>
              </a:rPr>
              <a:t>(Key);	</a:t>
            </a:r>
          </a:p>
          <a:p>
            <a:pPr marL="342900" indent="-342900">
              <a:spcBef>
                <a:spcPct val="20000"/>
              </a:spcBef>
              <a:buFont typeface="Arial" pitchFamily="34" charset="0"/>
              <a:buNone/>
            </a:pPr>
            <a:r>
              <a:rPr lang="en-US" sz="3200" dirty="0">
                <a:latin typeface="Calibri" pitchFamily="34" charset="0"/>
              </a:rPr>
              <a:t>string Hash(Key);</a:t>
            </a:r>
          </a:p>
          <a:p>
            <a:pPr marL="342900" indent="-342900">
              <a:spcBef>
                <a:spcPct val="20000"/>
              </a:spcBef>
              <a:buFont typeface="Arial" pitchFamily="34" charset="0"/>
              <a:buNone/>
            </a:pPr>
            <a:endParaRPr lang="en-US" sz="3200" dirty="0">
              <a:latin typeface="Calibri" pitchFamily="34" charset="0"/>
            </a:endParaRPr>
          </a:p>
          <a:p>
            <a:pPr marL="342900" indent="-342900">
              <a:spcBef>
                <a:spcPct val="20000"/>
              </a:spcBef>
              <a:buFont typeface="Arial" pitchFamily="34" charset="0"/>
              <a:buNone/>
            </a:pPr>
            <a:r>
              <a:rPr lang="en-US" sz="3200" dirty="0" err="1">
                <a:latin typeface="Calibri" pitchFamily="34" charset="0"/>
              </a:rPr>
              <a:t>var</a:t>
            </a:r>
            <a:r>
              <a:rPr lang="en-US" sz="3200" dirty="0">
                <a:latin typeface="Calibri" pitchFamily="34" charset="0"/>
              </a:rPr>
              <a:t> results = from c in collection </a:t>
            </a:r>
            <a:br>
              <a:rPr lang="en-US" sz="3200" dirty="0">
                <a:latin typeface="Calibri" pitchFamily="34" charset="0"/>
              </a:rPr>
            </a:br>
            <a:r>
              <a:rPr lang="en-US" sz="3200" dirty="0">
                <a:latin typeface="Calibri" pitchFamily="34" charset="0"/>
              </a:rPr>
              <a:t>		where </a:t>
            </a:r>
            <a:r>
              <a:rPr lang="en-US" sz="3200" dirty="0" err="1">
                <a:latin typeface="Calibri" pitchFamily="34" charset="0"/>
              </a:rPr>
              <a:t>IsLegal</a:t>
            </a:r>
            <a:r>
              <a:rPr lang="en-US" sz="3200" dirty="0">
                <a:latin typeface="Calibri" pitchFamily="34" charset="0"/>
              </a:rPr>
              <a:t>(</a:t>
            </a:r>
            <a:r>
              <a:rPr lang="en-US" sz="3200" dirty="0" err="1">
                <a:latin typeface="Calibri" pitchFamily="34" charset="0"/>
              </a:rPr>
              <a:t>c.key</a:t>
            </a:r>
            <a:r>
              <a:rPr lang="en-US" sz="3200" dirty="0">
                <a:latin typeface="Calibri" pitchFamily="34" charset="0"/>
              </a:rPr>
              <a:t>) </a:t>
            </a:r>
            <a:br>
              <a:rPr lang="en-US" sz="3200" dirty="0">
                <a:latin typeface="Calibri" pitchFamily="34" charset="0"/>
              </a:rPr>
            </a:br>
            <a:r>
              <a:rPr lang="en-US" sz="3200" dirty="0">
                <a:latin typeface="Calibri" pitchFamily="34" charset="0"/>
              </a:rPr>
              <a:t>		select new { Hash(</a:t>
            </a:r>
            <a:r>
              <a:rPr lang="en-US" sz="3200" dirty="0" err="1">
                <a:latin typeface="Calibri" pitchFamily="34" charset="0"/>
              </a:rPr>
              <a:t>c.key</a:t>
            </a:r>
            <a:r>
              <a:rPr lang="en-US" sz="3200" dirty="0">
                <a:latin typeface="Calibri" pitchFamily="34" charset="0"/>
              </a:rPr>
              <a:t>), </a:t>
            </a:r>
            <a:r>
              <a:rPr lang="en-US" sz="3200" dirty="0" err="1">
                <a:latin typeface="Calibri" pitchFamily="34" charset="0"/>
              </a:rPr>
              <a:t>c.value</a:t>
            </a:r>
            <a:r>
              <a:rPr lang="en-US" sz="3200" dirty="0">
                <a:latin typeface="Calibri"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1" grpId="0" animBg="1"/>
      <p:bldP spid="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286000" y="1371600"/>
            <a:ext cx="4191000" cy="1908175"/>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2357438" y="2341563"/>
            <a:ext cx="4048125" cy="847725"/>
          </a:xfrm>
          <a:prstGeom prst="roundRect">
            <a:avLst/>
          </a:prstGeom>
          <a:solidFill>
            <a:srgbClr val="CCFF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6" name="Rounded Rectangle 65"/>
          <p:cNvSpPr/>
          <p:nvPr/>
        </p:nvSpPr>
        <p:spPr>
          <a:xfrm>
            <a:off x="2393950" y="2514600"/>
            <a:ext cx="858838" cy="225425"/>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4" name="Rounded Rectangle 63"/>
          <p:cNvSpPr/>
          <p:nvPr/>
        </p:nvSpPr>
        <p:spPr>
          <a:xfrm>
            <a:off x="2366963" y="1600200"/>
            <a:ext cx="4049712" cy="209550"/>
          </a:xfrm>
          <a:prstGeom prst="roundRect">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ounded Rectangle 7"/>
          <p:cNvSpPr/>
          <p:nvPr/>
        </p:nvSpPr>
        <p:spPr>
          <a:xfrm>
            <a:off x="2357438" y="1828800"/>
            <a:ext cx="4048125" cy="4826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Content Placeholder 2"/>
          <p:cNvSpPr txBox="1">
            <a:spLocks/>
          </p:cNvSpPr>
          <p:nvPr/>
        </p:nvSpPr>
        <p:spPr>
          <a:xfrm>
            <a:off x="2357438" y="1584325"/>
            <a:ext cx="4048125" cy="1798638"/>
          </a:xfrm>
          <a:prstGeom prst="rect">
            <a:avLst/>
          </a:prstGeom>
        </p:spPr>
        <p:txBody>
          <a:bodyPr>
            <a:normAutofit fontScale="47500" lnSpcReduction="20000"/>
          </a:bodyPr>
          <a:lstStyle/>
          <a:p>
            <a:pPr marL="342900" indent="-342900" fontAlgn="auto">
              <a:spcBef>
                <a:spcPct val="20000"/>
              </a:spcBef>
              <a:spcAft>
                <a:spcPts val="0"/>
              </a:spcAft>
              <a:buFont typeface="Arial" pitchFamily="34" charset="0"/>
              <a:buNone/>
              <a:defRPr/>
            </a:pPr>
            <a:r>
              <a:rPr lang="en-US" sz="3200" dirty="0">
                <a:latin typeface="+mn-lt"/>
              </a:rPr>
              <a:t>Collection&lt;T&gt; collection;</a:t>
            </a:r>
          </a:p>
          <a:p>
            <a:pPr marL="342900" indent="-342900" fontAlgn="auto">
              <a:spcBef>
                <a:spcPct val="20000"/>
              </a:spcBef>
              <a:spcAft>
                <a:spcPts val="0"/>
              </a:spcAft>
              <a:buFont typeface="Arial" pitchFamily="34" charset="0"/>
              <a:buNone/>
              <a:defRPr/>
            </a:pPr>
            <a:r>
              <a:rPr lang="en-US" sz="3200" dirty="0" err="1">
                <a:latin typeface="+mn-lt"/>
              </a:rPr>
              <a:t>bool</a:t>
            </a:r>
            <a:r>
              <a:rPr lang="en-US" sz="3200" dirty="0">
                <a:latin typeface="+mn-lt"/>
              </a:rPr>
              <a:t> </a:t>
            </a:r>
            <a:r>
              <a:rPr lang="en-US" sz="3200" dirty="0" err="1">
                <a:latin typeface="+mn-lt"/>
              </a:rPr>
              <a:t>IsLegal</a:t>
            </a:r>
            <a:r>
              <a:rPr lang="en-US" sz="3200" dirty="0">
                <a:latin typeface="+mn-lt"/>
              </a:rPr>
              <a:t>(Key k);	</a:t>
            </a:r>
          </a:p>
          <a:p>
            <a:pPr marL="342900" indent="-342900" fontAlgn="auto">
              <a:spcBef>
                <a:spcPct val="20000"/>
              </a:spcBef>
              <a:spcAft>
                <a:spcPts val="0"/>
              </a:spcAft>
              <a:buFont typeface="Arial" pitchFamily="34" charset="0"/>
              <a:buNone/>
              <a:defRPr/>
            </a:pPr>
            <a:r>
              <a:rPr lang="en-US" sz="3200" dirty="0">
                <a:latin typeface="+mn-lt"/>
              </a:rPr>
              <a:t>string Hash(Key);</a:t>
            </a:r>
          </a:p>
          <a:p>
            <a:pPr marL="342900" indent="-342900" fontAlgn="auto">
              <a:spcBef>
                <a:spcPct val="20000"/>
              </a:spcBef>
              <a:spcAft>
                <a:spcPts val="0"/>
              </a:spcAft>
              <a:buFont typeface="Arial" pitchFamily="34" charset="0"/>
              <a:buNone/>
              <a:defRPr/>
            </a:pPr>
            <a:endParaRPr lang="en-US" sz="3200" dirty="0">
              <a:latin typeface="+mn-lt"/>
            </a:endParaRPr>
          </a:p>
          <a:p>
            <a:pPr marL="342900" indent="-342900" fontAlgn="auto">
              <a:spcBef>
                <a:spcPct val="20000"/>
              </a:spcBef>
              <a:spcAft>
                <a:spcPts val="0"/>
              </a:spcAft>
              <a:buFont typeface="Arial" pitchFamily="34" charset="0"/>
              <a:buNone/>
              <a:defRPr/>
            </a:pPr>
            <a:r>
              <a:rPr lang="en-US" sz="3200" dirty="0" err="1">
                <a:latin typeface="+mn-lt"/>
              </a:rPr>
              <a:t>var</a:t>
            </a:r>
            <a:r>
              <a:rPr lang="en-US" sz="3200" dirty="0">
                <a:latin typeface="+mn-lt"/>
              </a:rPr>
              <a:t> results = from c in collection </a:t>
            </a:r>
            <a:br>
              <a:rPr lang="en-US" sz="3200" dirty="0">
                <a:latin typeface="+mn-lt"/>
              </a:rPr>
            </a:br>
            <a:r>
              <a:rPr lang="en-US" sz="3200" dirty="0">
                <a:latin typeface="+mn-lt"/>
              </a:rPr>
              <a:t>	where </a:t>
            </a:r>
            <a:r>
              <a:rPr lang="en-US" sz="3200" dirty="0" err="1">
                <a:latin typeface="+mn-lt"/>
              </a:rPr>
              <a:t>IsLegal</a:t>
            </a:r>
            <a:r>
              <a:rPr lang="en-US" sz="3200" dirty="0">
                <a:latin typeface="+mn-lt"/>
              </a:rPr>
              <a:t>(</a:t>
            </a:r>
            <a:r>
              <a:rPr lang="en-US" sz="3200" dirty="0" err="1">
                <a:latin typeface="+mn-lt"/>
              </a:rPr>
              <a:t>c.key</a:t>
            </a:r>
            <a:r>
              <a:rPr lang="en-US" sz="3200" dirty="0">
                <a:latin typeface="+mn-lt"/>
              </a:rPr>
              <a:t>) </a:t>
            </a:r>
            <a:br>
              <a:rPr lang="en-US" sz="3200" dirty="0">
                <a:latin typeface="+mn-lt"/>
              </a:rPr>
            </a:br>
            <a:r>
              <a:rPr lang="en-US" sz="3200" dirty="0">
                <a:latin typeface="+mn-lt"/>
              </a:rPr>
              <a:t>	select new { Hash(</a:t>
            </a:r>
            <a:r>
              <a:rPr lang="en-US" sz="3200" dirty="0" err="1">
                <a:latin typeface="+mn-lt"/>
              </a:rPr>
              <a:t>c.key</a:t>
            </a:r>
            <a:r>
              <a:rPr lang="en-US" sz="3200" dirty="0">
                <a:latin typeface="+mn-lt"/>
              </a:rPr>
              <a:t>), </a:t>
            </a:r>
            <a:r>
              <a:rPr lang="en-US" sz="3200" dirty="0" err="1">
                <a:latin typeface="+mn-lt"/>
              </a:rPr>
              <a:t>c.value</a:t>
            </a:r>
            <a:r>
              <a:rPr lang="en-US" sz="3200" dirty="0">
                <a:latin typeface="+mn-lt"/>
              </a:rPr>
              <a:t>};</a:t>
            </a:r>
          </a:p>
        </p:txBody>
      </p:sp>
      <p:sp>
        <p:nvSpPr>
          <p:cNvPr id="55" name="Rounded Rectangle 54"/>
          <p:cNvSpPr/>
          <p:nvPr/>
        </p:nvSpPr>
        <p:spPr>
          <a:xfrm>
            <a:off x="1676400" y="4953000"/>
            <a:ext cx="5334000" cy="838200"/>
          </a:xfrm>
          <a:prstGeom prst="roundRect">
            <a:avLst/>
          </a:prstGeom>
          <a:solidFill>
            <a:srgbClr val="CCFFC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215049"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1436688" y="4657725"/>
            <a:ext cx="722312" cy="1066800"/>
          </a:xfrm>
          <a:prstGeom prst="rect">
            <a:avLst/>
          </a:prstGeom>
          <a:noFill/>
          <a:ln w="9525">
            <a:noFill/>
            <a:miter lim="800000"/>
            <a:headEnd/>
            <a:tailEnd/>
          </a:ln>
        </p:spPr>
      </p:pic>
      <p:sp>
        <p:nvSpPr>
          <p:cNvPr id="43" name="Slide Number Placeholder 42"/>
          <p:cNvSpPr>
            <a:spLocks noGrp="1"/>
          </p:cNvSpPr>
          <p:nvPr>
            <p:ph type="sldNum" sz="quarter" idx="12"/>
          </p:nvPr>
        </p:nvSpPr>
        <p:spPr/>
        <p:txBody>
          <a:bodyPr/>
          <a:lstStyle/>
          <a:p>
            <a:fld id="{FC7F914F-062F-453F-B34B-BB004E9935E0}" type="slidenum">
              <a:rPr lang="en-US" smtClean="0"/>
              <a:pPr/>
              <a:t>75</a:t>
            </a:fld>
            <a:endParaRPr lang="en-US"/>
          </a:p>
        </p:txBody>
      </p:sp>
      <p:sp>
        <p:nvSpPr>
          <p:cNvPr id="215050" name="Title 1"/>
          <p:cNvSpPr>
            <a:spLocks noGrp="1"/>
          </p:cNvSpPr>
          <p:nvPr>
            <p:ph type="title" idx="4294967295"/>
          </p:nvPr>
        </p:nvSpPr>
        <p:spPr>
          <a:xfrm>
            <a:off x="598488" y="255814"/>
            <a:ext cx="8229600" cy="1143000"/>
          </a:xfrm>
        </p:spPr>
        <p:txBody>
          <a:bodyPr/>
          <a:lstStyle/>
          <a:p>
            <a:r>
              <a:rPr lang="en-US" dirty="0" smtClean="0"/>
              <a:t>DryadLINQ = </a:t>
            </a:r>
            <a:r>
              <a:rPr lang="en-US" dirty="0"/>
              <a:t>LINQ + Dryad</a:t>
            </a:r>
          </a:p>
        </p:txBody>
      </p:sp>
      <p:sp>
        <p:nvSpPr>
          <p:cNvPr id="13" name="Rounded Rectangle 12"/>
          <p:cNvSpPr/>
          <p:nvPr/>
        </p:nvSpPr>
        <p:spPr>
          <a:xfrm>
            <a:off x="1817688" y="5114925"/>
            <a:ext cx="990600" cy="533400"/>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chemeClr val="tx1"/>
                </a:solidFill>
              </a:rPr>
              <a:t>C#</a:t>
            </a:r>
          </a:p>
        </p:txBody>
      </p:sp>
      <p:cxnSp>
        <p:nvCxnSpPr>
          <p:cNvPr id="17" name="Straight Arrow Connector 16"/>
          <p:cNvCxnSpPr>
            <a:stCxn id="21" idx="4"/>
            <a:endCxn id="13" idx="0"/>
          </p:cNvCxnSpPr>
          <p:nvPr/>
        </p:nvCxnSpPr>
        <p:spPr>
          <a:xfrm rot="5400000">
            <a:off x="2121694" y="4925219"/>
            <a:ext cx="381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endCxn id="16" idx="0"/>
          </p:cNvCxnSpPr>
          <p:nvPr/>
        </p:nvCxnSpPr>
        <p:spPr>
          <a:xfrm rot="16200000" flipH="1">
            <a:off x="6065838" y="4905375"/>
            <a:ext cx="381000" cy="381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Oval 20"/>
          <p:cNvSpPr/>
          <p:nvPr/>
        </p:nvSpPr>
        <p:spPr>
          <a:xfrm>
            <a:off x="2122488" y="4429125"/>
            <a:ext cx="381000" cy="3048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2" name="Oval 21"/>
          <p:cNvSpPr/>
          <p:nvPr/>
        </p:nvSpPr>
        <p:spPr>
          <a:xfrm>
            <a:off x="3417888" y="4429125"/>
            <a:ext cx="381000" cy="3048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3" name="Oval 22"/>
          <p:cNvSpPr/>
          <p:nvPr/>
        </p:nvSpPr>
        <p:spPr>
          <a:xfrm>
            <a:off x="4713288" y="4429125"/>
            <a:ext cx="381000" cy="3048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4" name="Oval 23"/>
          <p:cNvSpPr/>
          <p:nvPr/>
        </p:nvSpPr>
        <p:spPr>
          <a:xfrm>
            <a:off x="6008688" y="4429125"/>
            <a:ext cx="381000" cy="3048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TextBox 24"/>
          <p:cNvSpPr txBox="1">
            <a:spLocks noChangeArrowheads="1"/>
          </p:cNvSpPr>
          <p:nvPr/>
        </p:nvSpPr>
        <p:spPr bwMode="auto">
          <a:xfrm>
            <a:off x="6542088" y="4352925"/>
            <a:ext cx="1611312" cy="523875"/>
          </a:xfrm>
          <a:prstGeom prst="rect">
            <a:avLst/>
          </a:prstGeom>
          <a:noFill/>
          <a:ln w="9525">
            <a:noFill/>
            <a:miter lim="800000"/>
            <a:headEnd/>
            <a:tailEnd/>
          </a:ln>
        </p:spPr>
        <p:txBody>
          <a:bodyPr wrap="none">
            <a:spAutoFit/>
          </a:bodyPr>
          <a:lstStyle/>
          <a:p>
            <a:pPr>
              <a:spcBef>
                <a:spcPct val="0"/>
              </a:spcBef>
            </a:pPr>
            <a:r>
              <a:rPr lang="en-US" sz="2800" i="1">
                <a:latin typeface="Calibri" pitchFamily="34" charset="0"/>
              </a:rPr>
              <a:t>collection</a:t>
            </a:r>
          </a:p>
        </p:txBody>
      </p:sp>
      <p:sp>
        <p:nvSpPr>
          <p:cNvPr id="33" name="Oval 32"/>
          <p:cNvSpPr/>
          <p:nvPr/>
        </p:nvSpPr>
        <p:spPr>
          <a:xfrm>
            <a:off x="2198688" y="6029325"/>
            <a:ext cx="381000" cy="3048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Oval 33"/>
          <p:cNvSpPr/>
          <p:nvPr/>
        </p:nvSpPr>
        <p:spPr>
          <a:xfrm>
            <a:off x="3494088" y="6029325"/>
            <a:ext cx="381000" cy="3048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34"/>
          <p:cNvSpPr/>
          <p:nvPr/>
        </p:nvSpPr>
        <p:spPr>
          <a:xfrm>
            <a:off x="4789488" y="6029325"/>
            <a:ext cx="381000" cy="3048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35"/>
          <p:cNvSpPr/>
          <p:nvPr/>
        </p:nvSpPr>
        <p:spPr>
          <a:xfrm>
            <a:off x="6084888" y="6029325"/>
            <a:ext cx="381000" cy="304800"/>
          </a:xfrm>
          <a:prstGeom prst="ellipse">
            <a:avLst/>
          </a:prstGeom>
          <a:solidFill>
            <a:srgbClr val="FFCC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7" name="Straight Arrow Connector 36"/>
          <p:cNvCxnSpPr>
            <a:stCxn id="13" idx="2"/>
            <a:endCxn id="33" idx="0"/>
          </p:cNvCxnSpPr>
          <p:nvPr/>
        </p:nvCxnSpPr>
        <p:spPr>
          <a:xfrm rot="16200000" flipH="1">
            <a:off x="2160588" y="5800725"/>
            <a:ext cx="381000" cy="76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a:stCxn id="14" idx="2"/>
            <a:endCxn id="34" idx="0"/>
          </p:cNvCxnSpPr>
          <p:nvPr/>
        </p:nvCxnSpPr>
        <p:spPr>
          <a:xfrm rot="16200000" flipH="1">
            <a:off x="3455988" y="5800725"/>
            <a:ext cx="381000" cy="76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15" idx="2"/>
            <a:endCxn id="35" idx="0"/>
          </p:cNvCxnSpPr>
          <p:nvPr/>
        </p:nvCxnSpPr>
        <p:spPr>
          <a:xfrm rot="16200000" flipH="1">
            <a:off x="4751388" y="5800725"/>
            <a:ext cx="381000" cy="76200"/>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16" idx="2"/>
            <a:endCxn id="36" idx="0"/>
          </p:cNvCxnSpPr>
          <p:nvPr/>
        </p:nvCxnSpPr>
        <p:spPr>
          <a:xfrm rot="5400000">
            <a:off x="6084094" y="5839619"/>
            <a:ext cx="381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9" name="TextBox 48"/>
          <p:cNvSpPr txBox="1">
            <a:spLocks noChangeArrowheads="1"/>
          </p:cNvSpPr>
          <p:nvPr/>
        </p:nvSpPr>
        <p:spPr bwMode="auto">
          <a:xfrm>
            <a:off x="6618288" y="5953125"/>
            <a:ext cx="1144587" cy="523875"/>
          </a:xfrm>
          <a:prstGeom prst="rect">
            <a:avLst/>
          </a:prstGeom>
          <a:noFill/>
          <a:ln w="9525">
            <a:noFill/>
            <a:miter lim="800000"/>
            <a:headEnd/>
            <a:tailEnd/>
          </a:ln>
        </p:spPr>
        <p:txBody>
          <a:bodyPr wrap="none">
            <a:spAutoFit/>
          </a:bodyPr>
          <a:lstStyle/>
          <a:p>
            <a:pPr>
              <a:spcBef>
                <a:spcPct val="0"/>
              </a:spcBef>
            </a:pPr>
            <a:r>
              <a:rPr lang="en-US" sz="2800" i="1">
                <a:latin typeface="Calibri" pitchFamily="34" charset="0"/>
              </a:rPr>
              <a:t>results</a:t>
            </a:r>
          </a:p>
        </p:txBody>
      </p:sp>
      <p:pic>
        <p:nvPicPr>
          <p:cNvPr id="215068"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2884488" y="4657725"/>
            <a:ext cx="722312" cy="1066800"/>
          </a:xfrm>
          <a:prstGeom prst="rect">
            <a:avLst/>
          </a:prstGeom>
          <a:noFill/>
          <a:ln w="9525">
            <a:noFill/>
            <a:miter lim="800000"/>
            <a:headEnd/>
            <a:tailEnd/>
          </a:ln>
        </p:spPr>
      </p:pic>
      <p:pic>
        <p:nvPicPr>
          <p:cNvPr id="215069"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4179888" y="4657725"/>
            <a:ext cx="722312" cy="1066800"/>
          </a:xfrm>
          <a:prstGeom prst="rect">
            <a:avLst/>
          </a:prstGeom>
          <a:noFill/>
          <a:ln w="9525">
            <a:noFill/>
            <a:miter lim="800000"/>
            <a:headEnd/>
            <a:tailEnd/>
          </a:ln>
        </p:spPr>
      </p:pic>
      <p:pic>
        <p:nvPicPr>
          <p:cNvPr id="215070" name="Picture 2" descr="C:\Program Files\Microsoft Resource DVD Artwork\DVD_ART\Artwork_Imagery\HARDWARE_IMAGERY\Illustration - Misc Hardware\XML Icons\Server.png"/>
          <p:cNvPicPr>
            <a:picLocks noChangeAspect="1" noChangeArrowheads="1"/>
          </p:cNvPicPr>
          <p:nvPr/>
        </p:nvPicPr>
        <p:blipFill>
          <a:blip r:embed="rId3" cstate="print"/>
          <a:srcRect/>
          <a:stretch>
            <a:fillRect/>
          </a:stretch>
        </p:blipFill>
        <p:spPr bwMode="auto">
          <a:xfrm>
            <a:off x="5475288" y="4657725"/>
            <a:ext cx="722312" cy="1066800"/>
          </a:xfrm>
          <a:prstGeom prst="rect">
            <a:avLst/>
          </a:prstGeom>
          <a:noFill/>
          <a:ln w="9525">
            <a:noFill/>
            <a:miter lim="800000"/>
            <a:headEnd/>
            <a:tailEnd/>
          </a:ln>
        </p:spPr>
      </p:pic>
      <p:sp>
        <p:nvSpPr>
          <p:cNvPr id="14" name="Rounded Rectangle 13"/>
          <p:cNvSpPr/>
          <p:nvPr/>
        </p:nvSpPr>
        <p:spPr>
          <a:xfrm>
            <a:off x="3113088" y="5114925"/>
            <a:ext cx="990600" cy="533400"/>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chemeClr val="tx1"/>
                </a:solidFill>
              </a:rPr>
              <a:t>C#</a:t>
            </a:r>
          </a:p>
        </p:txBody>
      </p:sp>
      <p:sp>
        <p:nvSpPr>
          <p:cNvPr id="15" name="Rounded Rectangle 14"/>
          <p:cNvSpPr/>
          <p:nvPr/>
        </p:nvSpPr>
        <p:spPr>
          <a:xfrm>
            <a:off x="4408488" y="5114925"/>
            <a:ext cx="990600" cy="533400"/>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chemeClr val="tx1"/>
                </a:solidFill>
              </a:rPr>
              <a:t>C#</a:t>
            </a:r>
          </a:p>
        </p:txBody>
      </p:sp>
      <p:sp>
        <p:nvSpPr>
          <p:cNvPr id="16" name="Rounded Rectangle 15"/>
          <p:cNvSpPr/>
          <p:nvPr/>
        </p:nvSpPr>
        <p:spPr>
          <a:xfrm>
            <a:off x="5780088" y="5114925"/>
            <a:ext cx="990600" cy="533400"/>
          </a:xfrm>
          <a:prstGeom prst="roundRect">
            <a:avLst/>
          </a:prstGeom>
          <a:solidFill>
            <a:srgbClr val="FFFF0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3200" dirty="0">
                <a:solidFill>
                  <a:schemeClr val="tx1"/>
                </a:solidFill>
              </a:rPr>
              <a:t>C#</a:t>
            </a:r>
          </a:p>
        </p:txBody>
      </p:sp>
      <p:sp>
        <p:nvSpPr>
          <p:cNvPr id="54" name="Down Arrow 53"/>
          <p:cNvSpPr/>
          <p:nvPr/>
        </p:nvSpPr>
        <p:spPr>
          <a:xfrm>
            <a:off x="3886200" y="3429000"/>
            <a:ext cx="914400" cy="762000"/>
          </a:xfrm>
          <a:prstGeom prst="downArrow">
            <a:avLst/>
          </a:prstGeom>
          <a:solidFill>
            <a:srgbClr val="FF0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0" name="Freeform 59"/>
          <p:cNvSpPr/>
          <p:nvPr/>
        </p:nvSpPr>
        <p:spPr>
          <a:xfrm>
            <a:off x="1333500" y="1897063"/>
            <a:ext cx="1038225" cy="3200400"/>
          </a:xfrm>
          <a:custGeom>
            <a:avLst/>
            <a:gdLst>
              <a:gd name="connsiteX0" fmla="*/ 1017916 w 1017916"/>
              <a:gd name="connsiteY0" fmla="*/ 0 h 3200400"/>
              <a:gd name="connsiteX1" fmla="*/ 586595 w 1017916"/>
              <a:gd name="connsiteY1" fmla="*/ 155276 h 3200400"/>
              <a:gd name="connsiteX2" fmla="*/ 8626 w 1017916"/>
              <a:gd name="connsiteY2" fmla="*/ 854015 h 3200400"/>
              <a:gd name="connsiteX3" fmla="*/ 534837 w 1017916"/>
              <a:gd name="connsiteY3" fmla="*/ 3200400 h 3200400"/>
              <a:gd name="connsiteX0" fmla="*/ 1038764 w 1038764"/>
              <a:gd name="connsiteY0" fmla="*/ 0 h 3200400"/>
              <a:gd name="connsiteX1" fmla="*/ 378843 w 1038764"/>
              <a:gd name="connsiteY1" fmla="*/ 155276 h 3200400"/>
              <a:gd name="connsiteX2" fmla="*/ 29474 w 1038764"/>
              <a:gd name="connsiteY2" fmla="*/ 854015 h 3200400"/>
              <a:gd name="connsiteX3" fmla="*/ 555685 w 1038764"/>
              <a:gd name="connsiteY3" fmla="*/ 3200400 h 3200400"/>
            </a:gdLst>
            <a:ahLst/>
            <a:cxnLst>
              <a:cxn ang="0">
                <a:pos x="connsiteX0" y="connsiteY0"/>
              </a:cxn>
              <a:cxn ang="0">
                <a:pos x="connsiteX1" y="connsiteY1"/>
              </a:cxn>
              <a:cxn ang="0">
                <a:pos x="connsiteX2" y="connsiteY2"/>
              </a:cxn>
              <a:cxn ang="0">
                <a:pos x="connsiteX3" y="connsiteY3"/>
              </a:cxn>
            </a:cxnLst>
            <a:rect l="l" t="t" r="r" b="b"/>
            <a:pathLst>
              <a:path w="1038764" h="3200400">
                <a:moveTo>
                  <a:pt x="1038764" y="0"/>
                </a:moveTo>
                <a:cubicBezTo>
                  <a:pt x="907211" y="6470"/>
                  <a:pt x="547058" y="12940"/>
                  <a:pt x="378843" y="155276"/>
                </a:cubicBezTo>
                <a:cubicBezTo>
                  <a:pt x="210628" y="297612"/>
                  <a:pt x="0" y="346494"/>
                  <a:pt x="29474" y="854015"/>
                </a:cubicBezTo>
                <a:cubicBezTo>
                  <a:pt x="58948" y="1361536"/>
                  <a:pt x="288266" y="2280968"/>
                  <a:pt x="555685" y="320040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1" name="Freeform 60"/>
          <p:cNvSpPr/>
          <p:nvPr/>
        </p:nvSpPr>
        <p:spPr>
          <a:xfrm flipH="1">
            <a:off x="6400800" y="2743200"/>
            <a:ext cx="889000" cy="2286000"/>
          </a:xfrm>
          <a:custGeom>
            <a:avLst/>
            <a:gdLst>
              <a:gd name="connsiteX0" fmla="*/ 1017916 w 1017916"/>
              <a:gd name="connsiteY0" fmla="*/ 0 h 3200400"/>
              <a:gd name="connsiteX1" fmla="*/ 586595 w 1017916"/>
              <a:gd name="connsiteY1" fmla="*/ 155276 h 3200400"/>
              <a:gd name="connsiteX2" fmla="*/ 8626 w 1017916"/>
              <a:gd name="connsiteY2" fmla="*/ 854015 h 3200400"/>
              <a:gd name="connsiteX3" fmla="*/ 534837 w 1017916"/>
              <a:gd name="connsiteY3" fmla="*/ 3200400 h 3200400"/>
              <a:gd name="connsiteX0" fmla="*/ 1038764 w 1038764"/>
              <a:gd name="connsiteY0" fmla="*/ 0 h 3200400"/>
              <a:gd name="connsiteX1" fmla="*/ 378843 w 1038764"/>
              <a:gd name="connsiteY1" fmla="*/ 155276 h 3200400"/>
              <a:gd name="connsiteX2" fmla="*/ 29474 w 1038764"/>
              <a:gd name="connsiteY2" fmla="*/ 854015 h 3200400"/>
              <a:gd name="connsiteX3" fmla="*/ 555685 w 1038764"/>
              <a:gd name="connsiteY3" fmla="*/ 3200400 h 3200400"/>
              <a:gd name="connsiteX0" fmla="*/ 1009909 w 1009909"/>
              <a:gd name="connsiteY0" fmla="*/ 0 h 2743200"/>
              <a:gd name="connsiteX1" fmla="*/ 349988 w 1009909"/>
              <a:gd name="connsiteY1" fmla="*/ 155276 h 2743200"/>
              <a:gd name="connsiteX2" fmla="*/ 619 w 1009909"/>
              <a:gd name="connsiteY2" fmla="*/ 854015 h 2743200"/>
              <a:gd name="connsiteX3" fmla="*/ 353703 w 1009909"/>
              <a:gd name="connsiteY3" fmla="*/ 2743200 h 2743200"/>
            </a:gdLst>
            <a:ahLst/>
            <a:cxnLst>
              <a:cxn ang="0">
                <a:pos x="connsiteX0" y="connsiteY0"/>
              </a:cxn>
              <a:cxn ang="0">
                <a:pos x="connsiteX1" y="connsiteY1"/>
              </a:cxn>
              <a:cxn ang="0">
                <a:pos x="connsiteX2" y="connsiteY2"/>
              </a:cxn>
              <a:cxn ang="0">
                <a:pos x="connsiteX3" y="connsiteY3"/>
              </a:cxn>
            </a:cxnLst>
            <a:rect l="l" t="t" r="r" b="b"/>
            <a:pathLst>
              <a:path w="1009909" h="2743200">
                <a:moveTo>
                  <a:pt x="1009909" y="0"/>
                </a:moveTo>
                <a:cubicBezTo>
                  <a:pt x="878356" y="6470"/>
                  <a:pt x="518203" y="12940"/>
                  <a:pt x="349988" y="155276"/>
                </a:cubicBezTo>
                <a:cubicBezTo>
                  <a:pt x="181773" y="297612"/>
                  <a:pt x="0" y="422694"/>
                  <a:pt x="619" y="854015"/>
                </a:cubicBezTo>
                <a:cubicBezTo>
                  <a:pt x="1238" y="1285336"/>
                  <a:pt x="86284" y="1823768"/>
                  <a:pt x="353703" y="2743200"/>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2" name="TextBox 61"/>
          <p:cNvSpPr txBox="1">
            <a:spLocks noChangeArrowheads="1"/>
          </p:cNvSpPr>
          <p:nvPr/>
        </p:nvSpPr>
        <p:spPr bwMode="auto">
          <a:xfrm>
            <a:off x="685800" y="2133600"/>
            <a:ext cx="773113" cy="646113"/>
          </a:xfrm>
          <a:prstGeom prst="rect">
            <a:avLst/>
          </a:prstGeom>
          <a:noFill/>
          <a:ln w="9525">
            <a:noFill/>
            <a:miter lim="800000"/>
            <a:headEnd/>
            <a:tailEnd/>
          </a:ln>
        </p:spPr>
        <p:txBody>
          <a:bodyPr wrap="none">
            <a:spAutoFit/>
          </a:bodyPr>
          <a:lstStyle/>
          <a:p>
            <a:pPr>
              <a:spcBef>
                <a:spcPct val="0"/>
              </a:spcBef>
            </a:pPr>
            <a:r>
              <a:rPr lang="en-US" i="1">
                <a:latin typeface="Calibri" pitchFamily="34" charset="0"/>
              </a:rPr>
              <a:t>Vertex</a:t>
            </a:r>
            <a:br>
              <a:rPr lang="en-US" i="1">
                <a:latin typeface="Calibri" pitchFamily="34" charset="0"/>
              </a:rPr>
            </a:br>
            <a:r>
              <a:rPr lang="en-US" i="1">
                <a:latin typeface="Calibri" pitchFamily="34" charset="0"/>
              </a:rPr>
              <a:t>code</a:t>
            </a:r>
          </a:p>
        </p:txBody>
      </p:sp>
      <p:sp>
        <p:nvSpPr>
          <p:cNvPr id="63" name="TextBox 62"/>
          <p:cNvSpPr txBox="1">
            <a:spLocks noChangeArrowheads="1"/>
          </p:cNvSpPr>
          <p:nvPr/>
        </p:nvSpPr>
        <p:spPr bwMode="auto">
          <a:xfrm>
            <a:off x="7315200" y="2819400"/>
            <a:ext cx="1231900" cy="923925"/>
          </a:xfrm>
          <a:prstGeom prst="rect">
            <a:avLst/>
          </a:prstGeom>
          <a:noFill/>
          <a:ln w="9525">
            <a:noFill/>
            <a:miter lim="800000"/>
            <a:headEnd/>
            <a:tailEnd/>
          </a:ln>
        </p:spPr>
        <p:txBody>
          <a:bodyPr wrap="none">
            <a:spAutoFit/>
          </a:bodyPr>
          <a:lstStyle/>
          <a:p>
            <a:pPr>
              <a:spcBef>
                <a:spcPct val="0"/>
              </a:spcBef>
            </a:pPr>
            <a:r>
              <a:rPr lang="en-US" i="1" dirty="0">
                <a:latin typeface="Calibri" pitchFamily="34" charset="0"/>
              </a:rPr>
              <a:t>Query</a:t>
            </a:r>
            <a:br>
              <a:rPr lang="en-US" i="1" dirty="0">
                <a:latin typeface="Calibri" pitchFamily="34" charset="0"/>
              </a:rPr>
            </a:br>
            <a:r>
              <a:rPr lang="en-US" i="1" dirty="0">
                <a:latin typeface="Calibri" pitchFamily="34" charset="0"/>
              </a:rPr>
              <a:t>plan</a:t>
            </a:r>
          </a:p>
          <a:p>
            <a:pPr>
              <a:spcBef>
                <a:spcPct val="0"/>
              </a:spcBef>
            </a:pPr>
            <a:r>
              <a:rPr lang="en-US" i="1" dirty="0">
                <a:latin typeface="Calibri" pitchFamily="34" charset="0"/>
              </a:rPr>
              <a:t>(Dryad job)</a:t>
            </a:r>
          </a:p>
        </p:txBody>
      </p:sp>
      <p:sp>
        <p:nvSpPr>
          <p:cNvPr id="68" name="Freeform 67"/>
          <p:cNvSpPr/>
          <p:nvPr/>
        </p:nvSpPr>
        <p:spPr>
          <a:xfrm>
            <a:off x="1854200" y="1703388"/>
            <a:ext cx="547688" cy="2792412"/>
          </a:xfrm>
          <a:custGeom>
            <a:avLst/>
            <a:gdLst>
              <a:gd name="connsiteX0" fmla="*/ 1017916 w 1017916"/>
              <a:gd name="connsiteY0" fmla="*/ 0 h 3200400"/>
              <a:gd name="connsiteX1" fmla="*/ 586595 w 1017916"/>
              <a:gd name="connsiteY1" fmla="*/ 155276 h 3200400"/>
              <a:gd name="connsiteX2" fmla="*/ 8626 w 1017916"/>
              <a:gd name="connsiteY2" fmla="*/ 854015 h 3200400"/>
              <a:gd name="connsiteX3" fmla="*/ 534837 w 1017916"/>
              <a:gd name="connsiteY3" fmla="*/ 3200400 h 3200400"/>
              <a:gd name="connsiteX0" fmla="*/ 1038764 w 1038764"/>
              <a:gd name="connsiteY0" fmla="*/ 0 h 3200400"/>
              <a:gd name="connsiteX1" fmla="*/ 378843 w 1038764"/>
              <a:gd name="connsiteY1" fmla="*/ 155276 h 3200400"/>
              <a:gd name="connsiteX2" fmla="*/ 29474 w 1038764"/>
              <a:gd name="connsiteY2" fmla="*/ 854015 h 3200400"/>
              <a:gd name="connsiteX3" fmla="*/ 555685 w 1038764"/>
              <a:gd name="connsiteY3" fmla="*/ 3200400 h 3200400"/>
              <a:gd name="connsiteX0" fmla="*/ 1038764 w 1038764"/>
              <a:gd name="connsiteY0" fmla="*/ 22561 h 3222961"/>
              <a:gd name="connsiteX1" fmla="*/ 792088 w 1038764"/>
              <a:gd name="connsiteY1" fmla="*/ 25879 h 3222961"/>
              <a:gd name="connsiteX2" fmla="*/ 378843 w 1038764"/>
              <a:gd name="connsiteY2" fmla="*/ 177837 h 3222961"/>
              <a:gd name="connsiteX3" fmla="*/ 29474 w 1038764"/>
              <a:gd name="connsiteY3" fmla="*/ 876576 h 3222961"/>
              <a:gd name="connsiteX4" fmla="*/ 555685 w 1038764"/>
              <a:gd name="connsiteY4" fmla="*/ 3222961 h 3222961"/>
              <a:gd name="connsiteX0" fmla="*/ 798875 w 862093"/>
              <a:gd name="connsiteY0" fmla="*/ 22561 h 3222961"/>
              <a:gd name="connsiteX1" fmla="*/ 792088 w 862093"/>
              <a:gd name="connsiteY1" fmla="*/ 25879 h 3222961"/>
              <a:gd name="connsiteX2" fmla="*/ 378843 w 862093"/>
              <a:gd name="connsiteY2" fmla="*/ 177837 h 3222961"/>
              <a:gd name="connsiteX3" fmla="*/ 29474 w 862093"/>
              <a:gd name="connsiteY3" fmla="*/ 876576 h 3222961"/>
              <a:gd name="connsiteX4" fmla="*/ 555685 w 862093"/>
              <a:gd name="connsiteY4" fmla="*/ 3222961 h 32229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2093" h="3222961">
                <a:moveTo>
                  <a:pt x="798875" y="22561"/>
                </a:moveTo>
                <a:cubicBezTo>
                  <a:pt x="797744" y="23114"/>
                  <a:pt x="862093" y="0"/>
                  <a:pt x="792088" y="25879"/>
                </a:cubicBezTo>
                <a:cubicBezTo>
                  <a:pt x="722083" y="51758"/>
                  <a:pt x="505945" y="36054"/>
                  <a:pt x="378843" y="177837"/>
                </a:cubicBezTo>
                <a:cubicBezTo>
                  <a:pt x="251741" y="319620"/>
                  <a:pt x="0" y="369055"/>
                  <a:pt x="29474" y="876576"/>
                </a:cubicBezTo>
                <a:cubicBezTo>
                  <a:pt x="58948" y="1384097"/>
                  <a:pt x="288266" y="2303529"/>
                  <a:pt x="555685" y="3222961"/>
                </a:cubicBezTo>
              </a:path>
            </a:pathLst>
          </a:cu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69" name="TextBox 68"/>
          <p:cNvSpPr txBox="1">
            <a:spLocks noChangeArrowheads="1"/>
          </p:cNvSpPr>
          <p:nvPr/>
        </p:nvSpPr>
        <p:spPr bwMode="auto">
          <a:xfrm>
            <a:off x="2057400" y="3505200"/>
            <a:ext cx="638175" cy="369888"/>
          </a:xfrm>
          <a:prstGeom prst="rect">
            <a:avLst/>
          </a:prstGeom>
          <a:noFill/>
          <a:ln w="9525">
            <a:noFill/>
            <a:miter lim="800000"/>
            <a:headEnd/>
            <a:tailEnd/>
          </a:ln>
        </p:spPr>
        <p:txBody>
          <a:bodyPr wrap="none">
            <a:spAutoFit/>
          </a:bodyPr>
          <a:lstStyle/>
          <a:p>
            <a:pPr>
              <a:spcBef>
                <a:spcPct val="0"/>
              </a:spcBef>
            </a:pPr>
            <a:r>
              <a:rPr lang="en-US" i="1">
                <a:latin typeface="Calibri" pitchFamily="34" charset="0"/>
              </a:rPr>
              <a:t>Data</a:t>
            </a:r>
          </a:p>
        </p:txBody>
      </p:sp>
      <p:cxnSp>
        <p:nvCxnSpPr>
          <p:cNvPr id="18" name="Straight Arrow Connector 17"/>
          <p:cNvCxnSpPr>
            <a:stCxn id="22" idx="4"/>
            <a:endCxn id="14" idx="0"/>
          </p:cNvCxnSpPr>
          <p:nvPr/>
        </p:nvCxnSpPr>
        <p:spPr>
          <a:xfrm rot="5400000">
            <a:off x="3417094" y="4925219"/>
            <a:ext cx="381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stCxn id="23" idx="4"/>
            <a:endCxn id="15" idx="0"/>
          </p:cNvCxnSpPr>
          <p:nvPr/>
        </p:nvCxnSpPr>
        <p:spPr>
          <a:xfrm rot="5400000">
            <a:off x="4712494" y="4925219"/>
            <a:ext cx="381000" cy="1588"/>
          </a:xfrm>
          <a:prstGeom prst="straightConnector1">
            <a:avLst/>
          </a:prstGeom>
          <a:ln w="3810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0"/>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5"/>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animBg="1"/>
      <p:bldP spid="13" grpId="0" animBg="1"/>
      <p:bldP spid="21" grpId="0" animBg="1"/>
      <p:bldP spid="22" grpId="0" animBg="1"/>
      <p:bldP spid="23" grpId="0" animBg="1"/>
      <p:bldP spid="24" grpId="0" animBg="1"/>
      <p:bldP spid="25" grpId="0"/>
      <p:bldP spid="33" grpId="0" animBg="1"/>
      <p:bldP spid="34" grpId="0" animBg="1"/>
      <p:bldP spid="35" grpId="0" animBg="1"/>
      <p:bldP spid="36" grpId="0" animBg="1"/>
      <p:bldP spid="49" grpId="0"/>
      <p:bldP spid="14" grpId="0" animBg="1"/>
      <p:bldP spid="15" grpId="0" animBg="1"/>
      <p:bldP spid="16" grpId="0" animBg="1"/>
      <p:bldP spid="60" grpId="0" animBg="1"/>
      <p:bldP spid="61" grpId="0" animBg="1"/>
      <p:bldP spid="62" grpId="0"/>
      <p:bldP spid="63" grpId="0"/>
      <p:bldP spid="68" grpId="0" animBg="1"/>
      <p:bldP spid="69"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 name="Picture 194"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105400" y="4087125"/>
            <a:ext cx="467620" cy="367961"/>
          </a:xfrm>
          <a:prstGeom prst="rect">
            <a:avLst/>
          </a:prstGeom>
          <a:noFill/>
        </p:spPr>
      </p:pic>
      <p:sp>
        <p:nvSpPr>
          <p:cNvPr id="204" name="Rounded Rectangle 203"/>
          <p:cNvSpPr/>
          <p:nvPr/>
        </p:nvSpPr>
        <p:spPr>
          <a:xfrm>
            <a:off x="5257800" y="4003271"/>
            <a:ext cx="1142375"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pic>
        <p:nvPicPr>
          <p:cNvPr id="174" name="Picture 173"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486400" y="3581400"/>
            <a:ext cx="467620" cy="367961"/>
          </a:xfrm>
          <a:prstGeom prst="rect">
            <a:avLst/>
          </a:prstGeom>
          <a:noFill/>
        </p:spPr>
      </p:pic>
      <p:sp>
        <p:nvSpPr>
          <p:cNvPr id="183" name="Rounded Rectangle 182"/>
          <p:cNvSpPr/>
          <p:nvPr/>
        </p:nvSpPr>
        <p:spPr>
          <a:xfrm>
            <a:off x="5638800" y="3469871"/>
            <a:ext cx="761375"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pic>
        <p:nvPicPr>
          <p:cNvPr id="175" name="Picture 174"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6617453" y="3553725"/>
            <a:ext cx="467620" cy="367961"/>
          </a:xfrm>
          <a:prstGeom prst="rect">
            <a:avLst/>
          </a:prstGeom>
          <a:noFill/>
        </p:spPr>
      </p:pic>
      <p:sp>
        <p:nvSpPr>
          <p:cNvPr id="188" name="Rounded Rectangle 187"/>
          <p:cNvSpPr/>
          <p:nvPr/>
        </p:nvSpPr>
        <p:spPr>
          <a:xfrm>
            <a:off x="6841817" y="3469871"/>
            <a:ext cx="9635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305" name="Rounded Rectangle 304"/>
          <p:cNvSpPr/>
          <p:nvPr/>
        </p:nvSpPr>
        <p:spPr>
          <a:xfrm>
            <a:off x="5715000" y="3509400"/>
            <a:ext cx="622005" cy="294118"/>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06" name="Rounded Rectangle 305"/>
          <p:cNvSpPr/>
          <p:nvPr/>
        </p:nvSpPr>
        <p:spPr>
          <a:xfrm>
            <a:off x="6898200" y="3509400"/>
            <a:ext cx="841800" cy="294118"/>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pic>
        <p:nvPicPr>
          <p:cNvPr id="176" name="Picture 175"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733800" y="3553725"/>
            <a:ext cx="467620" cy="367961"/>
          </a:xfrm>
          <a:prstGeom prst="rect">
            <a:avLst/>
          </a:prstGeom>
          <a:noFill/>
        </p:spPr>
      </p:pic>
      <p:sp>
        <p:nvSpPr>
          <p:cNvPr id="177" name="Rounded Rectangle 176"/>
          <p:cNvSpPr/>
          <p:nvPr/>
        </p:nvSpPr>
        <p:spPr>
          <a:xfrm>
            <a:off x="3991227" y="3469871"/>
            <a:ext cx="1329573"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300" name="Rounded Rectangle 299"/>
          <p:cNvSpPr/>
          <p:nvPr/>
        </p:nvSpPr>
        <p:spPr>
          <a:xfrm>
            <a:off x="4036800" y="3509400"/>
            <a:ext cx="657600" cy="294118"/>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303" name="Rounded Rectangle 302"/>
          <p:cNvSpPr/>
          <p:nvPr/>
        </p:nvSpPr>
        <p:spPr>
          <a:xfrm>
            <a:off x="4724400" y="3505200"/>
            <a:ext cx="533400" cy="294118"/>
          </a:xfrm>
          <a:prstGeom prst="round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2" name="Title 1"/>
          <p:cNvSpPr>
            <a:spLocks noGrp="1"/>
          </p:cNvSpPr>
          <p:nvPr>
            <p:ph type="title"/>
          </p:nvPr>
        </p:nvSpPr>
        <p:spPr>
          <a:xfrm>
            <a:off x="457200" y="274638"/>
            <a:ext cx="8229600" cy="639762"/>
          </a:xfrm>
        </p:spPr>
        <p:txBody>
          <a:bodyPr>
            <a:normAutofit fontScale="90000"/>
          </a:bodyPr>
          <a:lstStyle/>
          <a:p>
            <a:r>
              <a:rPr lang="en-US" dirty="0" smtClean="0"/>
              <a:t>Language Summary</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76</a:t>
            </a:fld>
            <a:endParaRPr lang="en-US"/>
          </a:p>
        </p:txBody>
      </p:sp>
      <p:sp>
        <p:nvSpPr>
          <p:cNvPr id="4" name="TextBox 3"/>
          <p:cNvSpPr txBox="1"/>
          <p:nvPr/>
        </p:nvSpPr>
        <p:spPr>
          <a:xfrm>
            <a:off x="533400" y="2286000"/>
            <a:ext cx="2080634" cy="3416320"/>
          </a:xfrm>
          <a:prstGeom prst="rect">
            <a:avLst/>
          </a:prstGeom>
          <a:noFill/>
        </p:spPr>
        <p:txBody>
          <a:bodyPr wrap="none" rtlCol="0">
            <a:spAutoFit/>
          </a:bodyPr>
          <a:lstStyle/>
          <a:p>
            <a:r>
              <a:rPr lang="en-US" sz="3600" dirty="0" smtClean="0"/>
              <a:t>Where</a:t>
            </a:r>
          </a:p>
          <a:p>
            <a:r>
              <a:rPr lang="en-US" sz="3600" dirty="0" smtClean="0"/>
              <a:t>Select</a:t>
            </a:r>
          </a:p>
          <a:p>
            <a:r>
              <a:rPr lang="en-US" sz="3600" dirty="0" err="1" smtClean="0"/>
              <a:t>GroupBy</a:t>
            </a:r>
            <a:endParaRPr lang="en-US" sz="3600" dirty="0" smtClean="0"/>
          </a:p>
          <a:p>
            <a:r>
              <a:rPr lang="en-US" sz="3600" dirty="0" err="1" smtClean="0"/>
              <a:t>OrderBy</a:t>
            </a:r>
            <a:endParaRPr lang="en-US" sz="3600" dirty="0" smtClean="0"/>
          </a:p>
          <a:p>
            <a:r>
              <a:rPr lang="en-US" sz="3600" dirty="0" smtClean="0"/>
              <a:t>Aggregate</a:t>
            </a:r>
          </a:p>
          <a:p>
            <a:r>
              <a:rPr lang="en-US" sz="3600" dirty="0" smtClean="0"/>
              <a:t>Join</a:t>
            </a:r>
          </a:p>
        </p:txBody>
      </p:sp>
      <p:pic>
        <p:nvPicPr>
          <p:cNvPr id="5" name="Picture 4"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292532" y="1572525"/>
            <a:ext cx="467620" cy="367961"/>
          </a:xfrm>
          <a:prstGeom prst="rect">
            <a:avLst/>
          </a:prstGeom>
          <a:noFill/>
        </p:spPr>
      </p:pic>
      <p:pic>
        <p:nvPicPr>
          <p:cNvPr id="6" name="Picture 5"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6617453" y="1572525"/>
            <a:ext cx="467620" cy="367961"/>
          </a:xfrm>
          <a:prstGeom prst="rect">
            <a:avLst/>
          </a:prstGeom>
          <a:noFill/>
        </p:spPr>
      </p:pic>
      <p:pic>
        <p:nvPicPr>
          <p:cNvPr id="7" name="Picture 6"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733800" y="1572525"/>
            <a:ext cx="467620" cy="367961"/>
          </a:xfrm>
          <a:prstGeom prst="rect">
            <a:avLst/>
          </a:prstGeom>
          <a:noFill/>
        </p:spPr>
      </p:pic>
      <p:sp>
        <p:nvSpPr>
          <p:cNvPr id="8" name="Rounded Rectangle 7"/>
          <p:cNvSpPr/>
          <p:nvPr/>
        </p:nvSpPr>
        <p:spPr>
          <a:xfrm>
            <a:off x="3991227" y="1488671"/>
            <a:ext cx="1164325"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9" name="Rectangle 8"/>
          <p:cNvSpPr/>
          <p:nvPr/>
        </p:nvSpPr>
        <p:spPr>
          <a:xfrm>
            <a:off x="4111675"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10" name="Rectangle 9"/>
          <p:cNvSpPr/>
          <p:nvPr/>
        </p:nvSpPr>
        <p:spPr>
          <a:xfrm>
            <a:off x="4312420"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1" name="Rectangle 10"/>
          <p:cNvSpPr/>
          <p:nvPr/>
        </p:nvSpPr>
        <p:spPr>
          <a:xfrm>
            <a:off x="4513166"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2" name="Rectangle 11"/>
          <p:cNvSpPr/>
          <p:nvPr/>
        </p:nvSpPr>
        <p:spPr>
          <a:xfrm>
            <a:off x="4713912"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3" name="Rectangle 12"/>
          <p:cNvSpPr/>
          <p:nvPr/>
        </p:nvSpPr>
        <p:spPr>
          <a:xfrm>
            <a:off x="4914658"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4" name="Rounded Rectangle 13"/>
          <p:cNvSpPr/>
          <p:nvPr/>
        </p:nvSpPr>
        <p:spPr>
          <a:xfrm>
            <a:off x="5436596" y="1488671"/>
            <a:ext cx="9635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5" name="Rectangle 14"/>
          <p:cNvSpPr/>
          <p:nvPr/>
        </p:nvSpPr>
        <p:spPr>
          <a:xfrm>
            <a:off x="5557043"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 name="Rectangle 15"/>
          <p:cNvSpPr/>
          <p:nvPr/>
        </p:nvSpPr>
        <p:spPr>
          <a:xfrm>
            <a:off x="5757789"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7" name="Rectangle 16"/>
          <p:cNvSpPr/>
          <p:nvPr/>
        </p:nvSpPr>
        <p:spPr>
          <a:xfrm>
            <a:off x="5958535"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 name="Rectangle 17"/>
          <p:cNvSpPr/>
          <p:nvPr/>
        </p:nvSpPr>
        <p:spPr>
          <a:xfrm>
            <a:off x="6159282"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9" name="Rounded Rectangle 18"/>
          <p:cNvSpPr/>
          <p:nvPr/>
        </p:nvSpPr>
        <p:spPr>
          <a:xfrm>
            <a:off x="6841817" y="1488671"/>
            <a:ext cx="9635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20" name="Rectangle 19"/>
          <p:cNvSpPr/>
          <p:nvPr/>
        </p:nvSpPr>
        <p:spPr>
          <a:xfrm>
            <a:off x="6962263"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1" name="Rectangle 20"/>
          <p:cNvSpPr/>
          <p:nvPr/>
        </p:nvSpPr>
        <p:spPr>
          <a:xfrm>
            <a:off x="7163009"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 name="Rectangle 21"/>
          <p:cNvSpPr/>
          <p:nvPr/>
        </p:nvSpPr>
        <p:spPr>
          <a:xfrm>
            <a:off x="7363755"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3" name="Rectangle 22"/>
          <p:cNvSpPr/>
          <p:nvPr/>
        </p:nvSpPr>
        <p:spPr>
          <a:xfrm>
            <a:off x="7564501" y="15309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pic>
        <p:nvPicPr>
          <p:cNvPr id="132" name="Picture 131"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292532" y="2486925"/>
            <a:ext cx="467620" cy="367961"/>
          </a:xfrm>
          <a:prstGeom prst="rect">
            <a:avLst/>
          </a:prstGeom>
          <a:noFill/>
        </p:spPr>
      </p:pic>
      <p:pic>
        <p:nvPicPr>
          <p:cNvPr id="133" name="Picture 13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6617453" y="2486925"/>
            <a:ext cx="467620" cy="367961"/>
          </a:xfrm>
          <a:prstGeom prst="rect">
            <a:avLst/>
          </a:prstGeom>
          <a:noFill/>
        </p:spPr>
      </p:pic>
      <p:pic>
        <p:nvPicPr>
          <p:cNvPr id="134" name="Picture 133"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733800" y="2486925"/>
            <a:ext cx="467620" cy="367961"/>
          </a:xfrm>
          <a:prstGeom prst="rect">
            <a:avLst/>
          </a:prstGeom>
          <a:noFill/>
        </p:spPr>
      </p:pic>
      <p:sp>
        <p:nvSpPr>
          <p:cNvPr id="135" name="Rounded Rectangle 134"/>
          <p:cNvSpPr/>
          <p:nvPr/>
        </p:nvSpPr>
        <p:spPr>
          <a:xfrm>
            <a:off x="3991227" y="2403071"/>
            <a:ext cx="1164325"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36" name="Rectangle 135"/>
          <p:cNvSpPr/>
          <p:nvPr/>
        </p:nvSpPr>
        <p:spPr>
          <a:xfrm>
            <a:off x="4111675" y="24453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138" name="Rectangle 137"/>
          <p:cNvSpPr/>
          <p:nvPr/>
        </p:nvSpPr>
        <p:spPr>
          <a:xfrm>
            <a:off x="4513166" y="24453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39" name="Rectangle 138"/>
          <p:cNvSpPr/>
          <p:nvPr/>
        </p:nvSpPr>
        <p:spPr>
          <a:xfrm>
            <a:off x="4713912" y="24453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41" name="Rounded Rectangle 140"/>
          <p:cNvSpPr/>
          <p:nvPr/>
        </p:nvSpPr>
        <p:spPr>
          <a:xfrm>
            <a:off x="5436596" y="2403071"/>
            <a:ext cx="9635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43" name="Rectangle 142"/>
          <p:cNvSpPr/>
          <p:nvPr/>
        </p:nvSpPr>
        <p:spPr>
          <a:xfrm>
            <a:off x="5757789" y="24453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44" name="Rectangle 143"/>
          <p:cNvSpPr/>
          <p:nvPr/>
        </p:nvSpPr>
        <p:spPr>
          <a:xfrm>
            <a:off x="5958535" y="24453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45" name="Rectangle 144"/>
          <p:cNvSpPr/>
          <p:nvPr/>
        </p:nvSpPr>
        <p:spPr>
          <a:xfrm>
            <a:off x="6159282" y="24453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46" name="Rounded Rectangle 145"/>
          <p:cNvSpPr/>
          <p:nvPr/>
        </p:nvSpPr>
        <p:spPr>
          <a:xfrm>
            <a:off x="6841817" y="2403071"/>
            <a:ext cx="9635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47" name="Rectangle 146"/>
          <p:cNvSpPr/>
          <p:nvPr/>
        </p:nvSpPr>
        <p:spPr>
          <a:xfrm>
            <a:off x="6962263" y="24453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48" name="Rectangle 147"/>
          <p:cNvSpPr/>
          <p:nvPr/>
        </p:nvSpPr>
        <p:spPr>
          <a:xfrm>
            <a:off x="7163009" y="24453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pic>
        <p:nvPicPr>
          <p:cNvPr id="153" name="Picture 15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292532" y="3020325"/>
            <a:ext cx="467620" cy="367961"/>
          </a:xfrm>
          <a:prstGeom prst="rect">
            <a:avLst/>
          </a:prstGeom>
          <a:noFill/>
        </p:spPr>
      </p:pic>
      <p:pic>
        <p:nvPicPr>
          <p:cNvPr id="154" name="Picture 153"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6617453" y="3020325"/>
            <a:ext cx="467620" cy="367961"/>
          </a:xfrm>
          <a:prstGeom prst="rect">
            <a:avLst/>
          </a:prstGeom>
          <a:noFill/>
        </p:spPr>
      </p:pic>
      <p:pic>
        <p:nvPicPr>
          <p:cNvPr id="155" name="Picture 154"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733800" y="3020325"/>
            <a:ext cx="467620" cy="367961"/>
          </a:xfrm>
          <a:prstGeom prst="rect">
            <a:avLst/>
          </a:prstGeom>
          <a:noFill/>
        </p:spPr>
      </p:pic>
      <p:sp>
        <p:nvSpPr>
          <p:cNvPr id="156" name="Rounded Rectangle 155"/>
          <p:cNvSpPr/>
          <p:nvPr/>
        </p:nvSpPr>
        <p:spPr>
          <a:xfrm>
            <a:off x="3991227" y="2936471"/>
            <a:ext cx="1164325"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57" name="Rectangle 156"/>
          <p:cNvSpPr/>
          <p:nvPr/>
        </p:nvSpPr>
        <p:spPr>
          <a:xfrm>
            <a:off x="4089600"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158" name="Rectangle 157"/>
          <p:cNvSpPr/>
          <p:nvPr/>
        </p:nvSpPr>
        <p:spPr>
          <a:xfrm>
            <a:off x="4290345"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59" name="Rectangle 158"/>
          <p:cNvSpPr/>
          <p:nvPr/>
        </p:nvSpPr>
        <p:spPr>
          <a:xfrm>
            <a:off x="4491091"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0" name="Rectangle 159"/>
          <p:cNvSpPr/>
          <p:nvPr/>
        </p:nvSpPr>
        <p:spPr>
          <a:xfrm>
            <a:off x="4691837"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1" name="Rectangle 160"/>
          <p:cNvSpPr/>
          <p:nvPr/>
        </p:nvSpPr>
        <p:spPr>
          <a:xfrm>
            <a:off x="4892583"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2" name="Rounded Rectangle 161"/>
          <p:cNvSpPr/>
          <p:nvPr/>
        </p:nvSpPr>
        <p:spPr>
          <a:xfrm>
            <a:off x="5436596" y="2936471"/>
            <a:ext cx="9635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63" name="Rectangle 162"/>
          <p:cNvSpPr/>
          <p:nvPr/>
        </p:nvSpPr>
        <p:spPr>
          <a:xfrm>
            <a:off x="5534968"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4" name="Rectangle 163"/>
          <p:cNvSpPr/>
          <p:nvPr/>
        </p:nvSpPr>
        <p:spPr>
          <a:xfrm>
            <a:off x="5735714"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5" name="Rectangle 164"/>
          <p:cNvSpPr/>
          <p:nvPr/>
        </p:nvSpPr>
        <p:spPr>
          <a:xfrm>
            <a:off x="5936460"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6" name="Rectangle 165"/>
          <p:cNvSpPr/>
          <p:nvPr/>
        </p:nvSpPr>
        <p:spPr>
          <a:xfrm>
            <a:off x="6137207"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7" name="Rounded Rectangle 166"/>
          <p:cNvSpPr/>
          <p:nvPr/>
        </p:nvSpPr>
        <p:spPr>
          <a:xfrm>
            <a:off x="6841817" y="2936471"/>
            <a:ext cx="9635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68" name="Rectangle 167"/>
          <p:cNvSpPr/>
          <p:nvPr/>
        </p:nvSpPr>
        <p:spPr>
          <a:xfrm>
            <a:off x="6940188"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69" name="Rectangle 168"/>
          <p:cNvSpPr/>
          <p:nvPr/>
        </p:nvSpPr>
        <p:spPr>
          <a:xfrm>
            <a:off x="7140934"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70" name="Rectangle 169"/>
          <p:cNvSpPr/>
          <p:nvPr/>
        </p:nvSpPr>
        <p:spPr>
          <a:xfrm>
            <a:off x="7341680"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71" name="Rectangle 170"/>
          <p:cNvSpPr/>
          <p:nvPr/>
        </p:nvSpPr>
        <p:spPr>
          <a:xfrm>
            <a:off x="7542426" y="3067201"/>
            <a:ext cx="164598" cy="119058"/>
          </a:xfrm>
          <a:prstGeom prst="rect">
            <a:avLst/>
          </a:prstGeom>
          <a:solidFill>
            <a:srgbClr val="11FF17"/>
          </a:solidFill>
          <a:ln>
            <a:solidFill>
              <a:srgbClr val="006C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78" name="Rectangle 177"/>
          <p:cNvSpPr/>
          <p:nvPr/>
        </p:nvSpPr>
        <p:spPr>
          <a:xfrm>
            <a:off x="4114374" y="3571201"/>
            <a:ext cx="115050" cy="17785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179" name="Rectangle 178"/>
          <p:cNvSpPr/>
          <p:nvPr/>
        </p:nvSpPr>
        <p:spPr>
          <a:xfrm>
            <a:off x="4315119" y="3571201"/>
            <a:ext cx="115050" cy="17785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0" name="Rectangle 179"/>
          <p:cNvSpPr/>
          <p:nvPr/>
        </p:nvSpPr>
        <p:spPr>
          <a:xfrm>
            <a:off x="4515865" y="3571201"/>
            <a:ext cx="115050" cy="177858"/>
          </a:xfrm>
          <a:prstGeom prst="rect">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1" name="Rectangle 180"/>
          <p:cNvSpPr/>
          <p:nvPr/>
        </p:nvSpPr>
        <p:spPr>
          <a:xfrm>
            <a:off x="4761750" y="3571201"/>
            <a:ext cx="115050" cy="17785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2" name="Rectangle 181"/>
          <p:cNvSpPr/>
          <p:nvPr/>
        </p:nvSpPr>
        <p:spPr>
          <a:xfrm>
            <a:off x="4933575" y="3571201"/>
            <a:ext cx="115050" cy="17785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5" name="Rectangle 184"/>
          <p:cNvSpPr/>
          <p:nvPr/>
        </p:nvSpPr>
        <p:spPr>
          <a:xfrm>
            <a:off x="5760488" y="3571201"/>
            <a:ext cx="115050" cy="17785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6" name="Rectangle 185"/>
          <p:cNvSpPr/>
          <p:nvPr/>
        </p:nvSpPr>
        <p:spPr>
          <a:xfrm>
            <a:off x="5961234" y="3571201"/>
            <a:ext cx="115050" cy="17785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7" name="Rectangle 186"/>
          <p:cNvSpPr/>
          <p:nvPr/>
        </p:nvSpPr>
        <p:spPr>
          <a:xfrm>
            <a:off x="6161981" y="3571201"/>
            <a:ext cx="115050" cy="177858"/>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89" name="Rectangle 188"/>
          <p:cNvSpPr/>
          <p:nvPr/>
        </p:nvSpPr>
        <p:spPr>
          <a:xfrm>
            <a:off x="6964962" y="3571201"/>
            <a:ext cx="115050" cy="17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90" name="Rectangle 189"/>
          <p:cNvSpPr/>
          <p:nvPr/>
        </p:nvSpPr>
        <p:spPr>
          <a:xfrm>
            <a:off x="7165708" y="3571201"/>
            <a:ext cx="115050" cy="17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91" name="Rectangle 190"/>
          <p:cNvSpPr/>
          <p:nvPr/>
        </p:nvSpPr>
        <p:spPr>
          <a:xfrm>
            <a:off x="7366454" y="3571201"/>
            <a:ext cx="115050" cy="17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192" name="Rectangle 191"/>
          <p:cNvSpPr/>
          <p:nvPr/>
        </p:nvSpPr>
        <p:spPr>
          <a:xfrm>
            <a:off x="7567200" y="3571201"/>
            <a:ext cx="115050" cy="1778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pic>
        <p:nvPicPr>
          <p:cNvPr id="196" name="Picture 195"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6617453" y="4087125"/>
            <a:ext cx="467620" cy="367961"/>
          </a:xfrm>
          <a:prstGeom prst="rect">
            <a:avLst/>
          </a:prstGeom>
          <a:noFill/>
        </p:spPr>
      </p:pic>
      <p:pic>
        <p:nvPicPr>
          <p:cNvPr id="197" name="Picture 196"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3733800" y="4087125"/>
            <a:ext cx="467620" cy="367961"/>
          </a:xfrm>
          <a:prstGeom prst="rect">
            <a:avLst/>
          </a:prstGeom>
          <a:noFill/>
        </p:spPr>
      </p:pic>
      <p:sp>
        <p:nvSpPr>
          <p:cNvPr id="198" name="Rounded Rectangle 197"/>
          <p:cNvSpPr/>
          <p:nvPr/>
        </p:nvSpPr>
        <p:spPr>
          <a:xfrm>
            <a:off x="3991227" y="4003271"/>
            <a:ext cx="961773"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199" name="Rectangle 198"/>
          <p:cNvSpPr/>
          <p:nvPr/>
        </p:nvSpPr>
        <p:spPr>
          <a:xfrm>
            <a:off x="4118400" y="4295790"/>
            <a:ext cx="113722"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200" name="Rectangle 199"/>
          <p:cNvSpPr/>
          <p:nvPr/>
        </p:nvSpPr>
        <p:spPr>
          <a:xfrm>
            <a:off x="4316484" y="4289363"/>
            <a:ext cx="116383" cy="5214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1" name="Rectangle 200"/>
          <p:cNvSpPr/>
          <p:nvPr/>
        </p:nvSpPr>
        <p:spPr>
          <a:xfrm>
            <a:off x="4511080" y="4268487"/>
            <a:ext cx="122534" cy="73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2" name="Rectangle 201"/>
          <p:cNvSpPr/>
          <p:nvPr/>
        </p:nvSpPr>
        <p:spPr>
          <a:xfrm>
            <a:off x="4705674" y="4268487"/>
            <a:ext cx="128685" cy="730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3" name="Rectangle 202"/>
          <p:cNvSpPr/>
          <p:nvPr/>
        </p:nvSpPr>
        <p:spPr>
          <a:xfrm>
            <a:off x="5334000" y="4261529"/>
            <a:ext cx="120878" cy="799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5" name="Rectangle 204"/>
          <p:cNvSpPr/>
          <p:nvPr/>
        </p:nvSpPr>
        <p:spPr>
          <a:xfrm>
            <a:off x="5551200" y="4226400"/>
            <a:ext cx="126291" cy="115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6" name="Rectangle 205"/>
          <p:cNvSpPr/>
          <p:nvPr/>
        </p:nvSpPr>
        <p:spPr>
          <a:xfrm>
            <a:off x="5752800" y="4212000"/>
            <a:ext cx="125437" cy="129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7" name="Rectangle 206"/>
          <p:cNvSpPr/>
          <p:nvPr/>
        </p:nvSpPr>
        <p:spPr>
          <a:xfrm>
            <a:off x="5947201" y="4176000"/>
            <a:ext cx="131782" cy="165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8" name="Rectangle 207"/>
          <p:cNvSpPr/>
          <p:nvPr/>
        </p:nvSpPr>
        <p:spPr>
          <a:xfrm>
            <a:off x="6159418" y="4140000"/>
            <a:ext cx="120311" cy="201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09" name="Rounded Rectangle 208"/>
          <p:cNvSpPr/>
          <p:nvPr/>
        </p:nvSpPr>
        <p:spPr>
          <a:xfrm>
            <a:off x="6841817" y="4003271"/>
            <a:ext cx="9635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210" name="Rectangle 209"/>
          <p:cNvSpPr/>
          <p:nvPr/>
        </p:nvSpPr>
        <p:spPr>
          <a:xfrm>
            <a:off x="6962399" y="4140000"/>
            <a:ext cx="120311" cy="2015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11" name="Rectangle 210"/>
          <p:cNvSpPr/>
          <p:nvPr/>
        </p:nvSpPr>
        <p:spPr>
          <a:xfrm>
            <a:off x="7163999" y="4118400"/>
            <a:ext cx="119457" cy="2231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12" name="Rectangle 211"/>
          <p:cNvSpPr/>
          <p:nvPr/>
        </p:nvSpPr>
        <p:spPr>
          <a:xfrm>
            <a:off x="7358400" y="4075200"/>
            <a:ext cx="125803" cy="2663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13" name="Rectangle 212"/>
          <p:cNvSpPr/>
          <p:nvPr/>
        </p:nvSpPr>
        <p:spPr>
          <a:xfrm>
            <a:off x="7564501" y="4045550"/>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pic>
        <p:nvPicPr>
          <p:cNvPr id="216" name="Picture 215"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947867" y="5192431"/>
            <a:ext cx="467620" cy="367961"/>
          </a:xfrm>
          <a:prstGeom prst="rect">
            <a:avLst/>
          </a:prstGeom>
          <a:noFill/>
        </p:spPr>
      </p:pic>
      <p:pic>
        <p:nvPicPr>
          <p:cNvPr id="218" name="Picture 217"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4389135" y="5192431"/>
            <a:ext cx="467620" cy="367961"/>
          </a:xfrm>
          <a:prstGeom prst="rect">
            <a:avLst/>
          </a:prstGeom>
          <a:noFill/>
        </p:spPr>
      </p:pic>
      <p:sp>
        <p:nvSpPr>
          <p:cNvPr id="219" name="Rounded Rectangle 218"/>
          <p:cNvSpPr/>
          <p:nvPr/>
        </p:nvSpPr>
        <p:spPr>
          <a:xfrm>
            <a:off x="4646562" y="5108577"/>
            <a:ext cx="1164325"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220" name="Rectangle 219"/>
          <p:cNvSpPr/>
          <p:nvPr/>
        </p:nvSpPr>
        <p:spPr>
          <a:xfrm>
            <a:off x="4767010" y="5150856"/>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221" name="Rectangle 220"/>
          <p:cNvSpPr/>
          <p:nvPr/>
        </p:nvSpPr>
        <p:spPr>
          <a:xfrm>
            <a:off x="4967755" y="5150856"/>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2" name="Rectangle 221"/>
          <p:cNvSpPr/>
          <p:nvPr/>
        </p:nvSpPr>
        <p:spPr>
          <a:xfrm>
            <a:off x="5168501" y="5150856"/>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3" name="Rectangle 222"/>
          <p:cNvSpPr/>
          <p:nvPr/>
        </p:nvSpPr>
        <p:spPr>
          <a:xfrm>
            <a:off x="5369247" y="5150856"/>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4" name="Rectangle 223"/>
          <p:cNvSpPr/>
          <p:nvPr/>
        </p:nvSpPr>
        <p:spPr>
          <a:xfrm>
            <a:off x="5569993" y="5150856"/>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5" name="Rounded Rectangle 224"/>
          <p:cNvSpPr/>
          <p:nvPr/>
        </p:nvSpPr>
        <p:spPr>
          <a:xfrm>
            <a:off x="6091931" y="5108577"/>
            <a:ext cx="734979"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226" name="Rectangle 225"/>
          <p:cNvSpPr/>
          <p:nvPr/>
        </p:nvSpPr>
        <p:spPr>
          <a:xfrm>
            <a:off x="6212378" y="5150856"/>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7" name="Rectangle 226"/>
          <p:cNvSpPr/>
          <p:nvPr/>
        </p:nvSpPr>
        <p:spPr>
          <a:xfrm>
            <a:off x="6413124" y="5150856"/>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228" name="Rectangle 227"/>
          <p:cNvSpPr/>
          <p:nvPr/>
        </p:nvSpPr>
        <p:spPr>
          <a:xfrm>
            <a:off x="6613870" y="5150856"/>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pic>
        <p:nvPicPr>
          <p:cNvPr id="237" name="Picture 236"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5292532" y="4579654"/>
            <a:ext cx="467620" cy="367961"/>
          </a:xfrm>
          <a:prstGeom prst="rect">
            <a:avLst/>
          </a:prstGeom>
          <a:noFill/>
        </p:spPr>
      </p:pic>
      <p:sp>
        <p:nvSpPr>
          <p:cNvPr id="246" name="Rounded Rectangle 245"/>
          <p:cNvSpPr/>
          <p:nvPr/>
        </p:nvSpPr>
        <p:spPr>
          <a:xfrm>
            <a:off x="5436597" y="4495800"/>
            <a:ext cx="354604"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247" name="Rectangle 246"/>
          <p:cNvSpPr/>
          <p:nvPr/>
        </p:nvSpPr>
        <p:spPr>
          <a:xfrm>
            <a:off x="5557043" y="4538079"/>
            <a:ext cx="120448" cy="29595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04" name="Rectangle 303"/>
          <p:cNvSpPr/>
          <p:nvPr/>
        </p:nvSpPr>
        <p:spPr>
          <a:xfrm>
            <a:off x="5105400" y="3571201"/>
            <a:ext cx="115050" cy="17785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10" name="Down Arrow 309"/>
          <p:cNvSpPr/>
          <p:nvPr/>
        </p:nvSpPr>
        <p:spPr>
          <a:xfrm>
            <a:off x="5715000" y="1981200"/>
            <a:ext cx="457200" cy="30480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3" name="Picture 312"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1561794" y="5189254"/>
            <a:ext cx="467620" cy="367961"/>
          </a:xfrm>
          <a:prstGeom prst="rect">
            <a:avLst/>
          </a:prstGeom>
          <a:noFill/>
        </p:spPr>
      </p:pic>
      <p:pic>
        <p:nvPicPr>
          <p:cNvPr id="314" name="Picture 313" descr="C:\Program Files\Microsoft Resource DVD Artwork\DVD_ART\Artwork_Imagery\HARDWARE_IMAGERY\Illustration - Misc Hardware\XML Icons\Server.png"/>
          <p:cNvPicPr>
            <a:picLocks noChangeAspect="1" noChangeArrowheads="1"/>
          </p:cNvPicPr>
          <p:nvPr/>
        </p:nvPicPr>
        <p:blipFill>
          <a:blip r:embed="rId2" cstate="print"/>
          <a:srcRect/>
          <a:stretch>
            <a:fillRect/>
          </a:stretch>
        </p:blipFill>
        <p:spPr bwMode="auto">
          <a:xfrm>
            <a:off x="2559710" y="5189254"/>
            <a:ext cx="467620" cy="367961"/>
          </a:xfrm>
          <a:prstGeom prst="rect">
            <a:avLst/>
          </a:prstGeom>
          <a:noFill/>
        </p:spPr>
      </p:pic>
      <p:sp>
        <p:nvSpPr>
          <p:cNvPr id="315" name="Rounded Rectangle 314"/>
          <p:cNvSpPr/>
          <p:nvPr/>
        </p:nvSpPr>
        <p:spPr>
          <a:xfrm>
            <a:off x="1705859" y="5105400"/>
            <a:ext cx="728274"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316" name="Rectangle 315"/>
          <p:cNvSpPr/>
          <p:nvPr/>
        </p:nvSpPr>
        <p:spPr>
          <a:xfrm>
            <a:off x="1826305" y="5147679"/>
            <a:ext cx="120448" cy="2959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17" name="Rectangle 316"/>
          <p:cNvSpPr/>
          <p:nvPr/>
        </p:nvSpPr>
        <p:spPr>
          <a:xfrm>
            <a:off x="2027051" y="5147679"/>
            <a:ext cx="120448" cy="2959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18" name="Rectangle 317"/>
          <p:cNvSpPr/>
          <p:nvPr/>
        </p:nvSpPr>
        <p:spPr>
          <a:xfrm>
            <a:off x="2227797" y="5147679"/>
            <a:ext cx="120448" cy="2959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20" name="Rounded Rectangle 319"/>
          <p:cNvSpPr/>
          <p:nvPr/>
        </p:nvSpPr>
        <p:spPr>
          <a:xfrm>
            <a:off x="2784074" y="5105400"/>
            <a:ext cx="515431" cy="380518"/>
          </a:xfrm>
          <a:prstGeom prst="roundRect">
            <a:avLst/>
          </a:prstGeom>
          <a:solidFill>
            <a:srgbClr val="FFCCFF"/>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a:p>
        </p:txBody>
      </p:sp>
      <p:sp>
        <p:nvSpPr>
          <p:cNvPr id="321" name="Rectangle 320"/>
          <p:cNvSpPr/>
          <p:nvPr/>
        </p:nvSpPr>
        <p:spPr>
          <a:xfrm>
            <a:off x="2904520" y="5147679"/>
            <a:ext cx="120448" cy="2959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22" name="Rectangle 321"/>
          <p:cNvSpPr/>
          <p:nvPr/>
        </p:nvSpPr>
        <p:spPr>
          <a:xfrm>
            <a:off x="3105266" y="5147679"/>
            <a:ext cx="120448" cy="2959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25" name="Down Arrow 324"/>
          <p:cNvSpPr/>
          <p:nvPr/>
        </p:nvSpPr>
        <p:spPr>
          <a:xfrm rot="16200000">
            <a:off x="3276600" y="5225592"/>
            <a:ext cx="457200" cy="30480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6" name="Rectangle 325"/>
          <p:cNvSpPr/>
          <p:nvPr/>
        </p:nvSpPr>
        <p:spPr>
          <a:xfrm>
            <a:off x="4768772" y="5309603"/>
            <a:ext cx="113759" cy="13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dirty="0">
              <a:solidFill>
                <a:schemeClr val="tx1"/>
              </a:solidFill>
            </a:endParaRPr>
          </a:p>
        </p:txBody>
      </p:sp>
      <p:sp>
        <p:nvSpPr>
          <p:cNvPr id="327" name="Rectangle 326"/>
          <p:cNvSpPr/>
          <p:nvPr/>
        </p:nvSpPr>
        <p:spPr>
          <a:xfrm>
            <a:off x="4969517" y="5309603"/>
            <a:ext cx="113759" cy="13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28" name="Rectangle 327"/>
          <p:cNvSpPr/>
          <p:nvPr/>
        </p:nvSpPr>
        <p:spPr>
          <a:xfrm>
            <a:off x="5170263" y="5309603"/>
            <a:ext cx="113759" cy="13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29" name="Rectangle 328"/>
          <p:cNvSpPr/>
          <p:nvPr/>
        </p:nvSpPr>
        <p:spPr>
          <a:xfrm>
            <a:off x="5371009" y="5309603"/>
            <a:ext cx="113759" cy="13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30" name="Rectangle 329"/>
          <p:cNvSpPr/>
          <p:nvPr/>
        </p:nvSpPr>
        <p:spPr>
          <a:xfrm>
            <a:off x="5571755" y="5309603"/>
            <a:ext cx="113759" cy="13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31" name="Rectangle 330"/>
          <p:cNvSpPr/>
          <p:nvPr/>
        </p:nvSpPr>
        <p:spPr>
          <a:xfrm>
            <a:off x="6214140" y="5309603"/>
            <a:ext cx="113759" cy="13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32" name="Rectangle 331"/>
          <p:cNvSpPr/>
          <p:nvPr/>
        </p:nvSpPr>
        <p:spPr>
          <a:xfrm>
            <a:off x="6414886" y="5309603"/>
            <a:ext cx="113759" cy="13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
        <p:nvSpPr>
          <p:cNvPr id="333" name="Rectangle 332"/>
          <p:cNvSpPr/>
          <p:nvPr/>
        </p:nvSpPr>
        <p:spPr>
          <a:xfrm>
            <a:off x="6615632" y="5309603"/>
            <a:ext cx="113759" cy="1391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54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4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4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4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5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5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5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5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6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6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6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6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6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7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171"/>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nodeType="clickEffect">
                                  <p:stCondLst>
                                    <p:cond delay="0"/>
                                  </p:stCondLst>
                                  <p:childTnLst>
                                    <p:set>
                                      <p:cBhvr>
                                        <p:cTn id="88" dur="1" fill="hold">
                                          <p:stCondLst>
                                            <p:cond delay="0"/>
                                          </p:stCondLst>
                                        </p:cTn>
                                        <p:tgtEl>
                                          <p:spTgt spid="174"/>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83"/>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175"/>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05"/>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06"/>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76"/>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177"/>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00"/>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30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178"/>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17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80"/>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81"/>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82"/>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85"/>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86"/>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87"/>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89"/>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90"/>
                                        </p:tgtEl>
                                        <p:attrNameLst>
                                          <p:attrName>style.visibility</p:attrName>
                                        </p:attrNameLst>
                                      </p:cBhvr>
                                      <p:to>
                                        <p:strVal val="visible"/>
                                      </p:to>
                                    </p:set>
                                  </p:childTnLst>
                                </p:cTn>
                              </p:par>
                              <p:par>
                                <p:cTn id="127" presetID="1" presetClass="entr" presetSubtype="0" fill="hold" grpId="0" nodeType="withEffect">
                                  <p:stCondLst>
                                    <p:cond delay="0"/>
                                  </p:stCondLst>
                                  <p:childTnLst>
                                    <p:set>
                                      <p:cBhvr>
                                        <p:cTn id="128" dur="1" fill="hold">
                                          <p:stCondLst>
                                            <p:cond delay="0"/>
                                          </p:stCondLst>
                                        </p:cTn>
                                        <p:tgtEl>
                                          <p:spTgt spid="191"/>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192"/>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304"/>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nodeType="clickEffect">
                                  <p:stCondLst>
                                    <p:cond delay="0"/>
                                  </p:stCondLst>
                                  <p:childTnLst>
                                    <p:set>
                                      <p:cBhvr>
                                        <p:cTn id="13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37" fill="hold">
                      <p:stCondLst>
                        <p:cond delay="indefinite"/>
                      </p:stCondLst>
                      <p:childTnLst>
                        <p:par>
                          <p:cTn id="138" fill="hold">
                            <p:stCondLst>
                              <p:cond delay="0"/>
                            </p:stCondLst>
                            <p:childTnLst>
                              <p:par>
                                <p:cTn id="139" presetID="1" presetClass="entr" presetSubtype="0" fill="hold" nodeType="clickEffect">
                                  <p:stCondLst>
                                    <p:cond delay="0"/>
                                  </p:stCondLst>
                                  <p:childTnLst>
                                    <p:set>
                                      <p:cBhvr>
                                        <p:cTn id="140" dur="1" fill="hold">
                                          <p:stCondLst>
                                            <p:cond delay="0"/>
                                          </p:stCondLst>
                                        </p:cTn>
                                        <p:tgtEl>
                                          <p:spTgt spid="195"/>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20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196"/>
                                        </p:tgtEl>
                                        <p:attrNameLst>
                                          <p:attrName>style.visibility</p:attrName>
                                        </p:attrNameLst>
                                      </p:cBhvr>
                                      <p:to>
                                        <p:strVal val="visible"/>
                                      </p:to>
                                    </p:set>
                                  </p:childTnLst>
                                </p:cTn>
                              </p:par>
                              <p:par>
                                <p:cTn id="145" presetID="1" presetClass="entr" presetSubtype="0" fill="hold" nodeType="withEffect">
                                  <p:stCondLst>
                                    <p:cond delay="0"/>
                                  </p:stCondLst>
                                  <p:childTnLst>
                                    <p:set>
                                      <p:cBhvr>
                                        <p:cTn id="146" dur="1" fill="hold">
                                          <p:stCondLst>
                                            <p:cond delay="0"/>
                                          </p:stCondLst>
                                        </p:cTn>
                                        <p:tgtEl>
                                          <p:spTgt spid="197"/>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98"/>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99"/>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200"/>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201"/>
                                        </p:tgtEl>
                                        <p:attrNameLst>
                                          <p:attrName>style.visibility</p:attrName>
                                        </p:attrNameLst>
                                      </p:cBhvr>
                                      <p:to>
                                        <p:strVal val="visible"/>
                                      </p:to>
                                    </p:set>
                                  </p:childTnLst>
                                </p:cTn>
                              </p:par>
                              <p:par>
                                <p:cTn id="155" presetID="1" presetClass="entr" presetSubtype="0" fill="hold" grpId="0" nodeType="withEffect">
                                  <p:stCondLst>
                                    <p:cond delay="0"/>
                                  </p:stCondLst>
                                  <p:childTnLst>
                                    <p:set>
                                      <p:cBhvr>
                                        <p:cTn id="156" dur="1" fill="hold">
                                          <p:stCondLst>
                                            <p:cond delay="0"/>
                                          </p:stCondLst>
                                        </p:cTn>
                                        <p:tgtEl>
                                          <p:spTgt spid="202"/>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203"/>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205"/>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206"/>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207"/>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208"/>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09"/>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210"/>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211"/>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212"/>
                                        </p:tgtEl>
                                        <p:attrNameLst>
                                          <p:attrName>style.visibility</p:attrName>
                                        </p:attrNameLst>
                                      </p:cBhvr>
                                      <p:to>
                                        <p:strVal val="visible"/>
                                      </p:to>
                                    </p:set>
                                  </p:childTnLst>
                                </p:cTn>
                              </p:par>
                              <p:par>
                                <p:cTn id="175" presetID="1" presetClass="entr" presetSubtype="0" fill="hold" grpId="0" nodeType="withEffect">
                                  <p:stCondLst>
                                    <p:cond delay="0"/>
                                  </p:stCondLst>
                                  <p:childTnLst>
                                    <p:set>
                                      <p:cBhvr>
                                        <p:cTn id="176" dur="1" fill="hold">
                                          <p:stCondLst>
                                            <p:cond delay="0"/>
                                          </p:stCondLst>
                                        </p:cTn>
                                        <p:tgtEl>
                                          <p:spTgt spid="213"/>
                                        </p:tgtEl>
                                        <p:attrNameLst>
                                          <p:attrName>style.visibility</p:attrName>
                                        </p:attrNameLst>
                                      </p:cBhvr>
                                      <p:to>
                                        <p:strVal val="visible"/>
                                      </p:to>
                                    </p:set>
                                  </p:childTnLst>
                                </p:cTn>
                              </p:par>
                            </p:childTnLst>
                          </p:cTn>
                        </p:par>
                      </p:childTnLst>
                    </p:cTn>
                  </p:par>
                  <p:par>
                    <p:cTn id="177" fill="hold">
                      <p:stCondLst>
                        <p:cond delay="indefinite"/>
                      </p:stCondLst>
                      <p:childTnLst>
                        <p:par>
                          <p:cTn id="178" fill="hold">
                            <p:stCondLst>
                              <p:cond delay="0"/>
                            </p:stCondLst>
                            <p:childTnLst>
                              <p:par>
                                <p:cTn id="179" presetID="1" presetClass="entr" presetSubtype="0" fill="hold" nodeType="clickEffect">
                                  <p:stCondLst>
                                    <p:cond delay="0"/>
                                  </p:stCondLst>
                                  <p:childTnLst>
                                    <p:set>
                                      <p:cBhvr>
                                        <p:cTn id="18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81" fill="hold">
                      <p:stCondLst>
                        <p:cond delay="indefinite"/>
                      </p:stCondLst>
                      <p:childTnLst>
                        <p:par>
                          <p:cTn id="182" fill="hold">
                            <p:stCondLst>
                              <p:cond delay="0"/>
                            </p:stCondLst>
                            <p:childTnLst>
                              <p:par>
                                <p:cTn id="183" presetID="1" presetClass="entr" presetSubtype="0" fill="hold" nodeType="clickEffect">
                                  <p:stCondLst>
                                    <p:cond delay="0"/>
                                  </p:stCondLst>
                                  <p:childTnLst>
                                    <p:set>
                                      <p:cBhvr>
                                        <p:cTn id="184" dur="1" fill="hold">
                                          <p:stCondLst>
                                            <p:cond delay="0"/>
                                          </p:stCondLst>
                                        </p:cTn>
                                        <p:tgtEl>
                                          <p:spTgt spid="237"/>
                                        </p:tgtEl>
                                        <p:attrNameLst>
                                          <p:attrName>style.visibility</p:attrName>
                                        </p:attrNameLst>
                                      </p:cBhvr>
                                      <p:to>
                                        <p:strVal val="visible"/>
                                      </p:to>
                                    </p:set>
                                  </p:childTnLst>
                                </p:cTn>
                              </p:par>
                              <p:par>
                                <p:cTn id="185" presetID="1" presetClass="entr" presetSubtype="0" fill="hold" grpId="0" nodeType="withEffect">
                                  <p:stCondLst>
                                    <p:cond delay="0"/>
                                  </p:stCondLst>
                                  <p:childTnLst>
                                    <p:set>
                                      <p:cBhvr>
                                        <p:cTn id="186" dur="1" fill="hold">
                                          <p:stCondLst>
                                            <p:cond delay="0"/>
                                          </p:stCondLst>
                                        </p:cTn>
                                        <p:tgtEl>
                                          <p:spTgt spid="246"/>
                                        </p:tgtEl>
                                        <p:attrNameLst>
                                          <p:attrName>style.visibility</p:attrName>
                                        </p:attrNameLst>
                                      </p:cBhvr>
                                      <p:to>
                                        <p:strVal val="visible"/>
                                      </p:to>
                                    </p:set>
                                  </p:childTnLst>
                                </p:cTn>
                              </p:par>
                              <p:par>
                                <p:cTn id="187" presetID="1" presetClass="entr" presetSubtype="0" fill="hold" grpId="0" nodeType="withEffect">
                                  <p:stCondLst>
                                    <p:cond delay="0"/>
                                  </p:stCondLst>
                                  <p:childTnLst>
                                    <p:set>
                                      <p:cBhvr>
                                        <p:cTn id="188" dur="1" fill="hold">
                                          <p:stCondLst>
                                            <p:cond delay="0"/>
                                          </p:stCondLst>
                                        </p:cTn>
                                        <p:tgtEl>
                                          <p:spTgt spid="247"/>
                                        </p:tgtEl>
                                        <p:attrNameLst>
                                          <p:attrName>style.visibility</p:attrName>
                                        </p:attrNameLst>
                                      </p:cBhvr>
                                      <p:to>
                                        <p:strVal val="visible"/>
                                      </p:to>
                                    </p:set>
                                  </p:childTnLst>
                                </p:cTn>
                              </p:par>
                            </p:childTnLst>
                          </p:cTn>
                        </p:par>
                      </p:childTnLst>
                    </p:cTn>
                  </p:par>
                  <p:par>
                    <p:cTn id="189" fill="hold">
                      <p:stCondLst>
                        <p:cond delay="indefinite"/>
                      </p:stCondLst>
                      <p:childTnLst>
                        <p:par>
                          <p:cTn id="190" fill="hold">
                            <p:stCondLst>
                              <p:cond delay="0"/>
                            </p:stCondLst>
                            <p:childTnLst>
                              <p:par>
                                <p:cTn id="191" presetID="1" presetClass="entr" presetSubtype="0" fill="hold" nodeType="clickEffect">
                                  <p:stCondLst>
                                    <p:cond delay="0"/>
                                  </p:stCondLst>
                                  <p:childTnLst>
                                    <p:set>
                                      <p:cBhvr>
                                        <p:cTn id="19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93" fill="hold">
                      <p:stCondLst>
                        <p:cond delay="indefinite"/>
                      </p:stCondLst>
                      <p:childTnLst>
                        <p:par>
                          <p:cTn id="194" fill="hold">
                            <p:stCondLst>
                              <p:cond delay="0"/>
                            </p:stCondLst>
                            <p:childTnLst>
                              <p:par>
                                <p:cTn id="195" presetID="1" presetClass="entr" presetSubtype="0" fill="hold" nodeType="clickEffect">
                                  <p:stCondLst>
                                    <p:cond delay="0"/>
                                  </p:stCondLst>
                                  <p:childTnLst>
                                    <p:set>
                                      <p:cBhvr>
                                        <p:cTn id="196" dur="1" fill="hold">
                                          <p:stCondLst>
                                            <p:cond delay="0"/>
                                          </p:stCondLst>
                                        </p:cTn>
                                        <p:tgtEl>
                                          <p:spTgt spid="313"/>
                                        </p:tgtEl>
                                        <p:attrNameLst>
                                          <p:attrName>style.visibility</p:attrName>
                                        </p:attrNameLst>
                                      </p:cBhvr>
                                      <p:to>
                                        <p:strVal val="visible"/>
                                      </p:to>
                                    </p:set>
                                  </p:childTnLst>
                                </p:cTn>
                              </p:par>
                              <p:par>
                                <p:cTn id="197" presetID="1" presetClass="entr" presetSubtype="0" fill="hold" nodeType="withEffect">
                                  <p:stCondLst>
                                    <p:cond delay="0"/>
                                  </p:stCondLst>
                                  <p:childTnLst>
                                    <p:set>
                                      <p:cBhvr>
                                        <p:cTn id="198" dur="1" fill="hold">
                                          <p:stCondLst>
                                            <p:cond delay="0"/>
                                          </p:stCondLst>
                                        </p:cTn>
                                        <p:tgtEl>
                                          <p:spTgt spid="314"/>
                                        </p:tgtEl>
                                        <p:attrNameLst>
                                          <p:attrName>style.visibility</p:attrName>
                                        </p:attrNameLst>
                                      </p:cBhvr>
                                      <p:to>
                                        <p:strVal val="visible"/>
                                      </p:to>
                                    </p:set>
                                  </p:childTnLst>
                                </p:cTn>
                              </p:par>
                              <p:par>
                                <p:cTn id="199" presetID="1" presetClass="entr" presetSubtype="0" fill="hold" grpId="0" nodeType="withEffect">
                                  <p:stCondLst>
                                    <p:cond delay="0"/>
                                  </p:stCondLst>
                                  <p:childTnLst>
                                    <p:set>
                                      <p:cBhvr>
                                        <p:cTn id="200" dur="1" fill="hold">
                                          <p:stCondLst>
                                            <p:cond delay="0"/>
                                          </p:stCondLst>
                                        </p:cTn>
                                        <p:tgtEl>
                                          <p:spTgt spid="315"/>
                                        </p:tgtEl>
                                        <p:attrNameLst>
                                          <p:attrName>style.visibility</p:attrName>
                                        </p:attrNameLst>
                                      </p:cBhvr>
                                      <p:to>
                                        <p:strVal val="visible"/>
                                      </p:to>
                                    </p:set>
                                  </p:childTnLst>
                                </p:cTn>
                              </p:par>
                              <p:par>
                                <p:cTn id="201" presetID="1" presetClass="entr" presetSubtype="0" fill="hold" grpId="0" nodeType="withEffect">
                                  <p:stCondLst>
                                    <p:cond delay="0"/>
                                  </p:stCondLst>
                                  <p:childTnLst>
                                    <p:set>
                                      <p:cBhvr>
                                        <p:cTn id="202" dur="1" fill="hold">
                                          <p:stCondLst>
                                            <p:cond delay="0"/>
                                          </p:stCondLst>
                                        </p:cTn>
                                        <p:tgtEl>
                                          <p:spTgt spid="316"/>
                                        </p:tgtEl>
                                        <p:attrNameLst>
                                          <p:attrName>style.visibility</p:attrName>
                                        </p:attrNameLst>
                                      </p:cBhvr>
                                      <p:to>
                                        <p:strVal val="visible"/>
                                      </p:to>
                                    </p:set>
                                  </p:childTnLst>
                                </p:cTn>
                              </p:par>
                              <p:par>
                                <p:cTn id="203" presetID="1" presetClass="entr" presetSubtype="0" fill="hold" grpId="0" nodeType="withEffect">
                                  <p:stCondLst>
                                    <p:cond delay="0"/>
                                  </p:stCondLst>
                                  <p:childTnLst>
                                    <p:set>
                                      <p:cBhvr>
                                        <p:cTn id="204" dur="1" fill="hold">
                                          <p:stCondLst>
                                            <p:cond delay="0"/>
                                          </p:stCondLst>
                                        </p:cTn>
                                        <p:tgtEl>
                                          <p:spTgt spid="317"/>
                                        </p:tgtEl>
                                        <p:attrNameLst>
                                          <p:attrName>style.visibility</p:attrName>
                                        </p:attrNameLst>
                                      </p:cBhvr>
                                      <p:to>
                                        <p:strVal val="visible"/>
                                      </p:to>
                                    </p:set>
                                  </p:childTnLst>
                                </p:cTn>
                              </p:par>
                              <p:par>
                                <p:cTn id="205" presetID="1" presetClass="entr" presetSubtype="0" fill="hold" grpId="0" nodeType="withEffect">
                                  <p:stCondLst>
                                    <p:cond delay="0"/>
                                  </p:stCondLst>
                                  <p:childTnLst>
                                    <p:set>
                                      <p:cBhvr>
                                        <p:cTn id="206" dur="1" fill="hold">
                                          <p:stCondLst>
                                            <p:cond delay="0"/>
                                          </p:stCondLst>
                                        </p:cTn>
                                        <p:tgtEl>
                                          <p:spTgt spid="318"/>
                                        </p:tgtEl>
                                        <p:attrNameLst>
                                          <p:attrName>style.visibility</p:attrName>
                                        </p:attrNameLst>
                                      </p:cBhvr>
                                      <p:to>
                                        <p:strVal val="visible"/>
                                      </p:to>
                                    </p:set>
                                  </p:childTnLst>
                                </p:cTn>
                              </p:par>
                              <p:par>
                                <p:cTn id="207" presetID="1" presetClass="entr" presetSubtype="0" fill="hold" grpId="0" nodeType="withEffect">
                                  <p:stCondLst>
                                    <p:cond delay="0"/>
                                  </p:stCondLst>
                                  <p:childTnLst>
                                    <p:set>
                                      <p:cBhvr>
                                        <p:cTn id="208" dur="1" fill="hold">
                                          <p:stCondLst>
                                            <p:cond delay="0"/>
                                          </p:stCondLst>
                                        </p:cTn>
                                        <p:tgtEl>
                                          <p:spTgt spid="320"/>
                                        </p:tgtEl>
                                        <p:attrNameLst>
                                          <p:attrName>style.visibility</p:attrName>
                                        </p:attrNameLst>
                                      </p:cBhvr>
                                      <p:to>
                                        <p:strVal val="visible"/>
                                      </p:to>
                                    </p:set>
                                  </p:childTnLst>
                                </p:cTn>
                              </p:par>
                              <p:par>
                                <p:cTn id="209" presetID="1" presetClass="entr" presetSubtype="0" fill="hold" grpId="0" nodeType="withEffect">
                                  <p:stCondLst>
                                    <p:cond delay="0"/>
                                  </p:stCondLst>
                                  <p:childTnLst>
                                    <p:set>
                                      <p:cBhvr>
                                        <p:cTn id="210" dur="1" fill="hold">
                                          <p:stCondLst>
                                            <p:cond delay="0"/>
                                          </p:stCondLst>
                                        </p:cTn>
                                        <p:tgtEl>
                                          <p:spTgt spid="321"/>
                                        </p:tgtEl>
                                        <p:attrNameLst>
                                          <p:attrName>style.visibility</p:attrName>
                                        </p:attrNameLst>
                                      </p:cBhvr>
                                      <p:to>
                                        <p:strVal val="visible"/>
                                      </p:to>
                                    </p:set>
                                  </p:childTnLst>
                                </p:cTn>
                              </p:par>
                              <p:par>
                                <p:cTn id="211" presetID="1" presetClass="entr" presetSubtype="0" fill="hold" grpId="0" nodeType="withEffect">
                                  <p:stCondLst>
                                    <p:cond delay="0"/>
                                  </p:stCondLst>
                                  <p:childTnLst>
                                    <p:set>
                                      <p:cBhvr>
                                        <p:cTn id="212" dur="1" fill="hold">
                                          <p:stCondLst>
                                            <p:cond delay="0"/>
                                          </p:stCondLst>
                                        </p:cTn>
                                        <p:tgtEl>
                                          <p:spTgt spid="322"/>
                                        </p:tgtEl>
                                        <p:attrNameLst>
                                          <p:attrName>style.visibility</p:attrName>
                                        </p:attrNameLst>
                                      </p:cBhvr>
                                      <p:to>
                                        <p:strVal val="visible"/>
                                      </p:to>
                                    </p:set>
                                  </p:childTnLst>
                                </p:cTn>
                              </p:par>
                              <p:par>
                                <p:cTn id="213" presetID="1" presetClass="entr" presetSubtype="0" fill="hold" grpId="0" nodeType="withEffect">
                                  <p:stCondLst>
                                    <p:cond delay="0"/>
                                  </p:stCondLst>
                                  <p:childTnLst>
                                    <p:set>
                                      <p:cBhvr>
                                        <p:cTn id="214" dur="1" fill="hold">
                                          <p:stCondLst>
                                            <p:cond delay="0"/>
                                          </p:stCondLst>
                                        </p:cTn>
                                        <p:tgtEl>
                                          <p:spTgt spid="325"/>
                                        </p:tgtEl>
                                        <p:attrNameLst>
                                          <p:attrName>style.visibility</p:attrName>
                                        </p:attrNameLst>
                                      </p:cBhvr>
                                      <p:to>
                                        <p:strVal val="visible"/>
                                      </p:to>
                                    </p:set>
                                  </p:childTnLst>
                                </p:cTn>
                              </p:par>
                            </p:childTnLst>
                          </p:cTn>
                        </p:par>
                      </p:childTnLst>
                    </p:cTn>
                  </p:par>
                  <p:par>
                    <p:cTn id="215" fill="hold">
                      <p:stCondLst>
                        <p:cond delay="indefinite"/>
                      </p:stCondLst>
                      <p:childTnLst>
                        <p:par>
                          <p:cTn id="216" fill="hold">
                            <p:stCondLst>
                              <p:cond delay="0"/>
                            </p:stCondLst>
                            <p:childTnLst>
                              <p:par>
                                <p:cTn id="217" presetID="1" presetClass="entr" presetSubtype="0" fill="hold" nodeType="clickEffect">
                                  <p:stCondLst>
                                    <p:cond delay="0"/>
                                  </p:stCondLst>
                                  <p:childTnLst>
                                    <p:set>
                                      <p:cBhvr>
                                        <p:cTn id="218" dur="1" fill="hold">
                                          <p:stCondLst>
                                            <p:cond delay="0"/>
                                          </p:stCondLst>
                                        </p:cTn>
                                        <p:tgtEl>
                                          <p:spTgt spid="216"/>
                                        </p:tgtEl>
                                        <p:attrNameLst>
                                          <p:attrName>style.visibility</p:attrName>
                                        </p:attrNameLst>
                                      </p:cBhvr>
                                      <p:to>
                                        <p:strVal val="visible"/>
                                      </p:to>
                                    </p:set>
                                  </p:childTnLst>
                                </p:cTn>
                              </p:par>
                              <p:par>
                                <p:cTn id="219" presetID="1" presetClass="entr" presetSubtype="0" fill="hold" nodeType="withEffect">
                                  <p:stCondLst>
                                    <p:cond delay="0"/>
                                  </p:stCondLst>
                                  <p:childTnLst>
                                    <p:set>
                                      <p:cBhvr>
                                        <p:cTn id="220" dur="1" fill="hold">
                                          <p:stCondLst>
                                            <p:cond delay="0"/>
                                          </p:stCondLst>
                                        </p:cTn>
                                        <p:tgtEl>
                                          <p:spTgt spid="218"/>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219"/>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220"/>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221"/>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222"/>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223"/>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224"/>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225"/>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226"/>
                                        </p:tgtEl>
                                        <p:attrNameLst>
                                          <p:attrName>style.visibility</p:attrName>
                                        </p:attrNameLst>
                                      </p:cBhvr>
                                      <p:to>
                                        <p:strVal val="visible"/>
                                      </p:to>
                                    </p:set>
                                  </p:childTnLst>
                                </p:cTn>
                              </p:par>
                              <p:par>
                                <p:cTn id="237" presetID="1" presetClass="entr" presetSubtype="0" fill="hold" grpId="0" nodeType="withEffect">
                                  <p:stCondLst>
                                    <p:cond delay="0"/>
                                  </p:stCondLst>
                                  <p:childTnLst>
                                    <p:set>
                                      <p:cBhvr>
                                        <p:cTn id="238" dur="1" fill="hold">
                                          <p:stCondLst>
                                            <p:cond delay="0"/>
                                          </p:stCondLst>
                                        </p:cTn>
                                        <p:tgtEl>
                                          <p:spTgt spid="227"/>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228"/>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326"/>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327"/>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328"/>
                                        </p:tgtEl>
                                        <p:attrNameLst>
                                          <p:attrName>style.visibility</p:attrName>
                                        </p:attrNameLst>
                                      </p:cBhvr>
                                      <p:to>
                                        <p:strVal val="visible"/>
                                      </p:to>
                                    </p:set>
                                  </p:childTnLst>
                                </p:cTn>
                              </p:par>
                              <p:par>
                                <p:cTn id="247" presetID="1" presetClass="entr" presetSubtype="0" fill="hold" grpId="0" nodeType="withEffect">
                                  <p:stCondLst>
                                    <p:cond delay="0"/>
                                  </p:stCondLst>
                                  <p:childTnLst>
                                    <p:set>
                                      <p:cBhvr>
                                        <p:cTn id="248" dur="1" fill="hold">
                                          <p:stCondLst>
                                            <p:cond delay="0"/>
                                          </p:stCondLst>
                                        </p:cTn>
                                        <p:tgtEl>
                                          <p:spTgt spid="329"/>
                                        </p:tgtEl>
                                        <p:attrNameLst>
                                          <p:attrName>style.visibility</p:attrName>
                                        </p:attrNameLst>
                                      </p:cBhvr>
                                      <p:to>
                                        <p:strVal val="visible"/>
                                      </p:to>
                                    </p:set>
                                  </p:childTnLst>
                                </p:cTn>
                              </p:par>
                              <p:par>
                                <p:cTn id="249" presetID="1" presetClass="entr" presetSubtype="0" fill="hold" grpId="0" nodeType="withEffect">
                                  <p:stCondLst>
                                    <p:cond delay="0"/>
                                  </p:stCondLst>
                                  <p:childTnLst>
                                    <p:set>
                                      <p:cBhvr>
                                        <p:cTn id="250" dur="1" fill="hold">
                                          <p:stCondLst>
                                            <p:cond delay="0"/>
                                          </p:stCondLst>
                                        </p:cTn>
                                        <p:tgtEl>
                                          <p:spTgt spid="330"/>
                                        </p:tgtEl>
                                        <p:attrNameLst>
                                          <p:attrName>style.visibility</p:attrName>
                                        </p:attrNameLst>
                                      </p:cBhvr>
                                      <p:to>
                                        <p:strVal val="visible"/>
                                      </p:to>
                                    </p:set>
                                  </p:childTnLst>
                                </p:cTn>
                              </p:par>
                              <p:par>
                                <p:cTn id="251" presetID="1" presetClass="entr" presetSubtype="0" fill="hold" grpId="0" nodeType="withEffect">
                                  <p:stCondLst>
                                    <p:cond delay="0"/>
                                  </p:stCondLst>
                                  <p:childTnLst>
                                    <p:set>
                                      <p:cBhvr>
                                        <p:cTn id="252" dur="1" fill="hold">
                                          <p:stCondLst>
                                            <p:cond delay="0"/>
                                          </p:stCondLst>
                                        </p:cTn>
                                        <p:tgtEl>
                                          <p:spTgt spid="331"/>
                                        </p:tgtEl>
                                        <p:attrNameLst>
                                          <p:attrName>style.visibility</p:attrName>
                                        </p:attrNameLst>
                                      </p:cBhvr>
                                      <p:to>
                                        <p:strVal val="visible"/>
                                      </p:to>
                                    </p:set>
                                  </p:childTnLst>
                                </p:cTn>
                              </p:par>
                              <p:par>
                                <p:cTn id="253" presetID="1" presetClass="entr" presetSubtype="0" fill="hold" grpId="0" nodeType="withEffect">
                                  <p:stCondLst>
                                    <p:cond delay="0"/>
                                  </p:stCondLst>
                                  <p:childTnLst>
                                    <p:set>
                                      <p:cBhvr>
                                        <p:cTn id="254" dur="1" fill="hold">
                                          <p:stCondLst>
                                            <p:cond delay="0"/>
                                          </p:stCondLst>
                                        </p:cTn>
                                        <p:tgtEl>
                                          <p:spTgt spid="332"/>
                                        </p:tgtEl>
                                        <p:attrNameLst>
                                          <p:attrName>style.visibility</p:attrName>
                                        </p:attrNameLst>
                                      </p:cBhvr>
                                      <p:to>
                                        <p:strVal val="visible"/>
                                      </p:to>
                                    </p:set>
                                  </p:childTnLst>
                                </p:cTn>
                              </p:par>
                              <p:par>
                                <p:cTn id="255" presetID="1" presetClass="entr" presetSubtype="0" fill="hold" grpId="0" nodeType="withEffect">
                                  <p:stCondLst>
                                    <p:cond delay="0"/>
                                  </p:stCondLst>
                                  <p:childTnLst>
                                    <p:set>
                                      <p:cBhvr>
                                        <p:cTn id="256" dur="1" fill="hold">
                                          <p:stCondLst>
                                            <p:cond delay="0"/>
                                          </p:stCondLst>
                                        </p:cTn>
                                        <p:tgtEl>
                                          <p:spTgt spid="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animBg="1"/>
      <p:bldP spid="183" grpId="0" animBg="1"/>
      <p:bldP spid="188" grpId="0" animBg="1"/>
      <p:bldP spid="305" grpId="0" animBg="1"/>
      <p:bldP spid="306" grpId="0" animBg="1"/>
      <p:bldP spid="177" grpId="0" animBg="1"/>
      <p:bldP spid="300" grpId="0" animBg="1"/>
      <p:bldP spid="303" grpId="0" animBg="1"/>
      <p:bldP spid="135" grpId="0" animBg="1"/>
      <p:bldP spid="136" grpId="0" animBg="1"/>
      <p:bldP spid="138" grpId="0" animBg="1"/>
      <p:bldP spid="139" grpId="0" animBg="1"/>
      <p:bldP spid="141" grpId="0" animBg="1"/>
      <p:bldP spid="143" grpId="0" animBg="1"/>
      <p:bldP spid="144" grpId="0" animBg="1"/>
      <p:bldP spid="145" grpId="0" animBg="1"/>
      <p:bldP spid="146" grpId="0" animBg="1"/>
      <p:bldP spid="147" grpId="0" animBg="1"/>
      <p:bldP spid="148"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8" grpId="0" animBg="1"/>
      <p:bldP spid="179" grpId="0" animBg="1"/>
      <p:bldP spid="180" grpId="0" animBg="1"/>
      <p:bldP spid="181" grpId="0" animBg="1"/>
      <p:bldP spid="182" grpId="0" animBg="1"/>
      <p:bldP spid="185" grpId="0" animBg="1"/>
      <p:bldP spid="186" grpId="0" animBg="1"/>
      <p:bldP spid="187" grpId="0" animBg="1"/>
      <p:bldP spid="189" grpId="0" animBg="1"/>
      <p:bldP spid="190" grpId="0" animBg="1"/>
      <p:bldP spid="191" grpId="0" animBg="1"/>
      <p:bldP spid="192" grpId="0" animBg="1"/>
      <p:bldP spid="198" grpId="0" animBg="1"/>
      <p:bldP spid="199" grpId="0" animBg="1"/>
      <p:bldP spid="200" grpId="0" animBg="1"/>
      <p:bldP spid="201" grpId="0" animBg="1"/>
      <p:bldP spid="202" grpId="0" animBg="1"/>
      <p:bldP spid="203"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46" grpId="0" animBg="1"/>
      <p:bldP spid="247" grpId="0" animBg="1"/>
      <p:bldP spid="304" grpId="0" animBg="1"/>
      <p:bldP spid="315" grpId="0" animBg="1"/>
      <p:bldP spid="316" grpId="0" animBg="1"/>
      <p:bldP spid="317" grpId="0" animBg="1"/>
      <p:bldP spid="318" grpId="0" animBg="1"/>
      <p:bldP spid="320" grpId="0" animBg="1"/>
      <p:bldP spid="321" grpId="0" animBg="1"/>
      <p:bldP spid="322"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US" dirty="0" smtClean="0"/>
              <a:t>DryadLINQ Abstraction</a:t>
            </a:r>
            <a:endParaRPr lang="en-US" dirty="0"/>
          </a:p>
        </p:txBody>
      </p:sp>
      <p:sp>
        <p:nvSpPr>
          <p:cNvPr id="2" name="Slide Number Placeholder 1"/>
          <p:cNvSpPr>
            <a:spLocks noGrp="1"/>
          </p:cNvSpPr>
          <p:nvPr>
            <p:ph type="sldNum" sz="quarter" idx="12"/>
          </p:nvPr>
        </p:nvSpPr>
        <p:spPr/>
        <p:txBody>
          <a:bodyPr/>
          <a:lstStyle/>
          <a:p>
            <a:fld id="{FC7F914F-062F-453F-B34B-BB004E9935E0}" type="slidenum">
              <a:rPr lang="en-US" smtClean="0"/>
              <a:pPr/>
              <a:t>77</a:t>
            </a:fld>
            <a:endParaRPr lang="en-US"/>
          </a:p>
        </p:txBody>
      </p:sp>
      <p:sp>
        <p:nvSpPr>
          <p:cNvPr id="3" name="Rectangle 2"/>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4" name="Rectangle 3"/>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5" name="Rectangle 4"/>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6" name="Rectangle 5"/>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7" name="Rectangle 6"/>
          <p:cNvSpPr/>
          <p:nvPr/>
        </p:nvSpPr>
        <p:spPr>
          <a:xfrm>
            <a:off x="838200"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8" name="Rectangle 7"/>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9" name="Rectangle 8"/>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0" name="Rectangle 9"/>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1" name="Rectangle 10"/>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13" name="TextBox 12"/>
          <p:cNvSpPr txBox="1"/>
          <p:nvPr/>
        </p:nvSpPr>
        <p:spPr>
          <a:xfrm>
            <a:off x="585157" y="1636693"/>
            <a:ext cx="4514121" cy="523220"/>
          </a:xfrm>
          <a:prstGeom prst="rect">
            <a:avLst/>
          </a:prstGeom>
          <a:noFill/>
        </p:spPr>
        <p:txBody>
          <a:bodyPr wrap="none" rtlCol="0">
            <a:spAutoFit/>
          </a:bodyPr>
          <a:lstStyle/>
          <a:p>
            <a:r>
              <a:rPr lang="en-US" sz="2800" dirty="0" err="1" smtClean="0"/>
              <a:t>.Net</a:t>
            </a:r>
            <a:r>
              <a:rPr lang="en-US" sz="2800" dirty="0" smtClean="0"/>
              <a:t> with “infinite” resources</a:t>
            </a:r>
            <a:endParaRPr lang="en-US" sz="2800" dirty="0"/>
          </a:p>
        </p:txBody>
      </p:sp>
      <p:cxnSp>
        <p:nvCxnSpPr>
          <p:cNvPr id="14" name="Elbow Connector 13"/>
          <p:cNvCxnSpPr>
            <a:endCxn id="7" idx="0"/>
          </p:cNvCxnSpPr>
          <p:nvPr/>
        </p:nvCxnSpPr>
        <p:spPr>
          <a:xfrm>
            <a:off x="609600" y="2133600"/>
            <a:ext cx="3924300" cy="457200"/>
          </a:xfrm>
          <a:prstGeom prst="bentConnector2">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195279"/>
      </p:ext>
    </p:extLst>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Slide Number Placeholder 2"/>
          <p:cNvSpPr>
            <a:spLocks noGrp="1"/>
          </p:cNvSpPr>
          <p:nvPr>
            <p:ph type="sldNum" sz="quarter" idx="12"/>
          </p:nvPr>
        </p:nvSpPr>
        <p:spPr/>
        <p:txBody>
          <a:bodyPr/>
          <a:lstStyle/>
          <a:p>
            <a:fld id="{FC7F914F-062F-453F-B34B-BB004E9935E0}" type="slidenum">
              <a:rPr lang="en-US" smtClean="0"/>
              <a:pPr/>
              <a:t>78</a:t>
            </a:fld>
            <a:endParaRPr lang="en-US"/>
          </a:p>
        </p:txBody>
      </p:sp>
      <p:sp>
        <p:nvSpPr>
          <p:cNvPr id="5" name="Right Arrow 4">
            <a:hlinkClick r:id="rId2" action="ppaction://hlinksldjump"/>
          </p:cNvPr>
          <p:cNvSpPr/>
          <p:nvPr/>
        </p:nvSpPr>
        <p:spPr>
          <a:xfrm>
            <a:off x="8077200" y="5562600"/>
            <a:ext cx="533400" cy="533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447800"/>
            <a:ext cx="8382000" cy="50391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counting lines</a:t>
            </a:r>
            <a:endParaRPr lang="en-US" dirty="0"/>
          </a:p>
        </p:txBody>
      </p:sp>
      <p:sp>
        <p:nvSpPr>
          <p:cNvPr id="3" name="Rectangle 2"/>
          <p:cNvSpPr/>
          <p:nvPr/>
        </p:nvSpPr>
        <p:spPr>
          <a:xfrm>
            <a:off x="1075944" y="2057400"/>
            <a:ext cx="6858000" cy="830997"/>
          </a:xfrm>
          <a:prstGeom prst="rect">
            <a:avLst/>
          </a:prstGeom>
          <a:solidFill>
            <a:srgbClr val="CCFFFF"/>
          </a:solidFill>
          <a:ln w="28575">
            <a:solidFill>
              <a:schemeClr val="tx2">
                <a:lumMod val="60000"/>
                <a:lumOff val="40000"/>
              </a:schemeClr>
            </a:solidFill>
          </a:ln>
        </p:spPr>
        <p:txBody>
          <a:bodyPr wrap="square">
            <a:spAutoFit/>
          </a:bodyPr>
          <a:lstStyle/>
          <a:p>
            <a:r>
              <a:rPr lang="en-US" sz="2400" dirty="0" err="1"/>
              <a:t>var</a:t>
            </a:r>
            <a:r>
              <a:rPr lang="en-US" sz="2400" dirty="0"/>
              <a:t> table = </a:t>
            </a:r>
            <a:r>
              <a:rPr lang="en-US" sz="2400" dirty="0" err="1"/>
              <a:t>PartitionedTable.Get</a:t>
            </a:r>
            <a:r>
              <a:rPr lang="en-US" sz="2400" dirty="0"/>
              <a:t>&lt;</a:t>
            </a:r>
            <a:r>
              <a:rPr lang="en-US" sz="2400" dirty="0" err="1"/>
              <a:t>LineRecord</a:t>
            </a:r>
            <a:r>
              <a:rPr lang="en-US" sz="2400" dirty="0"/>
              <a:t>&gt;(</a:t>
            </a:r>
            <a:r>
              <a:rPr lang="en-US" sz="2400" dirty="0" smtClean="0"/>
              <a:t>file);</a:t>
            </a:r>
          </a:p>
          <a:p>
            <a:r>
              <a:rPr lang="en-US" sz="2400" dirty="0" err="1" smtClean="0"/>
              <a:t>int</a:t>
            </a:r>
            <a:r>
              <a:rPr lang="en-US" sz="2400" dirty="0" smtClean="0"/>
              <a:t> count = </a:t>
            </a:r>
            <a:r>
              <a:rPr lang="en-US" sz="2400" dirty="0" err="1" smtClean="0"/>
              <a:t>table.Count</a:t>
            </a:r>
            <a:r>
              <a:rPr lang="en-US" sz="2400" dirty="0" smtClean="0"/>
              <a:t>();</a:t>
            </a:r>
            <a:endParaRPr lang="en-US" sz="2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783542"/>
            <a:ext cx="8581644" cy="1278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27534" y="4572000"/>
            <a:ext cx="800925" cy="646331"/>
          </a:xfrm>
          <a:prstGeom prst="rect">
            <a:avLst/>
          </a:prstGeom>
          <a:noFill/>
          <a:ln>
            <a:solidFill>
              <a:schemeClr val="tx2">
                <a:lumMod val="60000"/>
                <a:lumOff val="40000"/>
              </a:schemeClr>
            </a:solidFill>
          </a:ln>
        </p:spPr>
        <p:txBody>
          <a:bodyPr wrap="none" rtlCol="0">
            <a:spAutoFit/>
          </a:bodyPr>
          <a:lstStyle/>
          <a:p>
            <a:r>
              <a:rPr lang="en-US" dirty="0" smtClean="0"/>
              <a:t>Parse, </a:t>
            </a:r>
            <a:br>
              <a:rPr lang="en-US" dirty="0" smtClean="0"/>
            </a:br>
            <a:r>
              <a:rPr lang="en-US" dirty="0" smtClean="0"/>
              <a:t>Count</a:t>
            </a:r>
            <a:endParaRPr lang="en-US" dirty="0"/>
          </a:p>
        </p:txBody>
      </p:sp>
      <p:sp>
        <p:nvSpPr>
          <p:cNvPr id="6" name="TextBox 5"/>
          <p:cNvSpPr txBox="1"/>
          <p:nvPr/>
        </p:nvSpPr>
        <p:spPr>
          <a:xfrm>
            <a:off x="363320" y="5218331"/>
            <a:ext cx="596638" cy="369332"/>
          </a:xfrm>
          <a:prstGeom prst="rect">
            <a:avLst/>
          </a:prstGeom>
          <a:noFill/>
          <a:ln>
            <a:solidFill>
              <a:schemeClr val="tx2">
                <a:lumMod val="60000"/>
                <a:lumOff val="40000"/>
              </a:schemeClr>
            </a:solidFill>
          </a:ln>
        </p:spPr>
        <p:txBody>
          <a:bodyPr wrap="none" rtlCol="0">
            <a:spAutoFit/>
          </a:bodyPr>
          <a:lstStyle/>
          <a:p>
            <a:r>
              <a:rPr lang="en-US" dirty="0" smtClean="0"/>
              <a:t>Sum</a:t>
            </a:r>
            <a:endParaRPr lang="en-US" dirty="0"/>
          </a:p>
        </p:txBody>
      </p:sp>
      <p:cxnSp>
        <p:nvCxnSpPr>
          <p:cNvPr id="7" name="Straight Arrow Connector 6"/>
          <p:cNvCxnSpPr>
            <a:stCxn id="4" idx="3"/>
          </p:cNvCxnSpPr>
          <p:nvPr/>
        </p:nvCxnSpPr>
        <p:spPr>
          <a:xfrm flipV="1">
            <a:off x="1128459" y="4343400"/>
            <a:ext cx="1157541" cy="5517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6" idx="3"/>
          </p:cNvCxnSpPr>
          <p:nvPr/>
        </p:nvCxnSpPr>
        <p:spPr>
          <a:xfrm flipV="1">
            <a:off x="959958" y="4912459"/>
            <a:ext cx="3114742" cy="4905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7787734"/>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Genetic Code</a:t>
            </a:r>
            <a:endParaRPr lang="en-US" dirty="0"/>
          </a:p>
        </p:txBody>
      </p:sp>
      <p:pic>
        <p:nvPicPr>
          <p:cNvPr id="8197" name="Picture 5" descr="File:Genome Siz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1143000"/>
            <a:ext cx="7620000" cy="539115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7DFD6D15-E93D-49F7-A232-24DC301FD65E}" type="slidenum">
              <a:rPr lang="en-US" smtClean="0"/>
              <a:t>8</a:t>
            </a:fld>
            <a:endParaRPr lang="en-US"/>
          </a:p>
        </p:txBody>
      </p:sp>
    </p:spTree>
    <p:extLst>
      <p:ext uri="{BB962C8B-B14F-4D97-AF65-F5344CB8AC3E}">
        <p14:creationId xmlns:p14="http://schemas.microsoft.com/office/powerpoint/2010/main" val="626958611"/>
      </p:ext>
    </p:extLst>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counting words</a:t>
            </a:r>
            <a:endParaRPr lang="en-US" dirty="0"/>
          </a:p>
        </p:txBody>
      </p:sp>
      <p:sp>
        <p:nvSpPr>
          <p:cNvPr id="3" name="Rectangle 2"/>
          <p:cNvSpPr/>
          <p:nvPr/>
        </p:nvSpPr>
        <p:spPr>
          <a:xfrm>
            <a:off x="1075944" y="1752600"/>
            <a:ext cx="6858000" cy="1569660"/>
          </a:xfrm>
          <a:prstGeom prst="rect">
            <a:avLst/>
          </a:prstGeom>
          <a:solidFill>
            <a:srgbClr val="CCFFFF"/>
          </a:solidFill>
          <a:ln w="28575">
            <a:solidFill>
              <a:schemeClr val="tx2">
                <a:lumMod val="60000"/>
                <a:lumOff val="40000"/>
              </a:schemeClr>
            </a:solidFill>
          </a:ln>
        </p:spPr>
        <p:txBody>
          <a:bodyPr wrap="square">
            <a:spAutoFit/>
          </a:bodyPr>
          <a:lstStyle/>
          <a:p>
            <a:r>
              <a:rPr lang="en-US" sz="2400" dirty="0" err="1"/>
              <a:t>var</a:t>
            </a:r>
            <a:r>
              <a:rPr lang="en-US" sz="2400" dirty="0"/>
              <a:t> table = </a:t>
            </a:r>
            <a:r>
              <a:rPr lang="en-US" sz="2400" dirty="0" err="1"/>
              <a:t>PartitionedTable.Get</a:t>
            </a:r>
            <a:r>
              <a:rPr lang="en-US" sz="2400" dirty="0"/>
              <a:t>&lt;</a:t>
            </a:r>
            <a:r>
              <a:rPr lang="en-US" sz="2400" dirty="0" err="1"/>
              <a:t>LineRecord</a:t>
            </a:r>
            <a:r>
              <a:rPr lang="en-US" sz="2400" dirty="0"/>
              <a:t>&gt;(</a:t>
            </a:r>
            <a:r>
              <a:rPr lang="en-US" sz="2400" dirty="0" smtClean="0"/>
              <a:t>file);</a:t>
            </a:r>
          </a:p>
          <a:p>
            <a:r>
              <a:rPr lang="en-US" sz="2400" dirty="0" err="1" smtClean="0"/>
              <a:t>int</a:t>
            </a:r>
            <a:r>
              <a:rPr lang="en-US" sz="2400" dirty="0" smtClean="0"/>
              <a:t> count = table</a:t>
            </a:r>
            <a:br>
              <a:rPr lang="en-US" sz="2400" dirty="0" smtClean="0"/>
            </a:br>
            <a:r>
              <a:rPr lang="en-US" sz="2400" dirty="0" smtClean="0"/>
              <a:t>	</a:t>
            </a:r>
            <a:r>
              <a:rPr lang="en-US" sz="2400" dirty="0" smtClean="0">
                <a:solidFill>
                  <a:srgbClr val="FF0000"/>
                </a:solidFill>
              </a:rPr>
              <a:t>.</a:t>
            </a:r>
            <a:r>
              <a:rPr lang="en-US" sz="2400" dirty="0" err="1" smtClean="0">
                <a:solidFill>
                  <a:srgbClr val="FF0000"/>
                </a:solidFill>
              </a:rPr>
              <a:t>SelectMany</a:t>
            </a:r>
            <a:r>
              <a:rPr lang="en-US" sz="2400" dirty="0" smtClean="0">
                <a:solidFill>
                  <a:srgbClr val="FF0000"/>
                </a:solidFill>
              </a:rPr>
              <a:t>(l =&gt; </a:t>
            </a:r>
            <a:r>
              <a:rPr lang="en-US" sz="2400" dirty="0" err="1" smtClean="0">
                <a:solidFill>
                  <a:srgbClr val="FF0000"/>
                </a:solidFill>
              </a:rPr>
              <a:t>l.line.Split</a:t>
            </a:r>
            <a:r>
              <a:rPr lang="en-US" sz="2400" dirty="0" smtClean="0">
                <a:solidFill>
                  <a:srgbClr val="FF0000"/>
                </a:solidFill>
              </a:rPr>
              <a:t>(‘ ‘))</a:t>
            </a:r>
          </a:p>
          <a:p>
            <a:r>
              <a:rPr lang="en-US" sz="2400" dirty="0"/>
              <a:t>	</a:t>
            </a:r>
            <a:r>
              <a:rPr lang="en-US" sz="2400" dirty="0" smtClean="0"/>
              <a:t>.Count();</a:t>
            </a:r>
            <a:endParaRPr lang="en-US"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0365" y="3810000"/>
            <a:ext cx="766915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9666" y="4295001"/>
            <a:ext cx="1372555" cy="923330"/>
          </a:xfrm>
          <a:prstGeom prst="rect">
            <a:avLst/>
          </a:prstGeom>
          <a:noFill/>
          <a:ln>
            <a:solidFill>
              <a:schemeClr val="tx2">
                <a:lumMod val="60000"/>
                <a:lumOff val="40000"/>
              </a:schemeClr>
            </a:solidFill>
          </a:ln>
        </p:spPr>
        <p:txBody>
          <a:bodyPr wrap="none" rtlCol="0">
            <a:spAutoFit/>
          </a:bodyPr>
          <a:lstStyle/>
          <a:p>
            <a:r>
              <a:rPr lang="en-US" dirty="0" smtClean="0"/>
              <a:t>Parse, </a:t>
            </a:r>
            <a:br>
              <a:rPr lang="en-US" dirty="0" smtClean="0"/>
            </a:br>
            <a:r>
              <a:rPr lang="en-US" dirty="0" err="1" smtClean="0"/>
              <a:t>SelectMany</a:t>
            </a:r>
            <a:r>
              <a:rPr lang="en-US" dirty="0" smtClean="0"/>
              <a:t>, </a:t>
            </a:r>
            <a:br>
              <a:rPr lang="en-US" dirty="0" smtClean="0"/>
            </a:br>
            <a:r>
              <a:rPr lang="en-US" dirty="0" smtClean="0"/>
              <a:t>Count</a:t>
            </a:r>
            <a:endParaRPr lang="en-US" dirty="0"/>
          </a:p>
        </p:txBody>
      </p:sp>
      <p:sp>
        <p:nvSpPr>
          <p:cNvPr id="7" name="TextBox 6"/>
          <p:cNvSpPr txBox="1"/>
          <p:nvPr/>
        </p:nvSpPr>
        <p:spPr>
          <a:xfrm>
            <a:off x="533400" y="5265123"/>
            <a:ext cx="596638" cy="369332"/>
          </a:xfrm>
          <a:prstGeom prst="rect">
            <a:avLst/>
          </a:prstGeom>
          <a:noFill/>
          <a:ln>
            <a:solidFill>
              <a:schemeClr val="tx2">
                <a:lumMod val="60000"/>
                <a:lumOff val="40000"/>
              </a:schemeClr>
            </a:solidFill>
          </a:ln>
        </p:spPr>
        <p:txBody>
          <a:bodyPr wrap="none" rtlCol="0">
            <a:spAutoFit/>
          </a:bodyPr>
          <a:lstStyle/>
          <a:p>
            <a:r>
              <a:rPr lang="en-US" dirty="0" smtClean="0"/>
              <a:t>Sum</a:t>
            </a:r>
            <a:endParaRPr lang="en-US" dirty="0"/>
          </a:p>
        </p:txBody>
      </p:sp>
      <p:cxnSp>
        <p:nvCxnSpPr>
          <p:cNvPr id="8" name="Straight Arrow Connector 7"/>
          <p:cNvCxnSpPr>
            <a:stCxn id="6" idx="3"/>
          </p:cNvCxnSpPr>
          <p:nvPr/>
        </p:nvCxnSpPr>
        <p:spPr>
          <a:xfrm flipV="1">
            <a:off x="1762221" y="4295001"/>
            <a:ext cx="980979" cy="46166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p:cNvCxnSpPr>
          <p:nvPr/>
        </p:nvCxnSpPr>
        <p:spPr>
          <a:xfrm flipV="1">
            <a:off x="1130038" y="4572000"/>
            <a:ext cx="2908562" cy="87778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42070"/>
      </p:ext>
    </p:extLst>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567301"/>
            <a:ext cx="7924739" cy="1510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Example: counting unique words</a:t>
            </a:r>
            <a:endParaRPr lang="en-US" dirty="0"/>
          </a:p>
        </p:txBody>
      </p:sp>
      <p:sp>
        <p:nvSpPr>
          <p:cNvPr id="3" name="Rectangle 2"/>
          <p:cNvSpPr/>
          <p:nvPr/>
        </p:nvSpPr>
        <p:spPr>
          <a:xfrm>
            <a:off x="1075944" y="1447800"/>
            <a:ext cx="6858000" cy="1938992"/>
          </a:xfrm>
          <a:prstGeom prst="rect">
            <a:avLst/>
          </a:prstGeom>
          <a:solidFill>
            <a:srgbClr val="CCFFFF"/>
          </a:solidFill>
          <a:ln w="28575">
            <a:solidFill>
              <a:schemeClr val="tx2">
                <a:lumMod val="60000"/>
                <a:lumOff val="40000"/>
              </a:schemeClr>
            </a:solidFill>
          </a:ln>
        </p:spPr>
        <p:txBody>
          <a:bodyPr wrap="square">
            <a:spAutoFit/>
          </a:bodyPr>
          <a:lstStyle/>
          <a:p>
            <a:r>
              <a:rPr lang="en-US" sz="2400" dirty="0" err="1"/>
              <a:t>var</a:t>
            </a:r>
            <a:r>
              <a:rPr lang="en-US" sz="2400" dirty="0"/>
              <a:t> table = </a:t>
            </a:r>
            <a:r>
              <a:rPr lang="en-US" sz="2400" dirty="0" err="1"/>
              <a:t>PartitionedTable.Get</a:t>
            </a:r>
            <a:r>
              <a:rPr lang="en-US" sz="2400" dirty="0"/>
              <a:t>&lt;</a:t>
            </a:r>
            <a:r>
              <a:rPr lang="en-US" sz="2400" dirty="0" err="1"/>
              <a:t>LineRecord</a:t>
            </a:r>
            <a:r>
              <a:rPr lang="en-US" sz="2400" dirty="0"/>
              <a:t>&gt;(</a:t>
            </a:r>
            <a:r>
              <a:rPr lang="en-US" sz="2400" dirty="0" smtClean="0"/>
              <a:t>file);</a:t>
            </a:r>
          </a:p>
          <a:p>
            <a:r>
              <a:rPr lang="en-US" sz="2400" dirty="0" err="1" smtClean="0"/>
              <a:t>int</a:t>
            </a:r>
            <a:r>
              <a:rPr lang="en-US" sz="2400" dirty="0" smtClean="0"/>
              <a:t> count = table</a:t>
            </a:r>
            <a:br>
              <a:rPr lang="en-US" sz="2400" dirty="0" smtClean="0"/>
            </a:br>
            <a:r>
              <a:rPr lang="en-US" sz="2400" dirty="0" smtClean="0"/>
              <a:t>	.</a:t>
            </a:r>
            <a:r>
              <a:rPr lang="en-US" sz="2400" dirty="0" err="1" smtClean="0"/>
              <a:t>SelectMany</a:t>
            </a:r>
            <a:r>
              <a:rPr lang="en-US" sz="2400" dirty="0" smtClean="0"/>
              <a:t>(l =&gt; </a:t>
            </a:r>
            <a:r>
              <a:rPr lang="en-US" sz="2400" dirty="0" err="1" smtClean="0"/>
              <a:t>l.line.Split</a:t>
            </a:r>
            <a:r>
              <a:rPr lang="en-US" sz="2400" dirty="0" smtClean="0"/>
              <a:t>(‘ ‘))</a:t>
            </a:r>
          </a:p>
          <a:p>
            <a:r>
              <a:rPr lang="en-US" sz="2400" dirty="0"/>
              <a:t>	</a:t>
            </a:r>
            <a:r>
              <a:rPr lang="en-US" sz="2400" dirty="0" smtClean="0">
                <a:solidFill>
                  <a:srgbClr val="FF0000"/>
                </a:solidFill>
              </a:rPr>
              <a:t>.</a:t>
            </a:r>
            <a:r>
              <a:rPr lang="en-US" sz="2400" dirty="0" err="1" smtClean="0">
                <a:solidFill>
                  <a:srgbClr val="FF0000"/>
                </a:solidFill>
              </a:rPr>
              <a:t>GroupBy</a:t>
            </a:r>
            <a:r>
              <a:rPr lang="en-US" sz="2400" dirty="0" smtClean="0">
                <a:solidFill>
                  <a:srgbClr val="FF0000"/>
                </a:solidFill>
              </a:rPr>
              <a:t>(w =&gt; w)</a:t>
            </a:r>
          </a:p>
          <a:p>
            <a:r>
              <a:rPr lang="en-US" sz="2400" dirty="0"/>
              <a:t>	</a:t>
            </a:r>
            <a:r>
              <a:rPr lang="en-US" sz="2400" dirty="0" smtClean="0"/>
              <a:t>.Count();</a:t>
            </a:r>
            <a:endParaRPr lang="en-US" sz="2400" dirty="0"/>
          </a:p>
        </p:txBody>
      </p:sp>
      <p:sp>
        <p:nvSpPr>
          <p:cNvPr id="6" name="TextBox 5"/>
          <p:cNvSpPr txBox="1"/>
          <p:nvPr/>
        </p:nvSpPr>
        <p:spPr>
          <a:xfrm>
            <a:off x="427412" y="4756666"/>
            <a:ext cx="1061957" cy="646331"/>
          </a:xfrm>
          <a:prstGeom prst="rect">
            <a:avLst/>
          </a:prstGeom>
          <a:noFill/>
          <a:ln>
            <a:solidFill>
              <a:schemeClr val="tx2">
                <a:lumMod val="60000"/>
                <a:lumOff val="40000"/>
              </a:schemeClr>
            </a:solidFill>
          </a:ln>
        </p:spPr>
        <p:txBody>
          <a:bodyPr wrap="none" rtlCol="0">
            <a:spAutoFit/>
          </a:bodyPr>
          <a:lstStyle/>
          <a:p>
            <a:r>
              <a:rPr lang="en-US" dirty="0" err="1" smtClean="0"/>
              <a:t>GroupBy</a:t>
            </a:r>
            <a:r>
              <a:rPr lang="en-US" dirty="0" smtClean="0"/>
              <a:t>;</a:t>
            </a:r>
          </a:p>
          <a:p>
            <a:r>
              <a:rPr lang="en-US" dirty="0" smtClean="0"/>
              <a:t>Count</a:t>
            </a:r>
            <a:endParaRPr lang="en-US" dirty="0"/>
          </a:p>
        </p:txBody>
      </p:sp>
      <p:sp>
        <p:nvSpPr>
          <p:cNvPr id="7" name="TextBox 6"/>
          <p:cNvSpPr txBox="1"/>
          <p:nvPr/>
        </p:nvSpPr>
        <p:spPr>
          <a:xfrm>
            <a:off x="375988" y="4205253"/>
            <a:ext cx="1458926" cy="369332"/>
          </a:xfrm>
          <a:prstGeom prst="rect">
            <a:avLst/>
          </a:prstGeom>
          <a:noFill/>
          <a:ln>
            <a:solidFill>
              <a:schemeClr val="tx2">
                <a:lumMod val="60000"/>
                <a:lumOff val="40000"/>
              </a:schemeClr>
            </a:solidFill>
          </a:ln>
        </p:spPr>
        <p:txBody>
          <a:bodyPr wrap="none" rtlCol="0">
            <a:spAutoFit/>
          </a:bodyPr>
          <a:lstStyle/>
          <a:p>
            <a:r>
              <a:rPr lang="en-US" dirty="0" err="1" smtClean="0"/>
              <a:t>HashPartition</a:t>
            </a:r>
            <a:endParaRPr lang="en-US" dirty="0"/>
          </a:p>
        </p:txBody>
      </p:sp>
      <p:cxnSp>
        <p:nvCxnSpPr>
          <p:cNvPr id="8" name="Straight Arrow Connector 7"/>
          <p:cNvCxnSpPr>
            <a:stCxn id="6" idx="3"/>
          </p:cNvCxnSpPr>
          <p:nvPr/>
        </p:nvCxnSpPr>
        <p:spPr>
          <a:xfrm flipV="1">
            <a:off x="1489369" y="4389920"/>
            <a:ext cx="1253831" cy="689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p:cNvCxnSpPr>
          <p:nvPr/>
        </p:nvCxnSpPr>
        <p:spPr>
          <a:xfrm flipV="1">
            <a:off x="1834914" y="4038600"/>
            <a:ext cx="908286" cy="35131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72475268"/>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3602115"/>
            <a:ext cx="7724775" cy="1154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Example: word histogram</a:t>
            </a:r>
            <a:endParaRPr lang="en-US" dirty="0"/>
          </a:p>
        </p:txBody>
      </p:sp>
      <p:sp>
        <p:nvSpPr>
          <p:cNvPr id="3" name="Rectangle 2"/>
          <p:cNvSpPr/>
          <p:nvPr/>
        </p:nvSpPr>
        <p:spPr>
          <a:xfrm>
            <a:off x="304800" y="1447800"/>
            <a:ext cx="8458200" cy="1569660"/>
          </a:xfrm>
          <a:prstGeom prst="rect">
            <a:avLst/>
          </a:prstGeom>
          <a:solidFill>
            <a:srgbClr val="CCFFFF"/>
          </a:solidFill>
          <a:ln w="28575">
            <a:solidFill>
              <a:schemeClr val="tx2">
                <a:lumMod val="60000"/>
                <a:lumOff val="40000"/>
              </a:schemeClr>
            </a:solidFill>
          </a:ln>
        </p:spPr>
        <p:txBody>
          <a:bodyPr wrap="square">
            <a:spAutoFit/>
          </a:bodyPr>
          <a:lstStyle/>
          <a:p>
            <a:r>
              <a:rPr lang="en-US" sz="2400" dirty="0" err="1"/>
              <a:t>var</a:t>
            </a:r>
            <a:r>
              <a:rPr lang="en-US" sz="2400" dirty="0"/>
              <a:t> table = </a:t>
            </a:r>
            <a:r>
              <a:rPr lang="en-US" sz="2400" dirty="0" err="1"/>
              <a:t>PartitionedTable.Get</a:t>
            </a:r>
            <a:r>
              <a:rPr lang="en-US" sz="2400" dirty="0"/>
              <a:t>&lt;</a:t>
            </a:r>
            <a:r>
              <a:rPr lang="en-US" sz="2400" dirty="0" err="1"/>
              <a:t>LineRecord</a:t>
            </a:r>
            <a:r>
              <a:rPr lang="en-US" sz="2400" dirty="0"/>
              <a:t>&gt;(</a:t>
            </a:r>
            <a:r>
              <a:rPr lang="en-US" sz="2400" dirty="0" smtClean="0"/>
              <a:t>file);</a:t>
            </a:r>
          </a:p>
          <a:p>
            <a:r>
              <a:rPr lang="en-US" sz="2400" dirty="0" err="1"/>
              <a:t>var</a:t>
            </a:r>
            <a:r>
              <a:rPr lang="en-US" sz="2400" dirty="0"/>
              <a:t> result = </a:t>
            </a:r>
            <a:r>
              <a:rPr lang="en-US" sz="2400" dirty="0" err="1"/>
              <a:t>table.SelectMany</a:t>
            </a:r>
            <a:r>
              <a:rPr lang="en-US" sz="2400" dirty="0"/>
              <a:t>(l =&gt; </a:t>
            </a:r>
            <a:r>
              <a:rPr lang="en-US" sz="2400" dirty="0" err="1"/>
              <a:t>l.line.Split</a:t>
            </a:r>
            <a:r>
              <a:rPr lang="en-US" sz="2400" dirty="0"/>
              <a:t>(' '))</a:t>
            </a:r>
          </a:p>
          <a:p>
            <a:r>
              <a:rPr lang="en-US" sz="2400" dirty="0"/>
              <a:t>                .</a:t>
            </a:r>
            <a:r>
              <a:rPr lang="en-US" sz="2400" dirty="0" err="1"/>
              <a:t>GroupBy</a:t>
            </a:r>
            <a:r>
              <a:rPr lang="en-US" sz="2400" dirty="0"/>
              <a:t>(w =&gt; w)</a:t>
            </a:r>
          </a:p>
          <a:p>
            <a:r>
              <a:rPr lang="en-US" sz="2400" dirty="0"/>
              <a:t>                </a:t>
            </a:r>
            <a:r>
              <a:rPr lang="en-US" sz="2400" dirty="0">
                <a:solidFill>
                  <a:srgbClr val="FF0000"/>
                </a:solidFill>
              </a:rPr>
              <a:t>.Select(g =&gt; new { word = </a:t>
            </a:r>
            <a:r>
              <a:rPr lang="en-US" sz="2400" dirty="0" err="1">
                <a:solidFill>
                  <a:srgbClr val="FF0000"/>
                </a:solidFill>
              </a:rPr>
              <a:t>g.Key</a:t>
            </a:r>
            <a:r>
              <a:rPr lang="en-US" sz="2400" dirty="0">
                <a:solidFill>
                  <a:srgbClr val="FF0000"/>
                </a:solidFill>
              </a:rPr>
              <a:t>, count = </a:t>
            </a:r>
            <a:r>
              <a:rPr lang="en-US" sz="2400" dirty="0" err="1">
                <a:solidFill>
                  <a:srgbClr val="FF0000"/>
                </a:solidFill>
              </a:rPr>
              <a:t>g.Count</a:t>
            </a:r>
            <a:r>
              <a:rPr lang="en-US" sz="2400" dirty="0">
                <a:solidFill>
                  <a:srgbClr val="FF0000"/>
                </a:solidFill>
              </a:rPr>
              <a:t>() </a:t>
            </a:r>
            <a:r>
              <a:rPr lang="en-US" sz="2400" dirty="0" smtClean="0">
                <a:solidFill>
                  <a:srgbClr val="FF0000"/>
                </a:solidFill>
              </a:rPr>
              <a:t>});</a:t>
            </a:r>
            <a:endParaRPr lang="en-US" sz="2400" dirty="0">
              <a:solidFill>
                <a:srgbClr val="FF0000"/>
              </a:solidFill>
            </a:endParaRPr>
          </a:p>
        </p:txBody>
      </p:sp>
      <p:sp>
        <p:nvSpPr>
          <p:cNvPr id="6" name="TextBox 5"/>
          <p:cNvSpPr txBox="1"/>
          <p:nvPr/>
        </p:nvSpPr>
        <p:spPr>
          <a:xfrm>
            <a:off x="427412" y="4756666"/>
            <a:ext cx="1061957" cy="646331"/>
          </a:xfrm>
          <a:prstGeom prst="rect">
            <a:avLst/>
          </a:prstGeom>
          <a:noFill/>
          <a:ln>
            <a:solidFill>
              <a:schemeClr val="tx2">
                <a:lumMod val="60000"/>
                <a:lumOff val="40000"/>
              </a:schemeClr>
            </a:solidFill>
          </a:ln>
        </p:spPr>
        <p:txBody>
          <a:bodyPr wrap="none" rtlCol="0">
            <a:spAutoFit/>
          </a:bodyPr>
          <a:lstStyle/>
          <a:p>
            <a:r>
              <a:rPr lang="en-US" dirty="0" err="1" smtClean="0"/>
              <a:t>GroupBy</a:t>
            </a:r>
            <a:r>
              <a:rPr lang="en-US" dirty="0" smtClean="0"/>
              <a:t>;</a:t>
            </a:r>
          </a:p>
          <a:p>
            <a:r>
              <a:rPr lang="en-US" dirty="0" smtClean="0"/>
              <a:t>Count</a:t>
            </a:r>
            <a:endParaRPr lang="en-US" dirty="0"/>
          </a:p>
        </p:txBody>
      </p:sp>
      <p:sp>
        <p:nvSpPr>
          <p:cNvPr id="7" name="TextBox 6"/>
          <p:cNvSpPr txBox="1"/>
          <p:nvPr/>
        </p:nvSpPr>
        <p:spPr>
          <a:xfrm>
            <a:off x="375988" y="3833336"/>
            <a:ext cx="1458926" cy="923330"/>
          </a:xfrm>
          <a:prstGeom prst="rect">
            <a:avLst/>
          </a:prstGeom>
          <a:noFill/>
          <a:ln>
            <a:solidFill>
              <a:schemeClr val="tx2">
                <a:lumMod val="60000"/>
                <a:lumOff val="40000"/>
              </a:schemeClr>
            </a:solidFill>
          </a:ln>
        </p:spPr>
        <p:txBody>
          <a:bodyPr wrap="none" rtlCol="0">
            <a:spAutoFit/>
          </a:bodyPr>
          <a:lstStyle/>
          <a:p>
            <a:r>
              <a:rPr lang="en-US" dirty="0" err="1" smtClean="0"/>
              <a:t>GroupBy</a:t>
            </a:r>
            <a:endParaRPr lang="en-US" dirty="0" smtClean="0"/>
          </a:p>
          <a:p>
            <a:r>
              <a:rPr lang="en-US" dirty="0" smtClean="0"/>
              <a:t>Count</a:t>
            </a:r>
          </a:p>
          <a:p>
            <a:r>
              <a:rPr lang="en-US" dirty="0" err="1" smtClean="0"/>
              <a:t>HashPartition</a:t>
            </a:r>
            <a:endParaRPr lang="en-US" dirty="0"/>
          </a:p>
        </p:txBody>
      </p:sp>
      <p:cxnSp>
        <p:nvCxnSpPr>
          <p:cNvPr id="8" name="Straight Arrow Connector 7"/>
          <p:cNvCxnSpPr>
            <a:stCxn id="6" idx="3"/>
          </p:cNvCxnSpPr>
          <p:nvPr/>
        </p:nvCxnSpPr>
        <p:spPr>
          <a:xfrm flipV="1">
            <a:off x="1489369" y="4389920"/>
            <a:ext cx="1253831" cy="6899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7" idx="3"/>
          </p:cNvCxnSpPr>
          <p:nvPr/>
        </p:nvCxnSpPr>
        <p:spPr>
          <a:xfrm flipV="1">
            <a:off x="1834914" y="3980842"/>
            <a:ext cx="832086" cy="31415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3363703"/>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5988" y="3962400"/>
            <a:ext cx="8153400" cy="1888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Example: high-frequency words</a:t>
            </a:r>
            <a:endParaRPr lang="en-US" dirty="0"/>
          </a:p>
        </p:txBody>
      </p:sp>
      <p:sp>
        <p:nvSpPr>
          <p:cNvPr id="3" name="Rectangle 2"/>
          <p:cNvSpPr/>
          <p:nvPr/>
        </p:nvSpPr>
        <p:spPr>
          <a:xfrm>
            <a:off x="304800" y="1447800"/>
            <a:ext cx="8458200" cy="2308324"/>
          </a:xfrm>
          <a:prstGeom prst="rect">
            <a:avLst/>
          </a:prstGeom>
          <a:solidFill>
            <a:srgbClr val="CCFFFF"/>
          </a:solidFill>
          <a:ln w="28575">
            <a:solidFill>
              <a:schemeClr val="tx2">
                <a:lumMod val="60000"/>
                <a:lumOff val="40000"/>
              </a:schemeClr>
            </a:solidFill>
          </a:ln>
        </p:spPr>
        <p:txBody>
          <a:bodyPr wrap="square">
            <a:spAutoFit/>
          </a:bodyPr>
          <a:lstStyle/>
          <a:p>
            <a:r>
              <a:rPr lang="en-US" sz="2400" dirty="0" err="1"/>
              <a:t>var</a:t>
            </a:r>
            <a:r>
              <a:rPr lang="en-US" sz="2400" dirty="0"/>
              <a:t> table = </a:t>
            </a:r>
            <a:r>
              <a:rPr lang="en-US" sz="2400" dirty="0" err="1"/>
              <a:t>PartitionedTable.Get</a:t>
            </a:r>
            <a:r>
              <a:rPr lang="en-US" sz="2400" dirty="0"/>
              <a:t>&lt;</a:t>
            </a:r>
            <a:r>
              <a:rPr lang="en-US" sz="2400" dirty="0" err="1"/>
              <a:t>LineRecord</a:t>
            </a:r>
            <a:r>
              <a:rPr lang="en-US" sz="2400" dirty="0"/>
              <a:t>&gt;(</a:t>
            </a:r>
            <a:r>
              <a:rPr lang="en-US" sz="2400" dirty="0" smtClean="0"/>
              <a:t>file);</a:t>
            </a:r>
          </a:p>
          <a:p>
            <a:r>
              <a:rPr lang="en-US" sz="2400" dirty="0" err="1"/>
              <a:t>var</a:t>
            </a:r>
            <a:r>
              <a:rPr lang="en-US" sz="2400" dirty="0"/>
              <a:t> result = </a:t>
            </a:r>
            <a:r>
              <a:rPr lang="en-US" sz="2400" dirty="0" err="1"/>
              <a:t>table.SelectMany</a:t>
            </a:r>
            <a:r>
              <a:rPr lang="en-US" sz="2400" dirty="0"/>
              <a:t>(l =&gt; </a:t>
            </a:r>
            <a:r>
              <a:rPr lang="en-US" sz="2400" dirty="0" err="1"/>
              <a:t>l.line.Split</a:t>
            </a:r>
            <a:r>
              <a:rPr lang="en-US" sz="2400" dirty="0"/>
              <a:t>(' </a:t>
            </a:r>
            <a:r>
              <a:rPr lang="en-US" sz="2400" dirty="0" smtClean="0"/>
              <a:t>'))</a:t>
            </a:r>
          </a:p>
          <a:p>
            <a:r>
              <a:rPr lang="en-US" sz="2400" dirty="0"/>
              <a:t>	</a:t>
            </a:r>
            <a:r>
              <a:rPr lang="en-US" sz="2400" dirty="0" smtClean="0"/>
              <a:t>.</a:t>
            </a:r>
            <a:r>
              <a:rPr lang="en-US" sz="2400" dirty="0" err="1"/>
              <a:t>GroupBy</a:t>
            </a:r>
            <a:r>
              <a:rPr lang="en-US" sz="2400" dirty="0"/>
              <a:t>(w =&gt; w</a:t>
            </a:r>
            <a:r>
              <a:rPr lang="en-US" sz="2400" dirty="0" smtClean="0"/>
              <a:t>)</a:t>
            </a:r>
          </a:p>
          <a:p>
            <a:r>
              <a:rPr lang="en-US" sz="2400" dirty="0">
                <a:solidFill>
                  <a:srgbClr val="FF0000"/>
                </a:solidFill>
              </a:rPr>
              <a:t>	</a:t>
            </a:r>
            <a:r>
              <a:rPr lang="en-US" sz="2400" dirty="0" smtClean="0"/>
              <a:t>.</a:t>
            </a:r>
            <a:r>
              <a:rPr lang="en-US" sz="2400" dirty="0"/>
              <a:t>Select(g =&gt; new { word = </a:t>
            </a:r>
            <a:r>
              <a:rPr lang="en-US" sz="2400" dirty="0" err="1"/>
              <a:t>g.Key</a:t>
            </a:r>
            <a:r>
              <a:rPr lang="en-US" sz="2400" dirty="0"/>
              <a:t>, count = </a:t>
            </a:r>
            <a:r>
              <a:rPr lang="en-US" sz="2400" dirty="0" err="1"/>
              <a:t>g.Count</a:t>
            </a:r>
            <a:r>
              <a:rPr lang="en-US" sz="2400" dirty="0"/>
              <a:t>() </a:t>
            </a:r>
            <a:r>
              <a:rPr lang="en-US" sz="2400" dirty="0" smtClean="0"/>
              <a:t>})</a:t>
            </a:r>
          </a:p>
          <a:p>
            <a:r>
              <a:rPr lang="en-US" sz="2400" dirty="0" smtClean="0"/>
              <a:t>	</a:t>
            </a:r>
            <a:r>
              <a:rPr lang="en-US" sz="2400" dirty="0" smtClean="0">
                <a:solidFill>
                  <a:srgbClr val="FF0000"/>
                </a:solidFill>
              </a:rPr>
              <a:t>.</a:t>
            </a:r>
            <a:r>
              <a:rPr lang="en-US" sz="2400" dirty="0" err="1" smtClean="0">
                <a:solidFill>
                  <a:srgbClr val="FF0000"/>
                </a:solidFill>
              </a:rPr>
              <a:t>OrderByDescending</a:t>
            </a:r>
            <a:r>
              <a:rPr lang="en-US" sz="2400" dirty="0" smtClean="0">
                <a:solidFill>
                  <a:srgbClr val="FF0000"/>
                </a:solidFill>
              </a:rPr>
              <a:t>(t =&gt; </a:t>
            </a:r>
            <a:r>
              <a:rPr lang="en-US" sz="2400" dirty="0" err="1" smtClean="0">
                <a:solidFill>
                  <a:srgbClr val="FF0000"/>
                </a:solidFill>
              </a:rPr>
              <a:t>t.count</a:t>
            </a:r>
            <a:r>
              <a:rPr lang="en-US" sz="2400" dirty="0" smtClean="0">
                <a:solidFill>
                  <a:srgbClr val="FF0000"/>
                </a:solidFill>
              </a:rPr>
              <a:t>)</a:t>
            </a:r>
          </a:p>
          <a:p>
            <a:r>
              <a:rPr lang="en-US" sz="2400" dirty="0" smtClean="0">
                <a:solidFill>
                  <a:srgbClr val="FF0000"/>
                </a:solidFill>
              </a:rPr>
              <a:t>	.Take(100);</a:t>
            </a:r>
            <a:endParaRPr lang="en-US" sz="2400" dirty="0">
              <a:solidFill>
                <a:srgbClr val="FF0000"/>
              </a:solidFill>
            </a:endParaRPr>
          </a:p>
        </p:txBody>
      </p:sp>
      <p:sp>
        <p:nvSpPr>
          <p:cNvPr id="10" name="TextBox 9"/>
          <p:cNvSpPr txBox="1"/>
          <p:nvPr/>
        </p:nvSpPr>
        <p:spPr>
          <a:xfrm>
            <a:off x="457200" y="5791200"/>
            <a:ext cx="684803" cy="646331"/>
          </a:xfrm>
          <a:prstGeom prst="rect">
            <a:avLst/>
          </a:prstGeom>
          <a:noFill/>
          <a:ln>
            <a:solidFill>
              <a:schemeClr val="tx2">
                <a:lumMod val="60000"/>
                <a:lumOff val="40000"/>
              </a:schemeClr>
            </a:solidFill>
          </a:ln>
        </p:spPr>
        <p:txBody>
          <a:bodyPr wrap="none" rtlCol="0">
            <a:spAutoFit/>
          </a:bodyPr>
          <a:lstStyle/>
          <a:p>
            <a:r>
              <a:rPr lang="en-US" dirty="0" smtClean="0"/>
              <a:t>Sort; </a:t>
            </a:r>
            <a:br>
              <a:rPr lang="en-US" dirty="0" smtClean="0"/>
            </a:br>
            <a:r>
              <a:rPr lang="en-US" dirty="0" smtClean="0"/>
              <a:t>Take</a:t>
            </a:r>
            <a:endParaRPr lang="en-US" dirty="0"/>
          </a:p>
        </p:txBody>
      </p:sp>
      <p:cxnSp>
        <p:nvCxnSpPr>
          <p:cNvPr id="11" name="Straight Arrow Connector 10"/>
          <p:cNvCxnSpPr>
            <a:stCxn id="10" idx="3"/>
          </p:cNvCxnSpPr>
          <p:nvPr/>
        </p:nvCxnSpPr>
        <p:spPr>
          <a:xfrm flipV="1">
            <a:off x="1142003" y="5144870"/>
            <a:ext cx="1372597" cy="9694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133600" y="6088702"/>
            <a:ext cx="1280863" cy="646331"/>
          </a:xfrm>
          <a:prstGeom prst="rect">
            <a:avLst/>
          </a:prstGeom>
          <a:noFill/>
          <a:ln>
            <a:solidFill>
              <a:schemeClr val="tx2">
                <a:lumMod val="60000"/>
                <a:lumOff val="40000"/>
              </a:schemeClr>
            </a:solidFill>
          </a:ln>
        </p:spPr>
        <p:txBody>
          <a:bodyPr wrap="none" rtlCol="0">
            <a:spAutoFit/>
          </a:bodyPr>
          <a:lstStyle/>
          <a:p>
            <a:r>
              <a:rPr lang="en-US" dirty="0" err="1" smtClean="0"/>
              <a:t>Mergesort</a:t>
            </a:r>
            <a:r>
              <a:rPr lang="en-US" dirty="0" smtClean="0"/>
              <a:t>; </a:t>
            </a:r>
            <a:br>
              <a:rPr lang="en-US" dirty="0" smtClean="0"/>
            </a:br>
            <a:r>
              <a:rPr lang="en-US" dirty="0" smtClean="0"/>
              <a:t>Take</a:t>
            </a:r>
            <a:endParaRPr lang="en-US" dirty="0"/>
          </a:p>
        </p:txBody>
      </p:sp>
      <p:cxnSp>
        <p:nvCxnSpPr>
          <p:cNvPr id="19" name="Straight Arrow Connector 18"/>
          <p:cNvCxnSpPr>
            <a:stCxn id="18" idx="3"/>
          </p:cNvCxnSpPr>
          <p:nvPr/>
        </p:nvCxnSpPr>
        <p:spPr>
          <a:xfrm flipV="1">
            <a:off x="3414463" y="5442372"/>
            <a:ext cx="776537" cy="96949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557820"/>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2012" y="2841012"/>
            <a:ext cx="7897209" cy="3788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76200"/>
            <a:ext cx="8229600" cy="762000"/>
          </a:xfrm>
        </p:spPr>
        <p:txBody>
          <a:bodyPr>
            <a:normAutofit/>
          </a:bodyPr>
          <a:lstStyle/>
          <a:p>
            <a:r>
              <a:rPr lang="en-US" dirty="0" smtClean="0"/>
              <a:t>Example: words by frequency</a:t>
            </a:r>
            <a:endParaRPr lang="en-US" dirty="0"/>
          </a:p>
        </p:txBody>
      </p:sp>
      <p:sp>
        <p:nvSpPr>
          <p:cNvPr id="3" name="Rectangle 2"/>
          <p:cNvSpPr/>
          <p:nvPr/>
        </p:nvSpPr>
        <p:spPr>
          <a:xfrm>
            <a:off x="304800" y="838200"/>
            <a:ext cx="8458200" cy="1938992"/>
          </a:xfrm>
          <a:prstGeom prst="rect">
            <a:avLst/>
          </a:prstGeom>
          <a:solidFill>
            <a:srgbClr val="CCFFFF"/>
          </a:solidFill>
          <a:ln w="28575">
            <a:solidFill>
              <a:schemeClr val="tx2">
                <a:lumMod val="60000"/>
                <a:lumOff val="40000"/>
              </a:schemeClr>
            </a:solidFill>
          </a:ln>
        </p:spPr>
        <p:txBody>
          <a:bodyPr wrap="square">
            <a:spAutoFit/>
          </a:bodyPr>
          <a:lstStyle/>
          <a:p>
            <a:r>
              <a:rPr lang="en-US" sz="2400" dirty="0" err="1"/>
              <a:t>var</a:t>
            </a:r>
            <a:r>
              <a:rPr lang="en-US" sz="2400" dirty="0"/>
              <a:t> table = </a:t>
            </a:r>
            <a:r>
              <a:rPr lang="en-US" sz="2400" dirty="0" err="1"/>
              <a:t>PartitionedTable.Get</a:t>
            </a:r>
            <a:r>
              <a:rPr lang="en-US" sz="2400" dirty="0"/>
              <a:t>&lt;</a:t>
            </a:r>
            <a:r>
              <a:rPr lang="en-US" sz="2400" dirty="0" err="1"/>
              <a:t>LineRecord</a:t>
            </a:r>
            <a:r>
              <a:rPr lang="en-US" sz="2400" dirty="0"/>
              <a:t>&gt;(</a:t>
            </a:r>
            <a:r>
              <a:rPr lang="en-US" sz="2400" dirty="0" smtClean="0"/>
              <a:t>file);</a:t>
            </a:r>
          </a:p>
          <a:p>
            <a:r>
              <a:rPr lang="en-US" sz="2400" dirty="0" err="1"/>
              <a:t>var</a:t>
            </a:r>
            <a:r>
              <a:rPr lang="en-US" sz="2400" dirty="0"/>
              <a:t> result = </a:t>
            </a:r>
            <a:r>
              <a:rPr lang="en-US" sz="2400" dirty="0" err="1"/>
              <a:t>table.SelectMany</a:t>
            </a:r>
            <a:r>
              <a:rPr lang="en-US" sz="2400" dirty="0"/>
              <a:t>(l =&gt; </a:t>
            </a:r>
            <a:r>
              <a:rPr lang="en-US" sz="2400" dirty="0" err="1"/>
              <a:t>l.line.Split</a:t>
            </a:r>
            <a:r>
              <a:rPr lang="en-US" sz="2400" dirty="0"/>
              <a:t>(' </a:t>
            </a:r>
            <a:r>
              <a:rPr lang="en-US" sz="2400" dirty="0" smtClean="0"/>
              <a:t>'))</a:t>
            </a:r>
          </a:p>
          <a:p>
            <a:r>
              <a:rPr lang="en-US" sz="2400" dirty="0"/>
              <a:t>	</a:t>
            </a:r>
            <a:r>
              <a:rPr lang="en-US" sz="2400" dirty="0" smtClean="0"/>
              <a:t>.</a:t>
            </a:r>
            <a:r>
              <a:rPr lang="en-US" sz="2400" dirty="0" err="1"/>
              <a:t>GroupBy</a:t>
            </a:r>
            <a:r>
              <a:rPr lang="en-US" sz="2400" dirty="0"/>
              <a:t>(w =&gt; w</a:t>
            </a:r>
            <a:r>
              <a:rPr lang="en-US" sz="2400" dirty="0" smtClean="0"/>
              <a:t>)</a:t>
            </a:r>
          </a:p>
          <a:p>
            <a:r>
              <a:rPr lang="en-US" sz="2400" dirty="0">
                <a:solidFill>
                  <a:srgbClr val="FF0000"/>
                </a:solidFill>
              </a:rPr>
              <a:t>	</a:t>
            </a:r>
            <a:r>
              <a:rPr lang="en-US" sz="2400" dirty="0" smtClean="0"/>
              <a:t>.</a:t>
            </a:r>
            <a:r>
              <a:rPr lang="en-US" sz="2400" dirty="0"/>
              <a:t>Select(g =&gt; new { word = </a:t>
            </a:r>
            <a:r>
              <a:rPr lang="en-US" sz="2400" dirty="0" err="1"/>
              <a:t>g.Key</a:t>
            </a:r>
            <a:r>
              <a:rPr lang="en-US" sz="2400" dirty="0"/>
              <a:t>, count = </a:t>
            </a:r>
            <a:r>
              <a:rPr lang="en-US" sz="2400" dirty="0" err="1"/>
              <a:t>g.Count</a:t>
            </a:r>
            <a:r>
              <a:rPr lang="en-US" sz="2400" dirty="0"/>
              <a:t>() </a:t>
            </a:r>
            <a:r>
              <a:rPr lang="en-US" sz="2400" dirty="0" smtClean="0"/>
              <a:t>})</a:t>
            </a:r>
          </a:p>
          <a:p>
            <a:r>
              <a:rPr lang="en-US" sz="2400" dirty="0" smtClean="0"/>
              <a:t>	.</a:t>
            </a:r>
            <a:r>
              <a:rPr lang="en-US" sz="2400" dirty="0" err="1" smtClean="0"/>
              <a:t>OrderByDescending</a:t>
            </a:r>
            <a:r>
              <a:rPr lang="en-US" sz="2400" dirty="0" smtClean="0"/>
              <a:t>(t =&gt; </a:t>
            </a:r>
            <a:r>
              <a:rPr lang="en-US" sz="2400" dirty="0" err="1" smtClean="0"/>
              <a:t>t.count</a:t>
            </a:r>
            <a:r>
              <a:rPr lang="en-US" sz="2400" dirty="0" smtClean="0"/>
              <a:t>);</a:t>
            </a:r>
          </a:p>
        </p:txBody>
      </p:sp>
      <p:sp>
        <p:nvSpPr>
          <p:cNvPr id="6" name="TextBox 5"/>
          <p:cNvSpPr txBox="1"/>
          <p:nvPr/>
        </p:nvSpPr>
        <p:spPr>
          <a:xfrm>
            <a:off x="304800" y="3962400"/>
            <a:ext cx="875561" cy="369332"/>
          </a:xfrm>
          <a:prstGeom prst="rect">
            <a:avLst/>
          </a:prstGeom>
          <a:noFill/>
          <a:ln>
            <a:solidFill>
              <a:schemeClr val="tx2">
                <a:lumMod val="60000"/>
                <a:lumOff val="40000"/>
              </a:schemeClr>
            </a:solidFill>
          </a:ln>
        </p:spPr>
        <p:txBody>
          <a:bodyPr wrap="none" rtlCol="0">
            <a:spAutoFit/>
          </a:bodyPr>
          <a:lstStyle/>
          <a:p>
            <a:r>
              <a:rPr lang="en-US" dirty="0" smtClean="0"/>
              <a:t>Sample</a:t>
            </a:r>
            <a:endParaRPr lang="en-US" dirty="0"/>
          </a:p>
        </p:txBody>
      </p:sp>
      <p:cxnSp>
        <p:nvCxnSpPr>
          <p:cNvPr id="8" name="Straight Arrow Connector 7"/>
          <p:cNvCxnSpPr>
            <a:stCxn id="6" idx="3"/>
          </p:cNvCxnSpPr>
          <p:nvPr/>
        </p:nvCxnSpPr>
        <p:spPr>
          <a:xfrm>
            <a:off x="1180361" y="4147066"/>
            <a:ext cx="1334239" cy="1385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02871" y="4412040"/>
            <a:ext cx="1144929" cy="369332"/>
          </a:xfrm>
          <a:prstGeom prst="rect">
            <a:avLst/>
          </a:prstGeom>
          <a:noFill/>
          <a:ln>
            <a:solidFill>
              <a:schemeClr val="tx2">
                <a:lumMod val="60000"/>
                <a:lumOff val="40000"/>
              </a:schemeClr>
            </a:solidFill>
          </a:ln>
        </p:spPr>
        <p:txBody>
          <a:bodyPr wrap="none" rtlCol="0">
            <a:spAutoFit/>
          </a:bodyPr>
          <a:lstStyle/>
          <a:p>
            <a:r>
              <a:rPr lang="en-US" dirty="0" smtClean="0"/>
              <a:t>Histogram</a:t>
            </a:r>
            <a:endParaRPr lang="en-US" dirty="0"/>
          </a:p>
        </p:txBody>
      </p:sp>
      <p:cxnSp>
        <p:nvCxnSpPr>
          <p:cNvPr id="11" name="Straight Arrow Connector 10"/>
          <p:cNvCxnSpPr>
            <a:stCxn id="10" idx="3"/>
          </p:cNvCxnSpPr>
          <p:nvPr/>
        </p:nvCxnSpPr>
        <p:spPr>
          <a:xfrm flipV="1">
            <a:off x="1447800" y="4584353"/>
            <a:ext cx="3086100" cy="1235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336790" y="4888468"/>
            <a:ext cx="1111010" cy="369332"/>
          </a:xfrm>
          <a:prstGeom prst="rect">
            <a:avLst/>
          </a:prstGeom>
          <a:noFill/>
          <a:ln>
            <a:solidFill>
              <a:schemeClr val="tx2">
                <a:lumMod val="60000"/>
                <a:lumOff val="40000"/>
              </a:schemeClr>
            </a:solidFill>
          </a:ln>
        </p:spPr>
        <p:txBody>
          <a:bodyPr wrap="none" rtlCol="0">
            <a:spAutoFit/>
          </a:bodyPr>
          <a:lstStyle/>
          <a:p>
            <a:r>
              <a:rPr lang="en-US" dirty="0" smtClean="0"/>
              <a:t>Broadcast</a:t>
            </a:r>
            <a:endParaRPr lang="en-US" dirty="0"/>
          </a:p>
        </p:txBody>
      </p:sp>
      <p:cxnSp>
        <p:nvCxnSpPr>
          <p:cNvPr id="19" name="Straight Arrow Connector 18"/>
          <p:cNvCxnSpPr>
            <a:stCxn id="18" idx="3"/>
          </p:cNvCxnSpPr>
          <p:nvPr/>
        </p:nvCxnSpPr>
        <p:spPr>
          <a:xfrm>
            <a:off x="1447800" y="5073134"/>
            <a:ext cx="2895600"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36790" y="5334000"/>
            <a:ext cx="1651093" cy="369332"/>
          </a:xfrm>
          <a:prstGeom prst="rect">
            <a:avLst/>
          </a:prstGeom>
          <a:noFill/>
          <a:ln>
            <a:solidFill>
              <a:schemeClr val="tx2">
                <a:lumMod val="60000"/>
                <a:lumOff val="40000"/>
              </a:schemeClr>
            </a:solidFill>
          </a:ln>
        </p:spPr>
        <p:txBody>
          <a:bodyPr wrap="none" rtlCol="0">
            <a:spAutoFit/>
          </a:bodyPr>
          <a:lstStyle/>
          <a:p>
            <a:r>
              <a:rPr lang="en-US" dirty="0" smtClean="0"/>
              <a:t>Range-partition</a:t>
            </a:r>
            <a:endParaRPr lang="en-US" dirty="0"/>
          </a:p>
        </p:txBody>
      </p:sp>
      <p:cxnSp>
        <p:nvCxnSpPr>
          <p:cNvPr id="21" name="Straight Arrow Connector 20"/>
          <p:cNvCxnSpPr>
            <a:stCxn id="20" idx="3"/>
          </p:cNvCxnSpPr>
          <p:nvPr/>
        </p:nvCxnSpPr>
        <p:spPr>
          <a:xfrm>
            <a:off x="1987883" y="5518666"/>
            <a:ext cx="221917" cy="1846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336790" y="6096000"/>
            <a:ext cx="569387" cy="369332"/>
          </a:xfrm>
          <a:prstGeom prst="rect">
            <a:avLst/>
          </a:prstGeom>
          <a:noFill/>
          <a:ln>
            <a:solidFill>
              <a:schemeClr val="tx2">
                <a:lumMod val="60000"/>
                <a:lumOff val="40000"/>
              </a:schemeClr>
            </a:solidFill>
          </a:ln>
        </p:spPr>
        <p:txBody>
          <a:bodyPr wrap="none" rtlCol="0">
            <a:spAutoFit/>
          </a:bodyPr>
          <a:lstStyle/>
          <a:p>
            <a:r>
              <a:rPr lang="en-US" dirty="0" smtClean="0"/>
              <a:t>Sort</a:t>
            </a:r>
            <a:endParaRPr lang="en-US" dirty="0"/>
          </a:p>
        </p:txBody>
      </p:sp>
      <p:cxnSp>
        <p:nvCxnSpPr>
          <p:cNvPr id="24" name="Straight Arrow Connector 23"/>
          <p:cNvCxnSpPr>
            <a:stCxn id="23" idx="3"/>
          </p:cNvCxnSpPr>
          <p:nvPr/>
        </p:nvCxnSpPr>
        <p:spPr>
          <a:xfrm flipV="1">
            <a:off x="906177" y="6172200"/>
            <a:ext cx="1837023" cy="1084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664806"/>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100" y="381000"/>
            <a:ext cx="8229600" cy="762000"/>
          </a:xfrm>
        </p:spPr>
        <p:txBody>
          <a:bodyPr>
            <a:normAutofit/>
          </a:bodyPr>
          <a:lstStyle/>
          <a:p>
            <a:r>
              <a:rPr lang="en-US" dirty="0" smtClean="0"/>
              <a:t>Example: Map-Reduce</a:t>
            </a:r>
            <a:endParaRPr lang="en-US" dirty="0"/>
          </a:p>
        </p:txBody>
      </p:sp>
      <p:sp>
        <p:nvSpPr>
          <p:cNvPr id="3" name="Rectangle 2"/>
          <p:cNvSpPr/>
          <p:nvPr/>
        </p:nvSpPr>
        <p:spPr>
          <a:xfrm>
            <a:off x="304800" y="1447800"/>
            <a:ext cx="8458200" cy="4524315"/>
          </a:xfrm>
          <a:prstGeom prst="rect">
            <a:avLst/>
          </a:prstGeom>
          <a:solidFill>
            <a:srgbClr val="CCFFFF"/>
          </a:solidFill>
          <a:ln w="28575">
            <a:solidFill>
              <a:schemeClr val="tx2">
                <a:lumMod val="60000"/>
                <a:lumOff val="40000"/>
              </a:schemeClr>
            </a:solidFill>
          </a:ln>
        </p:spPr>
        <p:txBody>
          <a:bodyPr wrap="square">
            <a:spAutoFit/>
          </a:bodyPr>
          <a:lstStyle/>
          <a:p>
            <a:r>
              <a:rPr lang="en-US" sz="2400" dirty="0">
                <a:latin typeface="Arial" pitchFamily="34" charset="0"/>
                <a:cs typeface="Arial" pitchFamily="34" charset="0"/>
              </a:rPr>
              <a:t>public static IQueryable&lt;S&gt; </a:t>
            </a:r>
            <a:r>
              <a:rPr lang="en-US" sz="2400" dirty="0" smtClean="0">
                <a:latin typeface="Arial" pitchFamily="34" charset="0"/>
                <a:cs typeface="Arial" pitchFamily="34" charset="0"/>
              </a:rPr>
              <a:t/>
            </a:r>
            <a:br>
              <a:rPr lang="en-US" sz="2400" dirty="0" smtClean="0">
                <a:latin typeface="Arial" pitchFamily="34" charset="0"/>
                <a:cs typeface="Arial" pitchFamily="34" charset="0"/>
              </a:rPr>
            </a:br>
            <a:r>
              <a:rPr lang="en-US" sz="2400" dirty="0" smtClean="0">
                <a:latin typeface="Arial" pitchFamily="34" charset="0"/>
                <a:cs typeface="Arial" pitchFamily="34" charset="0"/>
              </a:rPr>
              <a:t>MapReduce&lt;T,M,K,S</a:t>
            </a:r>
            <a:r>
              <a:rPr lang="en-US" sz="2400" dirty="0">
                <a:latin typeface="Arial" pitchFamily="34" charset="0"/>
                <a:cs typeface="Arial" pitchFamily="34" charset="0"/>
              </a:rPr>
              <a:t>&gt;(</a:t>
            </a:r>
          </a:p>
          <a:p>
            <a:r>
              <a:rPr lang="en-US" sz="2400" dirty="0">
                <a:latin typeface="Arial" pitchFamily="34" charset="0"/>
                <a:cs typeface="Arial" pitchFamily="34" charset="0"/>
              </a:rPr>
              <a:t>     </a:t>
            </a:r>
            <a:r>
              <a:rPr lang="en-US" sz="2400" dirty="0" smtClean="0">
                <a:latin typeface="Arial" pitchFamily="34" charset="0"/>
                <a:cs typeface="Arial" pitchFamily="34" charset="0"/>
              </a:rPr>
              <a:t>      IQueryable&lt;T</a:t>
            </a:r>
            <a:r>
              <a:rPr lang="en-US" sz="2400" dirty="0">
                <a:latin typeface="Arial" pitchFamily="34" charset="0"/>
                <a:cs typeface="Arial" pitchFamily="34" charset="0"/>
              </a:rPr>
              <a:t>&gt; input,</a:t>
            </a:r>
          </a:p>
          <a:p>
            <a:r>
              <a:rPr lang="en-US" sz="2400" dirty="0">
                <a:latin typeface="Arial" pitchFamily="34" charset="0"/>
                <a:cs typeface="Arial" pitchFamily="34" charset="0"/>
              </a:rPr>
              <a:t>	Func&lt;T, IEnumerable&lt;M&gt;&gt; mapper,</a:t>
            </a:r>
          </a:p>
          <a:p>
            <a:r>
              <a:rPr lang="en-US" sz="2400" dirty="0">
                <a:latin typeface="Arial" pitchFamily="34" charset="0"/>
                <a:cs typeface="Arial" pitchFamily="34" charset="0"/>
              </a:rPr>
              <a:t>	Func&lt;M,K&gt; </a:t>
            </a:r>
            <a:r>
              <a:rPr lang="en-US" sz="2400" dirty="0" err="1">
                <a:latin typeface="Arial" pitchFamily="34" charset="0"/>
                <a:cs typeface="Arial" pitchFamily="34" charset="0"/>
              </a:rPr>
              <a:t>keySelector</a:t>
            </a:r>
            <a:r>
              <a:rPr lang="en-US" sz="2400" dirty="0">
                <a:latin typeface="Arial" pitchFamily="34" charset="0"/>
                <a:cs typeface="Arial" pitchFamily="34" charset="0"/>
              </a:rPr>
              <a:t>,</a:t>
            </a:r>
          </a:p>
          <a:p>
            <a:r>
              <a:rPr lang="en-US" sz="2400" dirty="0">
                <a:latin typeface="Arial" pitchFamily="34" charset="0"/>
                <a:cs typeface="Arial" pitchFamily="34" charset="0"/>
              </a:rPr>
              <a:t>	Func&lt;</a:t>
            </a:r>
            <a:r>
              <a:rPr lang="en-US" sz="2400" dirty="0" err="1">
                <a:latin typeface="Arial" pitchFamily="34" charset="0"/>
                <a:cs typeface="Arial" pitchFamily="34" charset="0"/>
              </a:rPr>
              <a:t>IGrouping</a:t>
            </a:r>
            <a:r>
              <a:rPr lang="en-US" sz="2400" dirty="0">
                <a:latin typeface="Arial" pitchFamily="34" charset="0"/>
                <a:cs typeface="Arial" pitchFamily="34" charset="0"/>
              </a:rPr>
              <a:t>&lt;K,M&gt;,S&gt; reducer) </a:t>
            </a:r>
          </a:p>
          <a:p>
            <a:r>
              <a:rPr lang="en-US" sz="2400" dirty="0">
                <a:latin typeface="Arial" pitchFamily="34" charset="0"/>
                <a:cs typeface="Arial" pitchFamily="34" charset="0"/>
              </a:rPr>
              <a:t>{</a:t>
            </a:r>
          </a:p>
          <a:p>
            <a:r>
              <a:rPr lang="en-US" sz="2400" dirty="0">
                <a:latin typeface="Arial" pitchFamily="34" charset="0"/>
                <a:cs typeface="Arial" pitchFamily="34" charset="0"/>
              </a:rPr>
              <a:t>     </a:t>
            </a:r>
            <a:r>
              <a:rPr lang="en-US" sz="2400" dirty="0" err="1">
                <a:latin typeface="Arial" pitchFamily="34" charset="0"/>
                <a:cs typeface="Arial" pitchFamily="34" charset="0"/>
              </a:rPr>
              <a:t>var</a:t>
            </a:r>
            <a:r>
              <a:rPr lang="en-US" sz="2400" dirty="0">
                <a:latin typeface="Arial" pitchFamily="34" charset="0"/>
                <a:cs typeface="Arial" pitchFamily="34" charset="0"/>
              </a:rPr>
              <a:t> map = </a:t>
            </a:r>
            <a:r>
              <a:rPr lang="en-US" sz="2400" dirty="0" err="1">
                <a:latin typeface="Arial" pitchFamily="34" charset="0"/>
                <a:cs typeface="Arial" pitchFamily="34" charset="0"/>
              </a:rPr>
              <a:t>input.SelectMany</a:t>
            </a:r>
            <a:r>
              <a:rPr lang="en-US" sz="2400" dirty="0">
                <a:latin typeface="Arial" pitchFamily="34" charset="0"/>
                <a:cs typeface="Arial" pitchFamily="34" charset="0"/>
              </a:rPr>
              <a:t>(mapper);</a:t>
            </a:r>
          </a:p>
          <a:p>
            <a:r>
              <a:rPr lang="en-US" sz="2400" dirty="0">
                <a:latin typeface="Arial" pitchFamily="34" charset="0"/>
                <a:cs typeface="Arial" pitchFamily="34" charset="0"/>
              </a:rPr>
              <a:t>     </a:t>
            </a:r>
            <a:r>
              <a:rPr lang="en-US" sz="2400" dirty="0" err="1">
                <a:latin typeface="Arial" pitchFamily="34" charset="0"/>
                <a:cs typeface="Arial" pitchFamily="34" charset="0"/>
              </a:rPr>
              <a:t>var</a:t>
            </a:r>
            <a:r>
              <a:rPr lang="en-US" sz="2400" dirty="0">
                <a:latin typeface="Arial" pitchFamily="34" charset="0"/>
                <a:cs typeface="Arial" pitchFamily="34" charset="0"/>
              </a:rPr>
              <a:t> group = </a:t>
            </a:r>
            <a:r>
              <a:rPr lang="en-US" sz="2400" dirty="0" err="1">
                <a:latin typeface="Arial" pitchFamily="34" charset="0"/>
                <a:cs typeface="Arial" pitchFamily="34" charset="0"/>
              </a:rPr>
              <a:t>map.GroupBy</a:t>
            </a:r>
            <a:r>
              <a:rPr lang="en-US" sz="2400" dirty="0">
                <a:latin typeface="Arial" pitchFamily="34" charset="0"/>
                <a:cs typeface="Arial" pitchFamily="34" charset="0"/>
              </a:rPr>
              <a:t>(</a:t>
            </a:r>
            <a:r>
              <a:rPr lang="en-US" sz="2400" dirty="0" err="1">
                <a:latin typeface="Arial" pitchFamily="34" charset="0"/>
                <a:cs typeface="Arial" pitchFamily="34" charset="0"/>
              </a:rPr>
              <a:t>keySelector</a:t>
            </a:r>
            <a:r>
              <a:rPr lang="en-US" sz="2400" dirty="0">
                <a:latin typeface="Arial" pitchFamily="34" charset="0"/>
                <a:cs typeface="Arial" pitchFamily="34" charset="0"/>
              </a:rPr>
              <a:t>);</a:t>
            </a:r>
          </a:p>
          <a:p>
            <a:r>
              <a:rPr lang="en-US" sz="2400" dirty="0">
                <a:latin typeface="Arial" pitchFamily="34" charset="0"/>
                <a:cs typeface="Arial" pitchFamily="34" charset="0"/>
              </a:rPr>
              <a:t>     </a:t>
            </a:r>
            <a:r>
              <a:rPr lang="en-US" sz="2400" dirty="0" err="1">
                <a:latin typeface="Arial" pitchFamily="34" charset="0"/>
                <a:cs typeface="Arial" pitchFamily="34" charset="0"/>
              </a:rPr>
              <a:t>var</a:t>
            </a:r>
            <a:r>
              <a:rPr lang="en-US" sz="2400" dirty="0">
                <a:latin typeface="Arial" pitchFamily="34" charset="0"/>
                <a:cs typeface="Arial" pitchFamily="34" charset="0"/>
              </a:rPr>
              <a:t> result = </a:t>
            </a:r>
            <a:r>
              <a:rPr lang="en-US" sz="2400" dirty="0" err="1">
                <a:latin typeface="Arial" pitchFamily="34" charset="0"/>
                <a:cs typeface="Arial" pitchFamily="34" charset="0"/>
              </a:rPr>
              <a:t>group.Select</a:t>
            </a:r>
            <a:r>
              <a:rPr lang="en-US" sz="2400" dirty="0">
                <a:latin typeface="Arial" pitchFamily="34" charset="0"/>
                <a:cs typeface="Arial" pitchFamily="34" charset="0"/>
              </a:rPr>
              <a:t>(reducer);</a:t>
            </a:r>
          </a:p>
          <a:p>
            <a:r>
              <a:rPr lang="en-US" sz="2400" dirty="0">
                <a:latin typeface="Arial" pitchFamily="34" charset="0"/>
                <a:cs typeface="Arial" pitchFamily="34" charset="0"/>
              </a:rPr>
              <a:t>     return result;</a:t>
            </a:r>
          </a:p>
          <a:p>
            <a:r>
              <a:rPr lang="en-US" sz="2400" dirty="0">
                <a:latin typeface="Arial" pitchFamily="34" charset="0"/>
                <a:cs typeface="Arial" pitchFamily="34" charset="0"/>
              </a:rPr>
              <a:t>}</a:t>
            </a:r>
          </a:p>
        </p:txBody>
      </p:sp>
    </p:spTree>
    <p:extLst>
      <p:ext uri="{BB962C8B-B14F-4D97-AF65-F5344CB8AC3E}">
        <p14:creationId xmlns:p14="http://schemas.microsoft.com/office/powerpoint/2010/main" val="2012765199"/>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Probabilistic Index Maps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86</a:t>
            </a:fld>
            <a:endParaRPr lang="en-US"/>
          </a:p>
        </p:txBody>
      </p:sp>
      <p:pic>
        <p:nvPicPr>
          <p:cNvPr id="147458" name="Picture 2"/>
          <p:cNvPicPr>
            <a:picLocks noChangeAspect="1" noChangeArrowheads="1"/>
          </p:cNvPicPr>
          <p:nvPr/>
        </p:nvPicPr>
        <p:blipFill>
          <a:blip r:embed="rId2" cstate="print"/>
          <a:srcRect/>
          <a:stretch>
            <a:fillRect/>
          </a:stretch>
        </p:blipFill>
        <p:spPr bwMode="auto">
          <a:xfrm>
            <a:off x="3124200" y="1447800"/>
            <a:ext cx="5429250" cy="4876166"/>
          </a:xfrm>
          <a:prstGeom prst="rect">
            <a:avLst/>
          </a:prstGeom>
          <a:noFill/>
          <a:ln w="9525">
            <a:noFill/>
            <a:miter lim="800000"/>
            <a:headEnd/>
            <a:tailEnd/>
          </a:ln>
          <a:effectLst/>
        </p:spPr>
      </p:pic>
      <p:sp>
        <p:nvSpPr>
          <p:cNvPr id="9" name="TextBox 8"/>
          <p:cNvSpPr txBox="1"/>
          <p:nvPr/>
        </p:nvSpPr>
        <p:spPr>
          <a:xfrm>
            <a:off x="685800" y="1295400"/>
            <a:ext cx="1893275" cy="5016758"/>
          </a:xfrm>
          <a:prstGeom prst="rect">
            <a:avLst/>
          </a:prstGeom>
          <a:noFill/>
        </p:spPr>
        <p:txBody>
          <a:bodyPr wrap="none" rtlCol="0">
            <a:spAutoFit/>
          </a:bodyPr>
          <a:lstStyle/>
          <a:p>
            <a:r>
              <a:rPr lang="en-US" sz="4000" dirty="0" smtClean="0"/>
              <a:t>Images</a:t>
            </a:r>
          </a:p>
          <a:p>
            <a:endParaRPr lang="en-US" sz="4000" dirty="0" smtClean="0"/>
          </a:p>
          <a:p>
            <a:endParaRPr lang="en-US" sz="4000" dirty="0" smtClean="0"/>
          </a:p>
          <a:p>
            <a:endParaRPr lang="en-US" sz="4000" dirty="0" smtClean="0"/>
          </a:p>
          <a:p>
            <a:endParaRPr lang="en-US" sz="4000" dirty="0" smtClean="0"/>
          </a:p>
          <a:p>
            <a:endParaRPr lang="en-US" sz="4000" dirty="0" smtClean="0"/>
          </a:p>
          <a:p>
            <a:endParaRPr lang="en-US" sz="4000" dirty="0" smtClean="0"/>
          </a:p>
          <a:p>
            <a:r>
              <a:rPr lang="en-US" sz="4000" dirty="0" smtClean="0"/>
              <a:t>features</a:t>
            </a:r>
            <a:endParaRPr lang="en-US" sz="4000" dirty="0"/>
          </a:p>
        </p:txBody>
      </p:sp>
      <p:sp>
        <p:nvSpPr>
          <p:cNvPr id="10" name="Down Arrow 9"/>
          <p:cNvSpPr/>
          <p:nvPr/>
        </p:nvSpPr>
        <p:spPr>
          <a:xfrm>
            <a:off x="1219200" y="2438400"/>
            <a:ext cx="685800" cy="27432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0"/>
            <a:ext cx="8534400" cy="990600"/>
          </a:xfrm>
        </p:spPr>
        <p:txBody>
          <a:bodyPr>
            <a:normAutofit/>
          </a:bodyPr>
          <a:lstStyle/>
          <a:p>
            <a:r>
              <a:rPr lang="en-US" dirty="0" smtClean="0"/>
              <a:t>Parallelizing on Cores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87</a:t>
            </a:fld>
            <a:endParaRPr lang="en-US" dirty="0"/>
          </a:p>
        </p:txBody>
      </p:sp>
      <p:pic>
        <p:nvPicPr>
          <p:cNvPr id="80901" name="Picture 5" descr="C:\Users\mbudiu\Pictures\TaskManager.jpg"/>
          <p:cNvPicPr>
            <a:picLocks noChangeAspect="1" noChangeArrowheads="1"/>
          </p:cNvPicPr>
          <p:nvPr/>
        </p:nvPicPr>
        <p:blipFill>
          <a:blip r:embed="rId3" cstate="print"/>
          <a:srcRect/>
          <a:stretch>
            <a:fillRect/>
          </a:stretch>
        </p:blipFill>
        <p:spPr bwMode="auto">
          <a:xfrm>
            <a:off x="5029200" y="2743200"/>
            <a:ext cx="3962400" cy="1018327"/>
          </a:xfrm>
          <a:prstGeom prst="rect">
            <a:avLst/>
          </a:prstGeom>
          <a:noFill/>
        </p:spPr>
      </p:pic>
      <p:sp>
        <p:nvSpPr>
          <p:cNvPr id="11" name="Down Arrow 10"/>
          <p:cNvSpPr/>
          <p:nvPr/>
        </p:nvSpPr>
        <p:spPr>
          <a:xfrm>
            <a:off x="6781800" y="3810000"/>
            <a:ext cx="609600" cy="381000"/>
          </a:xfrm>
          <a:prstGeom prst="downArrow">
            <a:avLst/>
          </a:prstGeom>
          <a:solidFill>
            <a:schemeClr val="bg1">
              <a:lumMod val="8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22" name="Picture 2" descr="C:\Users\mbudiu\Pictures\TaskManager.png"/>
          <p:cNvPicPr>
            <a:picLocks noChangeAspect="1" noChangeArrowheads="1"/>
          </p:cNvPicPr>
          <p:nvPr/>
        </p:nvPicPr>
        <p:blipFill>
          <a:blip r:embed="rId4" cstate="print"/>
          <a:srcRect/>
          <a:stretch>
            <a:fillRect/>
          </a:stretch>
        </p:blipFill>
        <p:spPr bwMode="auto">
          <a:xfrm>
            <a:off x="5029200" y="4267200"/>
            <a:ext cx="3914775" cy="942975"/>
          </a:xfrm>
          <a:prstGeom prst="rect">
            <a:avLst/>
          </a:prstGeom>
          <a:noFill/>
        </p:spPr>
      </p:pic>
      <p:pic>
        <p:nvPicPr>
          <p:cNvPr id="149506" name="Picture 2" descr="C:\Users\mbudiu\AppData\Local\Microsoft\Windows\Temporary Internet Files\Content.IE5\CEUDYJIA\MCj04339050000[1].png"/>
          <p:cNvPicPr>
            <a:picLocks noChangeAspect="1" noChangeArrowheads="1"/>
          </p:cNvPicPr>
          <p:nvPr/>
        </p:nvPicPr>
        <p:blipFill>
          <a:blip r:embed="rId5" cstate="print"/>
          <a:srcRect/>
          <a:stretch>
            <a:fillRect/>
          </a:stretch>
        </p:blipFill>
        <p:spPr bwMode="auto">
          <a:xfrm>
            <a:off x="304800" y="6019800"/>
            <a:ext cx="838200" cy="838200"/>
          </a:xfrm>
          <a:prstGeom prst="rect">
            <a:avLst/>
          </a:prstGeom>
          <a:noFill/>
        </p:spPr>
      </p:pic>
      <p:pic>
        <p:nvPicPr>
          <p:cNvPr id="12" name="Picture 2" descr="C:\Users\mbudiu\AppData\Local\Microsoft\Windows\Temporary Internet Files\Content.IE5\CEUDYJIA\MCj04339050000[1].png"/>
          <p:cNvPicPr>
            <a:picLocks noChangeAspect="1" noChangeArrowheads="1"/>
          </p:cNvPicPr>
          <p:nvPr/>
        </p:nvPicPr>
        <p:blipFill>
          <a:blip r:embed="rId5" cstate="print"/>
          <a:srcRect/>
          <a:stretch>
            <a:fillRect/>
          </a:stretch>
        </p:blipFill>
        <p:spPr bwMode="auto">
          <a:xfrm>
            <a:off x="838200" y="6019800"/>
            <a:ext cx="838200" cy="838200"/>
          </a:xfrm>
          <a:prstGeom prst="rect">
            <a:avLst/>
          </a:prstGeom>
          <a:noFill/>
        </p:spPr>
      </p:pic>
      <p:pic>
        <p:nvPicPr>
          <p:cNvPr id="13" name="Picture 2" descr="C:\Users\mbudiu\AppData\Local\Microsoft\Windows\Temporary Internet Files\Content.IE5\CEUDYJIA\MCj04339050000[1].png"/>
          <p:cNvPicPr>
            <a:picLocks noChangeAspect="1" noChangeArrowheads="1"/>
          </p:cNvPicPr>
          <p:nvPr/>
        </p:nvPicPr>
        <p:blipFill>
          <a:blip r:embed="rId5" cstate="print"/>
          <a:srcRect/>
          <a:stretch>
            <a:fillRect/>
          </a:stretch>
        </p:blipFill>
        <p:spPr bwMode="auto">
          <a:xfrm>
            <a:off x="1371600" y="6019800"/>
            <a:ext cx="838200" cy="838200"/>
          </a:xfrm>
          <a:prstGeom prst="rect">
            <a:avLst/>
          </a:prstGeom>
          <a:noFill/>
        </p:spPr>
      </p:pic>
      <p:pic>
        <p:nvPicPr>
          <p:cNvPr id="14" name="Picture 2" descr="C:\Users\mbudiu\AppData\Local\Microsoft\Windows\Temporary Internet Files\Content.IE5\CEUDYJIA\MCj04339050000[1].png"/>
          <p:cNvPicPr>
            <a:picLocks noChangeAspect="1" noChangeArrowheads="1"/>
          </p:cNvPicPr>
          <p:nvPr/>
        </p:nvPicPr>
        <p:blipFill>
          <a:blip r:embed="rId5" cstate="print"/>
          <a:srcRect/>
          <a:stretch>
            <a:fillRect/>
          </a:stretch>
        </p:blipFill>
        <p:spPr bwMode="auto">
          <a:xfrm>
            <a:off x="1905000" y="6019800"/>
            <a:ext cx="838200" cy="838200"/>
          </a:xfrm>
          <a:prstGeom prst="rect">
            <a:avLst/>
          </a:prstGeom>
          <a:noFill/>
        </p:spPr>
      </p:pic>
      <p:pic>
        <p:nvPicPr>
          <p:cNvPr id="15" name="Picture 2" descr="C:\Program Files\Microsoft Resource DVD Artwork\DVD_ART\Artwork_Imagery\HARDWARE_IMAGERY\Illustration - Misc Hardware\XML Icons\Server.png"/>
          <p:cNvPicPr>
            <a:picLocks noChangeAspect="1" noChangeArrowheads="1"/>
          </p:cNvPicPr>
          <p:nvPr/>
        </p:nvPicPr>
        <p:blipFill>
          <a:blip r:embed="rId6" cstate="print"/>
          <a:srcRect/>
          <a:stretch>
            <a:fillRect/>
          </a:stretch>
        </p:blipFill>
        <p:spPr bwMode="auto">
          <a:xfrm>
            <a:off x="1247078" y="3062868"/>
            <a:ext cx="722312" cy="1066800"/>
          </a:xfrm>
          <a:prstGeom prst="rect">
            <a:avLst/>
          </a:prstGeom>
          <a:noFill/>
          <a:ln w="9525">
            <a:noFill/>
            <a:miter lim="800000"/>
            <a:headEnd/>
            <a:tailEnd/>
          </a:ln>
        </p:spPr>
      </p:pic>
      <p:pic>
        <p:nvPicPr>
          <p:cNvPr id="16" name="Picture 2" descr="C:\Program Files\Microsoft Resource DVD Artwork\DVD_ART\Artwork_Imagery\HARDWARE_IMAGERY\Illustration - Misc Hardware\XML Icons\Server.png"/>
          <p:cNvPicPr>
            <a:picLocks noChangeAspect="1" noChangeArrowheads="1"/>
          </p:cNvPicPr>
          <p:nvPr/>
        </p:nvPicPr>
        <p:blipFill>
          <a:blip r:embed="rId6" cstate="print"/>
          <a:srcRect/>
          <a:stretch>
            <a:fillRect/>
          </a:stretch>
        </p:blipFill>
        <p:spPr bwMode="auto">
          <a:xfrm>
            <a:off x="2438400" y="3048000"/>
            <a:ext cx="722312" cy="1066800"/>
          </a:xfrm>
          <a:prstGeom prst="rect">
            <a:avLst/>
          </a:prstGeom>
          <a:noFill/>
          <a:ln w="9525">
            <a:noFill/>
            <a:miter lim="800000"/>
            <a:headEnd/>
            <a:tailEnd/>
          </a:ln>
        </p:spPr>
      </p:pic>
      <p:pic>
        <p:nvPicPr>
          <p:cNvPr id="17" name="Picture 2" descr="C:\Program Files\Microsoft Resource DVD Artwork\DVD_ART\Artwork_Imagery\HARDWARE_IMAGERY\Illustration - Misc Hardware\XML Icons\Server.png"/>
          <p:cNvPicPr>
            <a:picLocks noChangeAspect="1" noChangeArrowheads="1"/>
          </p:cNvPicPr>
          <p:nvPr/>
        </p:nvPicPr>
        <p:blipFill>
          <a:blip r:embed="rId6" cstate="print"/>
          <a:srcRect/>
          <a:stretch>
            <a:fillRect/>
          </a:stretch>
        </p:blipFill>
        <p:spPr bwMode="auto">
          <a:xfrm>
            <a:off x="3733800" y="3048000"/>
            <a:ext cx="722312" cy="1066800"/>
          </a:xfrm>
          <a:prstGeom prst="rect">
            <a:avLst/>
          </a:prstGeom>
          <a:noFill/>
          <a:ln w="9525">
            <a:noFill/>
            <a:miter lim="800000"/>
            <a:headEnd/>
            <a:tailEnd/>
          </a:ln>
        </p:spPr>
      </p:pic>
      <p:sp>
        <p:nvSpPr>
          <p:cNvPr id="18" name="Rounded Rectangle 17"/>
          <p:cNvSpPr/>
          <p:nvPr/>
        </p:nvSpPr>
        <p:spPr>
          <a:xfrm>
            <a:off x="2057400" y="914400"/>
            <a:ext cx="1447800" cy="6096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rPr>
              <a:t>Query</a:t>
            </a:r>
            <a:endParaRPr lang="en-US" sz="2800" dirty="0">
              <a:solidFill>
                <a:schemeClr val="tx1"/>
              </a:solidFill>
            </a:endParaRPr>
          </a:p>
        </p:txBody>
      </p:sp>
      <p:sp>
        <p:nvSpPr>
          <p:cNvPr id="19" name="Rectangle 18"/>
          <p:cNvSpPr/>
          <p:nvPr/>
        </p:nvSpPr>
        <p:spPr>
          <a:xfrm>
            <a:off x="1143000" y="1905000"/>
            <a:ext cx="3276600" cy="457200"/>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DryadLINQ</a:t>
            </a:r>
            <a:endParaRPr lang="en-US" sz="2000" dirty="0">
              <a:solidFill>
                <a:schemeClr val="tx1"/>
              </a:solidFill>
            </a:endParaRPr>
          </a:p>
        </p:txBody>
      </p:sp>
      <p:sp>
        <p:nvSpPr>
          <p:cNvPr id="20" name="Rectangle 19"/>
          <p:cNvSpPr/>
          <p:nvPr/>
        </p:nvSpPr>
        <p:spPr>
          <a:xfrm>
            <a:off x="457200" y="5334000"/>
            <a:ext cx="2286000" cy="457200"/>
          </a:xfrm>
          <a:prstGeom prst="rect">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PLINQ</a:t>
            </a:r>
            <a:endParaRPr lang="en-US" sz="2000" dirty="0">
              <a:solidFill>
                <a:schemeClr val="tx1"/>
              </a:solidFill>
            </a:endParaRPr>
          </a:p>
        </p:txBody>
      </p:sp>
      <p:cxnSp>
        <p:nvCxnSpPr>
          <p:cNvPr id="23" name="Straight Arrow Connector 22"/>
          <p:cNvCxnSpPr>
            <a:stCxn id="18" idx="2"/>
            <a:endCxn id="19" idx="0"/>
          </p:cNvCxnSpPr>
          <p:nvPr/>
        </p:nvCxnSpPr>
        <p:spPr>
          <a:xfrm rot="5400000">
            <a:off x="2590800" y="1714500"/>
            <a:ext cx="381000" cy="15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9" idx="2"/>
            <a:endCxn id="15" idx="0"/>
          </p:cNvCxnSpPr>
          <p:nvPr/>
        </p:nvCxnSpPr>
        <p:spPr>
          <a:xfrm rot="5400000">
            <a:off x="1844433" y="2126001"/>
            <a:ext cx="700668" cy="117306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9" idx="2"/>
            <a:endCxn id="16" idx="0"/>
          </p:cNvCxnSpPr>
          <p:nvPr/>
        </p:nvCxnSpPr>
        <p:spPr>
          <a:xfrm rot="16200000" flipH="1">
            <a:off x="2447528" y="2695972"/>
            <a:ext cx="685800" cy="1825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19" idx="2"/>
            <a:endCxn id="17" idx="0"/>
          </p:cNvCxnSpPr>
          <p:nvPr/>
        </p:nvCxnSpPr>
        <p:spPr>
          <a:xfrm rot="16200000" flipH="1">
            <a:off x="3095228" y="2048272"/>
            <a:ext cx="685800" cy="1313656"/>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20" idx="2"/>
          </p:cNvCxnSpPr>
          <p:nvPr/>
        </p:nvCxnSpPr>
        <p:spPr>
          <a:xfrm rot="5400000">
            <a:off x="831696" y="5706636"/>
            <a:ext cx="683941" cy="85306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0" idx="2"/>
          </p:cNvCxnSpPr>
          <p:nvPr/>
        </p:nvCxnSpPr>
        <p:spPr>
          <a:xfrm rot="5400000">
            <a:off x="1104900" y="5981700"/>
            <a:ext cx="685800" cy="3048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20" idx="2"/>
          </p:cNvCxnSpPr>
          <p:nvPr/>
        </p:nvCxnSpPr>
        <p:spPr>
          <a:xfrm rot="16200000" flipH="1">
            <a:off x="1371600" y="6019800"/>
            <a:ext cx="685800" cy="2286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a:stCxn id="20" idx="2"/>
          </p:cNvCxnSpPr>
          <p:nvPr/>
        </p:nvCxnSpPr>
        <p:spPr>
          <a:xfrm rot="16200000" flipH="1">
            <a:off x="1638300" y="5753100"/>
            <a:ext cx="685800" cy="762000"/>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stCxn id="15" idx="2"/>
            <a:endCxn id="53" idx="0"/>
          </p:cNvCxnSpPr>
          <p:nvPr/>
        </p:nvCxnSpPr>
        <p:spPr>
          <a:xfrm rot="5400000">
            <a:off x="1392576" y="4337292"/>
            <a:ext cx="423282" cy="8034"/>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3" name="Rounded Rectangle 52"/>
          <p:cNvSpPr/>
          <p:nvPr/>
        </p:nvSpPr>
        <p:spPr>
          <a:xfrm>
            <a:off x="838200" y="4552950"/>
            <a:ext cx="1524000" cy="4572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2400" dirty="0" smtClean="0">
                <a:solidFill>
                  <a:schemeClr val="tx1"/>
                </a:solidFill>
              </a:rPr>
              <a:t>Local query</a:t>
            </a:r>
            <a:endParaRPr lang="en-US" sz="2400" dirty="0">
              <a:solidFill>
                <a:schemeClr val="tx1"/>
              </a:solidFill>
            </a:endParaRPr>
          </a:p>
        </p:txBody>
      </p:sp>
      <p:cxnSp>
        <p:nvCxnSpPr>
          <p:cNvPr id="55" name="Straight Arrow Connector 54"/>
          <p:cNvCxnSpPr>
            <a:stCxn id="53" idx="2"/>
            <a:endCxn id="20" idx="0"/>
          </p:cNvCxnSpPr>
          <p:nvPr/>
        </p:nvCxnSpPr>
        <p:spPr>
          <a:xfrm rot="5400000">
            <a:off x="1438275" y="5172075"/>
            <a:ext cx="323850" cy="1588"/>
          </a:xfrm>
          <a:prstGeom prst="straightConnector1">
            <a:avLst/>
          </a:prstGeom>
          <a:ln w="571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0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2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LINQ Design</a:t>
            </a:r>
            <a:endParaRPr lang="en-US" dirty="0"/>
          </a:p>
        </p:txBody>
      </p:sp>
      <p:sp>
        <p:nvSpPr>
          <p:cNvPr id="3" name="Content Placeholder 2"/>
          <p:cNvSpPr>
            <a:spLocks noGrp="1"/>
          </p:cNvSpPr>
          <p:nvPr>
            <p:ph idx="1"/>
          </p:nvPr>
        </p:nvSpPr>
        <p:spPr>
          <a:xfrm>
            <a:off x="457200" y="2133600"/>
            <a:ext cx="8458200" cy="4572000"/>
          </a:xfrm>
        </p:spPr>
        <p:txBody>
          <a:bodyPr>
            <a:normAutofit/>
          </a:bodyPr>
          <a:lstStyle/>
          <a:p>
            <a:r>
              <a:rPr lang="en-US" dirty="0" smtClean="0"/>
              <a:t>Strong typing for data very useful</a:t>
            </a:r>
          </a:p>
          <a:p>
            <a:pPr lvl="1"/>
            <a:r>
              <a:rPr lang="en-US" dirty="0" smtClean="0"/>
              <a:t>Automatic serialization</a:t>
            </a:r>
          </a:p>
          <a:p>
            <a:pPr lvl="1"/>
            <a:r>
              <a:rPr lang="en-US" dirty="0" smtClean="0"/>
              <a:t>Detect complex bugs</a:t>
            </a:r>
          </a:p>
          <a:p>
            <a:r>
              <a:rPr lang="en-US" dirty="0" smtClean="0"/>
              <a:t>LINQ extensibility is very powerful</a:t>
            </a:r>
          </a:p>
          <a:p>
            <a:pPr lvl="1"/>
            <a:r>
              <a:rPr lang="en-US" dirty="0" smtClean="0"/>
              <a:t>Running on very different runtimes</a:t>
            </a:r>
          </a:p>
          <a:p>
            <a:r>
              <a:rPr lang="en-US" dirty="0"/>
              <a:t>Managed code increases productivity by 10x10</a:t>
            </a:r>
          </a:p>
          <a:p>
            <a:pPr lvl="1"/>
            <a:endParaRPr lang="en-US" dirty="0" smtClean="0"/>
          </a:p>
        </p:txBody>
      </p:sp>
      <p:sp>
        <p:nvSpPr>
          <p:cNvPr id="4" name="Slide Number Placeholder 3"/>
          <p:cNvSpPr>
            <a:spLocks noGrp="1"/>
          </p:cNvSpPr>
          <p:nvPr>
            <p:ph type="sldNum" sz="quarter" idx="12"/>
          </p:nvPr>
        </p:nvSpPr>
        <p:spPr/>
        <p:txBody>
          <a:bodyPr/>
          <a:lstStyle/>
          <a:p>
            <a:fld id="{FC7F914F-062F-453F-B34B-BB004E9935E0}" type="slidenum">
              <a:rPr lang="en-US" smtClean="0"/>
              <a:pPr/>
              <a:t>88</a:t>
            </a:fld>
            <a:endParaRPr lang="en-US" dirty="0"/>
          </a:p>
        </p:txBody>
      </p:sp>
      <p:pic>
        <p:nvPicPr>
          <p:cNvPr id="124930" name="Picture 2" descr="C:\Documents and Settings\mbudiu\Local Settings\Temporary Internet Files\Content.IE5\8FBAYZRT\MPj04277090000[1].jpg"/>
          <p:cNvPicPr>
            <a:picLocks noChangeAspect="1" noChangeArrowheads="1"/>
          </p:cNvPicPr>
          <p:nvPr/>
        </p:nvPicPr>
        <p:blipFill>
          <a:blip r:embed="rId2" cstate="print"/>
          <a:srcRect/>
          <a:stretch>
            <a:fillRect/>
          </a:stretch>
        </p:blipFill>
        <p:spPr bwMode="auto">
          <a:xfrm>
            <a:off x="6858000" y="2362200"/>
            <a:ext cx="1676400" cy="1676400"/>
          </a:xfrm>
          <a:prstGeom prst="rect">
            <a:avLst/>
          </a:prstGeom>
          <a:noFill/>
        </p:spPr>
      </p:pic>
      <p:pic>
        <p:nvPicPr>
          <p:cNvPr id="4098" name="Picture 2" descr="C:\Users\mbudiu\AppData\Local\Microsoft\Windows\Temporary Internet Files\Content.IE5\UCYGXN3F\MP90038665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7445"/>
            <a:ext cx="2971800" cy="211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805001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More Tricks of the trade</a:t>
            </a:r>
            <a:endParaRPr lang="en-US" dirty="0"/>
          </a:p>
        </p:txBody>
      </p:sp>
      <p:sp>
        <p:nvSpPr>
          <p:cNvPr id="3" name="Content Placeholder 2"/>
          <p:cNvSpPr>
            <a:spLocks noGrp="1"/>
          </p:cNvSpPr>
          <p:nvPr>
            <p:ph idx="1"/>
          </p:nvPr>
        </p:nvSpPr>
        <p:spPr>
          <a:xfrm>
            <a:off x="381000" y="2133600"/>
            <a:ext cx="8534400" cy="4495799"/>
          </a:xfrm>
        </p:spPr>
        <p:txBody>
          <a:bodyPr>
            <a:normAutofit/>
          </a:bodyPr>
          <a:lstStyle/>
          <a:p>
            <a:r>
              <a:rPr lang="en-US" dirty="0" smtClean="0"/>
              <a:t>Asynchronous operations hide latency</a:t>
            </a:r>
          </a:p>
          <a:p>
            <a:r>
              <a:rPr lang="en-US" dirty="0" smtClean="0"/>
              <a:t>Management using distributed state machines</a:t>
            </a:r>
          </a:p>
          <a:p>
            <a:r>
              <a:rPr lang="en-US" dirty="0" smtClean="0"/>
              <a:t>Logging state transitions for debugging</a:t>
            </a:r>
          </a:p>
          <a:p>
            <a:r>
              <a:rPr lang="en-US" dirty="0" smtClean="0"/>
              <a:t>Compression trades-off bandwidth for CPU</a:t>
            </a:r>
          </a:p>
          <a:p>
            <a:pPr lvl="1"/>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89</a:t>
            </a:fld>
            <a:endParaRPr lang="en-US" dirty="0"/>
          </a:p>
        </p:txBody>
      </p:sp>
      <p:pic>
        <p:nvPicPr>
          <p:cNvPr id="40964" name="Picture 4" descr="C:\Users\mbudiu.000\AppData\Local\Microsoft\Windows\Temporary Internet Files\Content.IE5\5RE77ZN5\MCj03127120000[1].wmf"/>
          <p:cNvPicPr>
            <a:picLocks noChangeAspect="1" noChangeArrowheads="1"/>
          </p:cNvPicPr>
          <p:nvPr/>
        </p:nvPicPr>
        <p:blipFill>
          <a:blip r:embed="rId2"/>
          <a:srcRect/>
          <a:stretch>
            <a:fillRect/>
          </a:stretch>
        </p:blipFill>
        <p:spPr bwMode="auto">
          <a:xfrm>
            <a:off x="7239000" y="381000"/>
            <a:ext cx="1820570" cy="1645006"/>
          </a:xfrm>
          <a:prstGeom prst="rect">
            <a:avLst/>
          </a:prstGeom>
          <a:noFill/>
        </p:spPr>
      </p:pic>
      <p:pic>
        <p:nvPicPr>
          <p:cNvPr id="6" name="Picture 2" descr="C:\Documents and Settings\mbudiu\Local Settings\Temporary Internet Files\Content.IE5\8FBAYZRT\MPj04277090000[1].jpg"/>
          <p:cNvPicPr>
            <a:picLocks noChangeAspect="1" noChangeArrowheads="1"/>
          </p:cNvPicPr>
          <p:nvPr/>
        </p:nvPicPr>
        <p:blipFill>
          <a:blip r:embed="rId3" cstate="print"/>
          <a:srcRect/>
          <a:stretch>
            <a:fillRect/>
          </a:stretch>
        </p:blipFill>
        <p:spPr bwMode="auto">
          <a:xfrm>
            <a:off x="533400" y="5029200"/>
            <a:ext cx="1676400" cy="1676400"/>
          </a:xfrm>
          <a:prstGeom prst="rect">
            <a:avLst/>
          </a:prstGeom>
          <a:noFill/>
        </p:spPr>
      </p:pic>
    </p:spTree>
    <p:extLst>
      <p:ext uri="{BB962C8B-B14F-4D97-AF65-F5344CB8AC3E}">
        <p14:creationId xmlns:p14="http://schemas.microsoft.com/office/powerpoint/2010/main" val="17289636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The Webs</a:t>
            </a:r>
            <a:endParaRPr lang="en-US" dirty="0"/>
          </a:p>
        </p:txBody>
      </p:sp>
      <p:pic>
        <p:nvPicPr>
          <p:cNvPr id="10244" name="Picture 4" descr="http://r1.3crowd.com/blyon/opte/maps/static/1069646562.LGL.2D.4096x4096.pn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819400"/>
            <a:ext cx="3306763" cy="3306763"/>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364348" y="6248400"/>
            <a:ext cx="1197892" cy="461665"/>
          </a:xfrm>
          <a:prstGeom prst="rect">
            <a:avLst/>
          </a:prstGeom>
        </p:spPr>
        <p:txBody>
          <a:bodyPr wrap="none">
            <a:spAutoFit/>
          </a:bodyPr>
          <a:lstStyle/>
          <a:p>
            <a:pPr algn="ctr"/>
            <a:r>
              <a:rPr lang="en-US" sz="2400" dirty="0" smtClean="0"/>
              <a:t>Internet</a:t>
            </a:r>
            <a:endParaRPr lang="en-US" sz="2400" dirty="0"/>
          </a:p>
        </p:txBody>
      </p:sp>
      <p:pic>
        <p:nvPicPr>
          <p:cNvPr id="10246" name="Picture 6" descr="http://1.bp.blogspot.com/_P3kw8FQvTAU/TRCJ_vh8WzI/AAAAAAAAAFM/Wp1lD76CaEk/s1600/facebook_social_graph_connections.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1123952"/>
            <a:ext cx="6403767" cy="318987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4483565" y="4355068"/>
            <a:ext cx="3098798" cy="461665"/>
          </a:xfrm>
          <a:prstGeom prst="rect">
            <a:avLst/>
          </a:prstGeom>
        </p:spPr>
        <p:txBody>
          <a:bodyPr wrap="none">
            <a:spAutoFit/>
          </a:bodyPr>
          <a:lstStyle/>
          <a:p>
            <a:pPr algn="ctr"/>
            <a:r>
              <a:rPr lang="en-US" sz="2400" dirty="0" smtClean="0"/>
              <a:t>Facebook friends graph</a:t>
            </a:r>
            <a:endParaRPr lang="en-US" sz="2400" dirty="0"/>
          </a:p>
        </p:txBody>
      </p:sp>
      <p:sp>
        <p:nvSpPr>
          <p:cNvPr id="3" name="Slide Number Placeholder 2"/>
          <p:cNvSpPr>
            <a:spLocks noGrp="1"/>
          </p:cNvSpPr>
          <p:nvPr>
            <p:ph type="sldNum" sz="quarter" idx="12"/>
          </p:nvPr>
        </p:nvSpPr>
        <p:spPr/>
        <p:txBody>
          <a:bodyPr/>
          <a:lstStyle/>
          <a:p>
            <a:fld id="{7DFD6D15-E93D-49F7-A232-24DC301FD65E}" type="slidenum">
              <a:rPr lang="en-US" smtClean="0"/>
              <a:t>9</a:t>
            </a:fld>
            <a:endParaRPr lang="en-US"/>
          </a:p>
        </p:txBody>
      </p:sp>
    </p:spTree>
    <p:extLst>
      <p:ext uri="{BB962C8B-B14F-4D97-AF65-F5344CB8AC3E}">
        <p14:creationId xmlns:p14="http://schemas.microsoft.com/office/powerpoint/2010/main" val="40318553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ON DryadLINQ</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90</a:t>
            </a:fld>
            <a:endParaRPr lang="en-US"/>
          </a:p>
        </p:txBody>
      </p:sp>
      <p:grpSp>
        <p:nvGrpSpPr>
          <p:cNvPr id="17" name="Group 16"/>
          <p:cNvGrpSpPr/>
          <p:nvPr/>
        </p:nvGrpSpPr>
        <p:grpSpPr>
          <a:xfrm>
            <a:off x="1953922" y="1545383"/>
            <a:ext cx="4958652" cy="2692276"/>
            <a:chOff x="814873" y="2028986"/>
            <a:chExt cx="7414727" cy="3914614"/>
          </a:xfrm>
        </p:grpSpPr>
        <p:sp>
          <p:nvSpPr>
            <p:cNvPr id="18" name="Rectangle 17"/>
            <p:cNvSpPr/>
            <p:nvPr/>
          </p:nvSpPr>
          <p:spPr>
            <a:xfrm>
              <a:off x="838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19" name="Rectangle 18"/>
            <p:cNvSpPr/>
            <p:nvPr/>
          </p:nvSpPr>
          <p:spPr>
            <a:xfrm>
              <a:off x="863600" y="4191000"/>
              <a:ext cx="7366000" cy="373493"/>
            </a:xfrm>
            <a:prstGeom prst="rect">
              <a:avLst/>
            </a:prstGeom>
            <a:solidFill>
              <a:schemeClr val="accent3">
                <a:lumMod val="20000"/>
                <a:lumOff val="8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services</a:t>
              </a:r>
              <a:endParaRPr lang="en-US" dirty="0">
                <a:solidFill>
                  <a:schemeClr val="tx1"/>
                </a:solidFill>
              </a:endParaRPr>
            </a:p>
          </p:txBody>
        </p:sp>
        <p:sp>
          <p:nvSpPr>
            <p:cNvPr id="20" name="Rectangle 19"/>
            <p:cNvSpPr/>
            <p:nvPr/>
          </p:nvSpPr>
          <p:spPr>
            <a:xfrm>
              <a:off x="838200" y="3657600"/>
              <a:ext cx="7391400" cy="381000"/>
            </a:xfrm>
            <a:prstGeom prst="rect">
              <a:avLst/>
            </a:prstGeom>
            <a:solidFill>
              <a:schemeClr val="accent6">
                <a:lumMod val="20000"/>
                <a:lumOff val="80000"/>
              </a:schemeClr>
            </a:solidFill>
            <a:ln>
              <a:solidFill>
                <a:schemeClr val="accent6">
                  <a:lumMod val="7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Cluster storage</a:t>
              </a:r>
              <a:endParaRPr lang="en-US" dirty="0">
                <a:solidFill>
                  <a:schemeClr val="tx1"/>
                </a:solidFill>
              </a:endParaRPr>
            </a:p>
          </p:txBody>
        </p:sp>
        <p:sp>
          <p:nvSpPr>
            <p:cNvPr id="21" name="Rectangle 20"/>
            <p:cNvSpPr/>
            <p:nvPr/>
          </p:nvSpPr>
          <p:spPr>
            <a:xfrm>
              <a:off x="838200" y="3124200"/>
              <a:ext cx="7391400" cy="381000"/>
            </a:xfrm>
            <a:prstGeom prst="rect">
              <a:avLst/>
            </a:prstGeom>
            <a:solidFill>
              <a:srgbClr val="FFC000"/>
            </a:solidFill>
            <a:ln>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Distributed Execution</a:t>
              </a:r>
              <a:endParaRPr lang="en-US" dirty="0">
                <a:solidFill>
                  <a:schemeClr val="tx1"/>
                </a:solidFill>
              </a:endParaRPr>
            </a:p>
          </p:txBody>
        </p:sp>
        <p:sp>
          <p:nvSpPr>
            <p:cNvPr id="22" name="Rectangle 21"/>
            <p:cNvSpPr/>
            <p:nvPr/>
          </p:nvSpPr>
          <p:spPr>
            <a:xfrm>
              <a:off x="838200" y="2590800"/>
              <a:ext cx="7391400" cy="381000"/>
            </a:xfrm>
            <a:prstGeom prst="rect">
              <a:avLst/>
            </a:prstGeom>
            <a:solidFill>
              <a:srgbClr val="FFCCFF"/>
            </a:solidFill>
            <a:ln>
              <a:solidFill>
                <a:srgbClr val="FF99F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Language</a:t>
              </a:r>
              <a:endParaRPr lang="en-US" dirty="0">
                <a:solidFill>
                  <a:schemeClr val="tx1"/>
                </a:solidFill>
              </a:endParaRPr>
            </a:p>
          </p:txBody>
        </p:sp>
        <p:sp>
          <p:nvSpPr>
            <p:cNvPr id="23" name="Rectangle 22"/>
            <p:cNvSpPr/>
            <p:nvPr/>
          </p:nvSpPr>
          <p:spPr>
            <a:xfrm>
              <a:off x="27432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4" name="Rectangle 23"/>
            <p:cNvSpPr/>
            <p:nvPr/>
          </p:nvSpPr>
          <p:spPr>
            <a:xfrm>
              <a:off x="4724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5" name="Rectangle 24"/>
            <p:cNvSpPr/>
            <p:nvPr/>
          </p:nvSpPr>
          <p:spPr>
            <a:xfrm>
              <a:off x="6629400" y="5257800"/>
              <a:ext cx="1600200" cy="685800"/>
            </a:xfrm>
            <a:prstGeom prst="rect">
              <a:avLst/>
            </a:prstGeom>
            <a:solidFill>
              <a:srgbClr val="FFFF9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Machine</a:t>
              </a:r>
              <a:endParaRPr lang="en-US" dirty="0">
                <a:solidFill>
                  <a:schemeClr val="tx1"/>
                </a:solidFill>
              </a:endParaRPr>
            </a:p>
          </p:txBody>
        </p:sp>
        <p:sp>
          <p:nvSpPr>
            <p:cNvPr id="26" name="Rectangle 25"/>
            <p:cNvSpPr/>
            <p:nvPr/>
          </p:nvSpPr>
          <p:spPr>
            <a:xfrm>
              <a:off x="863600" y="4724400"/>
              <a:ext cx="7366000" cy="373493"/>
            </a:xfrm>
            <a:prstGeom prst="rect">
              <a:avLst/>
            </a:prstGeom>
            <a:solidFill>
              <a:schemeClr val="tx2">
                <a:lumMod val="20000"/>
                <a:lumOff val="80000"/>
              </a:schemeClr>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Deployment</a:t>
              </a:r>
              <a:endParaRPr lang="en-US" dirty="0">
                <a:solidFill>
                  <a:schemeClr val="tx1"/>
                </a:solidFill>
              </a:endParaRPr>
            </a:p>
          </p:txBody>
        </p:sp>
        <p:sp>
          <p:nvSpPr>
            <p:cNvPr id="27" name="Rectangle 26"/>
            <p:cNvSpPr/>
            <p:nvPr/>
          </p:nvSpPr>
          <p:spPr>
            <a:xfrm>
              <a:off x="814873" y="2028986"/>
              <a:ext cx="7391400" cy="381000"/>
            </a:xfrm>
            <a:prstGeom prst="rect">
              <a:avLst/>
            </a:prstGeom>
            <a:solidFill>
              <a:srgbClr val="FFFF00"/>
            </a:solidFill>
            <a:ln>
              <a:solidFill>
                <a:schemeClr val="accent6">
                  <a:lumMod val="60000"/>
                  <a:lumOff val="4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Applications</a:t>
              </a:r>
              <a:endParaRPr lang="en-US" dirty="0">
                <a:solidFill>
                  <a:schemeClr val="tx1"/>
                </a:solidFill>
              </a:endParaRPr>
            </a:p>
          </p:txBody>
        </p:sp>
      </p:grpSp>
      <p:sp>
        <p:nvSpPr>
          <p:cNvPr id="29" name="Rectangle 28"/>
          <p:cNvSpPr/>
          <p:nvPr/>
        </p:nvSpPr>
        <p:spPr>
          <a:xfrm>
            <a:off x="1946146" y="1884784"/>
            <a:ext cx="5388429" cy="2458616"/>
          </a:xfrm>
          <a:prstGeom prst="rect">
            <a:avLst/>
          </a:prstGeom>
          <a:solidFill>
            <a:srgbClr val="FFFFFF">
              <a:alpha val="7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6609894"/>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What Good is it For?</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91</a:t>
            </a:fld>
            <a:endParaRPr lang="en-US"/>
          </a:p>
        </p:txBody>
      </p:sp>
      <p:pic>
        <p:nvPicPr>
          <p:cNvPr id="26626" name="Picture 2" descr="C:\Users\mbudiu\AppData\Local\Microsoft\Windows\Temporary Internet Files\Content.IE5\ALO6T82F\MP900444275[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52077" y="1600200"/>
            <a:ext cx="3839846" cy="4525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4944230"/>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KINECT v1</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92</a:t>
            </a:fld>
            <a:endParaRPr lang="en-US"/>
          </a:p>
        </p:txBody>
      </p:sp>
      <p:pic>
        <p:nvPicPr>
          <p:cNvPr id="20482" name="Picture 2" descr="http://www.tecnetico.com/wp-content/gallery/kinect-antes-conocido-como-project-natal-para-el-xbox-360-de-microsoft/kinect-xbox-360-description.jpg"/>
          <p:cNvPicPr>
            <a:picLocks noChangeAspect="1" noChangeArrowheads="1"/>
          </p:cNvPicPr>
          <p:nvPr/>
        </p:nvPicPr>
        <p:blipFill rotWithShape="1">
          <a:blip r:embed="rId2">
            <a:extLst>
              <a:ext uri="{28A0092B-C50C-407E-A947-70E740481C1C}">
                <a14:useLocalDpi xmlns:a14="http://schemas.microsoft.com/office/drawing/2010/main" val="0"/>
              </a:ext>
            </a:extLst>
          </a:blip>
          <a:srcRect l="11385" t="5912"/>
          <a:stretch/>
        </p:blipFill>
        <p:spPr bwMode="auto">
          <a:xfrm>
            <a:off x="0" y="1061020"/>
            <a:ext cx="9143999" cy="5339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0087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0482"/>
                                        </p:tgtEl>
                                      </p:cBhvr>
                                      <p:by x="25000" y="25000"/>
                                    </p:animScale>
                                  </p:childTnLst>
                                </p:cTn>
                              </p:par>
                              <p:par>
                                <p:cTn id="7" presetID="42" presetClass="path" presetSubtype="0" accel="50000" decel="50000" fill="hold" nodeType="withEffect">
                                  <p:stCondLst>
                                    <p:cond delay="0"/>
                                  </p:stCondLst>
                                  <p:childTnLst>
                                    <p:animMotion origin="layout" path="M 0 -1.48148E-6 L -0.375 -0.09954 " pathEditMode="relative" rAng="0" ptsTypes="AA">
                                      <p:cBhvr>
                                        <p:cTn id="8" dur="2000" fill="hold"/>
                                        <p:tgtEl>
                                          <p:spTgt spid="20482"/>
                                        </p:tgtEl>
                                        <p:attrNameLst>
                                          <p:attrName>ppt_x</p:attrName>
                                          <p:attrName>ppt_y</p:attrName>
                                        </p:attrNameLst>
                                      </p:cBhvr>
                                      <p:rCtr x="-18750" y="-497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200400" y="814743"/>
            <a:ext cx="533400" cy="5036390"/>
          </a:xfrm>
          <a:prstGeom prst="rect">
            <a:avLst/>
          </a:prstGeom>
          <a:solidFill>
            <a:schemeClr val="bg1">
              <a:lumMod val="50000"/>
            </a:schemeClr>
          </a:solidFill>
          <a:ln>
            <a:noFill/>
          </a:ln>
          <a:effectLst>
            <a:outerShdw blurRad="107950" dist="12700" dir="5400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4537" y="0"/>
            <a:ext cx="3276600" cy="1401762"/>
          </a:xfrm>
        </p:spPr>
        <p:txBody>
          <a:bodyPr>
            <a:normAutofit fontScale="90000"/>
          </a:bodyPr>
          <a:lstStyle/>
          <a:p>
            <a:r>
              <a:rPr lang="en-US" dirty="0" smtClean="0"/>
              <a:t>Data </a:t>
            </a:r>
            <a:br>
              <a:rPr lang="en-US" dirty="0" smtClean="0"/>
            </a:br>
            <a:r>
              <a:rPr lang="en-US" dirty="0" smtClean="0"/>
              <a:t>Streams</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93</a:t>
            </a:fld>
            <a:endParaRPr lang="en-US"/>
          </a:p>
        </p:txBody>
      </p:sp>
      <p:graphicFrame>
        <p:nvGraphicFramePr>
          <p:cNvPr id="7" name="Diagram 6"/>
          <p:cNvGraphicFramePr/>
          <p:nvPr>
            <p:extLst>
              <p:ext uri="{D42A27DB-BD31-4B8C-83A1-F6EECF244321}">
                <p14:modId xmlns:p14="http://schemas.microsoft.com/office/powerpoint/2010/main" val="3407677481"/>
              </p:ext>
            </p:extLst>
          </p:nvPr>
        </p:nvGraphicFramePr>
        <p:xfrm>
          <a:off x="1905000" y="-76200"/>
          <a:ext cx="4724400" cy="693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C:\Users\mbudiu\AppData\Local\Microsoft\Windows\Temporary Internet Files\Content.IE5\MDJV0A9T\MC900440403[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84667"/>
            <a:ext cx="182880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noChangeArrowheads="1"/>
          </p:cNvPicPr>
          <p:nvPr/>
        </p:nvPicPr>
        <p:blipFill>
          <a:blip r:embed="rId9" cstate="print"/>
          <a:srcRect/>
          <a:stretch>
            <a:fillRect/>
          </a:stretch>
        </p:blipFill>
        <p:spPr bwMode="auto">
          <a:xfrm>
            <a:off x="5698862" y="4231178"/>
            <a:ext cx="3311203" cy="2468880"/>
          </a:xfrm>
          <a:prstGeom prst="rect">
            <a:avLst/>
          </a:prstGeom>
          <a:noFill/>
          <a:ln w="9525">
            <a:noFill/>
            <a:miter lim="800000"/>
            <a:headEnd/>
            <a:tailEnd/>
          </a:ln>
          <a:effectLst/>
        </p:spPr>
      </p:pic>
      <p:pic>
        <p:nvPicPr>
          <p:cNvPr id="10" name="Picture 30" descr="ballet-color"/>
          <p:cNvPicPr>
            <a:picLocks noChangeAspect="1" noChangeArrowheads="1"/>
          </p:cNvPicPr>
          <p:nvPr/>
        </p:nvPicPr>
        <p:blipFill>
          <a:blip r:embed="rId10" cstate="print">
            <a:extLst>
              <a:ext uri="{BEBA8EAE-BF5A-486C-A8C5-ECC9F3942E4B}">
                <a14:imgProps xmlns:a14="http://schemas.microsoft.com/office/drawing/2010/main">
                  <a14:imgLayer r:embed="rId11">
                    <a14:imgEffect>
                      <a14:colorTemperature colorTemp="4325"/>
                    </a14:imgEffect>
                    <a14:imgEffect>
                      <a14:saturation sat="102000"/>
                    </a14:imgEffect>
                    <a14:imgEffect>
                      <a14:brightnessContrast bright="22000"/>
                    </a14:imgEffect>
                  </a14:imgLayer>
                </a14:imgProps>
              </a:ext>
            </a:extLst>
          </a:blip>
          <a:srcRect/>
          <a:stretch>
            <a:fillRect/>
          </a:stretch>
        </p:blipFill>
        <p:spPr bwMode="auto">
          <a:xfrm>
            <a:off x="5705764" y="1750511"/>
            <a:ext cx="3304302" cy="2463734"/>
          </a:xfrm>
          <a:prstGeom prst="rect">
            <a:avLst/>
          </a:prstGeom>
          <a:noFill/>
          <a:effectLst/>
        </p:spPr>
      </p:pic>
      <p:pic>
        <p:nvPicPr>
          <p:cNvPr id="12" name="Picture 2" descr="http://www.tecnetico.com/wp-content/gallery/kinect-antes-conocido-como-project-natal-para-el-xbox-360-de-microsoft/kinect-xbox-360-description.jp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1385" t="5912"/>
          <a:stretch/>
        </p:blipFill>
        <p:spPr bwMode="auto">
          <a:xfrm>
            <a:off x="0" y="2390932"/>
            <a:ext cx="2286000" cy="1319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6955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fade">
                                      <p:cBhvr>
                                        <p:cTn id="14" dur="1000"/>
                                        <p:tgtEl>
                                          <p:spTgt spid="4098"/>
                                        </p:tgtEl>
                                      </p:cBhvr>
                                    </p:animEffect>
                                  </p:childTnLst>
                                </p:cTn>
                              </p:par>
                            </p:childTnLst>
                          </p:cTn>
                        </p:par>
                        <p:par>
                          <p:cTn id="15" fill="hold">
                            <p:stCondLst>
                              <p:cond delay="2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childTnLst>
                          </p:cTn>
                        </p:par>
                        <p:par>
                          <p:cTn id="19" fill="hold">
                            <p:stCondLst>
                              <p:cond delay="3000"/>
                            </p:stCondLst>
                            <p:childTnLst>
                              <p:par>
                                <p:cTn id="20" presetID="10" presetClass="entr" presetSubtype="0"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Graphic spid="7" grpId="0">
        <p:bldAsOne/>
      </p:bldGraphic>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rmAutofit/>
          </a:bodyPr>
          <a:lstStyle/>
          <a:p>
            <a:r>
              <a:rPr lang="en-US" dirty="0" smtClean="0"/>
              <a:t>“You are the Controller”</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94</a:t>
            </a:fld>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71600"/>
            <a:ext cx="9146753" cy="50276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Straight Connector 5"/>
          <p:cNvCxnSpPr/>
          <p:nvPr/>
        </p:nvCxnSpPr>
        <p:spPr>
          <a:xfrm flipH="1">
            <a:off x="2133600" y="2667000"/>
            <a:ext cx="304800" cy="914400"/>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133600" y="3581400"/>
            <a:ext cx="1295400" cy="1143000"/>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276600" y="3429000"/>
            <a:ext cx="152400" cy="1295400"/>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1143000" y="3590365"/>
            <a:ext cx="990600" cy="562535"/>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143000" y="4152900"/>
            <a:ext cx="228600" cy="905435"/>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33600" y="3581400"/>
            <a:ext cx="1295400" cy="1828800"/>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429000" y="4953000"/>
            <a:ext cx="1066800" cy="457200"/>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flipV="1">
            <a:off x="4495800" y="4953000"/>
            <a:ext cx="762000" cy="838200"/>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flipV="1">
            <a:off x="3429000" y="5410200"/>
            <a:ext cx="533400" cy="1219200"/>
          </a:xfrm>
          <a:prstGeom prst="line">
            <a:avLst/>
          </a:prstGeom>
          <a:ln w="762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nvGrpSpPr>
          <p:cNvPr id="8" name="Group 7"/>
          <p:cNvGrpSpPr/>
          <p:nvPr/>
        </p:nvGrpSpPr>
        <p:grpSpPr>
          <a:xfrm>
            <a:off x="-26251" y="1371600"/>
            <a:ext cx="5284051" cy="5410200"/>
            <a:chOff x="-26251" y="1371600"/>
            <a:chExt cx="5284051" cy="5410200"/>
          </a:xfrm>
        </p:grpSpPr>
        <p:sp>
          <p:nvSpPr>
            <p:cNvPr id="5" name="Rectangle 4"/>
            <p:cNvSpPr/>
            <p:nvPr/>
          </p:nvSpPr>
          <p:spPr>
            <a:xfrm>
              <a:off x="0" y="1371600"/>
              <a:ext cx="52578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2" descr="Xbox360WirelessControllerImageX3.jpg X360 Controller/Joy2Key Equivalenci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51" y="2073748"/>
              <a:ext cx="5284051" cy="280305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1135505" y="6549187"/>
            <a:ext cx="2885918" cy="307777"/>
          </a:xfrm>
          <a:prstGeom prst="rect">
            <a:avLst/>
          </a:prstGeom>
          <a:noFill/>
        </p:spPr>
        <p:txBody>
          <a:bodyPr wrap="none" rtlCol="0">
            <a:spAutoFit/>
          </a:bodyPr>
          <a:lstStyle/>
          <a:p>
            <a:r>
              <a:rPr lang="en-US" sz="1400" dirty="0" smtClean="0"/>
              <a:t>source: forums.steampowered.com</a:t>
            </a:r>
            <a:endParaRPr lang="en-US" sz="1400" dirty="0"/>
          </a:p>
        </p:txBody>
      </p:sp>
      <p:sp>
        <p:nvSpPr>
          <p:cNvPr id="11" name="Rectangle 10"/>
          <p:cNvSpPr/>
          <p:nvPr/>
        </p:nvSpPr>
        <p:spPr>
          <a:xfrm>
            <a:off x="1447800" y="76200"/>
            <a:ext cx="2438400" cy="1447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96483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1"/>
                                        </p:tgtEl>
                                      </p:cBhvr>
                                    </p:animEffect>
                                    <p:set>
                                      <p:cBhvr>
                                        <p:cTn id="10" dur="1" fill="hold">
                                          <p:stCondLst>
                                            <p:cond delay="499"/>
                                          </p:stCondLst>
                                        </p:cTn>
                                        <p:tgtEl>
                                          <p:spTgt spid="11"/>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24"/>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Projected IR pattern</a:t>
            </a:r>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573" y="1178389"/>
            <a:ext cx="6858001" cy="5146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858000" y="6460555"/>
            <a:ext cx="2133148" cy="369332"/>
          </a:xfrm>
          <a:prstGeom prst="rect">
            <a:avLst/>
          </a:prstGeom>
        </p:spPr>
        <p:txBody>
          <a:bodyPr wrap="none">
            <a:spAutoFit/>
          </a:bodyPr>
          <a:lstStyle/>
          <a:p>
            <a:r>
              <a:rPr lang="en-US" dirty="0" smtClean="0"/>
              <a:t>Source: www.ros.org</a:t>
            </a:r>
            <a:endParaRPr lang="en-US" dirty="0"/>
          </a:p>
        </p:txBody>
      </p:sp>
      <p:sp>
        <p:nvSpPr>
          <p:cNvPr id="3" name="Slide Number Placeholder 2"/>
          <p:cNvSpPr>
            <a:spLocks noGrp="1"/>
          </p:cNvSpPr>
          <p:nvPr>
            <p:ph type="sldNum" sz="quarter" idx="12"/>
          </p:nvPr>
        </p:nvSpPr>
        <p:spPr/>
        <p:txBody>
          <a:bodyPr/>
          <a:lstStyle/>
          <a:p>
            <a:fld id="{4926CAD5-FC1A-4314-98C1-C0B7035AD44B}" type="slidenum">
              <a:rPr lang="en-US" smtClean="0"/>
              <a:t>95</a:t>
            </a:fld>
            <a:endParaRPr lang="en-US"/>
          </a:p>
        </p:txBody>
      </p:sp>
    </p:spTree>
    <p:extLst>
      <p:ext uri="{BB962C8B-B14F-4D97-AF65-F5344CB8AC3E}">
        <p14:creationId xmlns:p14="http://schemas.microsoft.com/office/powerpoint/2010/main" val="1836840616"/>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Depth computation</a:t>
            </a:r>
            <a:endParaRPr lang="en-US" dirty="0"/>
          </a:p>
        </p:txBody>
      </p:sp>
      <p:pic>
        <p:nvPicPr>
          <p:cNvPr id="8194" name="Picture 2"/>
          <p:cNvPicPr>
            <a:picLocks noGrp="1" noChangeAspect="1" noChangeArrowheads="1" noCro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1535" y="1828801"/>
            <a:ext cx="6340930" cy="406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656948" y="6324600"/>
            <a:ext cx="8458200" cy="338554"/>
          </a:xfrm>
          <a:prstGeom prst="rect">
            <a:avLst/>
          </a:prstGeom>
        </p:spPr>
        <p:txBody>
          <a:bodyPr wrap="square">
            <a:spAutoFit/>
          </a:bodyPr>
          <a:lstStyle/>
          <a:p>
            <a:r>
              <a:rPr lang="en-US" sz="1600" dirty="0" smtClean="0"/>
              <a:t>Source: http</a:t>
            </a:r>
            <a:r>
              <a:rPr lang="en-US" sz="1600" dirty="0"/>
              <a:t>://nuit-blanche.blogspot.com/2010/11/unsing-kinect-for-compressive-sensing.html</a:t>
            </a:r>
          </a:p>
        </p:txBody>
      </p:sp>
      <p:sp>
        <p:nvSpPr>
          <p:cNvPr id="3" name="Slide Number Placeholder 2"/>
          <p:cNvSpPr>
            <a:spLocks noGrp="1"/>
          </p:cNvSpPr>
          <p:nvPr>
            <p:ph type="sldNum" sz="quarter" idx="12"/>
          </p:nvPr>
        </p:nvSpPr>
        <p:spPr/>
        <p:txBody>
          <a:bodyPr/>
          <a:lstStyle/>
          <a:p>
            <a:fld id="{4926CAD5-FC1A-4314-98C1-C0B7035AD44B}" type="slidenum">
              <a:rPr lang="en-US" smtClean="0"/>
              <a:t>96</a:t>
            </a:fld>
            <a:endParaRPr lang="en-US"/>
          </a:p>
        </p:txBody>
      </p:sp>
    </p:spTree>
    <p:extLst>
      <p:ext uri="{BB962C8B-B14F-4D97-AF65-F5344CB8AC3E}">
        <p14:creationId xmlns:p14="http://schemas.microsoft.com/office/powerpoint/2010/main" val="10621808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Body Tracking Problem</a:t>
            </a:r>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97</a:t>
            </a:fld>
            <a:endParaRPr lang="en-US"/>
          </a:p>
        </p:txBody>
      </p:sp>
      <p:pic>
        <p:nvPicPr>
          <p:cNvPr id="32" name="Picture 8"/>
          <p:cNvPicPr>
            <a:picLocks noChangeAspect="1" noChangeArrowheads="1"/>
          </p:cNvPicPr>
          <p:nvPr/>
        </p:nvPicPr>
        <p:blipFill>
          <a:blip r:embed="rId2" cstate="print"/>
          <a:srcRect/>
          <a:stretch>
            <a:fillRect/>
          </a:stretch>
        </p:blipFill>
        <p:spPr bwMode="auto">
          <a:xfrm>
            <a:off x="0" y="2320286"/>
            <a:ext cx="3409950" cy="2542507"/>
          </a:xfrm>
          <a:prstGeom prst="rect">
            <a:avLst/>
          </a:prstGeom>
          <a:noFill/>
          <a:ln w="9525">
            <a:noFill/>
            <a:miter lim="800000"/>
            <a:headEnd/>
            <a:tailEnd/>
          </a:ln>
          <a:effectLst>
            <a:outerShdw blurRad="50800" dist="50800" dir="2700000" algn="tl" rotWithShape="0">
              <a:prstClr val="black">
                <a:alpha val="40000"/>
              </a:prstClr>
            </a:outerShdw>
          </a:effectLst>
        </p:spPr>
      </p:pic>
      <p:grpSp>
        <p:nvGrpSpPr>
          <p:cNvPr id="53" name="Group 52"/>
          <p:cNvGrpSpPr/>
          <p:nvPr/>
        </p:nvGrpSpPr>
        <p:grpSpPr>
          <a:xfrm>
            <a:off x="5638499" y="2433918"/>
            <a:ext cx="3409950" cy="2428875"/>
            <a:chOff x="4984783" y="2433919"/>
            <a:chExt cx="3257550" cy="2428875"/>
          </a:xfrm>
          <a:effectLst>
            <a:outerShdw blurRad="50800" dist="50800" dir="2700000" algn="tl" rotWithShape="0">
              <a:prstClr val="black">
                <a:alpha val="40000"/>
              </a:prstClr>
            </a:outerShdw>
          </a:effectLst>
        </p:grpSpPr>
        <p:pic>
          <p:nvPicPr>
            <p:cNvPr id="33" name="Picture 8"/>
            <p:cNvPicPr>
              <a:picLocks noChangeAspect="1" noChangeArrowheads="1"/>
            </p:cNvPicPr>
            <p:nvPr/>
          </p:nvPicPr>
          <p:blipFill>
            <a:blip r:embed="rId2" cstate="print"/>
            <a:srcRect/>
            <a:stretch>
              <a:fillRect/>
            </a:stretch>
          </p:blipFill>
          <p:spPr bwMode="auto">
            <a:xfrm>
              <a:off x="4984783" y="2433919"/>
              <a:ext cx="3257550" cy="2428875"/>
            </a:xfrm>
            <a:prstGeom prst="rect">
              <a:avLst/>
            </a:prstGeom>
            <a:noFill/>
            <a:ln w="9525">
              <a:noFill/>
              <a:miter lim="800000"/>
              <a:headEnd/>
              <a:tailEnd/>
            </a:ln>
          </p:spPr>
        </p:pic>
        <p:cxnSp>
          <p:nvCxnSpPr>
            <p:cNvPr id="34" name="Straight Connector 33"/>
            <p:cNvCxnSpPr/>
            <p:nvPr/>
          </p:nvCxnSpPr>
          <p:spPr>
            <a:xfrm flipV="1">
              <a:off x="5518183" y="3805519"/>
              <a:ext cx="304800" cy="22860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5822983" y="3653119"/>
              <a:ext cx="381000" cy="15240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flipH="1" flipV="1">
              <a:off x="6013483" y="3386419"/>
              <a:ext cx="457200" cy="7620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5899183" y="3195919"/>
              <a:ext cx="381000" cy="7620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5594383" y="3272119"/>
              <a:ext cx="304800" cy="7620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V="1">
              <a:off x="6843007" y="4486037"/>
              <a:ext cx="470780" cy="18107"/>
            </a:xfrm>
            <a:prstGeom prst="line">
              <a:avLst/>
            </a:prstGeom>
            <a:ln w="381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V="1">
              <a:off x="6051583" y="3805519"/>
              <a:ext cx="381000" cy="7620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6280183" y="3195919"/>
              <a:ext cx="359121" cy="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16200000" flipV="1">
              <a:off x="6151926" y="3067662"/>
              <a:ext cx="226337" cy="30178"/>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6023669" y="4200853"/>
              <a:ext cx="430039" cy="95062"/>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10800000">
              <a:off x="6643834" y="3191396"/>
              <a:ext cx="307815" cy="45264"/>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flipH="1" flipV="1">
              <a:off x="6830936" y="3967727"/>
              <a:ext cx="525855" cy="49040"/>
            </a:xfrm>
            <a:prstGeom prst="line">
              <a:avLst/>
            </a:prstGeom>
            <a:ln w="381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5400000" flipH="1" flipV="1">
              <a:off x="6851684" y="3387174"/>
              <a:ext cx="610354" cy="75444"/>
            </a:xfrm>
            <a:prstGeom prst="line">
              <a:avLst/>
            </a:prstGeom>
            <a:ln w="381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V="1">
              <a:off x="6901855" y="3354354"/>
              <a:ext cx="90534" cy="45267"/>
            </a:xfrm>
            <a:prstGeom prst="line">
              <a:avLst/>
            </a:prstGeom>
            <a:ln w="381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V="1">
              <a:off x="6969756" y="2892627"/>
              <a:ext cx="384772" cy="67901"/>
            </a:xfrm>
            <a:prstGeom prst="line">
              <a:avLst/>
            </a:prstGeom>
            <a:ln w="381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5400000" flipH="1" flipV="1">
              <a:off x="6927884" y="3157822"/>
              <a:ext cx="304799" cy="228597"/>
            </a:xfrm>
            <a:prstGeom prst="line">
              <a:avLst/>
            </a:prstGeom>
            <a:ln w="381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5400000">
              <a:off x="6813583" y="3881719"/>
              <a:ext cx="457200" cy="152400"/>
            </a:xfrm>
            <a:prstGeom prst="line">
              <a:avLst/>
            </a:prstGeom>
            <a:ln w="381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6750208" y="4402293"/>
              <a:ext cx="467008" cy="35459"/>
            </a:xfrm>
            <a:prstGeom prst="line">
              <a:avLst/>
            </a:prstGeom>
            <a:ln w="38100">
              <a:solidFill>
                <a:srgbClr val="00B0F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grpSp>
      <p:pic>
        <p:nvPicPr>
          <p:cNvPr id="58" name="Picture 57" descr="C:\Users\mbudiu\Pictures\US_Prd_Gbl_Xbox360_Elite_System.png"/>
          <p:cNvPicPr>
            <a:picLocks noChangeAspect="1" noChangeArrowheads="1"/>
          </p:cNvPicPr>
          <p:nvPr/>
        </p:nvPicPr>
        <p:blipFill rotWithShape="1">
          <a:blip r:embed="rId3" cstate="print"/>
          <a:srcRect l="11508" t="6661" r="16132" b="4180"/>
          <a:stretch/>
        </p:blipFill>
        <p:spPr bwMode="auto">
          <a:xfrm>
            <a:off x="3810000" y="2734190"/>
            <a:ext cx="1557728" cy="1919336"/>
          </a:xfrm>
          <a:prstGeom prst="rect">
            <a:avLst/>
          </a:prstGeom>
          <a:noFill/>
        </p:spPr>
      </p:pic>
      <p:sp>
        <p:nvSpPr>
          <p:cNvPr id="52" name="Right Arrow 51"/>
          <p:cNvSpPr/>
          <p:nvPr/>
        </p:nvSpPr>
        <p:spPr>
          <a:xfrm>
            <a:off x="3505200" y="3383685"/>
            <a:ext cx="4572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
        <p:nvSpPr>
          <p:cNvPr id="54" name="Right Arrow 53"/>
          <p:cNvSpPr/>
          <p:nvPr/>
        </p:nvSpPr>
        <p:spPr>
          <a:xfrm>
            <a:off x="5181600" y="3383685"/>
            <a:ext cx="457200" cy="533400"/>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369555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fade">
                                      <p:cBhvr>
                                        <p:cTn id="7" dur="500"/>
                                        <p:tgtEl>
                                          <p:spTgt spid="5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fade">
                                      <p:cBhvr>
                                        <p:cTn id="10" dur="500"/>
                                        <p:tgtEl>
                                          <p:spTgt spid="5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81400" y="3952183"/>
            <a:ext cx="2141772" cy="2237494"/>
          </a:xfrm>
          <a:prstGeom prst="rect">
            <a:avLst/>
          </a:prstGeom>
          <a:noFill/>
          <a:ln>
            <a:noFill/>
          </a:ln>
          <a:effectLst>
            <a:outerShdw blurRad="50800" dist="76200" dir="2700000" algn="ctr" rotWithShape="0">
              <a:srgbClr val="000000">
                <a:alpha val="43137"/>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6" descr="http://nxeassets.xbox.com/shaxam/0201/07/b8/07b8b5ed-4d19-4cb3-957f-d6e367f4c8a7.PNG?v=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5950" y="3943193"/>
            <a:ext cx="2066050" cy="2255474"/>
          </a:xfrm>
          <a:prstGeom prst="rect">
            <a:avLst/>
          </a:prstGeom>
          <a:noFill/>
          <a:ln>
            <a:solidFill>
              <a:schemeClr val="bg1"/>
            </a:solidFill>
          </a:ln>
          <a:effectLst>
            <a:outerShdw blurRad="50800" dist="76200" dir="2700000" algn="ctr" rotWithShape="0">
              <a:srgbClr val="000000">
                <a:alpha val="43137"/>
              </a:srgbClr>
            </a:outerShdw>
          </a:effectLst>
          <a:extLst>
            <a:ext uri="{909E8E84-426E-40DD-AFC4-6F175D3DCCD1}">
              <a14:hiddenFill xmlns:a14="http://schemas.microsoft.com/office/drawing/2010/main">
                <a:solidFill>
                  <a:srgbClr val="FFFFFF"/>
                </a:solidFill>
              </a14:hiddenFill>
            </a:ext>
          </a:extLst>
        </p:spPr>
      </p:pic>
      <p:pic>
        <p:nvPicPr>
          <p:cNvPr id="10" name="Picture 2"/>
          <p:cNvPicPr>
            <a:picLocks noChangeAspect="1" noChangeArrowheads="1"/>
          </p:cNvPicPr>
          <p:nvPr/>
        </p:nvPicPr>
        <p:blipFill>
          <a:blip r:embed="rId4" cstate="print"/>
          <a:srcRect/>
          <a:stretch>
            <a:fillRect/>
          </a:stretch>
        </p:blipFill>
        <p:spPr bwMode="auto">
          <a:xfrm>
            <a:off x="3609188" y="1295400"/>
            <a:ext cx="2167848" cy="1823312"/>
          </a:xfrm>
          <a:prstGeom prst="rect">
            <a:avLst/>
          </a:prstGeom>
          <a:noFill/>
          <a:ln w="9525">
            <a:noFill/>
            <a:miter lim="800000"/>
            <a:headEnd/>
            <a:tailEnd/>
          </a:ln>
          <a:effectLst>
            <a:outerShdw blurRad="50800" dist="76200" dir="2700000" algn="ctr" rotWithShape="0">
              <a:srgbClr val="000000">
                <a:alpha val="43137"/>
              </a:srgbClr>
            </a:outerShdw>
          </a:effectLst>
        </p:spPr>
      </p:pic>
      <p:sp>
        <p:nvSpPr>
          <p:cNvPr id="11" name="Right Arrow 10"/>
          <p:cNvSpPr/>
          <p:nvPr/>
        </p:nvSpPr>
        <p:spPr>
          <a:xfrm>
            <a:off x="5825457" y="2096864"/>
            <a:ext cx="416972" cy="386094"/>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rgbClr val="FF0000"/>
              </a:solidFill>
            </a:endParaRPr>
          </a:p>
        </p:txBody>
      </p:sp>
      <p:grpSp>
        <p:nvGrpSpPr>
          <p:cNvPr id="4" name="Group 3"/>
          <p:cNvGrpSpPr/>
          <p:nvPr/>
        </p:nvGrpSpPr>
        <p:grpSpPr>
          <a:xfrm>
            <a:off x="6338528" y="1351549"/>
            <a:ext cx="2251752" cy="1791228"/>
            <a:chOff x="4756152" y="2646354"/>
            <a:chExt cx="3973506" cy="3185764"/>
          </a:xfrm>
          <a:effectLst>
            <a:outerShdw blurRad="50800" dist="76200" dir="2700000" algn="ctr" rotWithShape="0">
              <a:srgbClr val="000000">
                <a:alpha val="43137"/>
              </a:srgbClr>
            </a:outerShdw>
          </a:effectLst>
        </p:grpSpPr>
        <p:pic>
          <p:nvPicPr>
            <p:cNvPr id="6" name="Picture 3"/>
            <p:cNvPicPr>
              <a:picLocks noChangeAspect="1" noChangeArrowheads="1"/>
            </p:cNvPicPr>
            <p:nvPr/>
          </p:nvPicPr>
          <p:blipFill>
            <a:blip r:embed="rId5" cstate="print"/>
            <a:srcRect/>
            <a:stretch>
              <a:fillRect/>
            </a:stretch>
          </p:blipFill>
          <p:spPr bwMode="auto">
            <a:xfrm>
              <a:off x="4756152" y="2646354"/>
              <a:ext cx="3973506" cy="3185764"/>
            </a:xfrm>
            <a:prstGeom prst="rect">
              <a:avLst/>
            </a:prstGeom>
            <a:noFill/>
            <a:ln w="9525">
              <a:noFill/>
              <a:miter lim="800000"/>
              <a:headEnd/>
              <a:tailEnd/>
            </a:ln>
            <a:effectLst/>
          </p:spPr>
        </p:pic>
        <p:sp>
          <p:nvSpPr>
            <p:cNvPr id="7" name="Oval 6"/>
            <p:cNvSpPr/>
            <p:nvPr/>
          </p:nvSpPr>
          <p:spPr>
            <a:xfrm>
              <a:off x="6617369" y="4559969"/>
              <a:ext cx="144379" cy="1443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Oval 7"/>
            <p:cNvSpPr/>
            <p:nvPr/>
          </p:nvSpPr>
          <p:spPr>
            <a:xfrm>
              <a:off x="7828548" y="4507832"/>
              <a:ext cx="144379" cy="14437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9" name="TextBox 8"/>
          <p:cNvSpPr txBox="1"/>
          <p:nvPr/>
        </p:nvSpPr>
        <p:spPr>
          <a:xfrm>
            <a:off x="5883684" y="3022465"/>
            <a:ext cx="3260316" cy="830997"/>
          </a:xfrm>
          <a:prstGeom prst="rect">
            <a:avLst/>
          </a:prstGeom>
          <a:noFill/>
        </p:spPr>
        <p:txBody>
          <a:bodyPr wrap="none" rtlCol="0">
            <a:spAutoFit/>
          </a:bodyPr>
          <a:lstStyle/>
          <a:p>
            <a:pPr algn="ctr"/>
            <a:r>
              <a:rPr lang="en-US" sz="2400" dirty="0" smtClean="0"/>
              <a:t>Background elimination</a:t>
            </a:r>
          </a:p>
          <a:p>
            <a:pPr algn="ctr"/>
            <a:r>
              <a:rPr lang="en-US" sz="2400" dirty="0" smtClean="0"/>
              <a:t>Player segmentation</a:t>
            </a:r>
          </a:p>
        </p:txBody>
      </p:sp>
      <p:sp>
        <p:nvSpPr>
          <p:cNvPr id="14" name="TextBox 13"/>
          <p:cNvSpPr txBox="1"/>
          <p:nvPr/>
        </p:nvSpPr>
        <p:spPr>
          <a:xfrm>
            <a:off x="392189" y="6115513"/>
            <a:ext cx="2711897" cy="461665"/>
          </a:xfrm>
          <a:prstGeom prst="rect">
            <a:avLst/>
          </a:prstGeom>
          <a:noFill/>
        </p:spPr>
        <p:txBody>
          <a:bodyPr wrap="none" rtlCol="0">
            <a:spAutoFit/>
          </a:bodyPr>
          <a:lstStyle/>
          <a:p>
            <a:pPr algn="ctr"/>
            <a:r>
              <a:rPr lang="en-US" sz="2400" dirty="0" smtClean="0"/>
              <a:t>Body Part Classifier</a:t>
            </a:r>
            <a:endParaRPr lang="en-US" sz="2400" dirty="0"/>
          </a:p>
        </p:txBody>
      </p:sp>
      <p:sp>
        <p:nvSpPr>
          <p:cNvPr id="3" name="Title 2"/>
          <p:cNvSpPr>
            <a:spLocks noGrp="1"/>
          </p:cNvSpPr>
          <p:nvPr>
            <p:ph type="title"/>
          </p:nvPr>
        </p:nvSpPr>
        <p:spPr>
          <a:xfrm>
            <a:off x="452289" y="36095"/>
            <a:ext cx="8229600" cy="1143000"/>
          </a:xfrm>
        </p:spPr>
        <p:txBody>
          <a:bodyPr/>
          <a:lstStyle/>
          <a:p>
            <a:r>
              <a:rPr lang="en-US" dirty="0" smtClean="0"/>
              <a:t>Tracking Pipeline</a:t>
            </a:r>
            <a:endParaRPr lang="en-US" dirty="0"/>
          </a:p>
        </p:txBody>
      </p:sp>
      <p:sp>
        <p:nvSpPr>
          <p:cNvPr id="2" name="Slide Number Placeholder 1"/>
          <p:cNvSpPr>
            <a:spLocks noGrp="1"/>
          </p:cNvSpPr>
          <p:nvPr>
            <p:ph type="sldNum" sz="quarter" idx="12"/>
          </p:nvPr>
        </p:nvSpPr>
        <p:spPr>
          <a:xfrm>
            <a:off x="6802852" y="6346345"/>
            <a:ext cx="2133600" cy="365125"/>
          </a:xfrm>
        </p:spPr>
        <p:txBody>
          <a:bodyPr/>
          <a:lstStyle/>
          <a:p>
            <a:fld id="{4926CAD5-FC1A-4314-98C1-C0B7035AD44B}" type="slidenum">
              <a:rPr lang="en-US" smtClean="0">
                <a:solidFill>
                  <a:schemeClr val="tx1"/>
                </a:solidFill>
              </a:rPr>
              <a:t>98</a:t>
            </a:fld>
            <a:endParaRPr lang="en-US" dirty="0">
              <a:solidFill>
                <a:schemeClr val="tx1"/>
              </a:solidFill>
            </a:endParaRPr>
          </a:p>
        </p:txBody>
      </p:sp>
      <p:sp>
        <p:nvSpPr>
          <p:cNvPr id="13" name="TextBox 12"/>
          <p:cNvSpPr txBox="1"/>
          <p:nvPr/>
        </p:nvSpPr>
        <p:spPr>
          <a:xfrm>
            <a:off x="3880229" y="3099978"/>
            <a:ext cx="1625766" cy="461665"/>
          </a:xfrm>
          <a:prstGeom prst="rect">
            <a:avLst/>
          </a:prstGeom>
          <a:noFill/>
        </p:spPr>
        <p:txBody>
          <a:bodyPr wrap="none" rtlCol="0">
            <a:spAutoFit/>
          </a:bodyPr>
          <a:lstStyle/>
          <a:p>
            <a:r>
              <a:rPr lang="en-US" sz="2400" dirty="0" smtClean="0"/>
              <a:t>Depth map</a:t>
            </a:r>
            <a:endParaRPr lang="en-US" sz="2400" dirty="0"/>
          </a:p>
        </p:txBody>
      </p:sp>
      <p:pic>
        <p:nvPicPr>
          <p:cNvPr id="18" name="Picture 5"/>
          <p:cNvPicPr>
            <a:picLocks noChangeAspect="1" noChangeArrowheads="1"/>
          </p:cNvPicPr>
          <p:nvPr/>
        </p:nvPicPr>
        <p:blipFill>
          <a:blip r:embed="rId6" cstate="print"/>
          <a:srcRect l="43148" t="49089" r="43277" b="23567"/>
          <a:stretch>
            <a:fillRect/>
          </a:stretch>
        </p:blipFill>
        <p:spPr bwMode="auto">
          <a:xfrm>
            <a:off x="669237" y="3962400"/>
            <a:ext cx="2217076" cy="2217060"/>
          </a:xfrm>
          <a:prstGeom prst="rect">
            <a:avLst/>
          </a:prstGeom>
          <a:noFill/>
          <a:ln w="9525">
            <a:noFill/>
            <a:miter lim="800000"/>
            <a:headEnd/>
            <a:tailEnd/>
          </a:ln>
          <a:effectLst>
            <a:outerShdw blurRad="50800" dist="76200" dir="2700000" algn="ctr" rotWithShape="0">
              <a:srgbClr val="000000">
                <a:alpha val="43137"/>
              </a:srgbClr>
            </a:outerShdw>
          </a:effectLst>
        </p:spPr>
      </p:pic>
      <p:sp>
        <p:nvSpPr>
          <p:cNvPr id="20" name="Right Arrow 19"/>
          <p:cNvSpPr/>
          <p:nvPr/>
        </p:nvSpPr>
        <p:spPr>
          <a:xfrm>
            <a:off x="183703" y="4894803"/>
            <a:ext cx="416972" cy="386094"/>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rgbClr val="FF0000"/>
              </a:solidFill>
            </a:endParaRPr>
          </a:p>
        </p:txBody>
      </p:sp>
      <p:sp>
        <p:nvSpPr>
          <p:cNvPr id="22" name="Right Arrow 21"/>
          <p:cNvSpPr/>
          <p:nvPr/>
        </p:nvSpPr>
        <p:spPr>
          <a:xfrm>
            <a:off x="3048000" y="4877883"/>
            <a:ext cx="416972" cy="386094"/>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rgbClr val="FF0000"/>
              </a:solidFill>
            </a:endParaRPr>
          </a:p>
        </p:txBody>
      </p:sp>
      <p:sp>
        <p:nvSpPr>
          <p:cNvPr id="25" name="Right Arrow 24"/>
          <p:cNvSpPr/>
          <p:nvPr/>
        </p:nvSpPr>
        <p:spPr>
          <a:xfrm>
            <a:off x="5791200" y="4877883"/>
            <a:ext cx="416972" cy="386094"/>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rgbClr val="FF0000"/>
              </a:solidFill>
            </a:endParaRPr>
          </a:p>
        </p:txBody>
      </p:sp>
      <p:sp>
        <p:nvSpPr>
          <p:cNvPr id="26" name="Right Arrow 25"/>
          <p:cNvSpPr/>
          <p:nvPr/>
        </p:nvSpPr>
        <p:spPr>
          <a:xfrm>
            <a:off x="3012028" y="2110832"/>
            <a:ext cx="416972" cy="386094"/>
          </a:xfrm>
          <a:prstGeom prst="rightArrow">
            <a:avLst/>
          </a:prstGeom>
          <a:ln/>
        </p:spPr>
        <p:style>
          <a:lnRef idx="0">
            <a:schemeClr val="accent3"/>
          </a:lnRef>
          <a:fillRef idx="3">
            <a:schemeClr val="accent3"/>
          </a:fillRef>
          <a:effectRef idx="3">
            <a:schemeClr val="accent3"/>
          </a:effectRef>
          <a:fontRef idx="minor">
            <a:schemeClr val="lt1"/>
          </a:fontRef>
        </p:style>
        <p:txBody>
          <a:bodyPr rtlCol="0" anchor="ctr"/>
          <a:lstStyle/>
          <a:p>
            <a:pPr algn="ctr"/>
            <a:endParaRPr lang="en-US">
              <a:solidFill>
                <a:srgbClr val="FF0000"/>
              </a:solidFill>
            </a:endParaRPr>
          </a:p>
        </p:txBody>
      </p:sp>
      <p:pic>
        <p:nvPicPr>
          <p:cNvPr id="4098" name="Picture 2" descr="http://game-engine.co.uk/wp-content/uploads/2010/06/kinect_xbox.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397" y="1598024"/>
            <a:ext cx="2384003" cy="1490002"/>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951621" y="3099978"/>
            <a:ext cx="1090363" cy="461665"/>
          </a:xfrm>
          <a:prstGeom prst="rect">
            <a:avLst/>
          </a:prstGeom>
          <a:noFill/>
        </p:spPr>
        <p:txBody>
          <a:bodyPr wrap="none" rtlCol="0">
            <a:spAutoFit/>
          </a:bodyPr>
          <a:lstStyle/>
          <a:p>
            <a:r>
              <a:rPr lang="en-US" sz="2400" dirty="0" smtClean="0"/>
              <a:t>Sensor</a:t>
            </a:r>
            <a:endParaRPr lang="en-US" sz="2400" dirty="0"/>
          </a:p>
        </p:txBody>
      </p:sp>
      <p:sp>
        <p:nvSpPr>
          <p:cNvPr id="28" name="TextBox 27"/>
          <p:cNvSpPr txBox="1"/>
          <p:nvPr/>
        </p:nvSpPr>
        <p:spPr>
          <a:xfrm>
            <a:off x="3764800" y="6115513"/>
            <a:ext cx="1882438" cy="830997"/>
          </a:xfrm>
          <a:prstGeom prst="rect">
            <a:avLst/>
          </a:prstGeom>
          <a:noFill/>
        </p:spPr>
        <p:txBody>
          <a:bodyPr wrap="none" rtlCol="0">
            <a:spAutoFit/>
          </a:bodyPr>
          <a:lstStyle/>
          <a:p>
            <a:pPr algn="ctr"/>
            <a:r>
              <a:rPr lang="en-US" sz="2400" dirty="0" smtClean="0"/>
              <a:t>Body Part </a:t>
            </a:r>
            <a:br>
              <a:rPr lang="en-US" sz="2400" dirty="0" smtClean="0"/>
            </a:br>
            <a:r>
              <a:rPr lang="en-US" sz="2400" dirty="0" smtClean="0"/>
              <a:t>Identification</a:t>
            </a:r>
            <a:endParaRPr lang="en-US" sz="2400" dirty="0"/>
          </a:p>
        </p:txBody>
      </p:sp>
      <p:sp>
        <p:nvSpPr>
          <p:cNvPr id="29" name="TextBox 28"/>
          <p:cNvSpPr txBox="1"/>
          <p:nvPr/>
        </p:nvSpPr>
        <p:spPr>
          <a:xfrm>
            <a:off x="6781800" y="6300178"/>
            <a:ext cx="1313116" cy="461665"/>
          </a:xfrm>
          <a:prstGeom prst="rect">
            <a:avLst/>
          </a:prstGeom>
          <a:noFill/>
        </p:spPr>
        <p:txBody>
          <a:bodyPr wrap="none" rtlCol="0">
            <a:spAutoFit/>
          </a:bodyPr>
          <a:lstStyle/>
          <a:p>
            <a:pPr algn="ctr"/>
            <a:r>
              <a:rPr lang="en-US" sz="2400" dirty="0" smtClean="0"/>
              <a:t>Skeleton</a:t>
            </a:r>
            <a:endParaRPr lang="en-US" sz="2400" dirty="0"/>
          </a:p>
        </p:txBody>
      </p:sp>
    </p:spTree>
    <p:extLst>
      <p:ext uri="{BB962C8B-B14F-4D97-AF65-F5344CB8AC3E}">
        <p14:creationId xmlns:p14="http://schemas.microsoft.com/office/powerpoint/2010/main" val="211950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10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200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200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par>
                                <p:cTn id="23" presetID="10" presetClass="entr" presetSubtype="0" fill="hold" grpId="0" nodeType="withEffect">
                                  <p:stCondLst>
                                    <p:cond delay="30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nodeType="withEffect">
                                  <p:stCondLst>
                                    <p:cond delay="300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par>
                                <p:cTn id="29" presetID="10" presetClass="entr" presetSubtype="0" fill="hold" grpId="0" nodeType="withEffect">
                                  <p:stCondLst>
                                    <p:cond delay="300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400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nodeType="withEffect">
                                  <p:stCondLst>
                                    <p:cond delay="4000"/>
                                  </p:stCondLst>
                                  <p:childTnLst>
                                    <p:set>
                                      <p:cBhvr>
                                        <p:cTn id="36" dur="1" fill="hold">
                                          <p:stCondLst>
                                            <p:cond delay="0"/>
                                          </p:stCondLst>
                                        </p:cTn>
                                        <p:tgtEl>
                                          <p:spTgt spid="7170"/>
                                        </p:tgtEl>
                                        <p:attrNameLst>
                                          <p:attrName>style.visibility</p:attrName>
                                        </p:attrNameLst>
                                      </p:cBhvr>
                                      <p:to>
                                        <p:strVal val="visible"/>
                                      </p:to>
                                    </p:set>
                                    <p:animEffect transition="in" filter="fade">
                                      <p:cBhvr>
                                        <p:cTn id="37" dur="500"/>
                                        <p:tgtEl>
                                          <p:spTgt spid="7170"/>
                                        </p:tgtEl>
                                      </p:cBhvr>
                                    </p:animEffect>
                                  </p:childTnLst>
                                </p:cTn>
                              </p:par>
                              <p:par>
                                <p:cTn id="38" presetID="10" presetClass="entr" presetSubtype="0" fill="hold" grpId="0" nodeType="withEffect">
                                  <p:stCondLst>
                                    <p:cond delay="40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500"/>
                                        <p:tgtEl>
                                          <p:spTgt spid="28"/>
                                        </p:tgtEl>
                                      </p:cBhvr>
                                    </p:animEffect>
                                  </p:childTnLst>
                                </p:cTn>
                              </p:par>
                              <p:par>
                                <p:cTn id="41" presetID="10" presetClass="entr" presetSubtype="0" fill="hold" grpId="0" nodeType="withEffect">
                                  <p:stCondLst>
                                    <p:cond delay="5000"/>
                                  </p:stCondLst>
                                  <p:childTnLst>
                                    <p:set>
                                      <p:cBhvr>
                                        <p:cTn id="42" dur="1" fill="hold">
                                          <p:stCondLst>
                                            <p:cond delay="0"/>
                                          </p:stCondLst>
                                        </p:cTn>
                                        <p:tgtEl>
                                          <p:spTgt spid="25"/>
                                        </p:tgtEl>
                                        <p:attrNameLst>
                                          <p:attrName>style.visibility</p:attrName>
                                        </p:attrNameLst>
                                      </p:cBhvr>
                                      <p:to>
                                        <p:strVal val="visible"/>
                                      </p:to>
                                    </p:set>
                                    <p:animEffect transition="in" filter="fade">
                                      <p:cBhvr>
                                        <p:cTn id="43" dur="500"/>
                                        <p:tgtEl>
                                          <p:spTgt spid="25"/>
                                        </p:tgtEl>
                                      </p:cBhvr>
                                    </p:animEffect>
                                  </p:childTnLst>
                                </p:cTn>
                              </p:par>
                              <p:par>
                                <p:cTn id="44" presetID="10" presetClass="entr" presetSubtype="0" fill="hold" nodeType="withEffect">
                                  <p:stCondLst>
                                    <p:cond delay="5000"/>
                                  </p:stCondLst>
                                  <p:childTnLst>
                                    <p:set>
                                      <p:cBhvr>
                                        <p:cTn id="45" dur="1" fill="hold">
                                          <p:stCondLst>
                                            <p:cond delay="0"/>
                                          </p:stCondLst>
                                        </p:cTn>
                                        <p:tgtEl>
                                          <p:spTgt spid="5"/>
                                        </p:tgtEl>
                                        <p:attrNameLst>
                                          <p:attrName>style.visibility</p:attrName>
                                        </p:attrNameLst>
                                      </p:cBhvr>
                                      <p:to>
                                        <p:strVal val="visible"/>
                                      </p:to>
                                    </p:set>
                                    <p:animEffect transition="in" filter="fade">
                                      <p:cBhvr>
                                        <p:cTn id="46" dur="500"/>
                                        <p:tgtEl>
                                          <p:spTgt spid="5"/>
                                        </p:tgtEl>
                                      </p:cBhvr>
                                    </p:animEffect>
                                  </p:childTnLst>
                                </p:cTn>
                              </p:par>
                              <p:par>
                                <p:cTn id="47" presetID="10" presetClass="entr" presetSubtype="0" fill="hold" grpId="0" nodeType="withEffect">
                                  <p:stCondLst>
                                    <p:cond delay="5000"/>
                                  </p:stCondLst>
                                  <p:childTnLst>
                                    <p:set>
                                      <p:cBhvr>
                                        <p:cTn id="48" dur="1" fill="hold">
                                          <p:stCondLst>
                                            <p:cond delay="0"/>
                                          </p:stCondLst>
                                        </p:cTn>
                                        <p:tgtEl>
                                          <p:spTgt spid="29"/>
                                        </p:tgtEl>
                                        <p:attrNameLst>
                                          <p:attrName>style.visibility</p:attrName>
                                        </p:attrNameLst>
                                      </p:cBhvr>
                                      <p:to>
                                        <p:strVal val="visible"/>
                                      </p:to>
                                    </p:set>
                                    <p:animEffect transition="in" filter="fade">
                                      <p:cBhvr>
                                        <p:cTn id="4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9" grpId="0"/>
      <p:bldP spid="14" grpId="0"/>
      <p:bldP spid="13" grpId="0"/>
      <p:bldP spid="20" grpId="0" animBg="1"/>
      <p:bldP spid="22" grpId="0" animBg="1"/>
      <p:bldP spid="25" grpId="0" animBg="1"/>
      <p:bldP spid="26" grpId="0" animBg="1"/>
      <p:bldP spid="28" grpId="0"/>
      <p:bldP spid="29"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FC7F914F-062F-453F-B34B-BB004E9935E0}" type="slidenum">
              <a:rPr lang="en-US" smtClean="0"/>
              <a:pPr/>
              <a:t>99</a:t>
            </a:fld>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993" y="49618"/>
            <a:ext cx="9008014" cy="6808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0443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p:properties xmlns:p="http://schemas.microsoft.com/office/2006/metadata/properties" xmlns:xsi="http://www.w3.org/2001/XMLSchema-instance">
  <documentManagement>
    <ContentTypeId xmlns="http://schemas.microsoft.com/sharepoint/v3">0x00C251B3E704BEF844A3664A2BBF8FF4D1</ContentTypeId>
    <_SourceUrl xmlns="http://schemas.microsoft.com/sharepoint/v3" xsi:nil="true"/>
    <AutoVersionDisabled xmlns="http://schemas.microsoft.com/sharepoint/v3">false</AutoVersionDisabled>
    <ItemType xmlns="http://schemas.microsoft.com/sharepoint/v3">1</ItemType>
    <Order xmlns="http://schemas.microsoft.com/sharepoint/v3" xsi:nil="true"/>
    <_SharedFileIndex xmlns="http://schemas.microsoft.com/sharepoint/v3" xsi:nil="true"/>
    <MetaInfo xmlns="http://schemas.microsoft.com/sharepoint/v3" xsi:nil="true"/>
    <Description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_Docs_" ma:contentTypeID="0x00C251B3E704BEF844A3664A2BBF8FF4D1" ma:contentTypeVersion="" ma:contentTypeDescription="" ma:contentTypeScope="" ma:versionID="3a2edab3f8627e899226e7941b561430">
  <xsd:schema xmlns:xsd="http://www.w3.org/2001/XMLSchema" xmlns:p="http://schemas.microsoft.com/office/2006/metadata/properties" xmlns:ns1="http://schemas.microsoft.com/sharepoint/v3" targetNamespace="http://schemas.microsoft.com/office/2006/metadata/properties" ma:root="true" ma:fieldsID="3e5d9eca856144ce6ca1da655f95619c" ns1:_="">
    <xsd:import namespace="http://schemas.microsoft.com/sharepoint/v3"/>
    <xsd:element name="properties">
      <xsd:complexType>
        <xsd:sequence>
          <xsd:element name="documentManagement">
            <xsd:complexType>
              <xsd:all>
                <xsd:element ref="ns1:ID" minOccurs="0"/>
                <xsd:element ref="ns1:ContentTypeId" minOccurs="0"/>
                <xsd:element ref="ns1:Author" minOccurs="0"/>
                <xsd:element ref="ns1:Editor" minOccurs="0"/>
                <xsd:element ref="ns1:_HasCopyDestinations" minOccurs="0"/>
                <xsd:element ref="ns1:_CopySource" minOccurs="0"/>
                <xsd:element ref="ns1:_ModerationStatus" minOccurs="0"/>
                <xsd:element ref="ns1:_ModerationComments" minOccurs="0"/>
                <xsd:element ref="ns1:FileRef" minOccurs="0"/>
                <xsd:element ref="ns1:FileDirRef" minOccurs="0"/>
                <xsd:element ref="ns1:Last_x0020_Modified" minOccurs="0"/>
                <xsd:element ref="ns1:Created_x0020_Date" minOccurs="0"/>
                <xsd:element ref="ns1:File_x0020_Size" minOccurs="0"/>
                <xsd:element ref="ns1:FSObjType" minOccurs="0"/>
                <xsd:element ref="ns1:CheckedOutUserId" minOccurs="0"/>
                <xsd:element ref="ns1:IsCheckedoutToLocal" minOccurs="0"/>
                <xsd:element ref="ns1:CheckoutUser" minOccurs="0"/>
                <xsd:element ref="ns1:UniqueId" minOccurs="0"/>
                <xsd:element ref="ns1:ProgId" minOccurs="0"/>
                <xsd:element ref="ns1:ScopeId" minOccurs="0"/>
                <xsd:element ref="ns1:VirusStatus" minOccurs="0"/>
                <xsd:element ref="ns1:CheckedOutTitle" minOccurs="0"/>
                <xsd:element ref="ns1:_CheckinComment" minOccurs="0"/>
                <xsd:element ref="ns1:File_x0020_Type" minOccurs="0"/>
                <xsd:element ref="ns1:HTML_x0020_File_x0020_Type" minOccurs="0"/>
                <xsd:element ref="ns1:_SourceUrl" minOccurs="0"/>
                <xsd:element ref="ns1:_SharedFileIndex" minOccurs="0"/>
                <xsd:element ref="ns1:MetaInfo" minOccurs="0"/>
                <xsd:element ref="ns1:_Level" minOccurs="0"/>
                <xsd:element ref="ns1:_IsCurrentVersion" minOccurs="0"/>
                <xsd:element ref="ns1:owshiddenversion" minOccurs="0"/>
                <xsd:element ref="ns1:_UIVersion" minOccurs="0"/>
                <xsd:element ref="ns1:_UIVersionString" minOccurs="0"/>
                <xsd:element ref="ns1:InstanceID" minOccurs="0"/>
                <xsd:element ref="ns1:Order" minOccurs="0"/>
                <xsd:element ref="ns1:GUID" minOccurs="0"/>
                <xsd:element ref="ns1:WorkflowVersion" minOccurs="0"/>
                <xsd:element ref="ns1:WorkflowInstanceID" minOccurs="0"/>
                <xsd:element ref="ns1:ParentVersionString" minOccurs="0"/>
                <xsd:element ref="ns1:ParentLeafName" minOccurs="0"/>
                <xsd:element ref="ns1:AutoVersionDisabled" minOccurs="0"/>
                <xsd:element ref="ns1:ItemType" minOccurs="0"/>
                <xsd:element ref="ns1:Description"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ID" ma:index="0" nillable="true" ma:displayName="ID" ma:internalName="ID" ma:readOnly="true">
      <xsd:simpleType>
        <xsd:restriction base="dms:Unknown"/>
      </xsd:simpleType>
    </xsd:element>
    <xsd:element name="ContentTypeId" ma:index="1" nillable="true" ma:displayName="Content Type ID" ma:hidden="true" ma:internalName="ContentTypeId" ma:readOnly="true">
      <xsd:simpleType>
        <xsd:restriction base="dms:Unknown"/>
      </xsd:simpleType>
    </xsd:element>
    <xsd:element name="Author" ma:index="4"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6"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HasCopyDestinations" ma:index="7" nillable="true" ma:displayName="Has Copy Destinations" ma:hidden="true" ma:internalName="_HasCopyDestinations" ma:readOnly="true">
      <xsd:simpleType>
        <xsd:restriction base="dms:Boolean"/>
      </xsd:simpleType>
    </xsd:element>
    <xsd:element name="_CopySource" ma:index="8" nillable="true" ma:displayName="Copy Source" ma:internalName="_CopySource" ma:readOnly="true">
      <xsd:simpleType>
        <xsd:restriction base="dms:Text"/>
      </xsd:simpleType>
    </xsd:element>
    <xsd:element name="_ModerationStatus" ma:index="9" nillable="true" ma:displayName="Approval Status" ma:default="0" ma:hidden="true" ma:internalName="_ModerationStatus" ma:readOnly="true">
      <xsd:simpleType>
        <xsd:restriction base="dms:Unknown"/>
      </xsd:simpleType>
    </xsd:element>
    <xsd:element name="_ModerationComments" ma:index="10" nillable="true" ma:displayName="Approver Comments" ma:hidden="true" ma:internalName="_ModerationComments" ma:readOnly="true">
      <xsd:simpleType>
        <xsd:restriction base="dms:Note"/>
      </xsd:simpleType>
    </xsd:element>
    <xsd:element name="FileRef" ma:index="11" nillable="true" ma:displayName="URL Path" ma:hidden="true" ma:list="Docs" ma:internalName="FileRef" ma:readOnly="true" ma:showField="FullUrl">
      <xsd:simpleType>
        <xsd:restriction base="dms:Lookup"/>
      </xsd:simpleType>
    </xsd:element>
    <xsd:element name="FileDirRef" ma:index="12" nillable="true" ma:displayName="Path" ma:hidden="true" ma:list="Docs" ma:internalName="FileDirRef" ma:readOnly="true" ma:showField="DirName">
      <xsd:simpleType>
        <xsd:restriction base="dms:Lookup"/>
      </xsd:simpleType>
    </xsd:element>
    <xsd:element name="Last_x0020_Modified" ma:index="13" nillable="true" ma:displayName="Modified" ma:format="TRUE" ma:hidden="true" ma:list="Docs" ma:internalName="Last_x0020_Modified" ma:readOnly="true" ma:showField="TimeLastModified">
      <xsd:simpleType>
        <xsd:restriction base="dms:Lookup"/>
      </xsd:simpleType>
    </xsd:element>
    <xsd:element name="Created_x0020_Date" ma:index="14" nillable="true" ma:displayName="Created" ma:format="TRUE" ma:hidden="true" ma:list="Docs" ma:internalName="Created_x0020_Date" ma:readOnly="true" ma:showField="TimeCreated">
      <xsd:simpleType>
        <xsd:restriction base="dms:Lookup"/>
      </xsd:simpleType>
    </xsd:element>
    <xsd:element name="File_x0020_Size" ma:index="15" nillable="true" ma:displayName="File Size" ma:format="TRUE" ma:hidden="true" ma:list="Docs" ma:internalName="File_x0020_Size" ma:readOnly="true" ma:showField="SizeInKB">
      <xsd:simpleType>
        <xsd:restriction base="dms:Lookup"/>
      </xsd:simpleType>
    </xsd:element>
    <xsd:element name="FSObjType" ma:index="16" nillable="true" ma:displayName="Item Type" ma:hidden="true" ma:list="Docs" ma:internalName="FSObjType" ma:readOnly="true" ma:showField="FSType">
      <xsd:simpleType>
        <xsd:restriction base="dms:Lookup"/>
      </xsd:simpleType>
    </xsd:element>
    <xsd:element name="CheckedOutUserId" ma:index="18" nillable="true" ma:displayName="ID of the User who has the item Checked Out" ma:hidden="true" ma:list="Docs" ma:internalName="CheckedOutUserId" ma:readOnly="true" ma:showField="CheckoutUserId">
      <xsd:simpleType>
        <xsd:restriction base="dms:Lookup"/>
      </xsd:simpleType>
    </xsd:element>
    <xsd:element name="IsCheckedoutToLocal" ma:index="19" nillable="true" ma:displayName="Is Checked out to local" ma:hidden="true" ma:list="Docs" ma:internalName="IsCheckedoutToLocal" ma:readOnly="true" ma:showField="IsCheckoutToLocal">
      <xsd:simpleType>
        <xsd:restriction base="dms:Lookup"/>
      </xsd:simpleType>
    </xsd:element>
    <xsd:element name="CheckoutUser" ma:index="20" nillable="true" ma:displayName="Checked Out To" ma:list="UserInfo" ma:internalName="CheckoutUse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22" nillable="true" ma:displayName="Unique Id" ma:hidden="true" ma:list="Docs" ma:internalName="UniqueId" ma:readOnly="true" ma:showField="UniqueId">
      <xsd:simpleType>
        <xsd:restriction base="dms:Lookup"/>
      </xsd:simpleType>
    </xsd:element>
    <xsd:element name="ProgId" ma:index="23" nillable="true" ma:displayName="ProgId" ma:hidden="true" ma:list="Docs" ma:internalName="ProgId" ma:readOnly="true" ma:showField="ProgId">
      <xsd:simpleType>
        <xsd:restriction base="dms:Lookup"/>
      </xsd:simpleType>
    </xsd:element>
    <xsd:element name="ScopeId" ma:index="24" nillable="true" ma:displayName="ScopeId" ma:hidden="true" ma:list="Docs" ma:internalName="ScopeId" ma:readOnly="true" ma:showField="ScopeId">
      <xsd:simpleType>
        <xsd:restriction base="dms:Lookup"/>
      </xsd:simpleType>
    </xsd:element>
    <xsd:element name="VirusStatus" ma:index="25" nillable="true" ma:displayName="Virus Status" ma:format="TRUE" ma:hidden="true" ma:list="Docs" ma:internalName="VirusStatus" ma:readOnly="true" ma:showField="Size">
      <xsd:simpleType>
        <xsd:restriction base="dms:Lookup"/>
      </xsd:simpleType>
    </xsd:element>
    <xsd:element name="CheckedOutTitle" ma:index="26" nillable="true" ma:displayName="Checked Out To" ma:format="TRUE" ma:hidden="true" ma:list="Docs" ma:internalName="CheckedOutTitle" ma:readOnly="true" ma:showField="CheckedOutTitle">
      <xsd:simpleType>
        <xsd:restriction base="dms:Lookup"/>
      </xsd:simpleType>
    </xsd:element>
    <xsd:element name="_CheckinComment" ma:index="27" nillable="true" ma:displayName="Check In Comment" ma:format="TRUE" ma:list="Docs" ma:internalName="_CheckinComment" ma:readOnly="true" ma:showField="CheckinComment">
      <xsd:simpleType>
        <xsd:restriction base="dms:Lookup"/>
      </xsd:simpleType>
    </xsd:element>
    <xsd:element name="File_x0020_Type" ma:index="31" nillable="true" ma:displayName="File Type" ma:hidden="true" ma:internalName="File_x0020_Type" ma:readOnly="true">
      <xsd:simpleType>
        <xsd:restriction base="dms:Text"/>
      </xsd:simpleType>
    </xsd:element>
    <xsd:element name="HTML_x0020_File_x0020_Type" ma:index="32" nillable="true" ma:displayName="HTML File Type" ma:hidden="true" ma:internalName="HTML_x0020_File_x0020_Type" ma:readOnly="true">
      <xsd:simpleType>
        <xsd:restriction base="dms:Text"/>
      </xsd:simpleType>
    </xsd:element>
    <xsd:element name="_SourceUrl" ma:index="33" nillable="true" ma:displayName="Source Url" ma:hidden="true" ma:internalName="_SourceUrl">
      <xsd:simpleType>
        <xsd:restriction base="dms:Text"/>
      </xsd:simpleType>
    </xsd:element>
    <xsd:element name="_SharedFileIndex" ma:index="34" nillable="true" ma:displayName="Shared File Index" ma:hidden="true" ma:internalName="_SharedFileIndex">
      <xsd:simpleType>
        <xsd:restriction base="dms:Text"/>
      </xsd:simpleType>
    </xsd:element>
    <xsd:element name="MetaInfo" ma:index="44" nillable="true" ma:displayName="Property Bag" ma:hidden="true" ma:list="Docs" ma:internalName="MetaInfo" ma:showField="MetaInfo">
      <xsd:simpleType>
        <xsd:restriction base="dms:Lookup"/>
      </xsd:simpleType>
    </xsd:element>
    <xsd:element name="_Level" ma:index="45" nillable="true" ma:displayName="Level" ma:hidden="true" ma:internalName="_Level" ma:readOnly="true">
      <xsd:simpleType>
        <xsd:restriction base="dms:Unknown"/>
      </xsd:simpleType>
    </xsd:element>
    <xsd:element name="_IsCurrentVersion" ma:index="46" nillable="true" ma:displayName="Is Current Version" ma:hidden="true" ma:internalName="_IsCurrentVersion" ma:readOnly="true">
      <xsd:simpleType>
        <xsd:restriction base="dms:Boolean"/>
      </xsd:simpleType>
    </xsd:element>
    <xsd:element name="owshiddenversion" ma:index="50" nillable="true" ma:displayName="owshiddenversion" ma:hidden="true" ma:internalName="owshiddenversion" ma:readOnly="true">
      <xsd:simpleType>
        <xsd:restriction base="dms:Unknown"/>
      </xsd:simpleType>
    </xsd:element>
    <xsd:element name="_UIVersion" ma:index="51" nillable="true" ma:displayName="UI Version" ma:hidden="true" ma:internalName="_UIVersion" ma:readOnly="true">
      <xsd:simpleType>
        <xsd:restriction base="dms:Unknown"/>
      </xsd:simpleType>
    </xsd:element>
    <xsd:element name="_UIVersionString" ma:index="52" nillable="true" ma:displayName="Version" ma:internalName="_UIVersionString" ma:readOnly="true">
      <xsd:simpleType>
        <xsd:restriction base="dms:Text"/>
      </xsd:simpleType>
    </xsd:element>
    <xsd:element name="InstanceID" ma:index="53" nillable="true" ma:displayName="Instance ID" ma:hidden="true" ma:internalName="InstanceID" ma:readOnly="true">
      <xsd:simpleType>
        <xsd:restriction base="dms:Unknown"/>
      </xsd:simpleType>
    </xsd:element>
    <xsd:element name="Order" ma:index="54" nillable="true" ma:displayName="Order" ma:hidden="true" ma:internalName="Order">
      <xsd:simpleType>
        <xsd:restriction base="dms:Number"/>
      </xsd:simpleType>
    </xsd:element>
    <xsd:element name="GUID" ma:index="55" nillable="true" ma:displayName="GUID" ma:hidden="true" ma:internalName="GUID" ma:readOnly="true">
      <xsd:simpleType>
        <xsd:restriction base="dms:Unknown"/>
      </xsd:simpleType>
    </xsd:element>
    <xsd:element name="WorkflowVersion" ma:index="56" nillable="true" ma:displayName="Workflow Version" ma:hidden="true" ma:internalName="WorkflowVersion" ma:readOnly="true">
      <xsd:simpleType>
        <xsd:restriction base="dms:Unknown"/>
      </xsd:simpleType>
    </xsd:element>
    <xsd:element name="WorkflowInstanceID" ma:index="57" nillable="true" ma:displayName="Workflow Instance ID" ma:hidden="true" ma:internalName="WorkflowInstanceID" ma:readOnly="true">
      <xsd:simpleType>
        <xsd:restriction base="dms:Unknown"/>
      </xsd:simpleType>
    </xsd:element>
    <xsd:element name="ParentVersionString" ma:index="58" nillable="true" ma:displayName="Source Version (Converted Document)" ma:hidden="true" ma:list="Docs" ma:internalName="ParentVersionString" ma:readOnly="true" ma:showField="ParentVersionString">
      <xsd:simpleType>
        <xsd:restriction base="dms:Lookup"/>
      </xsd:simpleType>
    </xsd:element>
    <xsd:element name="ParentLeafName" ma:index="59" nillable="true" ma:displayName="Source Name (Converted Document)" ma:hidden="true" ma:list="Docs" ma:internalName="ParentLeafName" ma:readOnly="true" ma:showField="ParentLeafName">
      <xsd:simpleType>
        <xsd:restriction base="dms:Lookup"/>
      </xsd:simpleType>
    </xsd:element>
    <xsd:element name="AutoVersionDisabled" ma:index="60" nillable="true" ma:displayName="AutoVersionDisabled" ma:default="FALSE" ma:hidden="true" ma:internalName="AutoVersionDisabled">
      <xsd:simpleType>
        <xsd:restriction base="dms:Boolean"/>
      </xsd:simpleType>
    </xsd:element>
    <xsd:element name="ItemType" ma:index="61" nillable="true" ma:displayName="ItemType" ma:default="1" ma:hidden="true" ma:internalName="ItemType">
      <xsd:simpleType>
        <xsd:restriction base="dms:Unknown"/>
      </xsd:simpleType>
    </xsd:element>
    <xsd:element name="Description" ma:index="62" nillable="true" ma:displayName="Description" ma:hidden="true" ma:internalName="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 ma:displayName="Content Type" ma:readOnly="true"/>
        <xsd:element ref="dc:title" minOccurs="0" maxOccurs="1"/>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6587CAA6-56CE-4528-8B3E-FAD82F967BCC}">
  <ds:schemaRefs>
    <ds:schemaRef ds:uri="http://schemas.openxmlformats.org/package/2006/metadata/core-properties"/>
    <ds:schemaRef ds:uri="http://purl.org/dc/dcmitype/"/>
    <ds:schemaRef ds:uri="http://www.w3.org/XML/1998/namespace"/>
    <ds:schemaRef ds:uri="http://purl.org/dc/terms/"/>
    <ds:schemaRef ds:uri="http://schemas.microsoft.com/office/2006/metadata/properties"/>
    <ds:schemaRef ds:uri="http://schemas.microsoft.com/office/2006/documentManagement/types"/>
    <ds:schemaRef ds:uri="http://purl.org/dc/elements/1.1/"/>
    <ds:schemaRef ds:uri="http://schemas.microsoft.com/sharepoint/v3"/>
  </ds:schemaRefs>
</ds:datastoreItem>
</file>

<file path=customXml/itemProps2.xml><?xml version="1.0" encoding="utf-8"?>
<ds:datastoreItem xmlns:ds="http://schemas.openxmlformats.org/officeDocument/2006/customXml" ds:itemID="{C69386E3-875D-42CC-841F-9DECCC141D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emplate/>
  <TotalTime>50448</TotalTime>
  <Words>2294</Words>
  <Application>Microsoft Office PowerPoint</Application>
  <PresentationFormat>On-screen Show (4:3)</PresentationFormat>
  <Paragraphs>884</Paragraphs>
  <Slides>122</Slides>
  <Notes>21</Notes>
  <HiddenSlides>0</HiddenSlides>
  <MMClips>0</MMClips>
  <ScaleCrop>false</ScaleCrop>
  <HeadingPairs>
    <vt:vector size="4" baseType="variant">
      <vt:variant>
        <vt:lpstr>Theme</vt:lpstr>
      </vt:variant>
      <vt:variant>
        <vt:i4>1</vt:i4>
      </vt:variant>
      <vt:variant>
        <vt:lpstr>Slide Titles</vt:lpstr>
      </vt:variant>
      <vt:variant>
        <vt:i4>122</vt:i4>
      </vt:variant>
    </vt:vector>
  </HeadingPairs>
  <TitlesOfParts>
    <vt:vector size="123" baseType="lpstr">
      <vt:lpstr>Office Theme</vt:lpstr>
      <vt:lpstr>Data-Intensive  Cluster Computing</vt:lpstr>
      <vt:lpstr>About Myself</vt:lpstr>
      <vt:lpstr>Lessons to remember</vt:lpstr>
      <vt:lpstr>PowerPoint Presentation</vt:lpstr>
      <vt:lpstr>500 Years Ago</vt:lpstr>
      <vt:lpstr>The Laws of Planetary Motion</vt:lpstr>
      <vt:lpstr>The Large Hadron Collider</vt:lpstr>
      <vt:lpstr>Genetic Code</vt:lpstr>
      <vt:lpstr>The Webs</vt:lpstr>
      <vt:lpstr>Big Data</vt:lpstr>
      <vt:lpstr>Big Computers</vt:lpstr>
      <vt:lpstr>PowerPoint Presentation</vt:lpstr>
      <vt:lpstr>Design Space</vt:lpstr>
      <vt:lpstr>Software Stack</vt:lpstr>
      <vt:lpstr>Cluster Architecture</vt:lpstr>
      <vt:lpstr>Cluster Machines</vt:lpstr>
      <vt:lpstr>Cluster network topology</vt:lpstr>
      <vt:lpstr>The secret of scalability</vt:lpstr>
      <vt:lpstr>Deployment: Autopilot</vt:lpstr>
      <vt:lpstr>Autopilot goal</vt:lpstr>
      <vt:lpstr>Autopiloted System</vt:lpstr>
      <vt:lpstr>Recovery-Oriented Computing</vt:lpstr>
      <vt:lpstr>Autopilot Architecture</vt:lpstr>
      <vt:lpstr>Distributed State</vt:lpstr>
      <vt:lpstr>Centralized Replicated Control</vt:lpstr>
      <vt:lpstr>Leslie Lamport</vt:lpstr>
      <vt:lpstr>Autopilot abstraction</vt:lpstr>
      <vt:lpstr>Cluster Services</vt:lpstr>
      <vt:lpstr>Cluster Services</vt:lpstr>
      <vt:lpstr>Cluster Machines</vt:lpstr>
      <vt:lpstr>Cluster services abstraction</vt:lpstr>
      <vt:lpstr>Layered Software Architecture</vt:lpstr>
      <vt:lpstr>DISTRIBUTED Storage</vt:lpstr>
      <vt:lpstr>Bandwidth hierarchy</vt:lpstr>
      <vt:lpstr>Today’s disks</vt:lpstr>
      <vt:lpstr>Storage bandwidth</vt:lpstr>
      <vt:lpstr>Time to read 1TB (sequential)</vt:lpstr>
      <vt:lpstr>Send the application to the data!</vt:lpstr>
      <vt:lpstr>Large-scale Distributed Storage</vt:lpstr>
      <vt:lpstr>Parallel Application I/O</vt:lpstr>
      <vt:lpstr>Cluster Storage Abstraction</vt:lpstr>
      <vt:lpstr>Distributed Execution: Dryad</vt:lpstr>
      <vt:lpstr>Dryad = Execution Layer</vt:lpstr>
      <vt:lpstr>2-D Piping</vt:lpstr>
      <vt:lpstr>Virtualized 2-D Pipelines</vt:lpstr>
      <vt:lpstr>Virtualized 2-D Pipelines</vt:lpstr>
      <vt:lpstr>Virtualized 2-D Pipelines</vt:lpstr>
      <vt:lpstr>Virtualized 2-D Pipelines</vt:lpstr>
      <vt:lpstr>Virtualized 2-D Pipelines</vt:lpstr>
      <vt:lpstr>Dryad Job Structure</vt:lpstr>
      <vt:lpstr>Dryad System Architecture</vt:lpstr>
      <vt:lpstr>Separate Data and Control Plane</vt:lpstr>
      <vt:lpstr>Centralized control</vt:lpstr>
      <vt:lpstr>Staging</vt:lpstr>
      <vt:lpstr>Fault Tolerance</vt:lpstr>
      <vt:lpstr>Danger of Fault Tolerance</vt:lpstr>
      <vt:lpstr>Failures</vt:lpstr>
      <vt:lpstr>Dryad Abstraction</vt:lpstr>
      <vt:lpstr>Interlude: Thinking in Parallel</vt:lpstr>
      <vt:lpstr>Computing</vt:lpstr>
      <vt:lpstr>Logistics</vt:lpstr>
      <vt:lpstr>Playing Cards</vt:lpstr>
      <vt:lpstr>Count the number of cards</vt:lpstr>
      <vt:lpstr>Keep only the even cards</vt:lpstr>
      <vt:lpstr>Count the Number of Figures</vt:lpstr>
      <vt:lpstr>Group cards by suit</vt:lpstr>
      <vt:lpstr>Number of cards of each suit</vt:lpstr>
      <vt:lpstr>Sort the cards</vt:lpstr>
      <vt:lpstr>DryadLINQ</vt:lpstr>
      <vt:lpstr>Collections</vt:lpstr>
      <vt:lpstr>Distributed Collections</vt:lpstr>
      <vt:lpstr>Collection = Collection of Collections</vt:lpstr>
      <vt:lpstr>LINQ</vt:lpstr>
      <vt:lpstr>LINQ = .Net+ Queries</vt:lpstr>
      <vt:lpstr>DryadLINQ = LINQ + Dryad</vt:lpstr>
      <vt:lpstr>Language Summary</vt:lpstr>
      <vt:lpstr>DryadLINQ Abstraction</vt:lpstr>
      <vt:lpstr>Demo</vt:lpstr>
      <vt:lpstr>Example: counting lines</vt:lpstr>
      <vt:lpstr>Example: counting words</vt:lpstr>
      <vt:lpstr>Example: counting unique words</vt:lpstr>
      <vt:lpstr>Example: word histogram</vt:lpstr>
      <vt:lpstr>Example: high-frequency words</vt:lpstr>
      <vt:lpstr>Example: words by frequency</vt:lpstr>
      <vt:lpstr>Example: Map-Reduce</vt:lpstr>
      <vt:lpstr>Probabilistic Index Maps</vt:lpstr>
      <vt:lpstr>Parallelizing on Cores</vt:lpstr>
      <vt:lpstr>LINQ Design</vt:lpstr>
      <vt:lpstr>More Tricks of the trade</vt:lpstr>
      <vt:lpstr>BUILDING ON DryadLINQ</vt:lpstr>
      <vt:lpstr>So, What Good is it For?</vt:lpstr>
      <vt:lpstr>KINECT v1</vt:lpstr>
      <vt:lpstr>Data  Streams</vt:lpstr>
      <vt:lpstr>“You are the Controller”</vt:lpstr>
      <vt:lpstr>Projected IR pattern</vt:lpstr>
      <vt:lpstr>Depth computation</vt:lpstr>
      <vt:lpstr>The Body Tracking Problem</vt:lpstr>
      <vt:lpstr>Tracking Pipeline</vt:lpstr>
      <vt:lpstr>PowerPoint Presentation</vt:lpstr>
      <vt:lpstr>From Depth Map to Body Parts</vt:lpstr>
      <vt:lpstr>What is the Shape of a Human?</vt:lpstr>
      <vt:lpstr>How do You Recognize a Human?</vt:lpstr>
      <vt:lpstr>Learn from Examples</vt:lpstr>
      <vt:lpstr>Examples</vt:lpstr>
      <vt:lpstr>Motion Capture (Mocap)</vt:lpstr>
      <vt:lpstr>Rendered Avatar Models</vt:lpstr>
      <vt:lpstr>Ground Truth Data</vt:lpstr>
      <vt:lpstr>Decision Trees</vt:lpstr>
      <vt:lpstr>Accuracy</vt:lpstr>
      <vt:lpstr>Learn from Many Examples</vt:lpstr>
      <vt:lpstr>Highly efficient parallellization</vt:lpstr>
      <vt:lpstr>The End</vt:lpstr>
      <vt:lpstr>The Roaring ‘60s</vt:lpstr>
      <vt:lpstr>The other ‘60s</vt:lpstr>
      <vt:lpstr>What about the 2010’s?</vt:lpstr>
      <vt:lpstr>Layers</vt:lpstr>
      <vt:lpstr>Pieces of the Global Computer</vt:lpstr>
      <vt:lpstr>This lecture</vt:lpstr>
      <vt:lpstr>The cloud</vt:lpstr>
      <vt:lpstr>Bibliography (1)</vt:lpstr>
      <vt:lpstr>Bibliography (2)</vt:lpstr>
      <vt:lpstr>Data-Parallel Computation</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Cluster Computing with Dryad</dc:title>
  <dc:creator>Mihai Budiu</dc:creator>
  <cp:lastModifiedBy>Mihai Budiu</cp:lastModifiedBy>
  <cp:revision>764</cp:revision>
  <dcterms:created xsi:type="dcterms:W3CDTF">2008-02-12T01:28:42Z</dcterms:created>
  <dcterms:modified xsi:type="dcterms:W3CDTF">2014-04-15T00:31:42Z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ddDocumentEventProcessedFirstTime">
    <vt:lpwstr>True</vt:lpwstr>
  </property>
  <property fmtid="{D5CDD505-2E9C-101B-9397-08002B2CF9AE}" pid="3" name="AddDocumentEventProcessedFileUniqueId">
    <vt:lpwstr>c4bd8f56-f9c6-4668-b386-e50e818da9d4</vt:lpwstr>
  </property>
  <property fmtid="{D5CDD505-2E9C-101B-9397-08002B2CF9AE}" pid="4" name="LastObjectUpdateEventProcessedVersion">
    <vt:lpwstr>2.0</vt:lpwstr>
  </property>
</Properties>
</file>