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18"/>
  </p:notesMasterIdLst>
  <p:sldIdLst>
    <p:sldId id="256" r:id="rId4"/>
    <p:sldId id="473" r:id="rId5"/>
    <p:sldId id="258" r:id="rId6"/>
    <p:sldId id="270" r:id="rId7"/>
    <p:sldId id="462" r:id="rId8"/>
    <p:sldId id="472" r:id="rId9"/>
    <p:sldId id="505" r:id="rId10"/>
    <p:sldId id="511" r:id="rId11"/>
    <p:sldId id="465" r:id="rId12"/>
    <p:sldId id="474" r:id="rId13"/>
    <p:sldId id="424" r:id="rId14"/>
    <p:sldId id="499" r:id="rId15"/>
    <p:sldId id="466" r:id="rId16"/>
    <p:sldId id="475" r:id="rId17"/>
    <p:sldId id="481" r:id="rId18"/>
    <p:sldId id="476" r:id="rId19"/>
    <p:sldId id="477" r:id="rId20"/>
    <p:sldId id="479" r:id="rId21"/>
    <p:sldId id="500" r:id="rId22"/>
    <p:sldId id="491" r:id="rId23"/>
    <p:sldId id="467" r:id="rId24"/>
    <p:sldId id="480" r:id="rId25"/>
    <p:sldId id="482" r:id="rId26"/>
    <p:sldId id="492" r:id="rId27"/>
    <p:sldId id="478" r:id="rId28"/>
    <p:sldId id="468" r:id="rId29"/>
    <p:sldId id="484" r:id="rId30"/>
    <p:sldId id="485" r:id="rId31"/>
    <p:sldId id="487" r:id="rId32"/>
    <p:sldId id="486" r:id="rId33"/>
    <p:sldId id="488" r:id="rId34"/>
    <p:sldId id="493" r:id="rId35"/>
    <p:sldId id="469" r:id="rId36"/>
    <p:sldId id="411" r:id="rId37"/>
    <p:sldId id="415" r:id="rId38"/>
    <p:sldId id="261" r:id="rId39"/>
    <p:sldId id="262" r:id="rId40"/>
    <p:sldId id="319" r:id="rId41"/>
    <p:sldId id="320" r:id="rId42"/>
    <p:sldId id="321" r:id="rId43"/>
    <p:sldId id="322" r:id="rId44"/>
    <p:sldId id="323" r:id="rId45"/>
    <p:sldId id="264" r:id="rId46"/>
    <p:sldId id="287" r:id="rId47"/>
    <p:sldId id="490" r:id="rId48"/>
    <p:sldId id="504" r:id="rId49"/>
    <p:sldId id="483" r:id="rId50"/>
    <p:sldId id="503" r:id="rId51"/>
    <p:sldId id="293" r:id="rId52"/>
    <p:sldId id="506" r:id="rId53"/>
    <p:sldId id="494" r:id="rId54"/>
    <p:sldId id="384" r:id="rId55"/>
    <p:sldId id="416" r:id="rId56"/>
    <p:sldId id="507" r:id="rId57"/>
    <p:sldId id="417" r:id="rId58"/>
    <p:sldId id="489" r:id="rId59"/>
    <p:sldId id="425" r:id="rId60"/>
    <p:sldId id="470" r:id="rId61"/>
    <p:sldId id="375" r:id="rId62"/>
    <p:sldId id="273" r:id="rId63"/>
    <p:sldId id="423" r:id="rId64"/>
    <p:sldId id="373" r:id="rId65"/>
    <p:sldId id="274" r:id="rId66"/>
    <p:sldId id="495" r:id="rId67"/>
    <p:sldId id="372" r:id="rId68"/>
    <p:sldId id="363" r:id="rId69"/>
    <p:sldId id="364" r:id="rId70"/>
    <p:sldId id="370" r:id="rId71"/>
    <p:sldId id="371" r:id="rId72"/>
    <p:sldId id="379" r:id="rId73"/>
    <p:sldId id="278" r:id="rId74"/>
    <p:sldId id="402" r:id="rId75"/>
    <p:sldId id="400" r:id="rId76"/>
    <p:sldId id="508" r:id="rId77"/>
    <p:sldId id="509" r:id="rId78"/>
    <p:sldId id="510" r:id="rId79"/>
    <p:sldId id="406" r:id="rId80"/>
    <p:sldId id="512" r:id="rId81"/>
    <p:sldId id="368" r:id="rId82"/>
    <p:sldId id="408" r:id="rId83"/>
    <p:sldId id="407" r:id="rId84"/>
    <p:sldId id="409" r:id="rId85"/>
    <p:sldId id="410" r:id="rId86"/>
    <p:sldId id="496" r:id="rId87"/>
    <p:sldId id="498" r:id="rId88"/>
    <p:sldId id="471" r:id="rId89"/>
    <p:sldId id="434" r:id="rId90"/>
    <p:sldId id="431" r:id="rId91"/>
    <p:sldId id="515" r:id="rId92"/>
    <p:sldId id="448" r:id="rId93"/>
    <p:sldId id="435" r:id="rId94"/>
    <p:sldId id="436" r:id="rId95"/>
    <p:sldId id="437" r:id="rId96"/>
    <p:sldId id="438" r:id="rId97"/>
    <p:sldId id="439" r:id="rId98"/>
    <p:sldId id="516" r:id="rId99"/>
    <p:sldId id="433" r:id="rId100"/>
    <p:sldId id="513" r:id="rId101"/>
    <p:sldId id="514" r:id="rId102"/>
    <p:sldId id="440" r:id="rId103"/>
    <p:sldId id="441" r:id="rId104"/>
    <p:sldId id="443" r:id="rId105"/>
    <p:sldId id="444" r:id="rId106"/>
    <p:sldId id="523" r:id="rId107"/>
    <p:sldId id="517" r:id="rId108"/>
    <p:sldId id="518" r:id="rId109"/>
    <p:sldId id="519" r:id="rId110"/>
    <p:sldId id="520" r:id="rId111"/>
    <p:sldId id="521" r:id="rId112"/>
    <p:sldId id="522" r:id="rId113"/>
    <p:sldId id="524" r:id="rId114"/>
    <p:sldId id="285" r:id="rId115"/>
    <p:sldId id="501" r:id="rId116"/>
    <p:sldId id="502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  <a:srgbClr val="CCFFCC"/>
    <a:srgbClr val="E5FFE5"/>
    <a:srgbClr val="006C05"/>
    <a:srgbClr val="11FF17"/>
    <a:srgbClr val="66CCFF"/>
    <a:srgbClr val="FF99CC"/>
    <a:srgbClr val="F8F8F8"/>
    <a:srgbClr val="56F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55" autoAdjust="0"/>
    <p:restoredTop sz="94296" autoAdjust="0"/>
  </p:normalViewPr>
  <p:slideViewPr>
    <p:cSldViewPr>
      <p:cViewPr>
        <p:scale>
          <a:sx n="110" d="100"/>
          <a:sy n="110" d="100"/>
        </p:scale>
        <p:origin x="-16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Cluster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D05E8D6F-8668-44A6-9FAE-D6701EAE7A80}" type="presOf" srcId="{AF5EA4A3-34C7-4C25-B633-ED0E5FE67003}" destId="{A51B61C9-179F-4A52-AB43-AF6A2F323D98}" srcOrd="0" destOrd="0" presId="urn:microsoft.com/office/officeart/2005/8/layout/cycle8"/>
    <dgm:cxn modelId="{6C811891-6604-426B-88EF-60BC35283CF7}" type="presOf" srcId="{B66AC7A4-B61D-403D-99DC-F1FCAE81641A}" destId="{580E3AF1-83FF-467A-A3E8-3072DAF9B787}" srcOrd="0" destOrd="0" presId="urn:microsoft.com/office/officeart/2005/8/layout/cycle8"/>
    <dgm:cxn modelId="{187B41B5-2946-4BE3-BF69-AB66F8702A81}" type="presOf" srcId="{AF5EA4A3-34C7-4C25-B633-ED0E5FE67003}" destId="{099B2E04-23B5-4011-9C86-4C68C445B062}" srcOrd="1" destOrd="0" presId="urn:microsoft.com/office/officeart/2005/8/layout/cycle8"/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40FC0CC8-C046-414F-A2E8-88C294986626}" type="presOf" srcId="{13EA37F1-A1ED-4144-8727-FC89BC262742}" destId="{F72D59DB-6EBB-49F9-ADCC-BF12969E241B}" srcOrd="1" destOrd="0" presId="urn:microsoft.com/office/officeart/2005/8/layout/cycle8"/>
    <dgm:cxn modelId="{E70E9A95-6815-43EA-AFD0-85DAF2FF3A86}" type="presOf" srcId="{AA62A4DD-4D6B-4B01-BDA6-BA2C632AB943}" destId="{D3FFE5D5-1F0B-4311-B6BB-B7C026E10F59}" srcOrd="0" destOrd="0" presId="urn:microsoft.com/office/officeart/2005/8/layout/cycle8"/>
    <dgm:cxn modelId="{0DC772AF-9CCD-4EA1-A085-42975347B87E}" type="presOf" srcId="{B66AC7A4-B61D-403D-99DC-F1FCAE81641A}" destId="{4BB1AEDC-37FF-4FC0-8B21-2B577647CDEE}" srcOrd="1" destOrd="0" presId="urn:microsoft.com/office/officeart/2005/8/layout/cycle8"/>
    <dgm:cxn modelId="{5DF23ABC-F54F-45DB-A1DA-4977CBCE60E8}" type="presOf" srcId="{13EA37F1-A1ED-4144-8727-FC89BC262742}" destId="{C9D92489-9E40-44BB-987D-97A966AA3172}" srcOrd="0" destOrd="0" presId="urn:microsoft.com/office/officeart/2005/8/layout/cycle8"/>
    <dgm:cxn modelId="{64DFE01A-5F6C-4A0F-998D-0A1D3AFE8FAE}" type="presParOf" srcId="{D3FFE5D5-1F0B-4311-B6BB-B7C026E10F59}" destId="{A51B61C9-179F-4A52-AB43-AF6A2F323D98}" srcOrd="0" destOrd="0" presId="urn:microsoft.com/office/officeart/2005/8/layout/cycle8"/>
    <dgm:cxn modelId="{0FC32325-1F55-4D44-BDC9-11C2097B43BD}" type="presParOf" srcId="{D3FFE5D5-1F0B-4311-B6BB-B7C026E10F59}" destId="{D587AF4B-73C3-4633-9BCD-8227CB593D3E}" srcOrd="1" destOrd="0" presId="urn:microsoft.com/office/officeart/2005/8/layout/cycle8"/>
    <dgm:cxn modelId="{5D3F743D-0471-40CC-9B7A-E7055C656393}" type="presParOf" srcId="{D3FFE5D5-1F0B-4311-B6BB-B7C026E10F59}" destId="{AC3E7A76-1B15-4D84-870C-7AEBAEF3C581}" srcOrd="2" destOrd="0" presId="urn:microsoft.com/office/officeart/2005/8/layout/cycle8"/>
    <dgm:cxn modelId="{C9C33597-5E94-47B0-96B7-55342F4A0CD8}" type="presParOf" srcId="{D3FFE5D5-1F0B-4311-B6BB-B7C026E10F59}" destId="{099B2E04-23B5-4011-9C86-4C68C445B062}" srcOrd="3" destOrd="0" presId="urn:microsoft.com/office/officeart/2005/8/layout/cycle8"/>
    <dgm:cxn modelId="{62E960B7-1AA5-494B-95A8-3C68F0BFD98E}" type="presParOf" srcId="{D3FFE5D5-1F0B-4311-B6BB-B7C026E10F59}" destId="{C9D92489-9E40-44BB-987D-97A966AA3172}" srcOrd="4" destOrd="0" presId="urn:microsoft.com/office/officeart/2005/8/layout/cycle8"/>
    <dgm:cxn modelId="{A7B9B8E5-13AF-43BD-89EC-E699BEEF1E9F}" type="presParOf" srcId="{D3FFE5D5-1F0B-4311-B6BB-B7C026E10F59}" destId="{3CF7F74C-5237-4A78-8201-074AAE1EE35D}" srcOrd="5" destOrd="0" presId="urn:microsoft.com/office/officeart/2005/8/layout/cycle8"/>
    <dgm:cxn modelId="{2A2E16ED-DC55-4786-BEE1-6EFAF7BDFE4A}" type="presParOf" srcId="{D3FFE5D5-1F0B-4311-B6BB-B7C026E10F59}" destId="{193B219A-69AA-4E8D-A41E-24BDFEF1894B}" srcOrd="6" destOrd="0" presId="urn:microsoft.com/office/officeart/2005/8/layout/cycle8"/>
    <dgm:cxn modelId="{01A36725-8243-4C2A-B5EF-61D4135B549E}" type="presParOf" srcId="{D3FFE5D5-1F0B-4311-B6BB-B7C026E10F59}" destId="{F72D59DB-6EBB-49F9-ADCC-BF12969E241B}" srcOrd="7" destOrd="0" presId="urn:microsoft.com/office/officeart/2005/8/layout/cycle8"/>
    <dgm:cxn modelId="{A750B0BD-B42C-4FDE-B79F-5375CECF022A}" type="presParOf" srcId="{D3FFE5D5-1F0B-4311-B6BB-B7C026E10F59}" destId="{580E3AF1-83FF-467A-A3E8-3072DAF9B787}" srcOrd="8" destOrd="0" presId="urn:microsoft.com/office/officeart/2005/8/layout/cycle8"/>
    <dgm:cxn modelId="{84FCD45B-ADE2-462D-8DE0-6426826908C8}" type="presParOf" srcId="{D3FFE5D5-1F0B-4311-B6BB-B7C026E10F59}" destId="{EE17DCFA-E0A4-4060-A1F9-7E48DC9EC244}" srcOrd="9" destOrd="0" presId="urn:microsoft.com/office/officeart/2005/8/layout/cycle8"/>
    <dgm:cxn modelId="{5D0F1226-4E66-4D8E-85F2-4FB781AEBE20}" type="presParOf" srcId="{D3FFE5D5-1F0B-4311-B6BB-B7C026E10F59}" destId="{14DBF8E3-5286-4E5D-A6A9-6E84F7685D7A}" srcOrd="10" destOrd="0" presId="urn:microsoft.com/office/officeart/2005/8/layout/cycle8"/>
    <dgm:cxn modelId="{B84DAF94-8AF2-48FC-BBB5-8BC9D1E557D7}" type="presParOf" srcId="{D3FFE5D5-1F0B-4311-B6BB-B7C026E10F59}" destId="{4BB1AEDC-37FF-4FC0-8B21-2B577647CDEE}" srcOrd="11" destOrd="0" presId="urn:microsoft.com/office/officeart/2005/8/layout/cycle8"/>
    <dgm:cxn modelId="{6EFBFE7F-D2EA-4A56-BA6C-5B9AF7F9D8C9}" type="presParOf" srcId="{D3FFE5D5-1F0B-4311-B6BB-B7C026E10F59}" destId="{265C5663-2BC0-4BC8-BC2D-04BDBD461EE0}" srcOrd="12" destOrd="0" presId="urn:microsoft.com/office/officeart/2005/8/layout/cycle8"/>
    <dgm:cxn modelId="{2B88F286-AAFC-4E6D-B2E8-225839C6FAA0}" type="presParOf" srcId="{D3FFE5D5-1F0B-4311-B6BB-B7C026E10F59}" destId="{B797DBA5-3A46-48EB-9E1A-89CF03BA3ED3}" srcOrd="13" destOrd="0" presId="urn:microsoft.com/office/officeart/2005/8/layout/cycle8"/>
    <dgm:cxn modelId="{18126563-C74D-4063-9F51-74089AE3CDDE}" type="presParOf" srcId="{D3FFE5D5-1F0B-4311-B6BB-B7C026E10F59}" destId="{05E12AA9-6EE1-4517-9C77-348CEF9F216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61C9-179F-4A52-AB43-AF6A2F323D98}">
      <dsp:nvSpPr>
        <dsp:cNvPr id="0" name=""/>
        <dsp:cNvSpPr/>
      </dsp:nvSpPr>
      <dsp:spPr>
        <a:xfrm>
          <a:off x="370712" y="285750"/>
          <a:ext cx="3200400" cy="320040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Cluster</a:t>
          </a:r>
          <a:endParaRPr lang="en-US" sz="2900" kern="1200" dirty="0"/>
        </a:p>
      </dsp:txBody>
      <dsp:txXfrm>
        <a:off x="2057399" y="963930"/>
        <a:ext cx="1143000" cy="952500"/>
      </dsp:txXfrm>
    </dsp:sp>
    <dsp:sp modelId="{C9D92489-9E40-44BB-987D-97A966AA3172}">
      <dsp:nvSpPr>
        <dsp:cNvPr id="0" name=""/>
        <dsp:cNvSpPr/>
      </dsp:nvSpPr>
      <dsp:spPr>
        <a:xfrm>
          <a:off x="304799" y="400050"/>
          <a:ext cx="3200400" cy="3200400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LINQ</a:t>
          </a:r>
          <a:endParaRPr lang="en-US" sz="2900" kern="1200" dirty="0"/>
        </a:p>
      </dsp:txBody>
      <dsp:txXfrm>
        <a:off x="1066799" y="2476500"/>
        <a:ext cx="1714500" cy="838200"/>
      </dsp:txXfrm>
    </dsp:sp>
    <dsp:sp modelId="{580E3AF1-83FF-467A-A3E8-3072DAF9B787}">
      <dsp:nvSpPr>
        <dsp:cNvPr id="0" name=""/>
        <dsp:cNvSpPr/>
      </dsp:nvSpPr>
      <dsp:spPr>
        <a:xfrm>
          <a:off x="238886" y="285750"/>
          <a:ext cx="3200400" cy="320040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Dryad</a:t>
          </a:r>
          <a:endParaRPr lang="en-US" sz="2900" kern="1200" dirty="0"/>
        </a:p>
      </dsp:txBody>
      <dsp:txXfrm>
        <a:off x="609599" y="963930"/>
        <a:ext cx="1143000" cy="952500"/>
      </dsp:txXfrm>
    </dsp:sp>
    <dsp:sp modelId="{265C5663-2BC0-4BC8-BC2D-04BDBD461EE0}">
      <dsp:nvSpPr>
        <dsp:cNvPr id="0" name=""/>
        <dsp:cNvSpPr/>
      </dsp:nvSpPr>
      <dsp:spPr>
        <a:xfrm>
          <a:off x="172857" y="87629"/>
          <a:ext cx="3596640" cy="35966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DBA5-3A46-48EB-9E1A-89CF03BA3ED3}">
      <dsp:nvSpPr>
        <dsp:cNvPr id="0" name=""/>
        <dsp:cNvSpPr/>
      </dsp:nvSpPr>
      <dsp:spPr>
        <a:xfrm>
          <a:off x="106679" y="201727"/>
          <a:ext cx="3596640" cy="35966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2AA9-6EE1-4517-9C77-348CEF9F216A}">
      <dsp:nvSpPr>
        <dsp:cNvPr id="0" name=""/>
        <dsp:cNvSpPr/>
      </dsp:nvSpPr>
      <dsp:spPr>
        <a:xfrm>
          <a:off x="40502" y="87629"/>
          <a:ext cx="3596640" cy="35966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Staging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handling of apparently very slow computation by duplication of vertices is handled by a stage manager.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Aggregating data with</a:t>
            </a:r>
            <a:r>
              <a:rPr lang="en-US" baseline="0" dirty="0" smtClean="0"/>
              <a:t> associative operators can be done in a bandwidth-preserving fashion in the intermediate aggregations are placed close to the source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DryadLINQ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http://r24085.ovh.net/images/Gallery/depthMap-small.jpg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 are very abstract, enabling a variety</a:t>
            </a:r>
            <a:r>
              <a:rPr lang="en-US" baseline="0" dirty="0" smtClean="0"/>
              <a:t> of transport mechanisms.</a:t>
            </a:r>
          </a:p>
          <a:p>
            <a:r>
              <a:rPr lang="en-US" baseline="0" dirty="0" smtClean="0"/>
              <a:t>The performance and fault-tolerance of these </a:t>
            </a:r>
            <a:r>
              <a:rPr lang="en-US" baseline="0" dirty="0" err="1" smtClean="0"/>
              <a:t>machanisms</a:t>
            </a:r>
            <a:r>
              <a:rPr lang="en-US" baseline="0" dirty="0" smtClean="0"/>
              <a:t>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image" Target="../media/image69.jpe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4" Type="http://schemas.openxmlformats.org/officeDocument/2006/relationships/hyperlink" Target="http://en.wikipedia.org/wiki/Image:Gagarin_space_suite.jpg" TargetMode="External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5" Type="http://schemas.openxmlformats.org/officeDocument/2006/relationships/image" Target="../media/image97.jpeg"/><Relationship Id="rId10" Type="http://schemas.openxmlformats.org/officeDocument/2006/relationships/image" Target="../media/image92.png"/><Relationship Id="rId4" Type="http://schemas.openxmlformats.org/officeDocument/2006/relationships/image" Target="../media/image86.jpeg"/><Relationship Id="rId9" Type="http://schemas.openxmlformats.org/officeDocument/2006/relationships/image" Target="../media/image91.jpeg"/><Relationship Id="rId14" Type="http://schemas.openxmlformats.org/officeDocument/2006/relationships/image" Target="../media/image9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gif"/><Relationship Id="rId3" Type="http://schemas.openxmlformats.org/officeDocument/2006/relationships/image" Target="../media/image103.gif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11" Type="http://schemas.openxmlformats.org/officeDocument/2006/relationships/image" Target="../media/image110.png"/><Relationship Id="rId5" Type="http://schemas.openxmlformats.org/officeDocument/2006/relationships/image" Target="../media/image105.jpeg"/><Relationship Id="rId10" Type="http://schemas.openxmlformats.org/officeDocument/2006/relationships/image" Target="../media/image109.gif"/><Relationship Id="rId4" Type="http://schemas.openxmlformats.org/officeDocument/2006/relationships/image" Target="../media/image104.jpeg"/><Relationship Id="rId9" Type="http://schemas.openxmlformats.org/officeDocument/2006/relationships/hyperlink" Target="http://rackable.com/default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users/mbudiu/DryadLINQ.pdf" TargetMode="External"/><Relationship Id="rId7" Type="http://schemas.openxmlformats.org/officeDocument/2006/relationships/hyperlink" Target="http://research.microsoft.com/apps/pubs/default.aspx?id=81516" TargetMode="External"/><Relationship Id="rId2" Type="http://schemas.openxmlformats.org/officeDocument/2006/relationships/hyperlink" Target="http://research.microsoft.com/users/mbudiu/eurosys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pubs/default.aspx?id=102138" TargetMode="External"/><Relationship Id="rId5" Type="http://schemas.openxmlformats.org/officeDocument/2006/relationships/hyperlink" Target="http://budiu.info/work/hotcloud09.pdf" TargetMode="External"/><Relationship Id="rId4" Type="http://schemas.openxmlformats.org/officeDocument/2006/relationships/hyperlink" Target="http://budiu.info/work/wasl08.pdf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102137" TargetMode="External"/><Relationship Id="rId2" Type="http://schemas.openxmlformats.org/officeDocument/2006/relationships/hyperlink" Target="http://research.microsoft.com/apps/pubs/default.aspx?id=646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en-us/um/people/jrzhou/pub/PGS.pdf" TargetMode="External"/><Relationship Id="rId5" Type="http://schemas.openxmlformats.org/officeDocument/2006/relationships/hyperlink" Target="http://research.microsoft.com/users/mbudiu/DryadLINQ.pdf" TargetMode="External"/><Relationship Id="rId4" Type="http://schemas.openxmlformats.org/officeDocument/2006/relationships/hyperlink" Target="/apps/pubs/default.aspx?id=1021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ow.cs.berkeley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oc.cs.berkeley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.png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0/0f/Dryad1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Evelyn_De_Morga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microsoft.com/site/sitehome.aspx?SiteID=891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7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box.com/en-US/kinect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Cluster Computing with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Microsoft  Research, Silicon Valley</a:t>
            </a:r>
          </a:p>
          <a:p>
            <a:endParaRPr lang="en-US" dirty="0" smtClean="0"/>
          </a:p>
          <a:p>
            <a:r>
              <a:rPr lang="en-US" b="1" dirty="0" smtClean="0"/>
              <a:t>SJSU Cloud Computing Course</a:t>
            </a:r>
            <a:br>
              <a:rPr lang="en-US" b="1" dirty="0" smtClean="0"/>
            </a:br>
            <a:r>
              <a:rPr lang="en-US" b="1" dirty="0" smtClean="0"/>
              <a:t> September 13, 2010</a:t>
            </a:r>
            <a:endParaRPr lang="en-US" dirty="0" smtClean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10664" r="5989"/>
          <a:stretch/>
        </p:blipFill>
        <p:spPr bwMode="auto">
          <a:xfrm>
            <a:off x="4977442" y="2829464"/>
            <a:ext cx="4071667" cy="327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Machines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Commodity server-class systems</a:t>
            </a:r>
          </a:p>
          <a:p>
            <a:r>
              <a:rPr lang="en-US" dirty="0" smtClean="0"/>
              <a:t>Optimized for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</a:p>
          <a:p>
            <a:r>
              <a:rPr lang="en-US" dirty="0" smtClean="0"/>
              <a:t>Remote management interface</a:t>
            </a:r>
          </a:p>
          <a:p>
            <a:r>
              <a:rPr lang="en-US" dirty="0" smtClean="0"/>
              <a:t>Local storage (multiple drives)</a:t>
            </a:r>
          </a:p>
          <a:p>
            <a:r>
              <a:rPr lang="en-US" dirty="0" smtClean="0"/>
              <a:t>Multi-core CPU</a:t>
            </a:r>
          </a:p>
          <a:p>
            <a:r>
              <a:rPr lang="en-US" dirty="0" smtClean="0"/>
              <a:t>Gigabit Ethernet</a:t>
            </a:r>
          </a:p>
          <a:p>
            <a:r>
              <a:rPr lang="en-US" dirty="0" smtClean="0"/>
              <a:t>Stock Windows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32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Problem: What is a human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41315" name="Picture 31" descr="ballet-depth"/>
          <p:cNvSpPr>
            <a:spLocks noChangeAspect="1" noChangeArrowheads="1"/>
          </p:cNvSpPr>
          <p:nvPr/>
        </p:nvSpPr>
        <p:spPr bwMode="auto">
          <a:xfrm>
            <a:off x="0" y="2428875"/>
            <a:ext cx="32575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485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1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5334000" y="3276601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38800" y="3124201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829300" y="2857501"/>
            <a:ext cx="4572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15000" y="2667001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10200" y="2743201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6658824" y="3957119"/>
            <a:ext cx="470780" cy="1810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867400" y="3276601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2667001"/>
            <a:ext cx="35912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967743" y="2538744"/>
            <a:ext cx="226337" cy="3017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839486" y="3671935"/>
            <a:ext cx="430039" cy="95062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459651" y="2662478"/>
            <a:ext cx="307815" cy="4526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646753" y="3438809"/>
            <a:ext cx="525855" cy="4904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667501" y="2858256"/>
            <a:ext cx="610354" cy="75444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717672" y="2825436"/>
            <a:ext cx="90534" cy="4526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6785573" y="2363709"/>
            <a:ext cx="384772" cy="67901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743701" y="2628904"/>
            <a:ext cx="304799" cy="22859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29400" y="3352801"/>
            <a:ext cx="4572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6566025" y="3873375"/>
            <a:ext cx="467008" cy="35459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>
            <a:off x="4038600" y="2743201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905000" y="4876800"/>
            <a:ext cx="54214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Recognize players from depth map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At frame rate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Minimal resource usage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600200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500" y="3657600"/>
            <a:ext cx="2501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Motion Capture</a:t>
            </a:r>
          </a:p>
          <a:p>
            <a:r>
              <a:rPr lang="en-US" sz="2800" dirty="0" smtClean="0"/>
              <a:t>(ground truth)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543300" y="22098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143500" y="2362200"/>
            <a:ext cx="3276600" cy="1133475"/>
            <a:chOff x="1219200" y="2438400"/>
            <a:chExt cx="6838950" cy="2428875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991100" y="2209800"/>
            <a:ext cx="3276600" cy="1133475"/>
            <a:chOff x="1219200" y="2438400"/>
            <a:chExt cx="6838950" cy="2428875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762500" y="2057400"/>
            <a:ext cx="3276600" cy="1133475"/>
            <a:chOff x="1219200" y="2438400"/>
            <a:chExt cx="6838950" cy="2428875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610100" y="1905000"/>
            <a:ext cx="3276600" cy="1133475"/>
            <a:chOff x="1219200" y="2438400"/>
            <a:chExt cx="6838950" cy="2428875"/>
          </a:xfrm>
        </p:grpSpPr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3" name="Straight Connector 82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457700" y="1676400"/>
            <a:ext cx="3276600" cy="1133475"/>
            <a:chOff x="1219200" y="2438400"/>
            <a:chExt cx="6838950" cy="2428875"/>
          </a:xfrm>
        </p:grpSpPr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ight Arrow 121"/>
          <p:cNvSpPr/>
          <p:nvPr/>
        </p:nvSpPr>
        <p:spPr>
          <a:xfrm rot="5400000">
            <a:off x="6248400" y="40005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448300" y="48768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562600" y="3581400"/>
            <a:ext cx="204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examples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029200" y="3962400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Machine </a:t>
            </a:r>
            <a:br>
              <a:rPr lang="en-US" sz="2000" dirty="0" smtClean="0"/>
            </a:br>
            <a:r>
              <a:rPr lang="en-US" sz="2000" dirty="0" smtClean="0"/>
              <a:t>learning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390900" y="2819400"/>
            <a:ext cx="103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Rasterize</a:t>
            </a:r>
            <a:endParaRPr lang="en-US" dirty="0"/>
          </a:p>
        </p:txBody>
      </p:sp>
      <p:pic>
        <p:nvPicPr>
          <p:cNvPr id="1028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20347"/>
            <a:ext cx="1257300" cy="1417806"/>
          </a:xfrm>
          <a:prstGeom prst="rect">
            <a:avLst/>
          </a:prstGeom>
          <a:noFill/>
        </p:spPr>
      </p:pic>
      <p:pic>
        <p:nvPicPr>
          <p:cNvPr id="130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4724400"/>
            <a:ext cx="1257300" cy="1417806"/>
          </a:xfrm>
          <a:prstGeom prst="rect">
            <a:avLst/>
          </a:prstGeom>
          <a:noFill/>
        </p:spPr>
      </p:pic>
      <p:sp>
        <p:nvSpPr>
          <p:cNvPr id="133" name="Right Arrow 132"/>
          <p:cNvSpPr/>
          <p:nvPr/>
        </p:nvSpPr>
        <p:spPr>
          <a:xfrm>
            <a:off x="48006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73152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10800000" flipV="1">
            <a:off x="8686800" y="5029200"/>
            <a:ext cx="2286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8458200" y="5181600"/>
            <a:ext cx="2286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H="1">
            <a:off x="8191500" y="5143500"/>
            <a:ext cx="3048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8229600" y="50292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8305800" y="5562600"/>
            <a:ext cx="3048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8305800" y="5715000"/>
            <a:ext cx="1524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458200" y="57150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H="1">
            <a:off x="8496300" y="57531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305800" y="58674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610600" y="58674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22" grpId="0" animBg="1"/>
      <p:bldP spid="124" grpId="0" animBg="1"/>
      <p:bldP spid="126" grpId="0"/>
      <p:bldP spid="127" grpId="0"/>
      <p:bldP spid="128" grpId="0"/>
      <p:bldP spid="133" grpId="0" animBg="1"/>
      <p:bldP spid="13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5400" y="2209800"/>
            <a:ext cx="3276600" cy="1133475"/>
            <a:chOff x="1219200" y="2438400"/>
            <a:chExt cx="6838950" cy="242887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143000" y="2057400"/>
            <a:ext cx="3276600" cy="1133475"/>
            <a:chOff x="1219200" y="2438400"/>
            <a:chExt cx="6838950" cy="2428875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914400" y="1905000"/>
            <a:ext cx="3276600" cy="1133475"/>
            <a:chOff x="1219200" y="2438400"/>
            <a:chExt cx="6838950" cy="2428875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62000" y="1752600"/>
            <a:ext cx="3276600" cy="1133475"/>
            <a:chOff x="1219200" y="2438400"/>
            <a:chExt cx="6838950" cy="2428875"/>
          </a:xfrm>
        </p:grpSpPr>
        <p:pic>
          <p:nvPicPr>
            <p:cNvPr id="6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Straight Connector 7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09600" y="1524000"/>
            <a:ext cx="3276600" cy="1133475"/>
            <a:chOff x="1219200" y="2438400"/>
            <a:chExt cx="6838950" cy="2428875"/>
          </a:xfrm>
        </p:grpSpPr>
        <p:pic>
          <p:nvPicPr>
            <p:cNvPr id="9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ight Arrow 109"/>
          <p:cNvSpPr/>
          <p:nvPr/>
        </p:nvSpPr>
        <p:spPr>
          <a:xfrm>
            <a:off x="4953000" y="2133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019800" y="19812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352536" y="3343275"/>
            <a:ext cx="259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examples</a:t>
            </a:r>
          </a:p>
          <a:p>
            <a:r>
              <a:rPr lang="en-US" sz="2400" dirty="0" smtClean="0"/>
              <a:t>(millions of frames)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114800" y="4495800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14800" y="3962400"/>
            <a:ext cx="2667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4114800" y="4953000"/>
            <a:ext cx="2667000" cy="1143001"/>
            <a:chOff x="1219200" y="4343400"/>
            <a:chExt cx="6667043" cy="2514601"/>
          </a:xfrm>
        </p:grpSpPr>
        <p:pic>
          <p:nvPicPr>
            <p:cNvPr id="12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3434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343400"/>
              <a:ext cx="799643" cy="2514600"/>
            </a:xfrm>
            <a:prstGeom prst="rect">
              <a:avLst/>
            </a:prstGeom>
            <a:noFill/>
          </p:spPr>
        </p:pic>
      </p:grpSp>
      <p:sp>
        <p:nvSpPr>
          <p:cNvPr id="124" name="Rectangle 123"/>
          <p:cNvSpPr/>
          <p:nvPr/>
        </p:nvSpPr>
        <p:spPr>
          <a:xfrm>
            <a:off x="4114800" y="3429000"/>
            <a:ext cx="2667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 learning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efficient </a:t>
            </a:r>
            <a:r>
              <a:rPr lang="en-US" dirty="0" err="1" smtClean="0"/>
              <a:t>parallellization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03" y="1600200"/>
            <a:ext cx="6527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2" name="Picture 32" descr="http://upload.wikimedia.org/wikipedia/commons/thumb/8/84/Martin_Luther_King_Jr_NYWTS.jpg/250px-Martin_Luther_King_Jr_NYW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43200"/>
            <a:ext cx="1447800" cy="1754734"/>
          </a:xfrm>
          <a:prstGeom prst="rect">
            <a:avLst/>
          </a:prstGeom>
          <a:noFill/>
        </p:spPr>
      </p:pic>
      <p:pic>
        <p:nvPicPr>
          <p:cNvPr id="102430" name="Picture 30" descr="http://upload.wikimedia.org/wikipedia/commons/thumb/b/be/Carl_Sagan_Planetary_Society.JPG/225px-Carl_Sagan_Planetary_Soci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9600"/>
            <a:ext cx="1305422" cy="1781176"/>
          </a:xfrm>
          <a:prstGeom prst="rect">
            <a:avLst/>
          </a:prstGeom>
          <a:noFill/>
        </p:spPr>
      </p:pic>
      <p:pic>
        <p:nvPicPr>
          <p:cNvPr id="102420" name="Picture 20" descr="Gagarin in his space suit">
            <a:hlinkClick r:id="rId4" tooltip="Gagarin in his space sui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1714500" cy="2295526"/>
          </a:xfrm>
          <a:prstGeom prst="rect">
            <a:avLst/>
          </a:prstGeom>
          <a:noFill/>
        </p:spPr>
      </p:pic>
      <p:pic>
        <p:nvPicPr>
          <p:cNvPr id="102428" name="Picture 28" descr="http://www.matthewlangley.com/blog/uploaded_images/Koudelka---Russian-Tank-in-Prague-7658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429000"/>
            <a:ext cx="2133600" cy="1360171"/>
          </a:xfrm>
          <a:prstGeom prst="rect">
            <a:avLst/>
          </a:prstGeom>
          <a:noFill/>
        </p:spPr>
      </p:pic>
      <p:pic>
        <p:nvPicPr>
          <p:cNvPr id="102424" name="Picture 24" descr="http://upload.wikimedia.org/wikipedia/en/b/b3/Truffau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895600"/>
            <a:ext cx="1249551" cy="2047876"/>
          </a:xfrm>
          <a:prstGeom prst="rect">
            <a:avLst/>
          </a:prstGeom>
          <a:noFill/>
        </p:spPr>
      </p:pic>
      <p:pic>
        <p:nvPicPr>
          <p:cNvPr id="102422" name="Picture 22" descr="http://upload.wikimedia.org/wikipedia/commons/thumb/1/1d/Pilule_contraceptive.jpg/200px-Pilule_contraceptiv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1143000"/>
            <a:ext cx="1905000" cy="1171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Roaring ‘60s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102402" name="Picture 2" descr="The Beatles Tin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1219200"/>
            <a:ext cx="2286000" cy="2291715"/>
          </a:xfrm>
          <a:prstGeom prst="rect">
            <a:avLst/>
          </a:prstGeom>
          <a:noFill/>
        </p:spPr>
      </p:pic>
      <p:pic>
        <p:nvPicPr>
          <p:cNvPr id="102404" name="Picture 4" descr="The Vietnam War memoria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371600"/>
            <a:ext cx="1428750" cy="1714500"/>
          </a:xfrm>
          <a:prstGeom prst="rect">
            <a:avLst/>
          </a:prstGeom>
          <a:noFill/>
        </p:spPr>
      </p:pic>
      <p:pic>
        <p:nvPicPr>
          <p:cNvPr id="102406" name="Picture 6" descr="A bus covered with Hippie slogans and flower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3657600"/>
            <a:ext cx="1714500" cy="1924051"/>
          </a:xfrm>
          <a:prstGeom prst="rect">
            <a:avLst/>
          </a:prstGeom>
          <a:noFill/>
        </p:spPr>
      </p:pic>
      <p:pic>
        <p:nvPicPr>
          <p:cNvPr id="102408" name="Picture 8" descr="Jimi Hendrix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4495800"/>
            <a:ext cx="1629294" cy="2038351"/>
          </a:xfrm>
          <a:prstGeom prst="rect">
            <a:avLst/>
          </a:prstGeom>
          <a:noFill/>
        </p:spPr>
      </p:pic>
      <p:pic>
        <p:nvPicPr>
          <p:cNvPr id="102410" name="Picture 10" descr="OnTheRoa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81600" y="990600"/>
            <a:ext cx="1726883" cy="2819400"/>
          </a:xfrm>
          <a:prstGeom prst="rect">
            <a:avLst/>
          </a:prstGeom>
          <a:noFill/>
        </p:spPr>
      </p:pic>
      <p:pic>
        <p:nvPicPr>
          <p:cNvPr id="102412" name="Picture 12" descr="Moon landing hoax - No stars?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4191000"/>
            <a:ext cx="2322316" cy="2314576"/>
          </a:xfrm>
          <a:prstGeom prst="rect">
            <a:avLst/>
          </a:prstGeom>
          <a:noFill/>
        </p:spPr>
      </p:pic>
      <p:pic>
        <p:nvPicPr>
          <p:cNvPr id="102414" name="Picture 14" descr="http://www.peterrdevries.nl/images/kennedy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76600" y="1219200"/>
            <a:ext cx="1600200" cy="2022653"/>
          </a:xfrm>
          <a:prstGeom prst="rect">
            <a:avLst/>
          </a:prstGeom>
          <a:noFill/>
        </p:spPr>
      </p:pic>
      <p:pic>
        <p:nvPicPr>
          <p:cNvPr id="102418" name="Picture 18" descr="Janis Joplin Magne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95600" y="4114800"/>
            <a:ext cx="1490853" cy="2228850"/>
          </a:xfrm>
          <a:prstGeom prst="rect">
            <a:avLst/>
          </a:prstGeom>
          <a:noFill/>
        </p:spPr>
      </p:pic>
      <p:pic>
        <p:nvPicPr>
          <p:cNvPr id="102426" name="Picture 26" descr="http://upload.wikimedia.org/wikipedia/commons/thumb/8/89/Muhammad_Ali_NYWTS.jpg/220px-Muhammad_Ali_NYWTS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10400" y="5281353"/>
            <a:ext cx="1104900" cy="13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781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44" name="Picture 36" descr="RS-232C延長ケーブル（3m）　KR-9EN3 - サンワサプラ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1143000" cy="1143000"/>
          </a:xfrm>
          <a:prstGeom prst="rect">
            <a:avLst/>
          </a:prstGeom>
          <a:noFill/>
        </p:spPr>
      </p:pic>
      <p:pic>
        <p:nvPicPr>
          <p:cNvPr id="145442" name="Picture 34" descr="http://www.computerhistory.org/timeline/images/1964_bas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1905000" cy="2905125"/>
          </a:xfrm>
          <a:prstGeom prst="rect">
            <a:avLst/>
          </a:prstGeom>
          <a:noFill/>
        </p:spPr>
      </p:pic>
      <p:pic>
        <p:nvPicPr>
          <p:cNvPr id="145438" name="Picture 30" descr="http://www.computerhistory.org/timeline/images/1960_lis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9550"/>
            <a:ext cx="1905000" cy="2838450"/>
          </a:xfrm>
          <a:prstGeom prst="rect">
            <a:avLst/>
          </a:prstGeom>
          <a:noFill/>
        </p:spPr>
      </p:pic>
      <p:pic>
        <p:nvPicPr>
          <p:cNvPr id="145436" name="Picture 28" descr="http://www.computerhistory.org/timeline/images/1961_rt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676400"/>
            <a:ext cx="1905000" cy="1924051"/>
          </a:xfrm>
          <a:prstGeom prst="rect">
            <a:avLst/>
          </a:prstGeom>
          <a:noFill/>
        </p:spPr>
      </p:pic>
      <p:pic>
        <p:nvPicPr>
          <p:cNvPr id="145422" name="Picture 14" descr="http://archive.computerhistory.org/resources/still-image/UNIX/unix.license_plate.102623933.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25" y="4706112"/>
            <a:ext cx="2438400" cy="19994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486400" cy="1066800"/>
          </a:xfrm>
        </p:spPr>
        <p:txBody>
          <a:bodyPr/>
          <a:lstStyle/>
          <a:p>
            <a:r>
              <a:rPr lang="en-US" dirty="0" smtClean="0"/>
              <a:t>The other ‘60s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145410" name="Picture 2" descr="http://upload.wikimedia.org/wikipedia/commons/thumb/2/23/Spacewar%21-PDP-1-20070512.jpg/256px-Spacewar%21-PDP-1-200705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685800"/>
            <a:ext cx="2438400" cy="1638300"/>
          </a:xfrm>
          <a:prstGeom prst="rect">
            <a:avLst/>
          </a:prstGeom>
          <a:noFill/>
        </p:spPr>
      </p:pic>
      <p:pic>
        <p:nvPicPr>
          <p:cNvPr id="145412" name="Picture 4" descr="PDP 8/L from September 1969 Braunschweig Staatsbank more in german Wikiped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905000" cy="2543175"/>
          </a:xfrm>
          <a:prstGeom prst="rect">
            <a:avLst/>
          </a:prstGeom>
          <a:noFill/>
        </p:spPr>
      </p:pic>
      <p:pic>
        <p:nvPicPr>
          <p:cNvPr id="145416" name="Picture 8" descr="Image:Firstmouseundersid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1295400"/>
            <a:ext cx="2857500" cy="1905000"/>
          </a:xfrm>
          <a:prstGeom prst="rect">
            <a:avLst/>
          </a:prstGeom>
          <a:noFill/>
        </p:spPr>
      </p:pic>
      <p:pic>
        <p:nvPicPr>
          <p:cNvPr id="145418" name="Picture 10" descr="ARPANET logical map, March 1977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971800"/>
            <a:ext cx="2554188" cy="1828800"/>
          </a:xfrm>
          <a:prstGeom prst="rect">
            <a:avLst/>
          </a:prstGeom>
          <a:noFill/>
        </p:spPr>
      </p:pic>
      <p:pic>
        <p:nvPicPr>
          <p:cNvPr id="145420" name="Picture 12" descr="Image:Ken n denni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53125" y="3258312"/>
            <a:ext cx="2962275" cy="1924051"/>
          </a:xfrm>
          <a:prstGeom prst="rect">
            <a:avLst/>
          </a:prstGeom>
          <a:noFill/>
        </p:spPr>
      </p:pic>
      <p:pic>
        <p:nvPicPr>
          <p:cNvPr id="145424" name="Picture 16" descr="http://www.cs.utexas.edu/users/chris/think/ARPANET/FTP/pdp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3505200"/>
            <a:ext cx="1551214" cy="1809750"/>
          </a:xfrm>
          <a:prstGeom prst="rect">
            <a:avLst/>
          </a:prstGeom>
          <a:noFill/>
        </p:spPr>
      </p:pic>
      <p:pic>
        <p:nvPicPr>
          <p:cNvPr id="145426" name="Picture 18" descr="http://images.ctv.ca/gallery/photo/OS_history_20070126/image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5314950"/>
            <a:ext cx="2057400" cy="1543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24200" y="64008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OS/360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6482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Multics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2895600"/>
            <a:ext cx="105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ARPANET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438400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PDP/8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381000"/>
            <a:ext cx="117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Spacewars</a:t>
            </a:r>
            <a:endParaRPr lang="en-US" dirty="0"/>
          </a:p>
        </p:txBody>
      </p:sp>
      <p:pic>
        <p:nvPicPr>
          <p:cNvPr id="145428" name="Picture 20" descr="The program thinks it has a large range of contiguous addresses; but in reality the parts it is currently using are scattered around RAM, and the inactive parts are saved in a disk file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5334000"/>
            <a:ext cx="1524000" cy="1524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572000" y="5943600"/>
            <a:ext cx="16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49530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Time-sharing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56388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(defun factorial (n) </a:t>
            </a:r>
          </a:p>
          <a:p>
            <a:r>
              <a:rPr lang="pt-BR" dirty="0" smtClean="0"/>
              <a:t>  (if (&lt;= n 1) 1 </a:t>
            </a:r>
          </a:p>
          <a:p>
            <a:r>
              <a:rPr lang="pt-BR" dirty="0" smtClean="0"/>
              <a:t>       (* n (factorial (- n 1))))) </a:t>
            </a:r>
            <a:endParaRPr lang="en-US" dirty="0"/>
          </a:p>
        </p:txBody>
      </p:sp>
      <p:pic>
        <p:nvPicPr>
          <p:cNvPr id="145440" name="Picture 32" descr="http://www.computerhistory.org/timeline/images/1963_asci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76800" y="3276600"/>
            <a:ext cx="981364" cy="178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582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2" grpId="0"/>
      <p:bldP spid="23" grpId="0"/>
      <p:bldP spid="2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about the 2010’s?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146435" name="Picture 3" descr="C:\Users\mbudiu\AppData\Local\Microsoft\Windows\Temporary Internet Files\Content.IE5\CEUDYJIA\MCj043805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505200" cy="3505200"/>
          </a:xfrm>
          <a:prstGeom prst="rect">
            <a:avLst/>
          </a:prstGeom>
          <a:noFill/>
        </p:spPr>
      </p:pic>
      <p:pic>
        <p:nvPicPr>
          <p:cNvPr id="146437" name="Picture 5" descr="C:\Users\mbudiu\AppData\Local\Microsoft\Windows\Temporary Internet Files\Content.IE5\CEUDYJIA\MCj023400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1717141" cy="2113984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218085" cy="685801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00400"/>
            <a:ext cx="218085" cy="685801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590800"/>
            <a:ext cx="218085" cy="685801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95600"/>
            <a:ext cx="218085" cy="685801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0000"/>
            <a:ext cx="218085" cy="685801"/>
          </a:xfrm>
          <a:prstGeom prst="rect">
            <a:avLst/>
          </a:prstGeom>
          <a:noFill/>
        </p:spPr>
      </p:pic>
      <p:pic>
        <p:nvPicPr>
          <p:cNvPr id="1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218085" cy="685801"/>
          </a:xfrm>
          <a:prstGeom prst="rect">
            <a:avLst/>
          </a:prstGeom>
          <a:noFill/>
        </p:spPr>
      </p:pic>
      <p:pic>
        <p:nvPicPr>
          <p:cNvPr id="1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218085" cy="685801"/>
          </a:xfrm>
          <a:prstGeom prst="rect">
            <a:avLst/>
          </a:prstGeom>
          <a:noFill/>
        </p:spPr>
      </p:pic>
      <p:pic>
        <p:nvPicPr>
          <p:cNvPr id="1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76800"/>
            <a:ext cx="218085" cy="685801"/>
          </a:xfrm>
          <a:prstGeom prst="rect">
            <a:avLst/>
          </a:prstGeom>
          <a:noFill/>
        </p:spPr>
      </p:pic>
      <p:pic>
        <p:nvPicPr>
          <p:cNvPr id="1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218085" cy="685801"/>
          </a:xfrm>
          <a:prstGeom prst="rect">
            <a:avLst/>
          </a:prstGeom>
          <a:noFill/>
        </p:spPr>
      </p:pic>
      <p:pic>
        <p:nvPicPr>
          <p:cNvPr id="1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18085" cy="685801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218085" cy="685801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91000"/>
            <a:ext cx="218085" cy="685801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09800"/>
            <a:ext cx="218085" cy="685801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76600"/>
            <a:ext cx="218085" cy="685801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667000"/>
            <a:ext cx="218085" cy="685801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971800"/>
            <a:ext cx="218085" cy="685801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218085" cy="685801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218085" cy="685801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200"/>
            <a:ext cx="218085" cy="685801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18085" cy="685801"/>
          </a:xfrm>
          <a:prstGeom prst="rect">
            <a:avLst/>
          </a:prstGeom>
          <a:noFill/>
        </p:spPr>
      </p:pic>
      <p:pic>
        <p:nvPicPr>
          <p:cNvPr id="3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218085" cy="685801"/>
          </a:xfrm>
          <a:prstGeom prst="rect">
            <a:avLst/>
          </a:prstGeom>
          <a:noFill/>
        </p:spPr>
      </p:pic>
      <p:pic>
        <p:nvPicPr>
          <p:cNvPr id="3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218085" cy="685801"/>
          </a:xfrm>
          <a:prstGeom prst="rect">
            <a:avLst/>
          </a:prstGeom>
          <a:noFill/>
        </p:spPr>
      </p:pic>
      <p:pic>
        <p:nvPicPr>
          <p:cNvPr id="3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18085" cy="685801"/>
          </a:xfrm>
          <a:prstGeom prst="rect">
            <a:avLst/>
          </a:prstGeom>
          <a:noFill/>
        </p:spPr>
      </p:pic>
      <p:pic>
        <p:nvPicPr>
          <p:cNvPr id="3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267200"/>
            <a:ext cx="218085" cy="685801"/>
          </a:xfrm>
          <a:prstGeom prst="rect">
            <a:avLst/>
          </a:prstGeom>
          <a:noFill/>
        </p:spPr>
      </p:pic>
      <p:pic>
        <p:nvPicPr>
          <p:cNvPr id="3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218085" cy="685801"/>
          </a:xfrm>
          <a:prstGeom prst="rect">
            <a:avLst/>
          </a:prstGeom>
          <a:noFill/>
        </p:spPr>
      </p:pic>
      <p:pic>
        <p:nvPicPr>
          <p:cNvPr id="3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218085" cy="685801"/>
          </a:xfrm>
          <a:prstGeom prst="rect">
            <a:avLst/>
          </a:prstGeom>
          <a:noFill/>
        </p:spPr>
      </p:pic>
      <p:pic>
        <p:nvPicPr>
          <p:cNvPr id="3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43200"/>
            <a:ext cx="218085" cy="685801"/>
          </a:xfrm>
          <a:prstGeom prst="rect">
            <a:avLst/>
          </a:prstGeom>
          <a:noFill/>
        </p:spPr>
      </p:pic>
      <p:pic>
        <p:nvPicPr>
          <p:cNvPr id="3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218085" cy="685801"/>
          </a:xfrm>
          <a:prstGeom prst="rect">
            <a:avLst/>
          </a:prstGeom>
          <a:noFill/>
        </p:spPr>
      </p:pic>
      <p:pic>
        <p:nvPicPr>
          <p:cNvPr id="3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18085" cy="685801"/>
          </a:xfrm>
          <a:prstGeom prst="rect">
            <a:avLst/>
          </a:prstGeom>
          <a:noFill/>
        </p:spPr>
      </p:pic>
      <p:pic>
        <p:nvPicPr>
          <p:cNvPr id="4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67000"/>
            <a:ext cx="218085" cy="685801"/>
          </a:xfrm>
          <a:prstGeom prst="rect">
            <a:avLst/>
          </a:prstGeom>
          <a:noFill/>
        </p:spPr>
      </p:pic>
      <p:pic>
        <p:nvPicPr>
          <p:cNvPr id="4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62400"/>
            <a:ext cx="218085" cy="685801"/>
          </a:xfrm>
          <a:prstGeom prst="rect">
            <a:avLst/>
          </a:prstGeom>
          <a:noFill/>
        </p:spPr>
      </p:pic>
      <p:pic>
        <p:nvPicPr>
          <p:cNvPr id="4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76800"/>
            <a:ext cx="218085" cy="685801"/>
          </a:xfrm>
          <a:prstGeom prst="rect">
            <a:avLst/>
          </a:prstGeom>
          <a:noFill/>
        </p:spPr>
      </p:pic>
      <p:sp>
        <p:nvSpPr>
          <p:cNvPr id="44" name="32-Point Star 43"/>
          <p:cNvSpPr/>
          <p:nvPr/>
        </p:nvSpPr>
        <p:spPr>
          <a:xfrm>
            <a:off x="3768437" y="2677412"/>
            <a:ext cx="2209800" cy="205740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 rot="21249845">
            <a:off x="4067436" y="2972667"/>
            <a:ext cx="1611801" cy="146689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4298693" y="3175460"/>
            <a:ext cx="1149285" cy="1040091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 rot="21249845">
            <a:off x="4455130" y="3317296"/>
            <a:ext cx="838276" cy="741566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047" name="Picture 7" descr="C:\Users\mbudiu.NORTHAMERICA\AppData\Local\Microsoft\Windows\Temporary Internet Files\Content.IE5\925GOJ4Q\MCj0433941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505200"/>
            <a:ext cx="876300" cy="876300"/>
          </a:xfrm>
          <a:prstGeom prst="rect">
            <a:avLst/>
          </a:prstGeom>
          <a:noFill/>
        </p:spPr>
      </p:pic>
      <p:cxnSp>
        <p:nvCxnSpPr>
          <p:cNvPr id="50" name="Straight Connector 49"/>
          <p:cNvCxnSpPr>
            <a:stCxn id="44" idx="3"/>
            <a:endCxn id="87047" idx="1"/>
          </p:cNvCxnSpPr>
          <p:nvPr/>
        </p:nvCxnSpPr>
        <p:spPr>
          <a:xfrm>
            <a:off x="5978237" y="3706112"/>
            <a:ext cx="498763" cy="237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830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14400" y="1676400"/>
            <a:ext cx="7543800" cy="5029200"/>
          </a:xfrm>
          <a:prstGeom prst="roundRect">
            <a:avLst>
              <a:gd name="adj" fmla="val 9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7850" y="6019800"/>
            <a:ext cx="5791200" cy="533400"/>
          </a:xfrm>
          <a:prstGeom prst="rect">
            <a:avLst/>
          </a:prstGeom>
          <a:solidFill>
            <a:srgbClr val="E5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Networking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7850" y="4800600"/>
            <a:ext cx="5791200" cy="457200"/>
          </a:xfrm>
          <a:prstGeom prst="rect">
            <a:avLst/>
          </a:prstGeom>
          <a:solidFill>
            <a:srgbClr val="7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850" y="3581400"/>
            <a:ext cx="5791200" cy="457200"/>
          </a:xfrm>
          <a:prstGeom prst="rect">
            <a:avLst/>
          </a:prstGeom>
          <a:solidFill>
            <a:srgbClr val="11F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Distributed 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850" y="2971800"/>
            <a:ext cx="5791200" cy="4572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Scheduling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850" y="2362200"/>
            <a:ext cx="5791200" cy="457200"/>
          </a:xfrm>
          <a:prstGeom prst="rect">
            <a:avLst/>
          </a:prstGeom>
          <a:solidFill>
            <a:srgbClr val="00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 Management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1143000"/>
            <a:ext cx="5791200" cy="457200"/>
          </a:xfrm>
          <a:prstGeom prst="rect">
            <a:avLst/>
          </a:prstGeom>
          <a:solidFill>
            <a:srgbClr val="003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Applications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7850" y="5410200"/>
            <a:ext cx="5791200" cy="457200"/>
          </a:xfrm>
          <a:prstGeom prst="rect">
            <a:avLst/>
          </a:prstGeom>
          <a:solidFill>
            <a:srgbClr val="B7F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Identity &amp; Security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850" y="4191000"/>
            <a:ext cx="5791200" cy="457200"/>
          </a:xfrm>
          <a:prstGeom prst="rect">
            <a:avLst/>
          </a:prstGeom>
          <a:solidFill>
            <a:srgbClr val="56F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Caching and Synchronization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1752600"/>
            <a:ext cx="5791200" cy="457200"/>
          </a:xfrm>
          <a:prstGeom prst="rect">
            <a:avLst/>
          </a:prstGeom>
          <a:solidFill>
            <a:srgbClr val="006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Programming Languages and APIs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8410" y="3782210"/>
            <a:ext cx="275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Operating System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7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141316" name="Picture 4" descr="http://blogs.voices.com/thebiz/Amazon-Web-Services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0220"/>
            <a:ext cx="2857500" cy="1162050"/>
          </a:xfrm>
          <a:prstGeom prst="rect">
            <a:avLst/>
          </a:prstGeom>
          <a:noFill/>
        </p:spPr>
      </p:pic>
      <p:pic>
        <p:nvPicPr>
          <p:cNvPr id="141318" name="Picture 6" descr="http://www.arrowasia.com.hk/file_system/intranet/SA/MIME/Image/goog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55620"/>
            <a:ext cx="2990850" cy="1133475"/>
          </a:xfrm>
          <a:prstGeom prst="rect">
            <a:avLst/>
          </a:prstGeom>
          <a:noFill/>
        </p:spPr>
      </p:pic>
      <p:pic>
        <p:nvPicPr>
          <p:cNvPr id="141322" name="Picture 10" descr="http://fishtrain.com/wp-content/uploads/akamai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836420"/>
            <a:ext cx="2286000" cy="1076325"/>
          </a:xfrm>
          <a:prstGeom prst="rect">
            <a:avLst/>
          </a:prstGeom>
          <a:noFill/>
        </p:spPr>
      </p:pic>
      <p:pic>
        <p:nvPicPr>
          <p:cNvPr id="141324" name="Picture 12" descr="http://ivory.vnunet.com/images/company-logos/vmware-logo/medi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131820"/>
            <a:ext cx="2306782" cy="1371600"/>
          </a:xfrm>
          <a:prstGeom prst="rect">
            <a:avLst/>
          </a:prstGeom>
          <a:noFill/>
        </p:spPr>
      </p:pic>
      <p:pic>
        <p:nvPicPr>
          <p:cNvPr id="141326" name="Picture 14" descr="http://blogoehlert.typepad.com/photos/uncategorized/yahoo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472940"/>
            <a:ext cx="2209800" cy="1546860"/>
          </a:xfrm>
          <a:prstGeom prst="rect">
            <a:avLst/>
          </a:prstGeom>
          <a:noFill/>
        </p:spPr>
      </p:pic>
      <p:pic>
        <p:nvPicPr>
          <p:cNvPr id="141328" name="Picture 16" descr="http://www.fathomseo.com/blog/wp-content/uploads/2007/09/facebook_logo_lar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975413"/>
            <a:ext cx="2590800" cy="971550"/>
          </a:xfrm>
          <a:prstGeom prst="rect">
            <a:avLst/>
          </a:prstGeom>
          <a:noFill/>
        </p:spPr>
      </p:pic>
      <p:pic>
        <p:nvPicPr>
          <p:cNvPr id="141330" name="Picture 18" descr="AT&amp;T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427220"/>
            <a:ext cx="1638300" cy="1489364"/>
          </a:xfrm>
          <a:prstGeom prst="rect">
            <a:avLst/>
          </a:prstGeom>
          <a:noFill/>
        </p:spPr>
      </p:pic>
      <p:pic>
        <p:nvPicPr>
          <p:cNvPr id="141332" name="Picture 20" descr="http://rackable.com/images/common/masthead-1.gif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3436620"/>
            <a:ext cx="1619250" cy="6477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9095"/>
            <a:ext cx="2065876" cy="20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6197025"/>
            <a:ext cx="421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many, many more…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of the Global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64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network topology</a:t>
            </a:r>
            <a:endParaRPr lang="en-US" dirty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57" y="3886201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757" y="3886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157" y="38862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557" y="3886200"/>
            <a:ext cx="799643" cy="2514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243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007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71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535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21336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2"/>
            <a:endCxn id="12" idx="0"/>
          </p:cNvCxnSpPr>
          <p:nvPr/>
        </p:nvCxnSpPr>
        <p:spPr>
          <a:xfrm rot="5400000">
            <a:off x="1962379" y="1809979"/>
            <a:ext cx="838200" cy="25522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627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246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484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103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341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579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391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4010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3248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867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2105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1343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1155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0774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0012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9631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8869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8107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7919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7538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6776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395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5633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54871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2"/>
            <a:endCxn id="13" idx="0"/>
          </p:cNvCxnSpPr>
          <p:nvPr/>
        </p:nvCxnSpPr>
        <p:spPr>
          <a:xfrm rot="5400000">
            <a:off x="2800579" y="2648179"/>
            <a:ext cx="838200" cy="8758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6" idx="2"/>
            <a:endCxn id="14" idx="0"/>
          </p:cNvCxnSpPr>
          <p:nvPr/>
        </p:nvCxnSpPr>
        <p:spPr>
          <a:xfrm rot="16200000" flipH="1">
            <a:off x="3638778" y="2685821"/>
            <a:ext cx="838200" cy="8005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2"/>
            <a:endCxn id="15" idx="0"/>
          </p:cNvCxnSpPr>
          <p:nvPr/>
        </p:nvCxnSpPr>
        <p:spPr>
          <a:xfrm rot="16200000" flipH="1">
            <a:off x="4476978" y="1847621"/>
            <a:ext cx="838200" cy="2476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934200" y="4648200"/>
            <a:ext cx="57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9342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top-of-rack switch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34200" y="220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top-level switch</a:t>
            </a:r>
            <a:endParaRPr lang="en-US" dirty="0"/>
          </a:p>
        </p:txBody>
      </p:sp>
      <p:cxnSp>
        <p:nvCxnSpPr>
          <p:cNvPr id="59" name="Straight Connector 58"/>
          <p:cNvCxnSpPr>
            <a:stCxn id="16" idx="0"/>
          </p:cNvCxnSpPr>
          <p:nvPr/>
        </p:nvCxnSpPr>
        <p:spPr>
          <a:xfrm flipV="1">
            <a:off x="3657600" y="1295400"/>
            <a:ext cx="28956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924869" y="11107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next level switch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110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0" y="1066800"/>
            <a:ext cx="76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C:\Users\mbudiu\AppData\Local\Microsoft\Windows\Temporary Internet Files\Content.IE5\CEUDYJIA\MCj043805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505200" cy="3505200"/>
          </a:xfrm>
          <a:prstGeom prst="rect">
            <a:avLst/>
          </a:prstGeom>
          <a:noFill/>
        </p:spPr>
      </p:pic>
      <p:pic>
        <p:nvPicPr>
          <p:cNvPr id="4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218085" cy="685801"/>
          </a:xfrm>
          <a:prstGeom prst="rect">
            <a:avLst/>
          </a:prstGeom>
          <a:noFill/>
        </p:spPr>
      </p:pic>
      <p:pic>
        <p:nvPicPr>
          <p:cNvPr id="4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218085" cy="685801"/>
          </a:xfrm>
          <a:prstGeom prst="rect">
            <a:avLst/>
          </a:prstGeom>
          <a:noFill/>
        </p:spPr>
      </p:pic>
      <p:pic>
        <p:nvPicPr>
          <p:cNvPr id="4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90800"/>
            <a:ext cx="218085" cy="685801"/>
          </a:xfrm>
          <a:prstGeom prst="rect">
            <a:avLst/>
          </a:prstGeom>
          <a:noFill/>
        </p:spPr>
      </p:pic>
      <p:pic>
        <p:nvPicPr>
          <p:cNvPr id="7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218085" cy="685801"/>
          </a:xfrm>
          <a:prstGeom prst="rect">
            <a:avLst/>
          </a:prstGeom>
          <a:noFill/>
        </p:spPr>
      </p:pic>
      <p:pic>
        <p:nvPicPr>
          <p:cNvPr id="7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218085" cy="685801"/>
          </a:xfrm>
          <a:prstGeom prst="rect">
            <a:avLst/>
          </a:prstGeom>
          <a:noFill/>
        </p:spPr>
      </p:pic>
      <p:pic>
        <p:nvPicPr>
          <p:cNvPr id="7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218085" cy="685801"/>
          </a:xfrm>
          <a:prstGeom prst="rect">
            <a:avLst/>
          </a:prstGeom>
          <a:noFill/>
        </p:spPr>
      </p:pic>
      <p:pic>
        <p:nvPicPr>
          <p:cNvPr id="7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218085" cy="685801"/>
          </a:xfrm>
          <a:prstGeom prst="rect">
            <a:avLst/>
          </a:prstGeom>
          <a:noFill/>
        </p:spPr>
      </p:pic>
      <p:pic>
        <p:nvPicPr>
          <p:cNvPr id="8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76800"/>
            <a:ext cx="218085" cy="685801"/>
          </a:xfrm>
          <a:prstGeom prst="rect">
            <a:avLst/>
          </a:prstGeom>
          <a:noFill/>
        </p:spPr>
      </p:pic>
      <p:pic>
        <p:nvPicPr>
          <p:cNvPr id="8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218085" cy="685801"/>
          </a:xfrm>
          <a:prstGeom prst="rect">
            <a:avLst/>
          </a:prstGeom>
          <a:noFill/>
        </p:spPr>
      </p:pic>
      <p:pic>
        <p:nvPicPr>
          <p:cNvPr id="8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18085" cy="685801"/>
          </a:xfrm>
          <a:prstGeom prst="rect">
            <a:avLst/>
          </a:prstGeom>
          <a:noFill/>
        </p:spPr>
      </p:pic>
      <p:pic>
        <p:nvPicPr>
          <p:cNvPr id="8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218085" cy="685801"/>
          </a:xfrm>
          <a:prstGeom prst="rect">
            <a:avLst/>
          </a:prstGeom>
          <a:noFill/>
        </p:spPr>
      </p:pic>
      <p:pic>
        <p:nvPicPr>
          <p:cNvPr id="8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218085" cy="685801"/>
          </a:xfrm>
          <a:prstGeom prst="rect">
            <a:avLst/>
          </a:prstGeom>
          <a:noFill/>
        </p:spPr>
      </p:pic>
      <p:pic>
        <p:nvPicPr>
          <p:cNvPr id="8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218085" cy="685801"/>
          </a:xfrm>
          <a:prstGeom prst="rect">
            <a:avLst/>
          </a:prstGeom>
          <a:noFill/>
        </p:spPr>
      </p:pic>
      <p:pic>
        <p:nvPicPr>
          <p:cNvPr id="8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76600"/>
            <a:ext cx="218085" cy="685801"/>
          </a:xfrm>
          <a:prstGeom prst="rect">
            <a:avLst/>
          </a:prstGeom>
          <a:noFill/>
        </p:spPr>
      </p:pic>
      <p:pic>
        <p:nvPicPr>
          <p:cNvPr id="8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218085" cy="685801"/>
          </a:xfrm>
          <a:prstGeom prst="rect">
            <a:avLst/>
          </a:prstGeom>
          <a:noFill/>
        </p:spPr>
      </p:pic>
      <p:pic>
        <p:nvPicPr>
          <p:cNvPr id="8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218085" cy="685801"/>
          </a:xfrm>
          <a:prstGeom prst="rect">
            <a:avLst/>
          </a:prstGeom>
          <a:noFill/>
        </p:spPr>
      </p:pic>
      <p:pic>
        <p:nvPicPr>
          <p:cNvPr id="8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218085" cy="685801"/>
          </a:xfrm>
          <a:prstGeom prst="rect">
            <a:avLst/>
          </a:prstGeom>
          <a:noFill/>
        </p:spPr>
      </p:pic>
      <p:pic>
        <p:nvPicPr>
          <p:cNvPr id="9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218085" cy="685801"/>
          </a:xfrm>
          <a:prstGeom prst="rect">
            <a:avLst/>
          </a:prstGeom>
          <a:noFill/>
        </p:spPr>
      </p:pic>
      <p:pic>
        <p:nvPicPr>
          <p:cNvPr id="9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218085" cy="685801"/>
          </a:xfrm>
          <a:prstGeom prst="rect">
            <a:avLst/>
          </a:prstGeom>
          <a:noFill/>
        </p:spPr>
      </p:pic>
      <p:pic>
        <p:nvPicPr>
          <p:cNvPr id="9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95800"/>
            <a:ext cx="218085" cy="685801"/>
          </a:xfrm>
          <a:prstGeom prst="rect">
            <a:avLst/>
          </a:prstGeom>
          <a:noFill/>
        </p:spPr>
      </p:pic>
      <p:pic>
        <p:nvPicPr>
          <p:cNvPr id="9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218085" cy="685801"/>
          </a:xfrm>
          <a:prstGeom prst="rect">
            <a:avLst/>
          </a:prstGeom>
          <a:noFill/>
        </p:spPr>
      </p:pic>
      <p:pic>
        <p:nvPicPr>
          <p:cNvPr id="9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218085" cy="685801"/>
          </a:xfrm>
          <a:prstGeom prst="rect">
            <a:avLst/>
          </a:prstGeom>
          <a:noFill/>
        </p:spPr>
      </p:pic>
      <p:pic>
        <p:nvPicPr>
          <p:cNvPr id="9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218085" cy="685801"/>
          </a:xfrm>
          <a:prstGeom prst="rect">
            <a:avLst/>
          </a:prstGeom>
          <a:noFill/>
        </p:spPr>
      </p:pic>
      <p:pic>
        <p:nvPicPr>
          <p:cNvPr id="9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218085" cy="685801"/>
          </a:xfrm>
          <a:prstGeom prst="rect">
            <a:avLst/>
          </a:prstGeom>
          <a:noFill/>
        </p:spPr>
      </p:pic>
      <p:pic>
        <p:nvPicPr>
          <p:cNvPr id="9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218085" cy="685801"/>
          </a:xfrm>
          <a:prstGeom prst="rect">
            <a:avLst/>
          </a:prstGeom>
          <a:noFill/>
        </p:spPr>
      </p:pic>
      <p:pic>
        <p:nvPicPr>
          <p:cNvPr id="9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218085" cy="685801"/>
          </a:xfrm>
          <a:prstGeom prst="rect">
            <a:avLst/>
          </a:prstGeom>
          <a:noFill/>
        </p:spPr>
      </p:pic>
      <p:pic>
        <p:nvPicPr>
          <p:cNvPr id="9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218085" cy="685801"/>
          </a:xfrm>
          <a:prstGeom prst="rect">
            <a:avLst/>
          </a:prstGeom>
          <a:noFill/>
        </p:spPr>
      </p:pic>
      <p:pic>
        <p:nvPicPr>
          <p:cNvPr id="10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18085" cy="685801"/>
          </a:xfrm>
          <a:prstGeom prst="rect">
            <a:avLst/>
          </a:prstGeom>
          <a:noFill/>
        </p:spPr>
      </p:pic>
      <p:pic>
        <p:nvPicPr>
          <p:cNvPr id="10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218085" cy="685801"/>
          </a:xfrm>
          <a:prstGeom prst="rect">
            <a:avLst/>
          </a:prstGeom>
          <a:noFill/>
        </p:spPr>
      </p:pic>
      <p:pic>
        <p:nvPicPr>
          <p:cNvPr id="10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18085" cy="685801"/>
          </a:xfrm>
          <a:prstGeom prst="rect">
            <a:avLst/>
          </a:prstGeom>
          <a:noFill/>
        </p:spPr>
      </p:pic>
      <p:pic>
        <p:nvPicPr>
          <p:cNvPr id="10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218085" cy="685801"/>
          </a:xfrm>
          <a:prstGeom prst="rect">
            <a:avLst/>
          </a:prstGeom>
          <a:noFill/>
        </p:spPr>
      </p:pic>
      <p:pic>
        <p:nvPicPr>
          <p:cNvPr id="10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218085" cy="685801"/>
          </a:xfrm>
          <a:prstGeom prst="rect">
            <a:avLst/>
          </a:prstGeom>
          <a:noFill/>
        </p:spPr>
      </p:pic>
      <p:sp>
        <p:nvSpPr>
          <p:cNvPr id="105" name="32-Point Star 104"/>
          <p:cNvSpPr/>
          <p:nvPr/>
        </p:nvSpPr>
        <p:spPr>
          <a:xfrm>
            <a:off x="3768437" y="2677412"/>
            <a:ext cx="2209800" cy="205740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32-Point Star 105"/>
          <p:cNvSpPr/>
          <p:nvPr/>
        </p:nvSpPr>
        <p:spPr>
          <a:xfrm rot="21249845">
            <a:off x="4067436" y="2972667"/>
            <a:ext cx="1611801" cy="146689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32-Point Star 106"/>
          <p:cNvSpPr/>
          <p:nvPr/>
        </p:nvSpPr>
        <p:spPr>
          <a:xfrm>
            <a:off x="4298693" y="3175460"/>
            <a:ext cx="1149285" cy="1040091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32-Point Star 107"/>
          <p:cNvSpPr/>
          <p:nvPr/>
        </p:nvSpPr>
        <p:spPr>
          <a:xfrm rot="21249845">
            <a:off x="4455130" y="3317296"/>
            <a:ext cx="838276" cy="741566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7" descr="C:\Users\mbudiu.NORTHAMERICA\AppData\Local\Microsoft\Windows\Temporary Internet Files\Content.IE5\925GOJ4Q\MCj043394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05200"/>
            <a:ext cx="876300" cy="876300"/>
          </a:xfrm>
          <a:prstGeom prst="rect">
            <a:avLst/>
          </a:prstGeom>
          <a:noFill/>
        </p:spPr>
      </p:pic>
      <p:cxnSp>
        <p:nvCxnSpPr>
          <p:cNvPr id="110" name="Straight Connector 109"/>
          <p:cNvCxnSpPr>
            <a:endCxn id="109" idx="1"/>
          </p:cNvCxnSpPr>
          <p:nvPr/>
        </p:nvCxnSpPr>
        <p:spPr>
          <a:xfrm>
            <a:off x="5978237" y="3706112"/>
            <a:ext cx="498763" cy="237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jigsawout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828800"/>
            <a:ext cx="4582285" cy="38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9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budiu\AppData\Local\Microsoft\Windows\Temporary Internet Files\Content.IE5\7Q8VXV76\MP9002276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cloud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7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cloud” is evolving rapidly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frontiers are being conquered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face of computing will change forever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still a lot to be done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might do it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27656" name="Picture 8" descr="C:\Users\mbudiu\AppData\Local\Microsoft\Windows\Temporary Internet Files\Content.IE5\ALO6T82F\MC9004362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46" y="4572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67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112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51017736"/>
              </p:ext>
            </p:extLst>
          </p:nvPr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112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Bibliography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990601"/>
            <a:ext cx="8839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hlinkClick r:id="rId2"/>
              </a:rPr>
              <a:t>Dryad: Distributed Data-Parallel Programs from Sequential Building Blocks</a:t>
            </a:r>
            <a:endParaRPr lang="en-US" sz="1400" b="1" dirty="0" smtClean="0"/>
          </a:p>
          <a:p>
            <a:r>
              <a:rPr lang="en-US" sz="1400" i="1" dirty="0" smtClean="0"/>
              <a:t>Michael Isard, Mihai Budiu, Yuan Yu, Andrew Birrell, and Dennis Fetterly</a:t>
            </a:r>
          </a:p>
          <a:p>
            <a:r>
              <a:rPr lang="en-US" sz="1400" dirty="0" smtClean="0"/>
              <a:t>European Conference on Computer Systems (</a:t>
            </a:r>
            <a:r>
              <a:rPr lang="en-US" sz="1400" dirty="0" err="1" smtClean="0"/>
              <a:t>EuroSys</a:t>
            </a:r>
            <a:r>
              <a:rPr lang="en-US" sz="1400" dirty="0" smtClean="0"/>
              <a:t>), Lisbon, Portugal, March 21-23, 2007</a:t>
            </a:r>
          </a:p>
          <a:p>
            <a:endParaRPr lang="en-US" sz="1400" b="1" dirty="0" smtClean="0">
              <a:hlinkClick r:id="rId3"/>
            </a:endParaRPr>
          </a:p>
          <a:p>
            <a:r>
              <a:rPr lang="en-US" sz="1400" b="1" dirty="0" smtClean="0">
                <a:hlinkClick r:id="rId3"/>
              </a:rPr>
              <a:t>DryadLINQ: A System for General-Purpose Distributed Data-Parallel Computing Using a High-Level Language</a:t>
            </a:r>
            <a:endParaRPr lang="en-US" sz="1400" b="1" dirty="0" smtClean="0"/>
          </a:p>
          <a:p>
            <a:r>
              <a:rPr lang="en-US" sz="1400" i="1" dirty="0" smtClean="0"/>
              <a:t>Yuan Yu, Michael Isard, Dennis Fetterly, Mihai Budiu, Úlfar Erlingsson, Pradeep Kumar Gunda, and Jon Currey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Symposium on Operating System Design and Implementation (OSDI), San Diego, CA, December 8-10, 2008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hlinkClick r:id="rId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hlinkClick r:id="rId4"/>
              </a:rPr>
              <a:t>Hunting for problems with Artemis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Gabriela F. </a:t>
            </a:r>
            <a:r>
              <a:rPr lang="en-US" sz="1400" i="1" dirty="0" err="1" smtClean="0"/>
              <a:t>Creţu-Ciocârlie</a:t>
            </a:r>
            <a:r>
              <a:rPr lang="en-US" sz="1400" i="1" dirty="0" smtClean="0"/>
              <a:t>, Mihai Budiu, and Moises Goldszmidt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USENIX Workshop on the Analysis of System Logs (WASL), San Diego, CA, December 7, 2008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hlinkClick r:id="rId5"/>
              </a:rPr>
              <a:t>DryadInc</a:t>
            </a:r>
            <a:r>
              <a:rPr lang="en-US" sz="1400" b="1" dirty="0" smtClean="0">
                <a:hlinkClick r:id="rId5"/>
              </a:rPr>
              <a:t>: Reusing work in large-scale computations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Lucian Popa, Mihai Budiu, Yuan Yu, and Michael Isard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Workshop on Hot Topics in Cloud Computing (</a:t>
            </a:r>
            <a:r>
              <a:rPr lang="en-US" sz="1400" dirty="0" err="1" smtClean="0"/>
              <a:t>HotCloud</a:t>
            </a:r>
            <a:r>
              <a:rPr lang="en-US" sz="1400" dirty="0" smtClean="0"/>
              <a:t>), San Diego, CA, June 15, 2009 </a:t>
            </a:r>
            <a:br>
              <a:rPr lang="en-US" sz="1400" dirty="0" smtClean="0"/>
            </a:br>
            <a:endParaRPr lang="en-US" sz="1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hlinkClick r:id="rId6" action="ppaction://hlinkfile"/>
              </a:rPr>
              <a:t>Distributed Aggregation for Data-Parallel Computing: Interfaces and Implementations</a:t>
            </a:r>
            <a:r>
              <a:rPr lang="en-US" sz="1400" dirty="0" smtClean="0"/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>Yuan Yu, Pradeep Kumar Gunda, and Michael Isard,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ACM Symposium on Operating Systems Principles (SOSP), October 2009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r>
              <a:rPr lang="en-US" sz="1400" b="1" dirty="0" smtClean="0">
                <a:hlinkClick r:id="rId7"/>
              </a:rPr>
              <a:t>Quincy: Fair Scheduling for Distributed Computing Clusters</a:t>
            </a:r>
            <a:endParaRPr lang="en-US" sz="1400" b="1" dirty="0" smtClean="0"/>
          </a:p>
          <a:p>
            <a:pPr lvl="0"/>
            <a:r>
              <a:rPr lang="en-US" sz="1400" i="1" dirty="0" smtClean="0"/>
              <a:t>Michael Isard, Vijayan Prabhakaran, Jon Currey, Udi Wieder, Kunal Talwar, and Andrew Goldberg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ACM Symposium on Operating Systems Principles (SOSP), October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63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u="sng" dirty="0">
                <a:hlinkClick r:id="rId2"/>
              </a:rPr>
              <a:t>Autopilot: Automatic Data Center </a:t>
            </a:r>
            <a:r>
              <a:rPr lang="en-US" sz="1600" b="1" u="sng" dirty="0" smtClean="0">
                <a:hlinkClick r:id="rId2"/>
              </a:rPr>
              <a:t>Management</a:t>
            </a:r>
            <a:r>
              <a:rPr lang="en-US" sz="1600" dirty="0" smtClean="0"/>
              <a:t>, </a:t>
            </a:r>
            <a:r>
              <a:rPr lang="en-US" sz="1600" i="1" dirty="0" smtClean="0"/>
              <a:t>Michael Isard</a:t>
            </a:r>
            <a:r>
              <a:rPr lang="en-US" sz="1600" dirty="0" smtClean="0"/>
              <a:t>, </a:t>
            </a:r>
            <a:r>
              <a:rPr lang="en-US" sz="1600" dirty="0"/>
              <a:t>in </a:t>
            </a:r>
            <a:r>
              <a:rPr lang="en-US" sz="1600" i="1" dirty="0"/>
              <a:t>Operating Systems Review</a:t>
            </a:r>
            <a:r>
              <a:rPr lang="en-US" sz="1600" dirty="0"/>
              <a:t>, vol. 41, no. 2, pp. 60-67, April 2007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u="sng" dirty="0">
                <a:hlinkClick r:id="rId3"/>
              </a:rPr>
              <a:t>Distributed Data-Parallel Computing Using a High-Level Programming </a:t>
            </a:r>
            <a:r>
              <a:rPr lang="en-US" sz="1600" b="1" u="sng" dirty="0" smtClean="0">
                <a:hlinkClick r:id="rId3"/>
              </a:rPr>
              <a:t>Language</a:t>
            </a:r>
            <a:r>
              <a:rPr lang="en-US" sz="1600" u="sng" dirty="0" smtClean="0">
                <a:hlinkClick r:id="rId4"/>
              </a:rPr>
              <a:t>, </a:t>
            </a:r>
            <a:r>
              <a:rPr lang="en-US" sz="1600" i="1" dirty="0"/>
              <a:t>Michael Isard and Yuan </a:t>
            </a:r>
            <a:r>
              <a:rPr lang="en-US" sz="1600" i="1" dirty="0" smtClean="0"/>
              <a:t>Yu</a:t>
            </a:r>
            <a:r>
              <a:rPr lang="en-US" sz="1600" dirty="0" smtClean="0"/>
              <a:t>, </a:t>
            </a:r>
            <a:r>
              <a:rPr lang="en-US" sz="1600" dirty="0"/>
              <a:t>in </a:t>
            </a:r>
            <a:r>
              <a:rPr lang="en-US" sz="1600" i="1" dirty="0"/>
              <a:t>International Conference on Management of Data (SIGMOD)</a:t>
            </a:r>
            <a:r>
              <a:rPr lang="en-US" sz="1600" dirty="0"/>
              <a:t>, July 2009</a:t>
            </a:r>
          </a:p>
          <a:p>
            <a:pPr marL="0" indent="0">
              <a:buNone/>
            </a:pPr>
            <a:endParaRPr lang="en-US" sz="1600" dirty="0" smtClean="0">
              <a:hlinkClick r:id="rId4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 smtClean="0">
                <a:hlinkClick r:id="rId5"/>
              </a:rPr>
              <a:t>SCOPE</a:t>
            </a:r>
            <a:r>
              <a:rPr lang="en-US" sz="1600" b="1" dirty="0">
                <a:hlinkClick r:id="rId5"/>
              </a:rPr>
              <a:t>: Easy and Efficient Parallel Processing of Massive Data Sets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600" i="1" dirty="0"/>
              <a:t>Ronnie Chaiken, Bob Jenkins, Per-</a:t>
            </a:r>
            <a:r>
              <a:rPr lang="en-US" sz="1600" i="1" dirty="0" err="1"/>
              <a:t>Åke</a:t>
            </a:r>
            <a:r>
              <a:rPr lang="en-US" sz="1600" i="1" dirty="0"/>
              <a:t> Larson, Bill Ramsey, Darren </a:t>
            </a:r>
            <a:r>
              <a:rPr lang="en-US" sz="1600" i="1" dirty="0" err="1"/>
              <a:t>Shakib</a:t>
            </a:r>
            <a:r>
              <a:rPr lang="en-US" sz="1600" i="1" dirty="0"/>
              <a:t>, Simon Weaver, and  </a:t>
            </a:r>
            <a:r>
              <a:rPr lang="en-US" sz="1600" i="1" dirty="0" err="1"/>
              <a:t>Jingren</a:t>
            </a:r>
            <a:r>
              <a:rPr lang="en-US" sz="1600" i="1" dirty="0"/>
              <a:t> </a:t>
            </a:r>
            <a:r>
              <a:rPr lang="en-US" sz="1600" i="1" dirty="0" smtClean="0"/>
              <a:t>Zhou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/>
              <a:t>Very </a:t>
            </a:r>
            <a:r>
              <a:rPr lang="en-US" sz="1600" dirty="0"/>
              <a:t>Large Databases Conference (VLDB), Auckland, New Zealand, August 23-28 2008</a:t>
            </a:r>
          </a:p>
          <a:p>
            <a:pPr marL="0" indent="0">
              <a:buNone/>
            </a:pPr>
            <a:endParaRPr lang="en-US" sz="1600" dirty="0" smtClean="0">
              <a:hlinkClick r:id="rId6"/>
            </a:endParaRPr>
          </a:p>
          <a:p>
            <a:pPr marL="0" indent="0">
              <a:buNone/>
            </a:pPr>
            <a:r>
              <a:rPr lang="en-US" sz="1600" b="1" dirty="0" smtClean="0">
                <a:hlinkClick r:id="rId6"/>
              </a:rPr>
              <a:t>Incorporating </a:t>
            </a:r>
            <a:r>
              <a:rPr lang="en-US" sz="1600" b="1" dirty="0">
                <a:hlinkClick r:id="rId6"/>
              </a:rPr>
              <a:t>Partitioning and Parallel Plans into the SCOPE </a:t>
            </a:r>
            <a:r>
              <a:rPr lang="en-US" sz="1600" b="1" dirty="0" smtClean="0">
                <a:hlinkClick r:id="rId6"/>
              </a:rPr>
              <a:t>Optimizer</a:t>
            </a:r>
            <a:r>
              <a:rPr lang="en-US" sz="1600" dirty="0" smtClean="0"/>
              <a:t>, </a:t>
            </a:r>
            <a:r>
              <a:rPr lang="en-US" sz="1600" i="1" dirty="0" err="1"/>
              <a:t>Jingren</a:t>
            </a:r>
            <a:r>
              <a:rPr lang="en-US" sz="1600" i="1" dirty="0"/>
              <a:t> Zhou, Per-</a:t>
            </a:r>
            <a:r>
              <a:rPr lang="en-US" sz="1600" i="1" dirty="0" err="1"/>
              <a:t>Åke</a:t>
            </a:r>
            <a:r>
              <a:rPr lang="en-US" sz="1600" i="1" dirty="0"/>
              <a:t> Larson, and Ronnie Chaiken</a:t>
            </a:r>
            <a:r>
              <a:rPr lang="en-US" sz="1600" dirty="0"/>
              <a:t>, in Proc. of the 2010 ICDE Conference (ICDE’10).</a:t>
            </a:r>
            <a:r>
              <a:rPr lang="en-US" sz="1600" i="1" u="sng" dirty="0"/>
              <a:t> 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/>
              <a:t>Nectar: Automatic Management of Data and Computation in Data </a:t>
            </a:r>
            <a:r>
              <a:rPr lang="en-US" sz="1600" b="1" dirty="0" smtClean="0"/>
              <a:t>Centers, </a:t>
            </a:r>
            <a:r>
              <a:rPr lang="en-US" sz="1600" i="1" dirty="0" smtClean="0"/>
              <a:t>Pradeep </a:t>
            </a:r>
            <a:r>
              <a:rPr lang="en-US" sz="1600" i="1" dirty="0"/>
              <a:t>Kumar Gunda, Lenin Ravindranath, </a:t>
            </a:r>
            <a:r>
              <a:rPr lang="en-US" sz="1600" i="1" dirty="0" err="1"/>
              <a:t>Chandramohan</a:t>
            </a:r>
            <a:r>
              <a:rPr lang="en-US" sz="1600" i="1" dirty="0"/>
              <a:t> A. Thekkath, Yuan Yu, and Li Zhuang</a:t>
            </a:r>
            <a:r>
              <a:rPr lang="en-US" sz="1600" dirty="0"/>
              <a:t>, </a:t>
            </a:r>
            <a:r>
              <a:rPr lang="en-US" sz="1600" dirty="0" smtClean="0"/>
              <a:t>in Proc. USENIX Symposium on Operating Systems Design and Implementation (OSDI ‘10), October 2010, Vancouver, BC, Canada.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secret of scalability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 hardware</a:t>
            </a:r>
          </a:p>
          <a:p>
            <a:r>
              <a:rPr lang="en-US" dirty="0" smtClean="0"/>
              <a:t>Smart software</a:t>
            </a:r>
          </a:p>
          <a:p>
            <a:r>
              <a:rPr lang="en-US" dirty="0" smtClean="0"/>
              <a:t>Berkeley Network of Workstations (</a:t>
            </a:r>
            <a:r>
              <a:rPr lang="en-US" dirty="0"/>
              <a:t>’</a:t>
            </a:r>
            <a:r>
              <a:rPr lang="en-US" dirty="0" smtClean="0"/>
              <a:t>94-’98)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://now.cs.berkeley.edu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95800"/>
            <a:ext cx="1676400" cy="16764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1"/>
            <a:ext cx="5296254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4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Autopilot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53922" y="1545383"/>
            <a:ext cx="4958652" cy="2692276"/>
            <a:chOff x="814873" y="2028986"/>
            <a:chExt cx="7414727" cy="3914614"/>
          </a:xfrm>
        </p:grpSpPr>
        <p:sp>
          <p:nvSpPr>
            <p:cNvPr id="8" name="Rectangle 7"/>
            <p:cNvSpPr/>
            <p:nvPr/>
          </p:nvSpPr>
          <p:spPr>
            <a:xfrm>
              <a:off x="838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3600" y="4191000"/>
              <a:ext cx="7366000" cy="3734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657600"/>
              <a:ext cx="73914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3124200"/>
              <a:ext cx="73914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2590800"/>
              <a:ext cx="7391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29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3600" y="4724400"/>
              <a:ext cx="7366000" cy="373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Autopilot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4873" y="2028986"/>
              <a:ext cx="7391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74371" y="1371601"/>
            <a:ext cx="5388429" cy="1917578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46146" y="3713584"/>
            <a:ext cx="5388429" cy="62981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mbudiu\AppData\Local\Microsoft\Windows\Temporary Internet Files\Content.IE5\ALO6T82F\MP9003414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12" y="3124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Autopilot goal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2332037"/>
            <a:ext cx="85344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Handle automatically routine tasks</a:t>
            </a:r>
          </a:p>
          <a:p>
            <a:r>
              <a:rPr lang="en-US" dirty="0" smtClean="0"/>
              <a:t>Without operator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82749"/>
            <a:ext cx="1181375" cy="1742626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220" y="2182749"/>
            <a:ext cx="1181375" cy="1742626"/>
          </a:xfrm>
          <a:prstGeom prst="rect">
            <a:avLst/>
          </a:prstGeom>
          <a:noFill/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10020" y="2182749"/>
            <a:ext cx="1181375" cy="1742626"/>
          </a:xfrm>
          <a:prstGeom prst="rect">
            <a:avLst/>
          </a:prstGeom>
          <a:noFill/>
        </p:spPr>
      </p:pic>
      <p:pic>
        <p:nvPicPr>
          <p:cNvPr id="1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262" y="2182749"/>
            <a:ext cx="1181375" cy="1742626"/>
          </a:xfrm>
          <a:prstGeom prst="rect">
            <a:avLst/>
          </a:prstGeom>
          <a:noFill/>
        </p:spPr>
      </p:pic>
      <p:pic>
        <p:nvPicPr>
          <p:cNvPr id="1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2182749"/>
            <a:ext cx="1181375" cy="1742626"/>
          </a:xfrm>
          <a:prstGeom prst="rect">
            <a:avLst/>
          </a:prstGeom>
          <a:noFill/>
        </p:spPr>
      </p:pic>
      <p:pic>
        <p:nvPicPr>
          <p:cNvPr id="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311" y="2182749"/>
            <a:ext cx="1181375" cy="1742626"/>
          </a:xfrm>
          <a:prstGeom prst="rect">
            <a:avLst/>
          </a:prstGeom>
          <a:noFill/>
        </p:spPr>
      </p:pic>
      <p:pic>
        <p:nvPicPr>
          <p:cNvPr id="1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956" y="2182749"/>
            <a:ext cx="1181375" cy="1742626"/>
          </a:xfrm>
          <a:prstGeom prst="rect">
            <a:avLst/>
          </a:prstGeom>
          <a:noFill/>
        </p:spPr>
      </p:pic>
      <p:pic>
        <p:nvPicPr>
          <p:cNvPr id="2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94315" y="2182749"/>
            <a:ext cx="1181375" cy="1742626"/>
          </a:xfrm>
          <a:prstGeom prst="rect">
            <a:avLst/>
          </a:prstGeom>
          <a:noFill/>
        </p:spPr>
      </p:pic>
      <p:pic>
        <p:nvPicPr>
          <p:cNvPr id="2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225" y="2182749"/>
            <a:ext cx="1181375" cy="1742626"/>
          </a:xfrm>
          <a:prstGeom prst="rect">
            <a:avLst/>
          </a:prstGeom>
          <a:noFill/>
        </p:spPr>
      </p:pic>
      <p:pic>
        <p:nvPicPr>
          <p:cNvPr id="3074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97" y="1524000"/>
            <a:ext cx="1342034" cy="8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95" y="1533647"/>
            <a:ext cx="1342034" cy="8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3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Autopiloted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mbudiu\AppData\Local\Microsoft\Windows\Temporary Internet Files\Content.IE5\ALO6T82F\MP9004387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4238"/>
            <a:ext cx="2206487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868" y="35814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268" y="35814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668" y="3581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88" y="35052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513" y="3581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1913" y="3581400"/>
            <a:ext cx="799643" cy="2514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068867" y="3124200"/>
            <a:ext cx="4152443" cy="36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Autopilot services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79754" y="2629219"/>
            <a:ext cx="4152443" cy="3633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4098" idx="3"/>
            <a:endCxn id="23" idx="1"/>
          </p:cNvCxnSpPr>
          <p:nvPr/>
        </p:nvCxnSpPr>
        <p:spPr>
          <a:xfrm>
            <a:off x="3044687" y="2810894"/>
            <a:ext cx="1024180" cy="49498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2049" y="1764906"/>
            <a:ext cx="1959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Autopilot 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962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Recovery-Oriented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4779" y="1676400"/>
            <a:ext cx="549996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Everything will eventually fail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Design for failure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Crash-only software design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roc.cs.berkeley.edu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88776" y="5029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Brown</a:t>
            </a:r>
            <a:r>
              <a:rPr lang="en-US" dirty="0"/>
              <a:t>, A. and D. A. Patterson. Embracing Failure: A Case for Recovery-Oriented Computing (ROC). </a:t>
            </a:r>
            <a:r>
              <a:rPr lang="en-US" i="1" dirty="0"/>
              <a:t>High Performance Transaction Processing Symposium</a:t>
            </a:r>
            <a:r>
              <a:rPr lang="en-US" dirty="0"/>
              <a:t>, October 2001. </a:t>
            </a:r>
          </a:p>
        </p:txBody>
      </p:sp>
      <p:pic>
        <p:nvPicPr>
          <p:cNvPr id="10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51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Autopilot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551170"/>
            <a:ext cx="8056984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Device Manager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816" y="4712970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Provisioning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438" y="4712970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Deployment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4712970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Watchdog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712970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Repair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627370"/>
            <a:ext cx="613339" cy="62103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2710" y="3798570"/>
            <a:ext cx="8053874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Operational data collection and visualization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897" y="1371600"/>
            <a:ext cx="80270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Discover new machines; </a:t>
            </a:r>
            <a:r>
              <a:rPr lang="en-US" sz="3200" dirty="0" err="1" smtClean="0"/>
              <a:t>netboot</a:t>
            </a:r>
            <a:r>
              <a:rPr lang="en-US" sz="3200" dirty="0" smtClean="0"/>
              <a:t>; self-test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Install application binaries and configurations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Monitor application health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Fix broken machines</a:t>
            </a:r>
            <a:endParaRPr lang="en-US" sz="3200" dirty="0"/>
          </a:p>
        </p:txBody>
      </p:sp>
      <p:cxnSp>
        <p:nvCxnSpPr>
          <p:cNvPr id="16" name="Elbow Connector 15"/>
          <p:cNvCxnSpPr>
            <a:stCxn id="26" idx="1"/>
            <a:endCxn id="8" idx="0"/>
          </p:cNvCxnSpPr>
          <p:nvPr/>
        </p:nvCxnSpPr>
        <p:spPr>
          <a:xfrm rot="10800000" flipH="1" flipV="1">
            <a:off x="860186" y="1651012"/>
            <a:ext cx="712021" cy="3061957"/>
          </a:xfrm>
          <a:prstGeom prst="bentConnector4">
            <a:avLst>
              <a:gd name="adj1" fmla="val -77972"/>
              <a:gd name="adj2" fmla="val 696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0187" y="1419808"/>
            <a:ext cx="279703" cy="46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8848" y="1904999"/>
            <a:ext cx="279703" cy="46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>
            <a:stCxn id="31" idx="1"/>
            <a:endCxn id="9" idx="0"/>
          </p:cNvCxnSpPr>
          <p:nvPr/>
        </p:nvCxnSpPr>
        <p:spPr>
          <a:xfrm rot="10800000" flipH="1" flipV="1">
            <a:off x="878848" y="2136204"/>
            <a:ext cx="2749982" cy="2576766"/>
          </a:xfrm>
          <a:prstGeom prst="bentConnector4">
            <a:avLst>
              <a:gd name="adj1" fmla="val -15438"/>
              <a:gd name="adj2" fmla="val 5919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60187" y="2384660"/>
            <a:ext cx="279703" cy="46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60187" y="2871261"/>
            <a:ext cx="279703" cy="46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/>
          <p:cNvCxnSpPr>
            <a:stCxn id="42" idx="1"/>
            <a:endCxn id="10" idx="0"/>
          </p:cNvCxnSpPr>
          <p:nvPr/>
        </p:nvCxnSpPr>
        <p:spPr>
          <a:xfrm rot="10800000" flipH="1" flipV="1">
            <a:off x="860186" y="2615864"/>
            <a:ext cx="4806605" cy="2097105"/>
          </a:xfrm>
          <a:prstGeom prst="bentConnector4">
            <a:avLst>
              <a:gd name="adj1" fmla="val -4756"/>
              <a:gd name="adj2" fmla="val 4440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3" idx="1"/>
            <a:endCxn id="11" idx="0"/>
          </p:cNvCxnSpPr>
          <p:nvPr/>
        </p:nvCxnSpPr>
        <p:spPr>
          <a:xfrm rot="10800000" flipH="1" flipV="1">
            <a:off x="860186" y="3102466"/>
            <a:ext cx="6864005" cy="1610504"/>
          </a:xfrm>
          <a:prstGeom prst="bentConnector4">
            <a:avLst>
              <a:gd name="adj1" fmla="val -1563"/>
              <a:gd name="adj2" fmla="val 2009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9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" y="4724400"/>
            <a:ext cx="6400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Replicated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r>
              <a:rPr lang="en-US" dirty="0" smtClean="0"/>
              <a:t>Keep essential control state centralized</a:t>
            </a:r>
          </a:p>
          <a:p>
            <a:r>
              <a:rPr lang="en-US" dirty="0" smtClean="0"/>
              <a:t>Replicate the state for reliability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Paxos</a:t>
            </a:r>
            <a:r>
              <a:rPr lang="en-US" dirty="0" smtClean="0"/>
              <a:t> consensus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33052"/>
            <a:ext cx="1181375" cy="1742626"/>
          </a:xfrm>
          <a:prstGeom prst="rect">
            <a:avLst/>
          </a:prstGeom>
          <a:noFill/>
        </p:spPr>
      </p:pic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175" y="4933052"/>
            <a:ext cx="1181375" cy="1742626"/>
          </a:xfrm>
          <a:prstGeom prst="rect">
            <a:avLst/>
          </a:prstGeom>
          <a:noFill/>
        </p:spPr>
      </p:pic>
      <p:pic>
        <p:nvPicPr>
          <p:cNvPr id="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933052"/>
            <a:ext cx="1181375" cy="1742626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9376" y="4933052"/>
            <a:ext cx="1181375" cy="1742626"/>
          </a:xfrm>
          <a:prstGeom prst="rect">
            <a:avLst/>
          </a:prstGeom>
          <a:noFill/>
        </p:spPr>
      </p:pic>
      <p:pic>
        <p:nvPicPr>
          <p:cNvPr id="1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933052"/>
            <a:ext cx="1181375" cy="17426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12360" y="4572000"/>
            <a:ext cx="114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/>
              <a:t>Paxos</a:t>
            </a:r>
            <a:endParaRPr lang="en-US" sz="3200" i="1" dirty="0"/>
          </a:p>
        </p:txBody>
      </p:sp>
      <p:sp>
        <p:nvSpPr>
          <p:cNvPr id="13" name="Rectangle 12"/>
          <p:cNvSpPr/>
          <p:nvPr/>
        </p:nvSpPr>
        <p:spPr>
          <a:xfrm>
            <a:off x="160976" y="3551558"/>
            <a:ext cx="5924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Leslie Lamport. The part-time parliament. ACM Transactions on Computer </a:t>
            </a:r>
            <a:r>
              <a:rPr lang="en-US" dirty="0" smtClean="0"/>
              <a:t>Systems, 16(2</a:t>
            </a:r>
            <a:r>
              <a:rPr lang="en-US" dirty="0"/>
              <a:t>):133{169, May 1998.</a:t>
            </a:r>
          </a:p>
        </p:txBody>
      </p:sp>
      <p:pic>
        <p:nvPicPr>
          <p:cNvPr id="14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521489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504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95600"/>
            <a:ext cx="16764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663"/>
          </a:xfrm>
        </p:spPr>
        <p:txBody>
          <a:bodyPr/>
          <a:lstStyle/>
          <a:p>
            <a:r>
              <a:rPr lang="en-US" dirty="0" smtClean="0"/>
              <a:t>Consistency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Strong consistency</a:t>
            </a:r>
          </a:p>
          <a:p>
            <a:r>
              <a:rPr lang="en-US" dirty="0" smtClean="0"/>
              <a:t>Expensive to provide</a:t>
            </a:r>
          </a:p>
          <a:p>
            <a:r>
              <a:rPr lang="en-US" dirty="0" smtClean="0"/>
              <a:t>Hard to build right</a:t>
            </a:r>
          </a:p>
          <a:p>
            <a:endParaRPr lang="en-US" dirty="0" smtClean="0"/>
          </a:p>
          <a:p>
            <a:r>
              <a:rPr lang="en-US" dirty="0" smtClean="0"/>
              <a:t>Easy to understand</a:t>
            </a:r>
          </a:p>
          <a:p>
            <a:r>
              <a:rPr lang="en-US" dirty="0" smtClean="0"/>
              <a:t>Easy to program against</a:t>
            </a:r>
          </a:p>
          <a:p>
            <a:r>
              <a:rPr lang="en-US" dirty="0" smtClean="0"/>
              <a:t>Simple application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Weak consistency</a:t>
            </a:r>
          </a:p>
          <a:p>
            <a:r>
              <a:rPr lang="en-US" dirty="0"/>
              <a:t>Increases availability</a:t>
            </a:r>
          </a:p>
          <a:p>
            <a:endParaRPr lang="en-US" dirty="0" smtClean="0"/>
          </a:p>
          <a:p>
            <a:r>
              <a:rPr lang="en-US" dirty="0" smtClean="0"/>
              <a:t>Many different models</a:t>
            </a:r>
          </a:p>
          <a:p>
            <a:r>
              <a:rPr lang="en-US" dirty="0" smtClean="0"/>
              <a:t>Easy to misuse</a:t>
            </a:r>
          </a:p>
          <a:p>
            <a:r>
              <a:rPr lang="en-US" dirty="0" smtClean="0"/>
              <a:t>Very hard to understand</a:t>
            </a:r>
          </a:p>
          <a:p>
            <a:r>
              <a:rPr lang="en-US" dirty="0" smtClean="0"/>
              <a:t>Conflict management in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58" y="1159301"/>
            <a:ext cx="1371600" cy="11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Documents and Settings\mbudiu\Local Settings\Temporary Internet Files\Content.IE5\8FBAYZRT\MPj043401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660661" y="1259456"/>
            <a:ext cx="1539738" cy="1025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847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remember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9400" y="1600201"/>
            <a:ext cx="5867400" cy="3886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Will use this symbol throughout the presentation to point out general lessons learned.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70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6" y="228600"/>
            <a:ext cx="8229600" cy="1143000"/>
          </a:xfrm>
        </p:spPr>
        <p:txBody>
          <a:bodyPr/>
          <a:lstStyle/>
          <a:p>
            <a:r>
              <a:rPr lang="en-US" dirty="0" smtClean="0"/>
              <a:t>Autopilot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600" y="4724400"/>
            <a:ext cx="7366000" cy="3734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Elbow Connector 36"/>
          <p:cNvCxnSpPr>
            <a:endCxn id="24" idx="0"/>
          </p:cNvCxnSpPr>
          <p:nvPr/>
        </p:nvCxnSpPr>
        <p:spPr>
          <a:xfrm>
            <a:off x="609600" y="4267200"/>
            <a:ext cx="3937000" cy="457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5158" y="3657600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Self-healing machines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240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53922" y="1545383"/>
            <a:ext cx="4958652" cy="2692276"/>
            <a:chOff x="814873" y="2028986"/>
            <a:chExt cx="7414727" cy="3914614"/>
          </a:xfrm>
        </p:grpSpPr>
        <p:sp>
          <p:nvSpPr>
            <p:cNvPr id="18" name="Rectangle 17"/>
            <p:cNvSpPr/>
            <p:nvPr/>
          </p:nvSpPr>
          <p:spPr>
            <a:xfrm>
              <a:off x="838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3600" y="4191000"/>
              <a:ext cx="7366000" cy="3734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3657600"/>
              <a:ext cx="73914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200" y="3124200"/>
              <a:ext cx="73914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590800"/>
              <a:ext cx="7391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9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3601" y="4724400"/>
              <a:ext cx="7365999" cy="373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Autopilot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4873" y="2028986"/>
              <a:ext cx="7391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774371" y="1371601"/>
            <a:ext cx="5388429" cy="162352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6146" y="3340359"/>
            <a:ext cx="5388429" cy="1003041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4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04" y="4505774"/>
            <a:ext cx="1181375" cy="17426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49329" y="635635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377" y="2020118"/>
            <a:ext cx="1181375" cy="1742626"/>
          </a:xfrm>
          <a:prstGeom prst="rect">
            <a:avLst/>
          </a:prstGeom>
          <a:noFill/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009" y="4505774"/>
            <a:ext cx="1181375" cy="17426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4712040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4712040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6064" y="2226384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3972374"/>
            <a:ext cx="1884784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Name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3952158"/>
            <a:ext cx="188478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Scheduling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761" y="2020118"/>
            <a:ext cx="1181375" cy="174262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739448" y="2226384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6064" y="1466502"/>
            <a:ext cx="942392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Remote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25742" y="1466502"/>
            <a:ext cx="88510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9449" y="1466502"/>
            <a:ext cx="942392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Remote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9127" y="1466502"/>
            <a:ext cx="88510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952" y="4493668"/>
            <a:ext cx="1181375" cy="174262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583639" y="4699934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manager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649" y="4549652"/>
            <a:ext cx="1181375" cy="1742626"/>
          </a:xfrm>
          <a:prstGeom prst="rect">
            <a:avLst/>
          </a:prstGeom>
          <a:noFill/>
        </p:spPr>
      </p:pic>
      <p:pic>
        <p:nvPicPr>
          <p:cNvPr id="3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473" y="4549652"/>
            <a:ext cx="1181375" cy="1742626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606390" y="4758491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15182" y="4811365"/>
            <a:ext cx="188478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01798" y="4242734"/>
            <a:ext cx="3998168" cy="306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Paxos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01798" y="3785534"/>
            <a:ext cx="3998168" cy="306918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 metadata service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18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Name service: discover cluster machines</a:t>
            </a:r>
          </a:p>
          <a:p>
            <a:r>
              <a:rPr lang="en-US" dirty="0" smtClean="0"/>
              <a:t>Scheduling: allocate cluster machines</a:t>
            </a:r>
          </a:p>
          <a:p>
            <a:r>
              <a:rPr lang="en-US" dirty="0" smtClean="0"/>
              <a:t>Storage metadata: distributed file location</a:t>
            </a:r>
          </a:p>
          <a:p>
            <a:r>
              <a:rPr lang="en-US" dirty="0" smtClean="0"/>
              <a:t>Storage: distributed file contents</a:t>
            </a:r>
          </a:p>
          <a:p>
            <a:r>
              <a:rPr lang="en-US" dirty="0" smtClean="0"/>
              <a:t>Remote execution: spawn new computations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 descr="C:\Users\mbudiu\AppData\Local\Microsoft\Windows\Temporary Internet Files\Content.IE5\4RTJG1K4\MC9002955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06"/>
            <a:ext cx="1706578" cy="17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3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services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600" y="4191000"/>
            <a:ext cx="7366000" cy="373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3600" y="4724400"/>
            <a:ext cx="7366000" cy="3734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endCxn id="6" idx="0"/>
          </p:cNvCxnSpPr>
          <p:nvPr/>
        </p:nvCxnSpPr>
        <p:spPr>
          <a:xfrm>
            <a:off x="585158" y="3657600"/>
            <a:ext cx="3961442" cy="5334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2703" y="3048000"/>
            <a:ext cx="446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Reliable specialized machines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921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budiu\AppData\Local\Microsoft\Windows\Temporary Internet Files\Content.IE5\D5HS8DXT\MC9004417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68" y="-30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" y="304800"/>
            <a:ext cx="8229600" cy="1143000"/>
          </a:xfrm>
        </p:spPr>
        <p:txBody>
          <a:bodyPr/>
          <a:lstStyle/>
          <a:p>
            <a:r>
              <a:rPr lang="en-US" dirty="0" smtClean="0"/>
              <a:t>Layered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components</a:t>
            </a:r>
          </a:p>
          <a:p>
            <a:r>
              <a:rPr lang="en-US" dirty="0" smtClean="0"/>
              <a:t>Software-provided reliability</a:t>
            </a:r>
          </a:p>
          <a:p>
            <a:r>
              <a:rPr lang="en-US" dirty="0" smtClean="0"/>
              <a:t>Versioned APIs</a:t>
            </a:r>
          </a:p>
          <a:p>
            <a:r>
              <a:rPr lang="en-US" dirty="0" smtClean="0"/>
              <a:t>Design for live staged deployment</a:t>
            </a:r>
          </a:p>
          <a:p>
            <a:endParaRPr lang="en-US" dirty="0"/>
          </a:p>
          <a:p>
            <a:r>
              <a:rPr lang="en-US" dirty="0" smtClean="0"/>
              <a:t>Redesign a broken API, do not just “fix” it </a:t>
            </a:r>
            <a:br>
              <a:rPr lang="en-US" dirty="0" smtClean="0"/>
            </a:br>
            <a:r>
              <a:rPr lang="en-US" sz="2800" dirty="0" smtClean="0"/>
              <a:t>	(if there are no external dependences)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194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39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53922" y="1545383"/>
            <a:ext cx="4958652" cy="2692276"/>
            <a:chOff x="814873" y="2028986"/>
            <a:chExt cx="7414727" cy="3914614"/>
          </a:xfrm>
        </p:grpSpPr>
        <p:sp>
          <p:nvSpPr>
            <p:cNvPr id="18" name="Rectangle 17"/>
            <p:cNvSpPr/>
            <p:nvPr/>
          </p:nvSpPr>
          <p:spPr>
            <a:xfrm>
              <a:off x="838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3600" y="4191000"/>
              <a:ext cx="7366000" cy="3734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3657600"/>
              <a:ext cx="73914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200" y="3124200"/>
              <a:ext cx="73914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590800"/>
              <a:ext cx="7391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9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3600" y="4724400"/>
              <a:ext cx="7366000" cy="373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Autopilot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4873" y="2028986"/>
              <a:ext cx="7391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774371" y="1371601"/>
            <a:ext cx="5388429" cy="1250301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6146" y="2967135"/>
            <a:ext cx="5388429" cy="1376265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4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12" y="1295400"/>
            <a:ext cx="1127040" cy="121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mbudiu\AppData\Local\Microsoft\Windows\Temporary Internet Files\Content.IE5\4RTJG1K4\MP9003163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41141"/>
            <a:ext cx="2133600" cy="14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152" name="Picture 8" descr="C:\Users\mbudiu\AppData\Local\Microsoft\Windows\Temporary Internet Files\Content.IE5\4RTJG1K4\MC9002382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17" y="3081064"/>
            <a:ext cx="2046083" cy="17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305837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1710" y="2361821"/>
            <a:ext cx="799643" cy="2514600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35701" r="8399" b="38290"/>
          <a:stretch/>
        </p:blipFill>
        <p:spPr bwMode="auto">
          <a:xfrm>
            <a:off x="5566242" y="1664741"/>
            <a:ext cx="1492580" cy="3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2" y="3658196"/>
            <a:ext cx="1320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7917" y="5116286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6582" y="5116286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605172" y="5105400"/>
            <a:ext cx="890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976772" y="5105400"/>
            <a:ext cx="890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rack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544039" y="5105400"/>
            <a:ext cx="116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Remote</a:t>
            </a:r>
            <a:br>
              <a:rPr lang="en-US" sz="2400" dirty="0" smtClean="0"/>
            </a:br>
            <a:r>
              <a:rPr lang="en-US" sz="2400" dirty="0" smtClean="0"/>
              <a:t>rack</a:t>
            </a:r>
            <a:endParaRPr lang="en-US" sz="2400" dirty="0"/>
          </a:p>
        </p:txBody>
      </p:sp>
      <p:pic>
        <p:nvPicPr>
          <p:cNvPr id="3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2361821"/>
            <a:ext cx="799643" cy="25146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696200" y="5105400"/>
            <a:ext cx="1540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Remote  </a:t>
            </a:r>
          </a:p>
          <a:p>
            <a:r>
              <a:rPr lang="en-US" sz="2400" dirty="0" smtClean="0"/>
              <a:t>datacenter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79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Storage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1768" y="4191000"/>
            <a:ext cx="3772175" cy="2362200"/>
            <a:chOff x="457200" y="2743200"/>
            <a:chExt cx="5067575" cy="3505200"/>
          </a:xfrm>
        </p:grpSpPr>
        <p:pic>
          <p:nvPicPr>
            <p:cNvPr id="5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743200"/>
              <a:ext cx="1181375" cy="1742626"/>
            </a:xfrm>
            <a:prstGeom prst="rect">
              <a:avLst/>
            </a:prstGeom>
            <a:noFill/>
          </p:spPr>
        </p:pic>
        <p:pic>
          <p:nvPicPr>
            <p:cNvPr id="6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8641" y="2750976"/>
              <a:ext cx="1181375" cy="1742626"/>
            </a:xfrm>
            <a:prstGeom prst="rect">
              <a:avLst/>
            </a:prstGeom>
            <a:noFill/>
          </p:spPr>
        </p:pic>
        <p:pic>
          <p:nvPicPr>
            <p:cNvPr id="7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2743200"/>
              <a:ext cx="1181375" cy="1742626"/>
            </a:xfrm>
            <a:prstGeom prst="rect">
              <a:avLst/>
            </a:prstGeom>
            <a:noFill/>
          </p:spPr>
        </p:pic>
        <p:pic>
          <p:nvPicPr>
            <p:cNvPr id="8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2758752"/>
              <a:ext cx="1181375" cy="1742626"/>
            </a:xfrm>
            <a:prstGeom prst="rect">
              <a:avLst/>
            </a:prstGeom>
            <a:noFill/>
          </p:spPr>
        </p:pic>
        <p:pic>
          <p:nvPicPr>
            <p:cNvPr id="10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5224335"/>
              <a:ext cx="1011383" cy="1024065"/>
            </a:xfrm>
            <a:prstGeom prst="rect">
              <a:avLst/>
            </a:prstGeom>
            <a:noFill/>
          </p:spPr>
        </p:pic>
        <p:pic>
          <p:nvPicPr>
            <p:cNvPr id="11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841" y="5221225"/>
              <a:ext cx="1011383" cy="1024065"/>
            </a:xfrm>
            <a:prstGeom prst="rect">
              <a:avLst/>
            </a:prstGeom>
            <a:noFill/>
          </p:spPr>
        </p:pic>
        <p:pic>
          <p:nvPicPr>
            <p:cNvPr id="12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5224335"/>
              <a:ext cx="1011383" cy="1024065"/>
            </a:xfrm>
            <a:prstGeom prst="rect">
              <a:avLst/>
            </a:prstGeom>
            <a:noFill/>
          </p:spPr>
        </p:pic>
        <p:pic>
          <p:nvPicPr>
            <p:cNvPr id="13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5224335"/>
              <a:ext cx="1011383" cy="1024065"/>
            </a:xfrm>
            <a:prstGeom prst="rect">
              <a:avLst/>
            </a:prstGeom>
            <a:noFill/>
          </p:spPr>
        </p:pic>
        <p:sp>
          <p:nvSpPr>
            <p:cNvPr id="14" name="Up-Down Arrow 13"/>
            <p:cNvSpPr/>
            <p:nvPr/>
          </p:nvSpPr>
          <p:spPr>
            <a:xfrm>
              <a:off x="838200" y="4501377"/>
              <a:ext cx="381000" cy="71984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2140032" y="4504539"/>
              <a:ext cx="381000" cy="71984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3448187" y="4504539"/>
              <a:ext cx="381000" cy="71984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4734791" y="4504539"/>
              <a:ext cx="381000" cy="71984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http://brazil.emc.com/images/about/photo-library/product/CLARiiON/CX4-960-FR-300dpi-L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24" y="990600"/>
            <a:ext cx="3359013" cy="33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12806"/>
            <a:ext cx="799643" cy="2514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5614" y="1828800"/>
            <a:ext cx="39537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Expensive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Fast network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Limited by network b/w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4800600"/>
            <a:ext cx="33129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Cheap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Cheap machines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Limited by disk b/w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7437" y="3656269"/>
            <a:ext cx="78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SAN</a:t>
            </a:r>
            <a:endParaRPr lang="en-US" sz="2800" dirty="0"/>
          </a:p>
        </p:txBody>
      </p:sp>
      <p:sp>
        <p:nvSpPr>
          <p:cNvPr id="21" name="Left-Right Arrow 20"/>
          <p:cNvSpPr/>
          <p:nvPr/>
        </p:nvSpPr>
        <p:spPr>
          <a:xfrm>
            <a:off x="5219243" y="2438400"/>
            <a:ext cx="800557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52400" y="1066800"/>
            <a:ext cx="8991600" cy="31126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43822" y="4201481"/>
            <a:ext cx="8991600" cy="249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41227" y="6174485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JBOD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2324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6" grpId="0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23798" y="4286250"/>
            <a:ext cx="950604" cy="895350"/>
            <a:chOff x="6096000" y="3886200"/>
            <a:chExt cx="2476043" cy="2514600"/>
          </a:xfrm>
        </p:grpSpPr>
        <p:pic>
          <p:nvPicPr>
            <p:cNvPr id="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0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2645" y="3886200"/>
              <a:ext cx="799643" cy="2514600"/>
            </a:xfrm>
            <a:prstGeom prst="rect">
              <a:avLst/>
            </a:prstGeom>
            <a:noFill/>
          </p:spPr>
        </p:pic>
      </p:grpSp>
      <p:pic>
        <p:nvPicPr>
          <p:cNvPr id="6" name="Picture 2" descr="http://brazil.emc.com/images/about/photo-library/product/CLARiiON/CX4-960-FR-300dpi-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817810"/>
            <a:ext cx="992190" cy="9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read 1TB (sequential)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 TB / 50MB/s = 6 hours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 TB / 10 </a:t>
            </a:r>
            <a:r>
              <a:rPr lang="en-US" dirty="0" err="1" smtClean="0"/>
              <a:t>Gbps</a:t>
            </a:r>
            <a:r>
              <a:rPr lang="en-US" dirty="0" smtClean="0"/>
              <a:t> = 40 minutes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 TB / (50 MB/s/disk x 10000 disks) = 2s</a:t>
            </a:r>
          </a:p>
          <a:p>
            <a:r>
              <a:rPr lang="en-US" dirty="0" smtClean="0"/>
              <a:t>(1000 </a:t>
            </a:r>
            <a:r>
              <a:rPr lang="en-US" dirty="0"/>
              <a:t>machines x 10 disks x 1TB/disk = </a:t>
            </a:r>
            <a:r>
              <a:rPr lang="en-US" dirty="0" smtClean="0"/>
              <a:t>10PB)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8" descr="C:\Users\mbudiu\AppData\Local\Microsoft\Windows\Temporary Internet Files\Content.IE5\4RTJG1K4\MC9002382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16" y="1219200"/>
            <a:ext cx="1068390" cy="8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03501" y="2286000"/>
            <a:ext cx="891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F[1]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Distributed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907972"/>
            <a:ext cx="1181375" cy="1742626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28188"/>
            <a:ext cx="1181375" cy="174262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21537" y="3242388"/>
            <a:ext cx="2388638" cy="535518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 metadata service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04388"/>
            <a:ext cx="1181375" cy="1742626"/>
          </a:xfrm>
          <a:prstGeom prst="rect">
            <a:avLst/>
          </a:prstGeom>
          <a:noFill/>
        </p:spPr>
      </p:pic>
      <p:pic>
        <p:nvPicPr>
          <p:cNvPr id="1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04844"/>
            <a:ext cx="1181375" cy="1742626"/>
          </a:xfrm>
          <a:prstGeom prst="rect">
            <a:avLst/>
          </a:prstGeom>
          <a:noFill/>
        </p:spPr>
      </p:pic>
      <p:pic>
        <p:nvPicPr>
          <p:cNvPr id="1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530" y="3928188"/>
            <a:ext cx="1181375" cy="1742626"/>
          </a:xfrm>
          <a:prstGeom prst="rect">
            <a:avLst/>
          </a:prstGeom>
          <a:noFill/>
        </p:spPr>
      </p:pic>
      <p:pic>
        <p:nvPicPr>
          <p:cNvPr id="2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343" y="3886200"/>
            <a:ext cx="1181375" cy="1742626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186734" y="3242388"/>
            <a:ext cx="88510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1135" y="3242388"/>
            <a:ext cx="88510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1613" y="3242388"/>
            <a:ext cx="88510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537" y="2556588"/>
            <a:ext cx="238863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F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180514" y="2556588"/>
            <a:ext cx="891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F[0]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11135" y="2556588"/>
            <a:ext cx="891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F[1]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5" idx="3"/>
            <a:endCxn id="26" idx="1"/>
          </p:cNvCxnSpPr>
          <p:nvPr/>
        </p:nvCxnSpPr>
        <p:spPr>
          <a:xfrm>
            <a:off x="3010175" y="2785188"/>
            <a:ext cx="117033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21613" y="2544147"/>
            <a:ext cx="891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F[0]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5" grpId="0" animBg="1"/>
      <p:bldP spid="26" grpId="0" animBg="1"/>
      <p:bldP spid="27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Application </a:t>
            </a:r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788" y="4346639"/>
            <a:ext cx="1169678" cy="1725372"/>
          </a:xfrm>
          <a:prstGeom prst="rect">
            <a:avLst/>
          </a:prstGeom>
          <a:noFill/>
        </p:spPr>
      </p:pic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9718" y="4366855"/>
            <a:ext cx="1169678" cy="1725372"/>
          </a:xfrm>
          <a:prstGeom prst="rect">
            <a:avLst/>
          </a:prstGeom>
          <a:noFill/>
        </p:spPr>
      </p:pic>
      <p:pic>
        <p:nvPicPr>
          <p:cNvPr id="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448" y="4399325"/>
            <a:ext cx="1169678" cy="17253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71074" y="3675446"/>
            <a:ext cx="885105" cy="603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5475" y="3675446"/>
            <a:ext cx="885105" cy="603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4870" y="3675446"/>
            <a:ext cx="885105" cy="603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4854" y="2988892"/>
            <a:ext cx="891325" cy="45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F[0]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95475" y="2988892"/>
            <a:ext cx="891325" cy="45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F[1]</a:t>
            </a:r>
            <a:endParaRPr lang="en-US" dirty="0"/>
          </a:p>
        </p:txBody>
      </p:sp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52918"/>
            <a:ext cx="1181375" cy="174262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21537" y="3667118"/>
            <a:ext cx="2388638" cy="535518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 metadata service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29118"/>
            <a:ext cx="1181375" cy="1742626"/>
          </a:xfrm>
          <a:prstGeom prst="rect">
            <a:avLst/>
          </a:prstGeom>
          <a:noFill/>
        </p:spPr>
      </p:pic>
      <p:pic>
        <p:nvPicPr>
          <p:cNvPr id="1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05774"/>
            <a:ext cx="1181375" cy="174262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21537" y="2981318"/>
            <a:ext cx="238863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F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  <a:endCxn id="12" idx="1"/>
          </p:cNvCxnSpPr>
          <p:nvPr/>
        </p:nvCxnSpPr>
        <p:spPr>
          <a:xfrm>
            <a:off x="3010175" y="3209918"/>
            <a:ext cx="3254679" cy="53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86544" y="2173575"/>
            <a:ext cx="894036" cy="53021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72274" y="2173575"/>
            <a:ext cx="894036" cy="53021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8157362" y="2731956"/>
            <a:ext cx="152400" cy="233663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>
            <a:off x="6634316" y="2731956"/>
            <a:ext cx="152400" cy="233663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34870" y="2173575"/>
            <a:ext cx="894036" cy="53021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ctrl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19" idx="3"/>
            <a:endCxn id="27" idx="1"/>
          </p:cNvCxnSpPr>
          <p:nvPr/>
        </p:nvCxnSpPr>
        <p:spPr>
          <a:xfrm flipV="1">
            <a:off x="3010175" y="2438683"/>
            <a:ext cx="1324695" cy="77123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3"/>
            <a:endCxn id="22" idx="1"/>
          </p:cNvCxnSpPr>
          <p:nvPr/>
        </p:nvCxnSpPr>
        <p:spPr>
          <a:xfrm>
            <a:off x="5228906" y="2438683"/>
            <a:ext cx="1043368" cy="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</p:cNvCxnSpPr>
          <p:nvPr/>
        </p:nvCxnSpPr>
        <p:spPr>
          <a:xfrm flipV="1">
            <a:off x="5228906" y="2286000"/>
            <a:ext cx="2566569" cy="152683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78444" y="2375348"/>
            <a:ext cx="82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4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Storage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5" name="Elbow Connector 4"/>
          <p:cNvCxnSpPr>
            <a:endCxn id="9" idx="0"/>
          </p:cNvCxnSpPr>
          <p:nvPr/>
        </p:nvCxnSpPr>
        <p:spPr>
          <a:xfrm>
            <a:off x="609600" y="3200400"/>
            <a:ext cx="3924300" cy="457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5158" y="2590800"/>
            <a:ext cx="715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Set of reliable machines with a global filesystem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8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600" y="4191000"/>
            <a:ext cx="7366000" cy="373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6576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3600" y="4724400"/>
            <a:ext cx="7366000" cy="3734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3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53922" y="1545383"/>
            <a:ext cx="4958652" cy="2692276"/>
            <a:chOff x="814873" y="2028986"/>
            <a:chExt cx="7414727" cy="3914614"/>
          </a:xfrm>
        </p:grpSpPr>
        <p:sp>
          <p:nvSpPr>
            <p:cNvPr id="18" name="Rectangle 17"/>
            <p:cNvSpPr/>
            <p:nvPr/>
          </p:nvSpPr>
          <p:spPr>
            <a:xfrm>
              <a:off x="838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3600" y="4191000"/>
              <a:ext cx="7366000" cy="3734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3657600"/>
              <a:ext cx="73914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200" y="3124200"/>
              <a:ext cx="73914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590800"/>
              <a:ext cx="7391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9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3600" y="4724400"/>
              <a:ext cx="7366000" cy="373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Autopilot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4873" y="2028986"/>
              <a:ext cx="7391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774371" y="1371601"/>
            <a:ext cx="5388429" cy="886407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6146" y="2621902"/>
            <a:ext cx="5388429" cy="1721498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Continuously deployed since 2006</a:t>
            </a:r>
          </a:p>
          <a:p>
            <a:r>
              <a:rPr lang="en-US" dirty="0" smtClean="0"/>
              <a:t>Running on &gt;&gt; 10</a:t>
            </a:r>
            <a:r>
              <a:rPr lang="en-US" baseline="30000" dirty="0" smtClean="0"/>
              <a:t>4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Sifting through &gt; 10Pb data daily</a:t>
            </a:r>
          </a:p>
          <a:p>
            <a:r>
              <a:rPr lang="en-US" dirty="0" smtClean="0"/>
              <a:t>Runs on clusters &gt; 3000 machines</a:t>
            </a:r>
          </a:p>
          <a:p>
            <a:r>
              <a:rPr lang="en-US" dirty="0" smtClean="0"/>
              <a:t>Handles jobs with &gt; 10</a:t>
            </a:r>
            <a:r>
              <a:rPr lang="en-US" baseline="30000" dirty="0" smtClean="0"/>
              <a:t>5 </a:t>
            </a:r>
            <a:r>
              <a:rPr lang="en-US" dirty="0" smtClean="0"/>
              <a:t>processes each</a:t>
            </a:r>
          </a:p>
          <a:p>
            <a:r>
              <a:rPr lang="en-US" dirty="0" smtClean="0"/>
              <a:t>Platform for rich software ecosystem</a:t>
            </a:r>
          </a:p>
          <a:p>
            <a:r>
              <a:rPr lang="en-US" dirty="0" smtClean="0"/>
              <a:t>Used by &gt;&gt; 100 developers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Written at Microsoft Research, Silicon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8546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741932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38706" y="5178725"/>
            <a:ext cx="1942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The Dryad</a:t>
            </a:r>
            <a:r>
              <a:rPr lang="en-US" dirty="0"/>
              <a:t>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 action="ppaction://hlinkfile" tooltip="Evelyn De Morgan"/>
              </a:rPr>
              <a:t>Evelyn </a:t>
            </a:r>
            <a:r>
              <a:rPr lang="en-US" dirty="0">
                <a:hlinkClick r:id="rId4" action="ppaction://hlinkfile" tooltip="Evelyn De Morgan"/>
              </a:rPr>
              <a:t>De Morgan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</a:p>
          <a:p>
            <a:r>
              <a:rPr lang="en-US" dirty="0" smtClean="0"/>
              <a:t>(batch)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1319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</a:p>
          <a:p>
            <a:r>
              <a:rPr lang="en-US" dirty="0" smtClean="0"/>
              <a:t>(interactive)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139" y="5221069"/>
            <a:ext cx="78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1905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876300" y="3352800"/>
            <a:ext cx="1905000" cy="76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9718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6576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9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Items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2954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Finite streams of items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distributed filesystem files</a:t>
            </a:r>
            <a:br>
              <a:rPr lang="en-US" sz="2800" dirty="0" smtClean="0"/>
            </a:br>
            <a:r>
              <a:rPr lang="en-US" sz="2800" dirty="0" smtClean="0"/>
              <a:t>  	(persistent)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SMB/NTFS files </a:t>
            </a:r>
            <a:br>
              <a:rPr lang="en-US" sz="2800" dirty="0" smtClean="0"/>
            </a:br>
            <a:r>
              <a:rPr lang="en-US" sz="2800" dirty="0" smtClean="0"/>
              <a:t>  	(temporary)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TCP pipes</a:t>
            </a:r>
            <a:br>
              <a:rPr lang="en-US" sz="2800" dirty="0" smtClean="0"/>
            </a:br>
            <a:r>
              <a:rPr lang="en-US" sz="2800" dirty="0" smtClean="0"/>
              <a:t>  	(inter-machine)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memory FIFOs </a:t>
            </a:r>
            <a:br>
              <a:rPr lang="en-US" sz="2800" dirty="0" smtClean="0"/>
            </a:br>
            <a:r>
              <a:rPr lang="en-US" sz="2800" dirty="0" smtClean="0"/>
              <a:t>  	(intra-machine)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05201" y="4546121"/>
            <a:ext cx="990806" cy="705376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NS,</a:t>
            </a:r>
            <a:br>
              <a:rPr lang="en-US" sz="2800" dirty="0" smtClean="0"/>
            </a:br>
            <a:r>
              <a:rPr lang="en-US" sz="2800" dirty="0" err="1" smtClean="0"/>
              <a:t>Sched</a:t>
            </a:r>
            <a:endParaRPr lang="en-US" sz="2800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8" y="3950941"/>
            <a:ext cx="1047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pic>
        <p:nvPicPr>
          <p:cNvPr id="8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258" y="4620465"/>
            <a:ext cx="691911" cy="1020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Data and Control Plane</a:t>
            </a:r>
            <a:endParaRPr lang="en-US" dirty="0"/>
          </a:p>
        </p:txBody>
      </p:sp>
      <p:pic>
        <p:nvPicPr>
          <p:cNvPr id="5" name="Picture 2" descr="C:\Documents and Settings\mbudiu\Local Settings\Temporary Internet Files\Content.IE5\8FBAYZRT\MPj0427709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0" y="2819400"/>
            <a:ext cx="1675015" cy="167501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198915"/>
            <a:ext cx="48622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Different kinds of traffic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Data = bulk, pipelined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Control = interactive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Different reliability needs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222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JM state is not replicated</a:t>
            </a:r>
          </a:p>
          <a:p>
            <a:r>
              <a:rPr lang="en-US" dirty="0" smtClean="0"/>
              <a:t>Entire JM state is held in RAM</a:t>
            </a:r>
          </a:p>
          <a:p>
            <a:r>
              <a:rPr lang="en-US" dirty="0" smtClean="0"/>
              <a:t>Simple implementation</a:t>
            </a:r>
          </a:p>
          <a:p>
            <a:r>
              <a:rPr lang="en-US" dirty="0" smtClean="0"/>
              <a:t>Vertices use leases: </a:t>
            </a:r>
            <a:br>
              <a:rPr lang="en-US" dirty="0" smtClean="0"/>
            </a:br>
            <a:r>
              <a:rPr lang="en-US" dirty="0" smtClean="0"/>
              <a:t>no runaway computations on JM crash</a:t>
            </a:r>
          </a:p>
          <a:p>
            <a:r>
              <a:rPr lang="en-US" dirty="0" smtClean="0"/>
              <a:t>JM crash causes complete job crash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00800" y="2057400"/>
            <a:ext cx="1675015" cy="167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82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219200" y="40386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JM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696200" y="342900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334000"/>
            <a:ext cx="7086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5943600"/>
            <a:ext cx="822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723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5445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7772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 descr="C:\Documents and Settings\mbudiu\Local Settings\Temporary Internet Files\Content.IE5\BEKKHKZ9\MPj04090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074" y="3973959"/>
            <a:ext cx="457944" cy="460190"/>
          </a:xfrm>
          <a:prstGeom prst="rect">
            <a:avLst/>
          </a:prstGeom>
          <a:noFill/>
        </p:spPr>
      </p:pic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15240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-838200" y="4343400"/>
            <a:ext cx="3200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38200" y="28194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62201" y="2818892"/>
            <a:ext cx="5333999" cy="1237996"/>
          </a:xfrm>
          <a:custGeom>
            <a:avLst/>
            <a:gdLst>
              <a:gd name="connsiteX0" fmla="*/ 0 w 3044952"/>
              <a:gd name="connsiteY0" fmla="*/ 704088 h 704088"/>
              <a:gd name="connsiteX1" fmla="*/ 1271016 w 3044952"/>
              <a:gd name="connsiteY1" fmla="*/ 173736 h 704088"/>
              <a:gd name="connsiteX2" fmla="*/ 3044952 w 3044952"/>
              <a:gd name="connsiteY2" fmla="*/ 0 h 704088"/>
              <a:gd name="connsiteX0" fmla="*/ 0 w 3044952"/>
              <a:gd name="connsiteY0" fmla="*/ 704088 h 704088"/>
              <a:gd name="connsiteX1" fmla="*/ 1271016 w 3044952"/>
              <a:gd name="connsiteY1" fmla="*/ 326136 h 704088"/>
              <a:gd name="connsiteX2" fmla="*/ 3044952 w 3044952"/>
              <a:gd name="connsiteY2" fmla="*/ 0 h 704088"/>
              <a:gd name="connsiteX0" fmla="*/ 0 w 3089529"/>
              <a:gd name="connsiteY0" fmla="*/ 1485900 h 1485900"/>
              <a:gd name="connsiteX1" fmla="*/ 2582037 w 3089529"/>
              <a:gd name="connsiteY1" fmla="*/ 117348 h 1485900"/>
              <a:gd name="connsiteX2" fmla="*/ 3044952 w 3089529"/>
              <a:gd name="connsiteY2" fmla="*/ 781812 h 1485900"/>
              <a:gd name="connsiteX0" fmla="*/ 0 w 3091655"/>
              <a:gd name="connsiteY0" fmla="*/ 1596644 h 1596644"/>
              <a:gd name="connsiteX1" fmla="*/ 2582037 w 3091655"/>
              <a:gd name="connsiteY1" fmla="*/ 228092 h 1596644"/>
              <a:gd name="connsiteX2" fmla="*/ 3014502 w 3091655"/>
              <a:gd name="connsiteY2" fmla="*/ 380492 h 1596644"/>
              <a:gd name="connsiteX3" fmla="*/ 3044952 w 3091655"/>
              <a:gd name="connsiteY3" fmla="*/ 892556 h 1596644"/>
              <a:gd name="connsiteX0" fmla="*/ 0 w 3281964"/>
              <a:gd name="connsiteY0" fmla="*/ 1237996 h 1237996"/>
              <a:gd name="connsiteX1" fmla="*/ 1440180 w 3281964"/>
              <a:gd name="connsiteY1" fmla="*/ 402844 h 1237996"/>
              <a:gd name="connsiteX2" fmla="*/ 3014502 w 3281964"/>
              <a:gd name="connsiteY2" fmla="*/ 21844 h 1237996"/>
              <a:gd name="connsiteX3" fmla="*/ 3044952 w 3281964"/>
              <a:gd name="connsiteY3" fmla="*/ 533908 h 1237996"/>
              <a:gd name="connsiteX0" fmla="*/ 0 w 3044952"/>
              <a:gd name="connsiteY0" fmla="*/ 1390396 h 1390396"/>
              <a:gd name="connsiteX1" fmla="*/ 1440180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390396 h 1390396"/>
              <a:gd name="connsiteX1" fmla="*/ 1186434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237996 h 1237996"/>
              <a:gd name="connsiteX1" fmla="*/ 1186434 w 3044952"/>
              <a:gd name="connsiteY1" fmla="*/ 402844 h 1237996"/>
              <a:gd name="connsiteX2" fmla="*/ 2464719 w 3044952"/>
              <a:gd name="connsiteY2" fmla="*/ 21844 h 1237996"/>
              <a:gd name="connsiteX3" fmla="*/ 3044952 w 3044952"/>
              <a:gd name="connsiteY3" fmla="*/ 533908 h 1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237996">
                <a:moveTo>
                  <a:pt x="0" y="1237996"/>
                </a:moveTo>
                <a:cubicBezTo>
                  <a:pt x="381762" y="1031494"/>
                  <a:pt x="678942" y="520192"/>
                  <a:pt x="1186434" y="402844"/>
                </a:cubicBezTo>
                <a:cubicBezTo>
                  <a:pt x="1618366" y="174752"/>
                  <a:pt x="2154966" y="0"/>
                  <a:pt x="2464719" y="21844"/>
                </a:cubicBezTo>
                <a:cubicBezTo>
                  <a:pt x="2774472" y="43688"/>
                  <a:pt x="2969392" y="423164"/>
                  <a:pt x="3044952" y="533908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62" name="Picture 1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524000"/>
            <a:ext cx="1194269" cy="12192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04800" y="990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1. Build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281940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2. Send </a:t>
            </a:r>
            <a:br>
              <a:rPr lang="en-US" i="1" dirty="0" smtClean="0"/>
            </a:br>
            <a:r>
              <a:rPr lang="en-US" i="1" dirty="0" smtClean="0"/>
              <a:t>.exe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0" y="4876800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3. Start JM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3886200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5. Generate graph</a:t>
            </a:r>
            <a:endParaRPr lang="en-US" i="1" dirty="0"/>
          </a:p>
        </p:txBody>
      </p:sp>
      <p:sp>
        <p:nvSpPr>
          <p:cNvPr id="67" name="Oval 66"/>
          <p:cNvSpPr/>
          <p:nvPr/>
        </p:nvSpPr>
        <p:spPr>
          <a:xfrm>
            <a:off x="228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8400" y="434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622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146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67000" y="4495800"/>
            <a:ext cx="76200" cy="76200"/>
          </a:xfrm>
          <a:prstGeom prst="ellipse">
            <a:avLst/>
          </a:prstGeom>
          <a:solidFill>
            <a:srgbClr val="FFFF00"/>
          </a:solidFill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62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1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67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7432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2" idx="7"/>
            <a:endCxn id="76" idx="4"/>
          </p:cNvCxnSpPr>
          <p:nvPr/>
        </p:nvCxnSpPr>
        <p:spPr>
          <a:xfrm rot="5400000" flipH="1" flipV="1">
            <a:off x="27129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1"/>
            <a:endCxn id="69" idx="4"/>
          </p:cNvCxnSpPr>
          <p:nvPr/>
        </p:nvCxnSpPr>
        <p:spPr>
          <a:xfrm rot="16200000" flipV="1">
            <a:off x="26098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1" idx="7"/>
            <a:endCxn id="69" idx="4"/>
          </p:cNvCxnSpPr>
          <p:nvPr/>
        </p:nvCxnSpPr>
        <p:spPr>
          <a:xfrm rot="5400000" flipH="1" flipV="1">
            <a:off x="25605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1" idx="1"/>
            <a:endCxn id="68" idx="4"/>
          </p:cNvCxnSpPr>
          <p:nvPr/>
        </p:nvCxnSpPr>
        <p:spPr>
          <a:xfrm rot="16200000" flipV="1">
            <a:off x="24574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  <a:endCxn id="68" idx="3"/>
          </p:cNvCxnSpPr>
          <p:nvPr/>
        </p:nvCxnSpPr>
        <p:spPr>
          <a:xfrm rot="5400000" flipH="1" flipV="1">
            <a:off x="23891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0" idx="1"/>
            <a:endCxn id="67" idx="5"/>
          </p:cNvCxnSpPr>
          <p:nvPr/>
        </p:nvCxnSpPr>
        <p:spPr>
          <a:xfrm rot="16200000" flipV="1">
            <a:off x="23129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1"/>
            <a:endCxn id="75" idx="4"/>
          </p:cNvCxnSpPr>
          <p:nvPr/>
        </p:nvCxnSpPr>
        <p:spPr>
          <a:xfrm rot="16200000" flipV="1">
            <a:off x="26860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7"/>
            <a:endCxn id="75" idx="5"/>
          </p:cNvCxnSpPr>
          <p:nvPr/>
        </p:nvCxnSpPr>
        <p:spPr>
          <a:xfrm rot="5400000" flipH="1" flipV="1">
            <a:off x="2644682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9" idx="1"/>
            <a:endCxn id="74" idx="4"/>
          </p:cNvCxnSpPr>
          <p:nvPr/>
        </p:nvCxnSpPr>
        <p:spPr>
          <a:xfrm rot="16200000" flipV="1">
            <a:off x="25336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7"/>
            <a:endCxn id="74" idx="6"/>
          </p:cNvCxnSpPr>
          <p:nvPr/>
        </p:nvCxnSpPr>
        <p:spPr>
          <a:xfrm rot="5400000" flipH="1" flipV="1">
            <a:off x="2484391" y="4248151"/>
            <a:ext cx="125459" cy="873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8" idx="1"/>
            <a:endCxn id="73" idx="5"/>
          </p:cNvCxnSpPr>
          <p:nvPr/>
        </p:nvCxnSpPr>
        <p:spPr>
          <a:xfrm rot="16200000" flipV="1">
            <a:off x="2389141" y="42941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7" idx="1"/>
            <a:endCxn id="73" idx="3"/>
          </p:cNvCxnSpPr>
          <p:nvPr/>
        </p:nvCxnSpPr>
        <p:spPr>
          <a:xfrm rot="5400000" flipH="1" flipV="1">
            <a:off x="2286000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733800" y="2895600"/>
            <a:ext cx="118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7. Serialize</a:t>
            </a:r>
            <a:br>
              <a:rPr lang="en-US" i="1" dirty="0" smtClean="0"/>
            </a:br>
            <a:r>
              <a:rPr lang="en-US" i="1" dirty="0" smtClean="0"/>
              <a:t>vertices</a:t>
            </a:r>
            <a:endParaRPr lang="en-US" i="1" dirty="0"/>
          </a:p>
        </p:txBody>
      </p:sp>
      <p:sp>
        <p:nvSpPr>
          <p:cNvPr id="109" name="Freeform 108"/>
          <p:cNvSpPr/>
          <p:nvPr/>
        </p:nvSpPr>
        <p:spPr>
          <a:xfrm>
            <a:off x="2191309" y="4553711"/>
            <a:ext cx="5799626" cy="866269"/>
          </a:xfrm>
          <a:custGeom>
            <a:avLst/>
            <a:gdLst>
              <a:gd name="connsiteX0" fmla="*/ 5708904 w 5995416"/>
              <a:gd name="connsiteY0" fmla="*/ 0 h 1772412"/>
              <a:gd name="connsiteX1" fmla="*/ 5562600 w 5995416"/>
              <a:gd name="connsiteY1" fmla="*/ 1380744 h 1772412"/>
              <a:gd name="connsiteX2" fmla="*/ 3112008 w 5995416"/>
              <a:gd name="connsiteY2" fmla="*/ 1664208 h 1772412"/>
              <a:gd name="connsiteX3" fmla="*/ 505968 w 5995416"/>
              <a:gd name="connsiteY3" fmla="*/ 1636776 h 1772412"/>
              <a:gd name="connsiteX4" fmla="*/ 76200 w 5995416"/>
              <a:gd name="connsiteY4" fmla="*/ 850392 h 1772412"/>
              <a:gd name="connsiteX0" fmla="*/ 6089904 w 6233160"/>
              <a:gd name="connsiteY0" fmla="*/ 0 h 1239012"/>
              <a:gd name="connsiteX1" fmla="*/ 5562600 w 6233160"/>
              <a:gd name="connsiteY1" fmla="*/ 847344 h 1239012"/>
              <a:gd name="connsiteX2" fmla="*/ 3112008 w 6233160"/>
              <a:gd name="connsiteY2" fmla="*/ 1130808 h 1239012"/>
              <a:gd name="connsiteX3" fmla="*/ 505968 w 6233160"/>
              <a:gd name="connsiteY3" fmla="*/ 1103376 h 1239012"/>
              <a:gd name="connsiteX4" fmla="*/ 76200 w 6233160"/>
              <a:gd name="connsiteY4" fmla="*/ 316992 h 1239012"/>
              <a:gd name="connsiteX0" fmla="*/ 6089904 w 6089904"/>
              <a:gd name="connsiteY0" fmla="*/ 0 h 1239012"/>
              <a:gd name="connsiteX1" fmla="*/ 5562600 w 6089904"/>
              <a:gd name="connsiteY1" fmla="*/ 847344 h 1239012"/>
              <a:gd name="connsiteX2" fmla="*/ 3112008 w 6089904"/>
              <a:gd name="connsiteY2" fmla="*/ 1130808 h 1239012"/>
              <a:gd name="connsiteX3" fmla="*/ 505968 w 6089904"/>
              <a:gd name="connsiteY3" fmla="*/ 1103376 h 1239012"/>
              <a:gd name="connsiteX4" fmla="*/ 76200 w 6089904"/>
              <a:gd name="connsiteY4" fmla="*/ 316992 h 1239012"/>
              <a:gd name="connsiteX0" fmla="*/ 5945435 w 5945435"/>
              <a:gd name="connsiteY0" fmla="*/ 338616 h 867697"/>
              <a:gd name="connsiteX1" fmla="*/ 5506565 w 5945435"/>
              <a:gd name="connsiteY1" fmla="*/ 530352 h 867697"/>
              <a:gd name="connsiteX2" fmla="*/ 3055973 w 5945435"/>
              <a:gd name="connsiteY2" fmla="*/ 813816 h 867697"/>
              <a:gd name="connsiteX3" fmla="*/ 449933 w 5945435"/>
              <a:gd name="connsiteY3" fmla="*/ 786384 h 867697"/>
              <a:gd name="connsiteX4" fmla="*/ 20165 w 5945435"/>
              <a:gd name="connsiteY4" fmla="*/ 0 h 867697"/>
              <a:gd name="connsiteX0" fmla="*/ 5945435 w 5945435"/>
              <a:gd name="connsiteY0" fmla="*/ 338616 h 867697"/>
              <a:gd name="connsiteX1" fmla="*/ 5506565 w 5945435"/>
              <a:gd name="connsiteY1" fmla="*/ 530352 h 867697"/>
              <a:gd name="connsiteX2" fmla="*/ 3055973 w 5945435"/>
              <a:gd name="connsiteY2" fmla="*/ 813816 h 867697"/>
              <a:gd name="connsiteX3" fmla="*/ 449933 w 5945435"/>
              <a:gd name="connsiteY3" fmla="*/ 786384 h 867697"/>
              <a:gd name="connsiteX4" fmla="*/ 20165 w 5945435"/>
              <a:gd name="connsiteY4" fmla="*/ 0 h 867697"/>
              <a:gd name="connsiteX0" fmla="*/ 5945435 w 5945435"/>
              <a:gd name="connsiteY0" fmla="*/ 338616 h 866269"/>
              <a:gd name="connsiteX1" fmla="*/ 5418132 w 5945435"/>
              <a:gd name="connsiteY1" fmla="*/ 556231 h 866269"/>
              <a:gd name="connsiteX2" fmla="*/ 3055973 w 5945435"/>
              <a:gd name="connsiteY2" fmla="*/ 813816 h 866269"/>
              <a:gd name="connsiteX3" fmla="*/ 449933 w 5945435"/>
              <a:gd name="connsiteY3" fmla="*/ 786384 h 866269"/>
              <a:gd name="connsiteX4" fmla="*/ 20165 w 5945435"/>
              <a:gd name="connsiteY4" fmla="*/ 0 h 866269"/>
              <a:gd name="connsiteX0" fmla="*/ 5945435 w 5945435"/>
              <a:gd name="connsiteY0" fmla="*/ 338616 h 866269"/>
              <a:gd name="connsiteX1" fmla="*/ 5418132 w 5945435"/>
              <a:gd name="connsiteY1" fmla="*/ 556231 h 866269"/>
              <a:gd name="connsiteX2" fmla="*/ 3055973 w 5945435"/>
              <a:gd name="connsiteY2" fmla="*/ 813816 h 866269"/>
              <a:gd name="connsiteX3" fmla="*/ 449933 w 5945435"/>
              <a:gd name="connsiteY3" fmla="*/ 786384 h 866269"/>
              <a:gd name="connsiteX4" fmla="*/ 20165 w 5945435"/>
              <a:gd name="connsiteY4" fmla="*/ 0 h 86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5435" h="866269">
                <a:moveTo>
                  <a:pt x="5945435" y="338616"/>
                </a:moveTo>
                <a:cubicBezTo>
                  <a:pt x="5545683" y="579235"/>
                  <a:pt x="5882023" y="416646"/>
                  <a:pt x="5418132" y="556231"/>
                </a:cubicBezTo>
                <a:cubicBezTo>
                  <a:pt x="4954241" y="695816"/>
                  <a:pt x="3884006" y="775457"/>
                  <a:pt x="3055973" y="813816"/>
                </a:cubicBezTo>
                <a:cubicBezTo>
                  <a:pt x="2227940" y="852175"/>
                  <a:pt x="955901" y="922020"/>
                  <a:pt x="449933" y="786384"/>
                </a:cubicBezTo>
                <a:cubicBezTo>
                  <a:pt x="-56035" y="650748"/>
                  <a:pt x="-17935" y="325374"/>
                  <a:pt x="20165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638800" y="4953000"/>
            <a:ext cx="1752660" cy="646331"/>
          </a:xfrm>
          <a:prstGeom prst="rect">
            <a:avLst/>
          </a:prstGeom>
          <a:noFill/>
          <a:ln>
            <a:noFill/>
            <a:tailEnd w="lg" len="lg"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8. Monitor</a:t>
            </a:r>
          </a:p>
          <a:p>
            <a:pPr algn="ctr"/>
            <a:r>
              <a:rPr lang="en-US" i="1" dirty="0" smtClean="0"/>
              <a:t>Vertex execution</a:t>
            </a:r>
            <a:endParaRPr lang="en-US" i="1" dirty="0"/>
          </a:p>
        </p:txBody>
      </p:sp>
      <p:sp>
        <p:nvSpPr>
          <p:cNvPr id="116" name="modem"/>
          <p:cNvSpPr>
            <a:spLocks noEditPoints="1" noChangeArrowheads="1"/>
          </p:cNvSpPr>
          <p:nvPr/>
        </p:nvSpPr>
        <p:spPr bwMode="auto">
          <a:xfrm>
            <a:off x="4343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42679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941576" y="4956048"/>
            <a:ext cx="2750820" cy="905256"/>
          </a:xfrm>
          <a:custGeom>
            <a:avLst/>
            <a:gdLst>
              <a:gd name="connsiteX0" fmla="*/ 158496 w 2718816"/>
              <a:gd name="connsiteY0" fmla="*/ 45720 h 905256"/>
              <a:gd name="connsiteX1" fmla="*/ 204216 w 2718816"/>
              <a:gd name="connsiteY1" fmla="*/ 658368 h 905256"/>
              <a:gd name="connsiteX2" fmla="*/ 1383792 w 2718816"/>
              <a:gd name="connsiteY2" fmla="*/ 905256 h 905256"/>
              <a:gd name="connsiteX3" fmla="*/ 2490216 w 2718816"/>
              <a:gd name="connsiteY3" fmla="*/ 822960 h 905256"/>
              <a:gd name="connsiteX4" fmla="*/ 2718816 w 2718816"/>
              <a:gd name="connsiteY4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2490216 w 2756916"/>
              <a:gd name="connsiteY3" fmla="*/ 822960 h 905256"/>
              <a:gd name="connsiteX4" fmla="*/ 2718816 w 2756916"/>
              <a:gd name="connsiteY4" fmla="*/ 432816 h 905256"/>
              <a:gd name="connsiteX5" fmla="*/ 2718816 w 2756916"/>
              <a:gd name="connsiteY5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1773936 w 2756916"/>
              <a:gd name="connsiteY3" fmla="*/ 886968 h 905256"/>
              <a:gd name="connsiteX4" fmla="*/ 2490216 w 2756916"/>
              <a:gd name="connsiteY4" fmla="*/ 822960 h 905256"/>
              <a:gd name="connsiteX5" fmla="*/ 2718816 w 2756916"/>
              <a:gd name="connsiteY5" fmla="*/ 432816 h 905256"/>
              <a:gd name="connsiteX6" fmla="*/ 2718816 w 2756916"/>
              <a:gd name="connsiteY6" fmla="*/ 0 h 905256"/>
              <a:gd name="connsiteX0" fmla="*/ 79248 w 2830068"/>
              <a:gd name="connsiteY0" fmla="*/ 45720 h 905256"/>
              <a:gd name="connsiteX1" fmla="*/ 277368 w 2830068"/>
              <a:gd name="connsiteY1" fmla="*/ 658368 h 905256"/>
              <a:gd name="connsiteX2" fmla="*/ 1456944 w 2830068"/>
              <a:gd name="connsiteY2" fmla="*/ 905256 h 905256"/>
              <a:gd name="connsiteX3" fmla="*/ 1847088 w 2830068"/>
              <a:gd name="connsiteY3" fmla="*/ 886968 h 905256"/>
              <a:gd name="connsiteX4" fmla="*/ 2563368 w 2830068"/>
              <a:gd name="connsiteY4" fmla="*/ 822960 h 905256"/>
              <a:gd name="connsiteX5" fmla="*/ 2791968 w 2830068"/>
              <a:gd name="connsiteY5" fmla="*/ 432816 h 905256"/>
              <a:gd name="connsiteX6" fmla="*/ 2791968 w 2830068"/>
              <a:gd name="connsiteY6" fmla="*/ 0 h 905256"/>
              <a:gd name="connsiteX0" fmla="*/ 31496 w 2782316"/>
              <a:gd name="connsiteY0" fmla="*/ 45720 h 905256"/>
              <a:gd name="connsiteX1" fmla="*/ 229616 w 2782316"/>
              <a:gd name="connsiteY1" fmla="*/ 658368 h 905256"/>
              <a:gd name="connsiteX2" fmla="*/ 1409192 w 2782316"/>
              <a:gd name="connsiteY2" fmla="*/ 905256 h 905256"/>
              <a:gd name="connsiteX3" fmla="*/ 1799336 w 2782316"/>
              <a:gd name="connsiteY3" fmla="*/ 886968 h 905256"/>
              <a:gd name="connsiteX4" fmla="*/ 2515616 w 2782316"/>
              <a:gd name="connsiteY4" fmla="*/ 822960 h 905256"/>
              <a:gd name="connsiteX5" fmla="*/ 2744216 w 2782316"/>
              <a:gd name="connsiteY5" fmla="*/ 432816 h 905256"/>
              <a:gd name="connsiteX6" fmla="*/ 2744216 w 2782316"/>
              <a:gd name="connsiteY6" fmla="*/ 0 h 905256"/>
              <a:gd name="connsiteX0" fmla="*/ 0 w 2750820"/>
              <a:gd name="connsiteY0" fmla="*/ 45720 h 905256"/>
              <a:gd name="connsiteX1" fmla="*/ 198120 w 2750820"/>
              <a:gd name="connsiteY1" fmla="*/ 658368 h 905256"/>
              <a:gd name="connsiteX2" fmla="*/ 1072896 w 2750820"/>
              <a:gd name="connsiteY2" fmla="*/ 905256 h 905256"/>
              <a:gd name="connsiteX3" fmla="*/ 1767840 w 2750820"/>
              <a:gd name="connsiteY3" fmla="*/ 886968 h 905256"/>
              <a:gd name="connsiteX4" fmla="*/ 2484120 w 2750820"/>
              <a:gd name="connsiteY4" fmla="*/ 822960 h 905256"/>
              <a:gd name="connsiteX5" fmla="*/ 2712720 w 2750820"/>
              <a:gd name="connsiteY5" fmla="*/ 432816 h 905256"/>
              <a:gd name="connsiteX6" fmla="*/ 2712720 w 2750820"/>
              <a:gd name="connsiteY6" fmla="*/ 0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820" h="905256">
                <a:moveTo>
                  <a:pt x="0" y="45720"/>
                </a:moveTo>
                <a:cubicBezTo>
                  <a:pt x="57912" y="252984"/>
                  <a:pt x="19304" y="515112"/>
                  <a:pt x="198120" y="658368"/>
                </a:cubicBezTo>
                <a:cubicBezTo>
                  <a:pt x="376936" y="801624"/>
                  <a:pt x="874776" y="867156"/>
                  <a:pt x="1072896" y="905256"/>
                </a:cubicBezTo>
                <a:lnTo>
                  <a:pt x="1767840" y="886968"/>
                </a:lnTo>
                <a:lnTo>
                  <a:pt x="2484120" y="822960"/>
                </a:lnTo>
                <a:cubicBezTo>
                  <a:pt x="2668524" y="807720"/>
                  <a:pt x="2674620" y="569976"/>
                  <a:pt x="2712720" y="432816"/>
                </a:cubicBezTo>
                <a:cubicBezTo>
                  <a:pt x="2750820" y="295656"/>
                  <a:pt x="2674620" y="135636"/>
                  <a:pt x="271272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590800" y="5562600"/>
            <a:ext cx="177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4. Query</a:t>
            </a:r>
            <a:br>
              <a:rPr lang="en-US" i="1" dirty="0" smtClean="0"/>
            </a:br>
            <a:r>
              <a:rPr lang="en-US" i="1" dirty="0" smtClean="0"/>
              <a:t>cluster resources</a:t>
            </a:r>
            <a:endParaRPr lang="en-US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953000" y="4343400"/>
            <a:ext cx="76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0" y="4572000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6. Initialize vertices</a:t>
            </a:r>
            <a:endParaRPr lang="en-US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855289" y="3717974"/>
            <a:ext cx="1098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</a:t>
            </a:r>
            <a:br>
              <a:rPr lang="en-US" dirty="0" smtClean="0"/>
            </a:br>
            <a:r>
              <a:rPr lang="en-US" dirty="0" smtClean="0"/>
              <a:t>execution</a:t>
            </a:r>
          </a:p>
          <a:p>
            <a:r>
              <a:rPr lang="en-US" dirty="0" smtClean="0"/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05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45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8" grpId="0"/>
      <p:bldP spid="109" grpId="0" animBg="1"/>
      <p:bldP spid="110" grpId="0"/>
      <p:bldP spid="118" grpId="0" animBg="1"/>
      <p:bldP spid="119" grpId="0"/>
      <p:bldP spid="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Understand how fast things scale</a:t>
            </a:r>
          </a:p>
          <a:p>
            <a:pPr lvl="1"/>
            <a:r>
              <a:rPr lang="en-US" dirty="0" smtClean="0"/>
              <a:t># machines &lt;&lt; # vertices &lt;&lt; # </a:t>
            </a:r>
            <a:r>
              <a:rPr lang="en-US" dirty="0" smtClean="0"/>
              <a:t>channels</a:t>
            </a:r>
            <a:endParaRPr lang="en-US" dirty="0" smtClean="0"/>
          </a:p>
          <a:p>
            <a:pPr lvl="1"/>
            <a:r>
              <a:rPr lang="en-US" dirty="0" smtClean="0"/>
              <a:t># control bytes &lt;&lt; # data bytes</a:t>
            </a:r>
          </a:p>
          <a:p>
            <a:r>
              <a:rPr lang="en-US" dirty="0" smtClean="0"/>
              <a:t>Understand the algorithm cost</a:t>
            </a:r>
          </a:p>
          <a:p>
            <a:pPr lvl="1"/>
            <a:r>
              <a:rPr lang="en-US" dirty="0" smtClean="0"/>
              <a:t>O(# machines</a:t>
            </a:r>
            <a:r>
              <a:rPr lang="en-US" baseline="30000" dirty="0" smtClean="0"/>
              <a:t>2</a:t>
            </a:r>
            <a:r>
              <a:rPr lang="en-US" dirty="0" smtClean="0"/>
              <a:t>) acceptable, but O(# edges</a:t>
            </a:r>
            <a:r>
              <a:rPr lang="en-US" baseline="30000" dirty="0" smtClean="0"/>
              <a:t>2</a:t>
            </a:r>
            <a:r>
              <a:rPr lang="en-US" dirty="0" smtClean="0"/>
              <a:t>) not</a:t>
            </a:r>
          </a:p>
          <a:p>
            <a:r>
              <a:rPr lang="en-US" dirty="0" smtClean="0"/>
              <a:t>Every order-of-magnitude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 smtClean="0"/>
              <a:t>reveal new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39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38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63600" y="4191000"/>
            <a:ext cx="7366000" cy="373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36576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" y="31242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8200" y="2590800"/>
            <a:ext cx="739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24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29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3600" y="4724400"/>
            <a:ext cx="7366000" cy="3734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4873" y="2057400"/>
            <a:ext cx="73914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1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of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Fault tolerance can mask defects in other software layers</a:t>
            </a:r>
          </a:p>
          <a:p>
            <a:r>
              <a:rPr lang="en-US" dirty="0" smtClean="0"/>
              <a:t>Log fault repairs</a:t>
            </a:r>
          </a:p>
          <a:p>
            <a:r>
              <a:rPr lang="en-US" dirty="0" smtClean="0"/>
              <a:t>Review the logs periodically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17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600" y="4191000"/>
            <a:ext cx="7366000" cy="373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6576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600" y="4724400"/>
            <a:ext cx="7366000" cy="3734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1242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>
            <a:endCxn id="12" idx="0"/>
          </p:cNvCxnSpPr>
          <p:nvPr/>
        </p:nvCxnSpPr>
        <p:spPr>
          <a:xfrm>
            <a:off x="609600" y="2667000"/>
            <a:ext cx="3924300" cy="457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158" y="2170093"/>
            <a:ext cx="6973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Reliable machine running distributed jobs with</a:t>
            </a:r>
            <a:br>
              <a:rPr lang="en-US" sz="2800" dirty="0" smtClean="0"/>
            </a:br>
            <a:r>
              <a:rPr lang="en-US" sz="2800" dirty="0" smtClean="0"/>
              <a:t> “infinite”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939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066800" y="838200"/>
            <a:ext cx="6934200" cy="4038600"/>
          </a:xfrm>
          <a:prstGeom prst="roundRect">
            <a:avLst>
              <a:gd name="adj" fmla="val 629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283930" y="3733800"/>
            <a:ext cx="6564669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07731" y="990600"/>
            <a:ext cx="6477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887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1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4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03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31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035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 rot="16200000" flipH="1">
            <a:off x="10172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2"/>
            <a:endCxn id="9" idx="0"/>
          </p:cNvCxnSpPr>
          <p:nvPr/>
        </p:nvCxnSpPr>
        <p:spPr>
          <a:xfrm rot="16200000" flipH="1">
            <a:off x="23126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0" idx="0"/>
          </p:cNvCxnSpPr>
          <p:nvPr/>
        </p:nvCxnSpPr>
        <p:spPr>
          <a:xfrm rot="16200000" flipH="1">
            <a:off x="2350731" y="1409700"/>
            <a:ext cx="2209800" cy="2743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rot="16200000" flipH="1">
            <a:off x="3684231" y="1371600"/>
            <a:ext cx="22098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 rot="16200000" flipH="1">
            <a:off x="50177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2"/>
            <a:endCxn id="10" idx="0"/>
          </p:cNvCxnSpPr>
          <p:nvPr/>
        </p:nvCxnSpPr>
        <p:spPr>
          <a:xfrm rot="16200000" flipH="1">
            <a:off x="36461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1371600"/>
            <a:ext cx="12793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R</a:t>
            </a:r>
            <a:endParaRPr lang="en-US" sz="28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2884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795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114800"/>
            <a:ext cx="126977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X</a:t>
            </a:r>
            <a:endParaRPr lang="en-US" sz="2800" i="1" dirty="0"/>
          </a:p>
        </p:txBody>
      </p:sp>
      <p:sp>
        <p:nvSpPr>
          <p:cNvPr id="32" name="Rectangle 31"/>
          <p:cNvSpPr/>
          <p:nvPr/>
        </p:nvSpPr>
        <p:spPr>
          <a:xfrm>
            <a:off x="2514600" y="56388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</a:p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86200" y="5181600"/>
            <a:ext cx="1219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5181600"/>
            <a:ext cx="12192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5105400"/>
            <a:ext cx="1219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R-X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2590800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Connection R-X</a:t>
            </a:r>
            <a:endParaRPr lang="en-US" sz="2800" i="1" dirty="0"/>
          </a:p>
        </p:txBody>
      </p:sp>
      <p:sp>
        <p:nvSpPr>
          <p:cNvPr id="44" name="Rectangle 43"/>
          <p:cNvSpPr/>
          <p:nvPr/>
        </p:nvSpPr>
        <p:spPr>
          <a:xfrm>
            <a:off x="29718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052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148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006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198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5" grpId="0" animBg="1"/>
      <p:bldP spid="20" grpId="0"/>
      <p:bldP spid="33" grpId="0" animBg="1"/>
      <p:bldP spid="34" grpId="0" animBg="1"/>
      <p:bldP spid="35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X[0]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X[1]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X[3]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9" idx="0"/>
          </p:cNvCxnSpPr>
          <p:nvPr/>
        </p:nvCxnSpPr>
        <p:spPr>
          <a:xfrm rot="16200000" flipH="1">
            <a:off x="22860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0"/>
          </p:cNvCxnSpPr>
          <p:nvPr/>
        </p:nvCxnSpPr>
        <p:spPr>
          <a:xfrm rot="16200000" flipH="1">
            <a:off x="35814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0"/>
          </p:cNvCxnSpPr>
          <p:nvPr/>
        </p:nvCxnSpPr>
        <p:spPr>
          <a:xfrm rot="16200000" flipH="1">
            <a:off x="4914900" y="15240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" idx="0"/>
          </p:cNvCxnSpPr>
          <p:nvPr/>
        </p:nvCxnSpPr>
        <p:spPr>
          <a:xfrm rot="16200000" flipH="1">
            <a:off x="933450" y="1504950"/>
            <a:ext cx="685800" cy="2667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 rot="16200000" flipH="1">
            <a:off x="2533650" y="2686050"/>
            <a:ext cx="685800" cy="342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1219200" y="2743200"/>
            <a:ext cx="6858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2"/>
          </p:cNvCxnSpPr>
          <p:nvPr/>
        </p:nvCxnSpPr>
        <p:spPr>
          <a:xfrm rot="16200000" flipH="1">
            <a:off x="3867150" y="2647950"/>
            <a:ext cx="685800" cy="4191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1" idx="2"/>
          </p:cNvCxnSpPr>
          <p:nvPr/>
        </p:nvCxnSpPr>
        <p:spPr>
          <a:xfrm rot="16200000" flipH="1">
            <a:off x="52768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2390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X’[2]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0"/>
          </p:cNvCxnSpPr>
          <p:nvPr/>
        </p:nvCxnSpPr>
        <p:spPr>
          <a:xfrm>
            <a:off x="5105400" y="1371600"/>
            <a:ext cx="26289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2"/>
          </p:cNvCxnSpPr>
          <p:nvPr/>
        </p:nvCxnSpPr>
        <p:spPr>
          <a:xfrm rot="16200000" flipH="1">
            <a:off x="76390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76400" y="3429000"/>
            <a:ext cx="25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Completed vertices</a:t>
            </a:r>
            <a:endParaRPr lang="en-US" sz="2400" i="1" dirty="0"/>
          </a:p>
        </p:txBody>
      </p:sp>
      <p:sp>
        <p:nvSpPr>
          <p:cNvPr id="75" name="Left Brace 74"/>
          <p:cNvSpPr/>
          <p:nvPr/>
        </p:nvSpPr>
        <p:spPr>
          <a:xfrm rot="16200000">
            <a:off x="2590800" y="1524000"/>
            <a:ext cx="304800" cy="3657600"/>
          </a:xfrm>
          <a:prstGeom prst="leftBrace">
            <a:avLst>
              <a:gd name="adj1" fmla="val 50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181600" y="3276600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Slow 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7239000" y="3276600"/>
            <a:ext cx="136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Duplicate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Dynamic Graph Rewriting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486400"/>
            <a:ext cx="758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Duplication Policy = f(running times, data volumes)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/>
      <p:bldP spid="4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Fail-stop (crash) failures are easiest to handle</a:t>
            </a:r>
          </a:p>
          <a:p>
            <a:r>
              <a:rPr lang="en-US" dirty="0" smtClean="0"/>
              <a:t>Many other kinds of failures possible</a:t>
            </a:r>
          </a:p>
          <a:p>
            <a:pPr lvl="1"/>
            <a:r>
              <a:rPr lang="en-US" dirty="0" smtClean="0"/>
              <a:t>Very slow progress</a:t>
            </a:r>
          </a:p>
          <a:p>
            <a:pPr lvl="1"/>
            <a:r>
              <a:rPr lang="en-US" dirty="0" smtClean="0"/>
              <a:t>Byzantine (malicious) failures</a:t>
            </a:r>
          </a:p>
          <a:p>
            <a:pPr lvl="1"/>
            <a:r>
              <a:rPr lang="en-US" dirty="0" smtClean="0"/>
              <a:t>Network partitions</a:t>
            </a:r>
          </a:p>
          <a:p>
            <a:r>
              <a:rPr lang="en-US" dirty="0" smtClean="0"/>
              <a:t>Understand the failure model for your system</a:t>
            </a:r>
          </a:p>
          <a:p>
            <a:pPr lvl="1"/>
            <a:r>
              <a:rPr lang="en-US" dirty="0" smtClean="0"/>
              <a:t>probability of each kind of failure</a:t>
            </a:r>
          </a:p>
          <a:p>
            <a:pPr lvl="1"/>
            <a:r>
              <a:rPr lang="en-US" dirty="0" smtClean="0"/>
              <a:t>validate the failure model (measurements)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362200"/>
            <a:ext cx="1676400" cy="1676400"/>
          </a:xfrm>
          <a:prstGeom prst="rect">
            <a:avLst/>
          </a:prstGeom>
          <a:noFill/>
        </p:spPr>
      </p:pic>
      <p:pic>
        <p:nvPicPr>
          <p:cNvPr id="3074" name="Picture 2" descr="C:\Users\mbudiu\AppData\Local\Microsoft\Windows\Temporary Internet Files\Content.IE5\D5HS8DXT\MC900056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1804111" cy="14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3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81000" y="3505200"/>
            <a:ext cx="8534400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7200" y="990600"/>
            <a:ext cx="85344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8" name="Straight Arrow Connector 57"/>
          <p:cNvCxnSpPr>
            <a:stCxn id="10" idx="2"/>
            <a:endCxn id="16" idx="0"/>
          </p:cNvCxnSpPr>
          <p:nvPr/>
        </p:nvCxnSpPr>
        <p:spPr>
          <a:xfrm rot="5400000">
            <a:off x="3352800" y="4381500"/>
            <a:ext cx="6858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16" idx="0"/>
          </p:cNvCxnSpPr>
          <p:nvPr/>
        </p:nvCxnSpPr>
        <p:spPr>
          <a:xfrm rot="16200000" flipH="1">
            <a:off x="20574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2"/>
            <a:endCxn id="17" idx="0"/>
          </p:cNvCxnSpPr>
          <p:nvPr/>
        </p:nvCxnSpPr>
        <p:spPr>
          <a:xfrm rot="16200000" flipH="1">
            <a:off x="33528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18" idx="0"/>
          </p:cNvCxnSpPr>
          <p:nvPr/>
        </p:nvCxnSpPr>
        <p:spPr>
          <a:xfrm rot="5400000">
            <a:off x="6057900" y="4267200"/>
            <a:ext cx="6858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9" idx="2"/>
            <a:endCxn id="17" idx="0"/>
          </p:cNvCxnSpPr>
          <p:nvPr/>
        </p:nvCxnSpPr>
        <p:spPr>
          <a:xfrm rot="5400000">
            <a:off x="6096000" y="2933700"/>
            <a:ext cx="685800" cy="3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2"/>
            <a:endCxn id="18" idx="0"/>
          </p:cNvCxnSpPr>
          <p:nvPr/>
        </p:nvCxnSpPr>
        <p:spPr>
          <a:xfrm rot="16200000" flipH="1">
            <a:off x="5334000" y="4229100"/>
            <a:ext cx="6858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2484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20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19600" y="609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382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133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29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00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620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19600" y="228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stCxn id="87" idx="2"/>
            <a:endCxn id="96" idx="0"/>
          </p:cNvCxnSpPr>
          <p:nvPr/>
        </p:nvCxnSpPr>
        <p:spPr>
          <a:xfrm rot="16200000" flipH="1">
            <a:off x="2857500" y="228600"/>
            <a:ext cx="533400" cy="3581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3505200" y="876300"/>
            <a:ext cx="533400" cy="2286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2"/>
            <a:endCxn id="96" idx="0"/>
          </p:cNvCxnSpPr>
          <p:nvPr/>
        </p:nvCxnSpPr>
        <p:spPr>
          <a:xfrm rot="16200000" flipH="1">
            <a:off x="4152900" y="1524000"/>
            <a:ext cx="533400" cy="990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6" idx="0"/>
          </p:cNvCxnSpPr>
          <p:nvPr/>
        </p:nvCxnSpPr>
        <p:spPr>
          <a:xfrm rot="5400000">
            <a:off x="4838700" y="1828800"/>
            <a:ext cx="53340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2"/>
            <a:endCxn id="96" idx="0"/>
          </p:cNvCxnSpPr>
          <p:nvPr/>
        </p:nvCxnSpPr>
        <p:spPr>
          <a:xfrm rot="5400000">
            <a:off x="5562600" y="1104900"/>
            <a:ext cx="533400" cy="1828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5" idx="2"/>
            <a:endCxn id="96" idx="0"/>
          </p:cNvCxnSpPr>
          <p:nvPr/>
        </p:nvCxnSpPr>
        <p:spPr>
          <a:xfrm rot="5400000">
            <a:off x="6248400" y="4191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8" idx="2"/>
            <a:endCxn id="65" idx="0"/>
          </p:cNvCxnSpPr>
          <p:nvPr/>
        </p:nvCxnSpPr>
        <p:spPr>
          <a:xfrm rot="5400000">
            <a:off x="5181600" y="5219700"/>
            <a:ext cx="6096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7" idx="2"/>
            <a:endCxn id="65" idx="0"/>
          </p:cNvCxnSpPr>
          <p:nvPr/>
        </p:nvCxnSpPr>
        <p:spPr>
          <a:xfrm rot="16200000" flipH="1">
            <a:off x="4533900" y="5715000"/>
            <a:ext cx="609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6" idx="2"/>
            <a:endCxn id="65" idx="0"/>
          </p:cNvCxnSpPr>
          <p:nvPr/>
        </p:nvCxnSpPr>
        <p:spPr>
          <a:xfrm rot="16200000" flipH="1">
            <a:off x="3886200" y="5067300"/>
            <a:ext cx="6096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own Arrow 149"/>
          <p:cNvSpPr/>
          <p:nvPr/>
        </p:nvSpPr>
        <p:spPr>
          <a:xfrm>
            <a:off x="4343400" y="30480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838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133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429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80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248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5562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4267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29718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57200" y="25146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533400" y="61722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62000" y="48006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rack #</a:t>
            </a:r>
            <a:endParaRPr lang="en-US" sz="2000" i="1" dirty="0"/>
          </a:p>
        </p:txBody>
      </p:sp>
      <p:cxnSp>
        <p:nvCxnSpPr>
          <p:cNvPr id="164" name="Straight Arrow Connector 163"/>
          <p:cNvCxnSpPr/>
          <p:nvPr/>
        </p:nvCxnSpPr>
        <p:spPr>
          <a:xfrm rot="5400000" flipH="1" flipV="1">
            <a:off x="685800" y="4495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Aggregation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57" grpId="0" animBg="1"/>
      <p:bldP spid="59" grpId="0" animBg="1"/>
      <p:bldP spid="65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policy and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Implement a powerful and generic mechanism</a:t>
            </a:r>
          </a:p>
          <a:p>
            <a:r>
              <a:rPr lang="en-US" dirty="0" smtClean="0"/>
              <a:t>Leave policy to the application layer</a:t>
            </a:r>
          </a:p>
          <a:p>
            <a:r>
              <a:rPr lang="en-US" dirty="0" smtClean="0"/>
              <a:t>Trade-off in policy language: </a:t>
            </a:r>
            <a:br>
              <a:rPr lang="en-US" dirty="0" smtClean="0"/>
            </a:br>
            <a:r>
              <a:rPr lang="en-US" dirty="0" smtClean="0"/>
              <a:t>power vs.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567" y="26670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46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Policy vs. Mechanism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23907" name="Picture 3" descr="C:\Documents and Settings\mbudiu\Local Settings\Temporary Internet Files\Content.IE5\8FBAYZRT\MPj043401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58000" y="762000"/>
            <a:ext cx="2133601" cy="1420623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209800"/>
            <a:ext cx="37338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Application-level</a:t>
            </a:r>
          </a:p>
          <a:p>
            <a:r>
              <a:rPr lang="en-US" dirty="0" smtClean="0"/>
              <a:t>Most complex in C++ code</a:t>
            </a:r>
          </a:p>
          <a:p>
            <a:r>
              <a:rPr lang="en-US" dirty="0" smtClean="0"/>
              <a:t>Invoked with </a:t>
            </a:r>
            <a:r>
              <a:rPr lang="en-US" dirty="0" err="1" smtClean="0"/>
              <a:t>upcalls</a:t>
            </a:r>
            <a:endParaRPr lang="en-US" dirty="0" smtClean="0"/>
          </a:p>
          <a:p>
            <a:r>
              <a:rPr lang="en-US" dirty="0" smtClean="0"/>
              <a:t>Need good default implementations</a:t>
            </a:r>
          </a:p>
          <a:p>
            <a:r>
              <a:rPr lang="en-US" dirty="0" smtClean="0"/>
              <a:t>DryadLINQ provides a comprehensive set</a:t>
            </a:r>
          </a:p>
        </p:txBody>
      </p:sp>
      <p:pic>
        <p:nvPicPr>
          <p:cNvPr id="123921" name="Picture 17" descr="C:\Documents and Settings\mbudiu\Local Settings\Temporary Internet Files\Content.IE5\O34CZ4MC\MCSY01686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1345997" cy="1345997"/>
          </a:xfrm>
          <a:prstGeom prst="rect">
            <a:avLst/>
          </a:prstGeom>
          <a:noFill/>
        </p:spPr>
      </p:pic>
      <p:sp>
        <p:nvSpPr>
          <p:cNvPr id="22" name="Content Placeholder 6"/>
          <p:cNvSpPr txBox="1">
            <a:spLocks/>
          </p:cNvSpPr>
          <p:nvPr/>
        </p:nvSpPr>
        <p:spPr>
          <a:xfrm>
            <a:off x="4495800" y="2209800"/>
            <a:ext cx="3048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4724400" y="2209800"/>
            <a:ext cx="3581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Built-in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smtClean="0"/>
              <a:t>Scheduling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rewriting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smtClean="0"/>
              <a:t>Fault tolerance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and reporting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953922" y="1545383"/>
            <a:ext cx="4958652" cy="2692276"/>
            <a:chOff x="814873" y="2028986"/>
            <a:chExt cx="7414727" cy="3914614"/>
          </a:xfrm>
        </p:grpSpPr>
        <p:sp>
          <p:nvSpPr>
            <p:cNvPr id="30" name="Rectangle 29"/>
            <p:cNvSpPr/>
            <p:nvPr/>
          </p:nvSpPr>
          <p:spPr>
            <a:xfrm>
              <a:off x="838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3600" y="4191000"/>
              <a:ext cx="7366000" cy="3734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8200" y="3657600"/>
              <a:ext cx="73914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00" y="3124200"/>
              <a:ext cx="73914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8200" y="2590800"/>
              <a:ext cx="7391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43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24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29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63600" y="4724400"/>
              <a:ext cx="7366000" cy="373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Autopilot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4873" y="2028986"/>
              <a:ext cx="7391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774371" y="1371601"/>
            <a:ext cx="5388429" cy="494521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46146" y="2248678"/>
            <a:ext cx="5388429" cy="2094722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C:\Users\mbudiu\AppData\Local\Microsoft\Windows\Temporary Internet Files\Content.IE5\A0W98ILJ\MCPE0364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799"/>
            <a:ext cx="3767750" cy="3468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“What’s the point if I can’t have it?”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495800"/>
          </a:xfrm>
          <a:solidFill>
            <a:srgbClr val="F8F8F8">
              <a:alpha val="76863"/>
            </a:srgb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Dryad+DryadLINQ</a:t>
            </a:r>
            <a:r>
              <a:rPr lang="en-US" dirty="0" smtClean="0"/>
              <a:t> available for download</a:t>
            </a:r>
          </a:p>
          <a:p>
            <a:pPr lvl="1"/>
            <a:r>
              <a:rPr lang="en-US" dirty="0" smtClean="0"/>
              <a:t>Academic license or</a:t>
            </a:r>
          </a:p>
          <a:p>
            <a:pPr lvl="1"/>
            <a:r>
              <a:rPr lang="en-US" dirty="0" smtClean="0"/>
              <a:t>Commercial evaluation license</a:t>
            </a:r>
          </a:p>
          <a:p>
            <a:pPr lvl="1"/>
            <a:r>
              <a:rPr lang="en-US" dirty="0" smtClean="0"/>
              <a:t>Windows HPC platform</a:t>
            </a:r>
          </a:p>
          <a:p>
            <a:pPr lvl="1"/>
            <a:r>
              <a:rPr lang="en-US" dirty="0" smtClean="0"/>
              <a:t>DryadLINQ available with source code</a:t>
            </a:r>
          </a:p>
          <a:p>
            <a:r>
              <a:rPr lang="en-US" sz="2600" dirty="0" smtClean="0">
                <a:hlinkClick r:id="rId3"/>
              </a:rPr>
              <a:t>http://connect.microsoft.com/site/sitehome.aspx?SiteID=891</a:t>
            </a:r>
            <a:endParaRPr lang="en-US" sz="2600" dirty="0" smtClean="0"/>
          </a:p>
          <a:p>
            <a:r>
              <a:rPr lang="en-US" sz="2800" dirty="0" smtClean="0"/>
              <a:t>To be offered as a commercial product soon by</a:t>
            </a:r>
          </a:p>
          <a:p>
            <a:pPr lvl="1"/>
            <a:r>
              <a:rPr lang="en-US" sz="2400" dirty="0" smtClean="0"/>
              <a:t>Windows HPC</a:t>
            </a:r>
          </a:p>
          <a:p>
            <a:pPr lvl="1"/>
            <a:r>
              <a:rPr lang="en-US" sz="2400" dirty="0" smtClean="0"/>
              <a:t>Windows Azure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7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bool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var</a:t>
            </a:r>
            <a:r>
              <a:rPr lang="en-US" sz="3200" dirty="0">
                <a:latin typeface="Calibri" pitchFamily="34" charset="0"/>
              </a:rPr>
              <a:t> results = from c in collection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where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select new { Hash(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), </a:t>
            </a:r>
            <a:r>
              <a:rPr lang="en-US" sz="3200" dirty="0" err="1">
                <a:latin typeface="Calibri" pitchFamily="34" charset="0"/>
              </a:rPr>
              <a:t>c.value</a:t>
            </a:r>
            <a:r>
              <a:rPr lang="en-US" sz="3200" dirty="0">
                <a:latin typeface="Calibri" pitchFamily="34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/>
          <a:lstStyle/>
          <a:p>
            <a:r>
              <a:rPr lang="en-US" dirty="0" smtClean="0"/>
              <a:t>Collections and Iterators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733716"/>
            <a:ext cx="83820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 smtClean="0">
                <a:latin typeface="Calibri" pitchFamily="34" charset="0"/>
              </a:rPr>
              <a:t>class Collection&lt;T&gt; : IEnumerable&lt;T&gt;;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3000" y="2819401"/>
            <a:ext cx="3352800" cy="761999"/>
            <a:chOff x="1143000" y="1524000"/>
            <a:chExt cx="3352800" cy="1349145"/>
          </a:xfrm>
        </p:grpSpPr>
        <p:sp>
          <p:nvSpPr>
            <p:cNvPr id="5" name="Rounded Rectangle 4"/>
            <p:cNvSpPr/>
            <p:nvPr/>
          </p:nvSpPr>
          <p:spPr>
            <a:xfrm>
              <a:off x="1143000" y="1524000"/>
              <a:ext cx="3352800" cy="1349145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081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0493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0177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0986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9545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6284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5968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</p:grpSp>
      <p:sp>
        <p:nvSpPr>
          <p:cNvPr id="16" name="Down Arrow 15"/>
          <p:cNvSpPr/>
          <p:nvPr/>
        </p:nvSpPr>
        <p:spPr>
          <a:xfrm flipV="1">
            <a:off x="1656192" y="3513056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90505" y="4122656"/>
            <a:ext cx="251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Elements of type T</a:t>
            </a:r>
            <a:endParaRPr lang="en-US" sz="2400" i="1" dirty="0"/>
          </a:p>
        </p:txBody>
      </p:sp>
      <p:cxnSp>
        <p:nvCxnSpPr>
          <p:cNvPr id="20" name="Straight Arrow Connector 19"/>
          <p:cNvCxnSpPr>
            <a:stCxn id="18" idx="0"/>
            <a:endCxn id="11" idx="2"/>
          </p:cNvCxnSpPr>
          <p:nvPr/>
        </p:nvCxnSpPr>
        <p:spPr>
          <a:xfrm flipH="1" flipV="1">
            <a:off x="3390506" y="3498143"/>
            <a:ext cx="1256273" cy="624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2184" y="4115906"/>
            <a:ext cx="239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Iterator</a:t>
            </a:r>
          </a:p>
          <a:p>
            <a:pPr algn="ctr"/>
            <a:r>
              <a:rPr lang="en-US" sz="2400" i="1" dirty="0" smtClean="0"/>
              <a:t>(current element)</a:t>
            </a:r>
            <a:endParaRPr lang="en-US" sz="2400" i="1" dirty="0"/>
          </a:p>
        </p:txBody>
      </p:sp>
      <p:cxnSp>
        <p:nvCxnSpPr>
          <p:cNvPr id="24" name="Straight Arrow Connector 23"/>
          <p:cNvCxnSpPr>
            <a:endCxn id="5" idx="0"/>
          </p:cNvCxnSpPr>
          <p:nvPr/>
        </p:nvCxnSpPr>
        <p:spPr>
          <a:xfrm>
            <a:off x="2130177" y="2133600"/>
            <a:ext cx="689223" cy="6858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13" idx="2"/>
          </p:cNvCxnSpPr>
          <p:nvPr/>
        </p:nvCxnSpPr>
        <p:spPr>
          <a:xfrm flipH="1" flipV="1">
            <a:off x="4149874" y="3498143"/>
            <a:ext cx="496905" cy="624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Abstraction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4191000"/>
            <a:ext cx="7366000" cy="373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1242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590800"/>
            <a:ext cx="739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600" y="4724400"/>
            <a:ext cx="7366000" cy="3734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Autopilot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157" y="1636693"/>
            <a:ext cx="451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.Net</a:t>
            </a:r>
            <a:r>
              <a:rPr lang="en-US" sz="2800" dirty="0" smtClean="0"/>
              <a:t> with “infinite” resources</a:t>
            </a:r>
            <a:endParaRPr lang="en-US" sz="2800" dirty="0"/>
          </a:p>
        </p:txBody>
      </p:sp>
      <p:cxnSp>
        <p:nvCxnSpPr>
          <p:cNvPr id="14" name="Elbow Connector 13"/>
          <p:cNvCxnSpPr>
            <a:endCxn id="7" idx="0"/>
          </p:cNvCxnSpPr>
          <p:nvPr/>
        </p:nvCxnSpPr>
        <p:spPr>
          <a:xfrm>
            <a:off x="609600" y="2133600"/>
            <a:ext cx="3924300" cy="457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8077200" y="5562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503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Histogram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7467600" cy="3170099"/>
          </a:xfrm>
          <a:prstGeom prst="rect">
            <a:avLst/>
          </a:prstGeom>
          <a:solidFill>
            <a:srgbClr val="E5FFE5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IQueryable&lt;Pair&gt; Histogram(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IQueryable&lt;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LineRecord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input,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words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x.line.Split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(' '));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words.GroupBy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x);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counts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groups.Select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new Pair(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x.Key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()));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ordered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counts.OrderByDescending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ordered.Take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(k);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return top;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572000"/>
          <a:ext cx="5105400" cy="212788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105400"/>
              </a:tblGrid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“A line of words of wisdom”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[“A”, “line”, “of”, “words”, “of”, “wisdom”]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[[“A”], [“line”], [“of”, “of”], [“words”], [“wisdom”]]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 {“A”, 1}, {“line”, 1}, {“of”, 2},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69683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1981200" y="2286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1676400"/>
            <a:ext cx="1514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SelectMany</a:t>
            </a:r>
            <a:endParaRPr lang="en-US" sz="1600" dirty="0" smtClean="0"/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err="1" smtClean="0"/>
              <a:t>GroupBy+Select</a:t>
            </a:r>
            <a:endParaRPr lang="en-US" sz="1600" dirty="0" smtClean="0"/>
          </a:p>
          <a:p>
            <a:pPr algn="r"/>
            <a:r>
              <a:rPr lang="en-US" sz="1600" dirty="0" err="1" smtClean="0"/>
              <a:t>HashDistribute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194" y="2743200"/>
            <a:ext cx="1073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err="1" smtClean="0"/>
              <a:t>GroupBy</a:t>
            </a:r>
            <a:endParaRPr lang="en-US" sz="1600" dirty="0" smtClean="0"/>
          </a:p>
          <a:p>
            <a:pPr algn="r"/>
            <a:r>
              <a:rPr lang="en-US" sz="1600" dirty="0" smtClean="0"/>
              <a:t>Select</a:t>
            </a:r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smtClean="0"/>
              <a:t>Take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194" y="4038600"/>
            <a:ext cx="1073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smtClean="0"/>
              <a:t>Take</a:t>
            </a:r>
            <a:endParaRPr lang="en-US" sz="1600" dirty="0"/>
          </a:p>
        </p:txBody>
      </p:sp>
      <p:sp>
        <p:nvSpPr>
          <p:cNvPr id="18" name="Left Brace 17"/>
          <p:cNvSpPr/>
          <p:nvPr/>
        </p:nvSpPr>
        <p:spPr>
          <a:xfrm flipH="1">
            <a:off x="1709548" y="1828800"/>
            <a:ext cx="191474" cy="9144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flipH="1">
            <a:off x="1709548" y="2819400"/>
            <a:ext cx="228600" cy="10668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flipH="1">
            <a:off x="1709548" y="3962400"/>
            <a:ext cx="195451" cy="6096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57400" y="3048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81200" y="35052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Map-Reduce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400800" cy="34778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&lt;S&gt;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&lt;T,M,K,S&gt;(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this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&lt;T&gt; input,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Func&lt;T, IEnumerable&lt;M&gt;&gt;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Func&lt;M,K&gt;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Func&lt;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&lt;K,M&gt;,S&gt; reducer)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25"/>
          <p:cNvSpPr/>
          <p:nvPr/>
        </p:nvSpPr>
        <p:spPr>
          <a:xfrm>
            <a:off x="152400" y="5791200"/>
            <a:ext cx="2590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Map-Reduce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3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744" y="251460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0195" y="242300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0744" y="348996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44" y="300228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0195" y="339836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5400000">
            <a:off x="389481" y="2910760"/>
            <a:ext cx="183515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0195" y="3881004"/>
            <a:ext cx="182880" cy="103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10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0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0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10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0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1568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8" idx="0"/>
          </p:cNvCxnSpPr>
          <p:nvPr/>
        </p:nvCxnSpPr>
        <p:spPr>
          <a:xfrm rot="5400000">
            <a:off x="1629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9" idx="0"/>
          </p:cNvCxnSpPr>
          <p:nvPr/>
        </p:nvCxnSpPr>
        <p:spPr>
          <a:xfrm rot="5400000">
            <a:off x="1629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>
          <a:xfrm rot="5400000">
            <a:off x="1629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rot="5400000">
            <a:off x="1629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10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10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10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8" idx="0"/>
          </p:cNvCxnSpPr>
          <p:nvPr/>
        </p:nvCxnSpPr>
        <p:spPr>
          <a:xfrm rot="5400000">
            <a:off x="1629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629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44" idx="0"/>
          </p:cNvCxnSpPr>
          <p:nvPr/>
        </p:nvCxnSpPr>
        <p:spPr>
          <a:xfrm rot="5400000">
            <a:off x="1629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77084" y="3398361"/>
            <a:ext cx="42672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141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218"/>
          <p:cNvSpPr txBox="1"/>
          <p:nvPr/>
        </p:nvSpPr>
        <p:spPr>
          <a:xfrm>
            <a:off x="762000" y="54102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2109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288"/>
          <p:cNvSpPr txBox="1"/>
          <p:nvPr/>
        </p:nvSpPr>
        <p:spPr>
          <a:xfrm>
            <a:off x="21336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4776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0744" y="3977640"/>
            <a:ext cx="401782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0195" y="4371282"/>
            <a:ext cx="18288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80744" y="153924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0744" y="446532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10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568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89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42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947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729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29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29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29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29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2787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2848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2848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2848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2848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34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34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34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9" idx="2"/>
            <a:endCxn id="60" idx="0"/>
          </p:cNvCxnSpPr>
          <p:nvPr/>
        </p:nvCxnSpPr>
        <p:spPr>
          <a:xfrm rot="5400000">
            <a:off x="3153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rot="5400000">
            <a:off x="3153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>
          <a:xfrm rot="5400000">
            <a:off x="3153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034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3092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013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28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6335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15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15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15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15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15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70" idx="0"/>
          </p:cNvCxnSpPr>
          <p:nvPr/>
        </p:nvCxnSpPr>
        <p:spPr>
          <a:xfrm rot="5400000">
            <a:off x="3473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1" idx="0"/>
          </p:cNvCxnSpPr>
          <p:nvPr/>
        </p:nvCxnSpPr>
        <p:spPr>
          <a:xfrm rot="5400000">
            <a:off x="3534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2" idx="0"/>
          </p:cNvCxnSpPr>
          <p:nvPr/>
        </p:nvCxnSpPr>
        <p:spPr>
          <a:xfrm rot="5400000">
            <a:off x="3534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3" idx="0"/>
          </p:cNvCxnSpPr>
          <p:nvPr/>
        </p:nvCxnSpPr>
        <p:spPr>
          <a:xfrm rot="5400000">
            <a:off x="3534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74" idx="0"/>
          </p:cNvCxnSpPr>
          <p:nvPr/>
        </p:nvCxnSpPr>
        <p:spPr>
          <a:xfrm rot="5400000">
            <a:off x="3534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7201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7201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7201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0" idx="2"/>
            <a:endCxn id="81" idx="0"/>
          </p:cNvCxnSpPr>
          <p:nvPr/>
        </p:nvCxnSpPr>
        <p:spPr>
          <a:xfrm rot="5400000">
            <a:off x="38392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rot="5400000">
            <a:off x="38392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2"/>
            <a:endCxn id="86" idx="0"/>
          </p:cNvCxnSpPr>
          <p:nvPr/>
        </p:nvCxnSpPr>
        <p:spPr>
          <a:xfrm rot="5400000">
            <a:off x="38392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201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37783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6993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145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1011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011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1011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1011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1011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90" idx="0"/>
          </p:cNvCxnSpPr>
          <p:nvPr/>
        </p:nvCxnSpPr>
        <p:spPr>
          <a:xfrm rot="5400000">
            <a:off x="41593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2"/>
            <a:endCxn id="91" idx="0"/>
          </p:cNvCxnSpPr>
          <p:nvPr/>
        </p:nvCxnSpPr>
        <p:spPr>
          <a:xfrm rot="5400000">
            <a:off x="42202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1" idx="2"/>
            <a:endCxn id="92" idx="0"/>
          </p:cNvCxnSpPr>
          <p:nvPr/>
        </p:nvCxnSpPr>
        <p:spPr>
          <a:xfrm rot="5400000">
            <a:off x="42202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2" idx="2"/>
            <a:endCxn id="93" idx="0"/>
          </p:cNvCxnSpPr>
          <p:nvPr/>
        </p:nvCxnSpPr>
        <p:spPr>
          <a:xfrm rot="5400000">
            <a:off x="42202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4" idx="0"/>
          </p:cNvCxnSpPr>
          <p:nvPr/>
        </p:nvCxnSpPr>
        <p:spPr>
          <a:xfrm rot="5400000">
            <a:off x="42202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3" idx="2"/>
            <a:endCxn id="59" idx="0"/>
          </p:cNvCxnSpPr>
          <p:nvPr/>
        </p:nvCxnSpPr>
        <p:spPr>
          <a:xfrm rot="16200000" flipH="1">
            <a:off x="28486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3" idx="2"/>
            <a:endCxn id="80" idx="0"/>
          </p:cNvCxnSpPr>
          <p:nvPr/>
        </p:nvCxnSpPr>
        <p:spPr>
          <a:xfrm rot="16200000" flipH="1">
            <a:off x="3191584" y="2903220"/>
            <a:ext cx="42672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2"/>
            <a:endCxn id="80" idx="0"/>
          </p:cNvCxnSpPr>
          <p:nvPr/>
        </p:nvCxnSpPr>
        <p:spPr>
          <a:xfrm rot="16200000" flipH="1">
            <a:off x="35344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80" idx="0"/>
          </p:cNvCxnSpPr>
          <p:nvPr/>
        </p:nvCxnSpPr>
        <p:spPr>
          <a:xfrm rot="5400000">
            <a:off x="38773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4" idx="2"/>
            <a:endCxn id="59" idx="0"/>
          </p:cNvCxnSpPr>
          <p:nvPr/>
        </p:nvCxnSpPr>
        <p:spPr>
          <a:xfrm rot="5400000">
            <a:off x="31915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4" idx="2"/>
            <a:endCxn id="59" idx="0"/>
          </p:cNvCxnSpPr>
          <p:nvPr/>
        </p:nvCxnSpPr>
        <p:spPr>
          <a:xfrm rot="5400000">
            <a:off x="3534484" y="2865120"/>
            <a:ext cx="42672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endCxn id="108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  <a:endCxn id="110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0" idx="2"/>
            <a:endCxn id="111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12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>
            <a:stCxn id="118" idx="2"/>
            <a:endCxn id="119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9" idx="2"/>
            <a:endCxn id="120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0" idx="2"/>
            <a:endCxn id="124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>
            <a:endCxn id="129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2"/>
            <a:endCxn id="130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1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2"/>
            <a:endCxn id="132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2" idx="2"/>
            <a:endCxn id="133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139" idx="2"/>
            <a:endCxn id="140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0" idx="2"/>
            <a:endCxn id="141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1" idx="2"/>
            <a:endCxn id="145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/>
          <p:cNvCxnSpPr>
            <a:endCxn id="1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  <a:endCxn id="1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0" idx="2"/>
            <a:endCxn id="1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1" idx="2"/>
            <a:endCxn id="1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2"/>
            <a:endCxn id="1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3" idx="2"/>
            <a:endCxn id="1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33" idx="2"/>
            <a:endCxn id="1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2"/>
            <a:endCxn id="1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3" idx="2"/>
            <a:endCxn id="1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5" idx="2"/>
            <a:endCxn id="139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1" idx="2"/>
            <a:endCxn id="118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1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1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188" name="Right Brace 1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Right Brace 1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Right Brace 1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1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194" name="Straight Arrow Connector 193"/>
          <p:cNvCxnSpPr>
            <a:stCxn id="112" idx="2"/>
            <a:endCxn id="118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ounded Rectangle 194"/>
          <p:cNvSpPr/>
          <p:nvPr/>
        </p:nvSpPr>
        <p:spPr>
          <a:xfrm>
            <a:off x="228600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18478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1008355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421167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70751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260629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650507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2" name="Straight Arrow Connector 201"/>
          <p:cNvCxnSpPr>
            <a:stCxn id="197" idx="2"/>
            <a:endCxn id="199" idx="0"/>
          </p:cNvCxnSpPr>
          <p:nvPr/>
        </p:nvCxnSpPr>
        <p:spPr>
          <a:xfrm rot="5400000">
            <a:off x="985421" y="6105248"/>
            <a:ext cx="206406" cy="1376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95" idx="2"/>
            <a:endCxn id="199" idx="0"/>
          </p:cNvCxnSpPr>
          <p:nvPr/>
        </p:nvCxnSpPr>
        <p:spPr>
          <a:xfrm rot="16200000" flipH="1">
            <a:off x="595544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96" idx="2"/>
            <a:endCxn id="200" idx="0"/>
          </p:cNvCxnSpPr>
          <p:nvPr/>
        </p:nvCxnSpPr>
        <p:spPr>
          <a:xfrm rot="16200000" flipH="1">
            <a:off x="985421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208" idx="2"/>
            <a:endCxn id="201" idx="0"/>
          </p:cNvCxnSpPr>
          <p:nvPr/>
        </p:nvCxnSpPr>
        <p:spPr>
          <a:xfrm rot="5400000">
            <a:off x="1799578" y="6070847"/>
            <a:ext cx="206406" cy="20640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209" idx="2"/>
            <a:endCxn id="200" idx="0"/>
          </p:cNvCxnSpPr>
          <p:nvPr/>
        </p:nvCxnSpPr>
        <p:spPr>
          <a:xfrm rot="5400000">
            <a:off x="1811045" y="5669502"/>
            <a:ext cx="206406" cy="100909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98" idx="2"/>
            <a:endCxn id="201" idx="0"/>
          </p:cNvCxnSpPr>
          <p:nvPr/>
        </p:nvCxnSpPr>
        <p:spPr>
          <a:xfrm rot="16200000" flipH="1">
            <a:off x="1581705" y="6059380"/>
            <a:ext cx="206406" cy="22934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1856913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2269724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1306497" y="6621262"/>
            <a:ext cx="298142" cy="160538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1" name="Straight Arrow Connector 210"/>
          <p:cNvCxnSpPr>
            <a:stCxn id="201" idx="2"/>
            <a:endCxn id="210" idx="0"/>
          </p:cNvCxnSpPr>
          <p:nvPr/>
        </p:nvCxnSpPr>
        <p:spPr>
          <a:xfrm rot="5400000">
            <a:off x="1535837" y="6357521"/>
            <a:ext cx="183472" cy="3440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00" idx="2"/>
            <a:endCxn id="210" idx="0"/>
          </p:cNvCxnSpPr>
          <p:nvPr/>
        </p:nvCxnSpPr>
        <p:spPr>
          <a:xfrm rot="16200000" flipH="1">
            <a:off x="1340898" y="6506592"/>
            <a:ext cx="183472" cy="458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99" idx="2"/>
            <a:endCxn id="210" idx="0"/>
          </p:cNvCxnSpPr>
          <p:nvPr/>
        </p:nvCxnSpPr>
        <p:spPr>
          <a:xfrm rot="16200000" flipH="1">
            <a:off x="1145959" y="6311653"/>
            <a:ext cx="183472" cy="43574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88"/>
          <p:cNvSpPr txBox="1"/>
          <p:nvPr/>
        </p:nvSpPr>
        <p:spPr>
          <a:xfrm>
            <a:off x="44958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0"/>
      <p:bldP spid="36" grpId="0" animBg="1"/>
      <p:bldP spid="37" grpId="0"/>
      <p:bldP spid="38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/>
      <p:bldP spid="192" grpId="0"/>
      <p:bldP spid="193" grpId="0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8" grpId="0" animBg="1"/>
      <p:bldP spid="209" grpId="0" animBg="1"/>
      <p:bldP spid="210" grpId="0" animBg="1"/>
      <p:bldP spid="2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7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SQL Server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Sawzall,FlumeJava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8707" y="2362200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r>
              <a:rPr lang="en-US" dirty="0" smtClean="0"/>
              <a:t>,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0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Sorting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952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544" y="3781772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1784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572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 rot="5400000">
            <a:off x="2075720" y="27043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rot="16200000" flipH="1">
            <a:off x="2104660" y="1818844"/>
            <a:ext cx="304800" cy="183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7572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Arrow Connector 13"/>
          <p:cNvCxnSpPr>
            <a:stCxn id="10" idx="2"/>
            <a:endCxn id="13" idx="0"/>
          </p:cNvCxnSpPr>
          <p:nvPr/>
        </p:nvCxnSpPr>
        <p:spPr>
          <a:xfrm rot="5400000">
            <a:off x="2075720" y="36187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07572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3" idx="2"/>
            <a:endCxn id="15" idx="0"/>
          </p:cNvCxnSpPr>
          <p:nvPr/>
        </p:nvCxnSpPr>
        <p:spPr>
          <a:xfrm rot="5400000">
            <a:off x="1999520" y="4609304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7572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 rot="5400000">
            <a:off x="211342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92923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777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96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>
          <a:xfrm rot="16200000" flipH="1">
            <a:off x="4127661" y="2412365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0"/>
          </p:cNvCxnSpPr>
          <p:nvPr/>
        </p:nvCxnSpPr>
        <p:spPr>
          <a:xfrm rot="5400000">
            <a:off x="3874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35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5" name="Straight Arrow Connector 24"/>
          <p:cNvCxnSpPr>
            <a:stCxn id="21" idx="2"/>
            <a:endCxn id="24" idx="0"/>
          </p:cNvCxnSpPr>
          <p:nvPr/>
        </p:nvCxnSpPr>
        <p:spPr>
          <a:xfrm rot="5400000">
            <a:off x="4127662" y="3326766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369123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 rot="16200000" flipH="1">
            <a:off x="4026223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369123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6" idx="2"/>
            <a:endCxn id="28" idx="0"/>
          </p:cNvCxnSpPr>
          <p:nvPr/>
        </p:nvCxnSpPr>
        <p:spPr>
          <a:xfrm rot="5400000">
            <a:off x="4406826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 rot="16200000" flipH="1">
            <a:off x="2096675" y="6417943"/>
            <a:ext cx="343630" cy="4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920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2"/>
            <a:endCxn id="21" idx="0"/>
          </p:cNvCxnSpPr>
          <p:nvPr/>
        </p:nvCxnSpPr>
        <p:spPr>
          <a:xfrm rot="5400000">
            <a:off x="4699162" y="2424743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0"/>
          </p:cNvCxnSpPr>
          <p:nvPr/>
        </p:nvCxnSpPr>
        <p:spPr>
          <a:xfrm rot="5400000">
            <a:off x="5017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978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5" name="Straight Arrow Connector 34"/>
          <p:cNvCxnSpPr>
            <a:stCxn id="21" idx="2"/>
            <a:endCxn id="34" idx="0"/>
          </p:cNvCxnSpPr>
          <p:nvPr/>
        </p:nvCxnSpPr>
        <p:spPr>
          <a:xfrm rot="16200000" flipH="1">
            <a:off x="4699161" y="3339142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2"/>
            <a:endCxn id="26" idx="0"/>
          </p:cNvCxnSpPr>
          <p:nvPr/>
        </p:nvCxnSpPr>
        <p:spPr>
          <a:xfrm rot="5400000">
            <a:off x="4597723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62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647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390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>
          <a:xfrm rot="16200000" flipH="1">
            <a:off x="6972300" y="24376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0"/>
          </p:cNvCxnSpPr>
          <p:nvPr/>
        </p:nvCxnSpPr>
        <p:spPr>
          <a:xfrm rot="5400000">
            <a:off x="6744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705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>
          <a:xfrm rot="5400000">
            <a:off x="6972300" y="33520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239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2" idx="2"/>
            <a:endCxn id="44" idx="0"/>
          </p:cNvCxnSpPr>
          <p:nvPr/>
        </p:nvCxnSpPr>
        <p:spPr>
          <a:xfrm rot="16200000" flipH="1">
            <a:off x="6896100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239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4" idx="2"/>
            <a:endCxn id="46" idx="0"/>
          </p:cNvCxnSpPr>
          <p:nvPr/>
        </p:nvCxnSpPr>
        <p:spPr>
          <a:xfrm rot="5400000">
            <a:off x="7276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 rot="16200000" flipH="1">
            <a:off x="7253875" y="6424023"/>
            <a:ext cx="358870" cy="76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790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39" idx="0"/>
          </p:cNvCxnSpPr>
          <p:nvPr/>
        </p:nvCxnSpPr>
        <p:spPr>
          <a:xfrm rot="5400000">
            <a:off x="7543800" y="23995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9" idx="0"/>
          </p:cNvCxnSpPr>
          <p:nvPr/>
        </p:nvCxnSpPr>
        <p:spPr>
          <a:xfrm rot="5400000">
            <a:off x="7887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848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3" name="Straight Arrow Connector 52"/>
          <p:cNvCxnSpPr>
            <a:stCxn id="39" idx="2"/>
            <a:endCxn id="52" idx="0"/>
          </p:cNvCxnSpPr>
          <p:nvPr/>
        </p:nvCxnSpPr>
        <p:spPr>
          <a:xfrm rot="16200000" flipH="1">
            <a:off x="7543800" y="33139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2"/>
            <a:endCxn id="44" idx="0"/>
          </p:cNvCxnSpPr>
          <p:nvPr/>
        </p:nvCxnSpPr>
        <p:spPr>
          <a:xfrm rot="5400000">
            <a:off x="7467600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2"/>
          </p:cNvCxnSpPr>
          <p:nvPr/>
        </p:nvCxnSpPr>
        <p:spPr>
          <a:xfrm rot="16200000" flipH="1">
            <a:off x="4390094" y="6417927"/>
            <a:ext cx="349726" cy="106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2971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5638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924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001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001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0" idx="0"/>
          </p:cNvCxnSpPr>
          <p:nvPr/>
        </p:nvCxnSpPr>
        <p:spPr>
          <a:xfrm rot="5400000">
            <a:off x="8038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2"/>
          </p:cNvCxnSpPr>
          <p:nvPr/>
        </p:nvCxnSpPr>
        <p:spPr>
          <a:xfrm rot="5400000">
            <a:off x="7998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400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477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7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4" idx="2"/>
            <a:endCxn id="65" idx="0"/>
          </p:cNvCxnSpPr>
          <p:nvPr/>
        </p:nvCxnSpPr>
        <p:spPr>
          <a:xfrm rot="5400000">
            <a:off x="6514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2"/>
          </p:cNvCxnSpPr>
          <p:nvPr/>
        </p:nvCxnSpPr>
        <p:spPr>
          <a:xfrm rot="5400000">
            <a:off x="6474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2"/>
            <a:endCxn id="59" idx="0"/>
          </p:cNvCxnSpPr>
          <p:nvPr/>
        </p:nvCxnSpPr>
        <p:spPr>
          <a:xfrm rot="16200000" flipH="1">
            <a:off x="7848600" y="4533104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2"/>
            <a:endCxn id="64" idx="0"/>
          </p:cNvCxnSpPr>
          <p:nvPr/>
        </p:nvCxnSpPr>
        <p:spPr>
          <a:xfrm rot="5400000">
            <a:off x="6515100" y="4495004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2" idx="2"/>
            <a:endCxn id="64" idx="0"/>
          </p:cNvCxnSpPr>
          <p:nvPr/>
        </p:nvCxnSpPr>
        <p:spPr>
          <a:xfrm rot="5400000">
            <a:off x="7086600" y="3923504"/>
            <a:ext cx="533400" cy="137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2"/>
            <a:endCxn id="59" idx="0"/>
          </p:cNvCxnSpPr>
          <p:nvPr/>
        </p:nvCxnSpPr>
        <p:spPr>
          <a:xfrm rot="16200000" flipH="1">
            <a:off x="7277100" y="3961604"/>
            <a:ext cx="533400" cy="1295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" idx="0"/>
          </p:cNvCxnSpPr>
          <p:nvPr/>
        </p:nvCxnSpPr>
        <p:spPr>
          <a:xfrm rot="5400000">
            <a:off x="587502" y="3634706"/>
            <a:ext cx="292608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" idx="2"/>
          </p:cNvCxnSpPr>
          <p:nvPr/>
        </p:nvCxnSpPr>
        <p:spPr>
          <a:xfrm rot="16200000" flipH="1">
            <a:off x="589026" y="4459190"/>
            <a:ext cx="289560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1732405" y="1673106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505200" y="1675604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379564" y="1679352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8059920" y="1681850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5181600" y="1675604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TextBox 218"/>
          <p:cNvSpPr txBox="1"/>
          <p:nvPr/>
        </p:nvSpPr>
        <p:spPr>
          <a:xfrm>
            <a:off x="1143000" y="44958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83" name="TextBox 288"/>
          <p:cNvSpPr txBox="1"/>
          <p:nvPr/>
        </p:nvSpPr>
        <p:spPr>
          <a:xfrm>
            <a:off x="2679447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84" name="TextBox 288"/>
          <p:cNvSpPr txBox="1"/>
          <p:nvPr/>
        </p:nvSpPr>
        <p:spPr>
          <a:xfrm>
            <a:off x="5257800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8" grpId="0" animBg="1"/>
      <p:bldP spid="31" grpId="0" animBg="1"/>
      <p:bldP spid="34" grpId="0" animBg="1"/>
      <p:bldP spid="37" grpId="0" animBg="1"/>
      <p:bldP spid="38" grpId="0" animBg="1"/>
      <p:bldP spid="39" grpId="0" animBg="1"/>
      <p:bldP spid="42" grpId="0" animBg="1"/>
      <p:bldP spid="44" grpId="0" animBg="1"/>
      <p:bldP spid="46" grpId="0" animBg="1"/>
      <p:bldP spid="49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1"/>
      <p:bldP spid="83" grpId="1"/>
      <p:bldP spid="8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Index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429250" cy="48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295400"/>
            <a:ext cx="1893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1219200" y="24384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0806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304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mbudiu\AppData\Local\Microsoft\Windows\Temporary Internet Files\Content.IE5\7Q8VXV76\MC9001989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025366" cy="21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Sketch LINQ queries for the following problems computing on a collection of numbers:</a:t>
            </a:r>
          </a:p>
          <a:p>
            <a:pPr lvl="1"/>
            <a:r>
              <a:rPr lang="en-US" dirty="0" smtClean="0"/>
              <a:t>Keep all numbers divisible by 5</a:t>
            </a:r>
          </a:p>
          <a:p>
            <a:pPr lvl="1"/>
            <a:r>
              <a:rPr lang="en-US" dirty="0" smtClean="0"/>
              <a:t>The average value</a:t>
            </a:r>
          </a:p>
          <a:p>
            <a:pPr lvl="1"/>
            <a:r>
              <a:rPr lang="en-US" dirty="0" smtClean="0"/>
              <a:t>The median value</a:t>
            </a:r>
          </a:p>
          <a:p>
            <a:pPr lvl="1"/>
            <a:r>
              <a:rPr lang="en-US" dirty="0" smtClean="0"/>
              <a:t>Normalize the numbers to have a mean value of 0</a:t>
            </a:r>
          </a:p>
          <a:p>
            <a:pPr lvl="1"/>
            <a:r>
              <a:rPr lang="en-US" dirty="0" smtClean="0"/>
              <a:t>Keep each number only once</a:t>
            </a:r>
          </a:p>
          <a:p>
            <a:pPr lvl="1"/>
            <a:r>
              <a:rPr lang="en-US" dirty="0" smtClean="0"/>
              <a:t>The average of all even #s and of all odd #s</a:t>
            </a:r>
          </a:p>
          <a:p>
            <a:pPr lvl="1"/>
            <a:r>
              <a:rPr lang="en-US" dirty="0" smtClean="0"/>
              <a:t>The most frequent value</a:t>
            </a:r>
          </a:p>
          <a:p>
            <a:pPr lvl="1"/>
            <a:r>
              <a:rPr lang="en-US" dirty="0" smtClean="0"/>
              <a:t>The number of distinct positive values</a:t>
            </a:r>
          </a:p>
          <a:p>
            <a:pPr lvl="1"/>
            <a:r>
              <a:rPr lang="en-US" dirty="0" smtClean="0"/>
              <a:t>The values that are also found in a second collection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Keep all numbers divisible by 5</a:t>
            </a:r>
          </a:p>
          <a:p>
            <a:pPr marL="457200" lvl="1" indent="0">
              <a:buNone/>
            </a:pPr>
            <a:r>
              <a:rPr lang="en-US" sz="2400" b="1" dirty="0" err="1" smtClean="0"/>
              <a:t>var</a:t>
            </a:r>
            <a:r>
              <a:rPr lang="en-US" sz="2400" b="1" dirty="0" smtClean="0"/>
              <a:t> div = </a:t>
            </a:r>
            <a:r>
              <a:rPr lang="en-US" sz="2400" b="1" dirty="0" err="1" smtClean="0"/>
              <a:t>x.Where</a:t>
            </a:r>
            <a:r>
              <a:rPr lang="en-US" sz="2400" b="1" dirty="0" smtClean="0"/>
              <a:t>(v </a:t>
            </a:r>
            <a:r>
              <a:rPr lang="en-US" sz="2400" b="1" dirty="0"/>
              <a:t>=&gt; v % 5 == 0);</a:t>
            </a:r>
          </a:p>
          <a:p>
            <a:pPr marL="0" indent="-400050"/>
            <a:r>
              <a:rPr lang="en-US" sz="2400" dirty="0"/>
              <a:t>The average </a:t>
            </a:r>
            <a:r>
              <a:rPr lang="en-US" sz="2400" dirty="0" smtClean="0"/>
              <a:t>value</a:t>
            </a:r>
          </a:p>
          <a:p>
            <a:pPr marL="400050" lvl="2" indent="0">
              <a:buNone/>
            </a:pP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/>
              <a:t>avg</a:t>
            </a:r>
            <a:r>
              <a:rPr lang="en-US" b="1" dirty="0"/>
              <a:t> = </a:t>
            </a:r>
            <a:r>
              <a:rPr lang="en-US" b="1" dirty="0" err="1"/>
              <a:t>x.Sum</a:t>
            </a:r>
            <a:r>
              <a:rPr lang="en-US" b="1" dirty="0"/>
              <a:t>() / </a:t>
            </a:r>
            <a:r>
              <a:rPr lang="en-US" b="1" dirty="0" err="1"/>
              <a:t>x.Count</a:t>
            </a:r>
            <a:r>
              <a:rPr lang="en-US" b="1" dirty="0"/>
              <a:t>();</a:t>
            </a:r>
          </a:p>
          <a:p>
            <a:pPr marL="0" indent="-400050"/>
            <a:r>
              <a:rPr lang="en-US" sz="2400" dirty="0"/>
              <a:t>The median </a:t>
            </a:r>
            <a:r>
              <a:rPr lang="en-US" sz="2400" dirty="0" smtClean="0"/>
              <a:t>value</a:t>
            </a:r>
          </a:p>
          <a:p>
            <a:pPr marL="400050" lvl="2" indent="0">
              <a:buNone/>
            </a:pP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/>
              <a:t>median = </a:t>
            </a:r>
            <a:r>
              <a:rPr lang="en-US" b="1" dirty="0" err="1"/>
              <a:t>x.Take</a:t>
            </a:r>
            <a:r>
              <a:rPr lang="en-US" b="1" dirty="0"/>
              <a:t>(</a:t>
            </a:r>
            <a:r>
              <a:rPr lang="en-US" b="1" dirty="0" err="1"/>
              <a:t>x.Count</a:t>
            </a:r>
            <a:r>
              <a:rPr lang="en-US" b="1" dirty="0"/>
              <a:t>() / 2).Last();</a:t>
            </a:r>
          </a:p>
          <a:p>
            <a:pPr marL="0" indent="-400050"/>
            <a:r>
              <a:rPr lang="en-US" sz="2400" dirty="0"/>
              <a:t>Normalize the numbers to have a mean value of 0</a:t>
            </a:r>
          </a:p>
          <a:p>
            <a:pPr marL="457200" lvl="1" indent="0">
              <a:buNone/>
            </a:pPr>
            <a:r>
              <a:rPr lang="nl-NL" sz="2400" b="1" dirty="0" smtClean="0"/>
              <a:t>var </a:t>
            </a:r>
            <a:r>
              <a:rPr lang="nl-NL" sz="2400" b="1" dirty="0"/>
              <a:t>norm = x.Select(v =&gt; v - avg);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Keep each number only once</a:t>
            </a:r>
          </a:p>
          <a:p>
            <a:pPr marL="457200" lvl="1" indent="0">
              <a:buNone/>
            </a:pPr>
            <a:r>
              <a:rPr lang="en-US" sz="2400" b="1" dirty="0" err="1" smtClean="0"/>
              <a:t>var</a:t>
            </a:r>
            <a:r>
              <a:rPr lang="en-US" sz="2400" b="1" dirty="0" smtClean="0"/>
              <a:t> </a:t>
            </a:r>
            <a:r>
              <a:rPr lang="en-US" sz="2400" b="1" dirty="0" err="1"/>
              <a:t>uniq</a:t>
            </a:r>
            <a:r>
              <a:rPr lang="en-US" sz="2400" b="1" dirty="0"/>
              <a:t> = </a:t>
            </a:r>
            <a:r>
              <a:rPr lang="en-US" sz="2400" b="1" dirty="0" err="1"/>
              <a:t>x.GroupBy</a:t>
            </a:r>
            <a:r>
              <a:rPr lang="en-US" sz="2400" b="1" dirty="0"/>
              <a:t>(v =&gt; v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n-US" sz="2400" b="1" dirty="0" smtClean="0"/>
              <a:t>                     .</a:t>
            </a:r>
            <a:r>
              <a:rPr lang="en-US" sz="2400" b="1" dirty="0"/>
              <a:t>Select(g =&gt; </a:t>
            </a:r>
            <a:r>
              <a:rPr lang="en-US" sz="2400" b="1" dirty="0" err="1"/>
              <a:t>g.Key</a:t>
            </a:r>
            <a:r>
              <a:rPr lang="en-US" sz="2400" b="1" dirty="0"/>
              <a:t>); </a:t>
            </a:r>
            <a:endParaRPr lang="en-US" sz="2400" b="1" dirty="0" smtClean="0"/>
          </a:p>
          <a:p>
            <a:pPr marL="457200" lvl="1" indent="0">
              <a:buNone/>
            </a:pPr>
            <a:r>
              <a:rPr lang="en-US" sz="2400" b="1" dirty="0" err="1" smtClean="0"/>
              <a:t>var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uniq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x.Distinct</a:t>
            </a:r>
            <a:r>
              <a:rPr lang="en-US" sz="2400" b="1" dirty="0" smtClean="0"/>
              <a:t>();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0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Solutions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147314"/>
            <a:ext cx="8229600" cy="5528094"/>
          </a:xfrm>
        </p:spPr>
        <p:txBody>
          <a:bodyPr>
            <a:noAutofit/>
          </a:bodyPr>
          <a:lstStyle/>
          <a:p>
            <a:r>
              <a:rPr lang="en-US" sz="2000" dirty="0"/>
              <a:t>The average of all even #s and of all odd #s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err="1" smtClean="0"/>
              <a:t>var</a:t>
            </a:r>
            <a:r>
              <a:rPr lang="en-US" sz="2000" b="1" dirty="0" smtClean="0"/>
              <a:t> </a:t>
            </a:r>
            <a:r>
              <a:rPr lang="en-US" sz="2000" b="1" dirty="0" err="1"/>
              <a:t>avgs</a:t>
            </a:r>
            <a:r>
              <a:rPr lang="en-US" sz="2000" b="1" dirty="0"/>
              <a:t> = </a:t>
            </a:r>
            <a:r>
              <a:rPr lang="en-US" sz="2000" b="1" dirty="0" err="1"/>
              <a:t>x.GroupBy</a:t>
            </a:r>
            <a:r>
              <a:rPr lang="en-US" sz="2000" b="1" dirty="0"/>
              <a:t>(v =&gt; v % 2)</a:t>
            </a:r>
            <a:br>
              <a:rPr lang="en-US" sz="2000" b="1" dirty="0"/>
            </a:br>
            <a:r>
              <a:rPr lang="en-US" sz="2000" b="1" dirty="0"/>
              <a:t>                    .Select(g =&gt; </a:t>
            </a:r>
            <a:r>
              <a:rPr lang="en-US" sz="2000" b="1" dirty="0" err="1"/>
              <a:t>g.Sum</a:t>
            </a:r>
            <a:r>
              <a:rPr lang="en-US" sz="2000" b="1" dirty="0"/>
              <a:t>() / </a:t>
            </a:r>
            <a:r>
              <a:rPr lang="en-US" sz="2000" b="1" dirty="0" err="1"/>
              <a:t>g.Count</a:t>
            </a:r>
            <a:r>
              <a:rPr lang="en-US" sz="2000" b="1" dirty="0"/>
              <a:t>());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The most frequent </a:t>
            </a:r>
            <a:r>
              <a:rPr lang="en-US" sz="2000" dirty="0" smtClean="0"/>
              <a:t>value</a:t>
            </a:r>
            <a:br>
              <a:rPr lang="en-US" sz="2000" dirty="0" smtClean="0"/>
            </a:br>
            <a:r>
              <a:rPr lang="en-US" sz="2000" b="1" dirty="0" err="1" smtClean="0"/>
              <a:t>var</a:t>
            </a:r>
            <a:r>
              <a:rPr lang="en-US" sz="2000" b="1" dirty="0" smtClean="0"/>
              <a:t> </a:t>
            </a:r>
            <a:r>
              <a:rPr lang="en-US" sz="2000" b="1" dirty="0" err="1"/>
              <a:t>freq</a:t>
            </a:r>
            <a:r>
              <a:rPr lang="en-US" sz="2000" b="1" dirty="0"/>
              <a:t> = </a:t>
            </a:r>
            <a:r>
              <a:rPr lang="en-US" sz="2000" b="1" dirty="0" err="1"/>
              <a:t>x.GroupBy</a:t>
            </a:r>
            <a:r>
              <a:rPr lang="en-US" sz="2000" b="1" dirty="0"/>
              <a:t>(v =&gt; v)</a:t>
            </a:r>
            <a:br>
              <a:rPr lang="en-US" sz="2000" b="1" dirty="0"/>
            </a:br>
            <a:r>
              <a:rPr lang="en-US" sz="2000" b="1" dirty="0"/>
              <a:t>                    .OrderBy(g =&gt; </a:t>
            </a:r>
            <a:r>
              <a:rPr lang="en-US" sz="2000" b="1" dirty="0" err="1"/>
              <a:t>g.Count</a:t>
            </a:r>
            <a:r>
              <a:rPr lang="en-US" sz="2000" b="1" dirty="0"/>
              <a:t>())</a:t>
            </a:r>
            <a:br>
              <a:rPr lang="en-US" sz="2000" b="1" dirty="0"/>
            </a:br>
            <a:r>
              <a:rPr lang="en-US" sz="2000" b="1" dirty="0"/>
              <a:t>                    .Take(1)</a:t>
            </a:r>
            <a:br>
              <a:rPr lang="en-US" sz="2000" b="1" dirty="0"/>
            </a:br>
            <a:r>
              <a:rPr lang="en-US" sz="2000" b="1" dirty="0"/>
              <a:t>                    .Select(g =&gt; </a:t>
            </a:r>
            <a:r>
              <a:rPr lang="en-US" sz="2000" b="1" dirty="0" err="1"/>
              <a:t>g.Key</a:t>
            </a:r>
            <a:r>
              <a:rPr lang="en-US" sz="2000" b="1" dirty="0"/>
              <a:t>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The number of distinct positive </a:t>
            </a:r>
            <a:r>
              <a:rPr lang="en-US" sz="2000" dirty="0" smtClean="0"/>
              <a:t>values</a:t>
            </a:r>
            <a:br>
              <a:rPr lang="en-US" sz="2000" dirty="0" smtClean="0"/>
            </a:br>
            <a:r>
              <a:rPr lang="en-US" sz="2000" b="1" dirty="0" err="1" smtClean="0"/>
              <a:t>var</a:t>
            </a:r>
            <a:r>
              <a:rPr lang="en-US" sz="2000" b="1" dirty="0" smtClean="0"/>
              <a:t> </a:t>
            </a:r>
            <a:r>
              <a:rPr lang="en-US" sz="2000" b="1" dirty="0" err="1"/>
              <a:t>pos</a:t>
            </a:r>
            <a:r>
              <a:rPr lang="en-US" sz="2000" b="1" dirty="0"/>
              <a:t> = </a:t>
            </a:r>
            <a:r>
              <a:rPr lang="en-US" sz="2000" b="1" dirty="0" err="1"/>
              <a:t>x.Where</a:t>
            </a:r>
            <a:r>
              <a:rPr lang="en-US" sz="2000" b="1" dirty="0"/>
              <a:t>(v =&gt; v &gt;= 0)</a:t>
            </a:r>
            <a:br>
              <a:rPr lang="en-US" sz="2000" b="1" dirty="0"/>
            </a:br>
            <a:r>
              <a:rPr lang="en-US" sz="2000" b="1" dirty="0"/>
              <a:t>                   .</a:t>
            </a:r>
            <a:r>
              <a:rPr lang="en-US" sz="2000" b="1" dirty="0" err="1"/>
              <a:t>GroupBy</a:t>
            </a:r>
            <a:r>
              <a:rPr lang="en-US" sz="2000" b="1" dirty="0"/>
              <a:t>(v =&gt; v)</a:t>
            </a:r>
            <a:br>
              <a:rPr lang="en-US" sz="2000" b="1" dirty="0"/>
            </a:br>
            <a:r>
              <a:rPr lang="en-US" sz="2000" b="1" dirty="0"/>
              <a:t>                   .Select(g =&gt; </a:t>
            </a:r>
            <a:r>
              <a:rPr lang="en-US" sz="2000" b="1" dirty="0" err="1"/>
              <a:t>g.Key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000" b="1" dirty="0"/>
              <a:t>                   .Count();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The values that are also found in a second </a:t>
            </a:r>
            <a:r>
              <a:rPr lang="en-US" sz="2000" dirty="0" smtClean="0"/>
              <a:t>collection</a:t>
            </a:r>
            <a:br>
              <a:rPr lang="en-US" sz="2000" dirty="0" smtClean="0"/>
            </a:br>
            <a:r>
              <a:rPr lang="en-US" sz="2000" b="1" dirty="0" err="1" smtClean="0"/>
              <a:t>var</a:t>
            </a:r>
            <a:r>
              <a:rPr lang="en-US" sz="2000" b="1" dirty="0" smtClean="0"/>
              <a:t> </a:t>
            </a:r>
            <a:r>
              <a:rPr lang="en-US" sz="2000" b="1" dirty="0"/>
              <a:t>common = </a:t>
            </a:r>
            <a:r>
              <a:rPr lang="en-US" sz="2000" b="1" dirty="0" err="1"/>
              <a:t>x.Distinct</a:t>
            </a:r>
            <a:r>
              <a:rPr lang="en-US" sz="2000" b="1" dirty="0"/>
              <a:t>()</a:t>
            </a:r>
            <a:br>
              <a:rPr lang="en-US" sz="2000" b="1" dirty="0"/>
            </a:br>
            <a:r>
              <a:rPr lang="en-US" sz="2000" b="1" dirty="0"/>
              <a:t>                            .Join(</a:t>
            </a:r>
            <a:r>
              <a:rPr lang="en-US" sz="2000" b="1" dirty="0" err="1"/>
              <a:t>norm.Distinct</a:t>
            </a:r>
            <a:r>
              <a:rPr lang="en-US" sz="2000" b="1" dirty="0"/>
              <a:t>(), v =&gt; v, v =&gt; v, (v1, v2) =&gt; v1);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System Architecture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19800" y="1981200"/>
            <a:ext cx="25908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2362200"/>
            <a:ext cx="12954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6172200" y="1600200"/>
            <a:ext cx="22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</a:t>
            </a:r>
            <a:endParaRPr lang="en-US" sz="2400" i="1" dirty="0"/>
          </a:p>
        </p:txBody>
      </p:sp>
      <p:sp>
        <p:nvSpPr>
          <p:cNvPr id="17" name="Right Arrow 16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4572000" y="3810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2057400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</a:t>
            </a:r>
            <a:r>
              <a:rPr lang="en-US" sz="2800" dirty="0" err="1" smtClean="0"/>
              <a:t>obj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LINQ-to-SQL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LINQ-to-WS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DryadLINQ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Flickr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Oracle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LINQ-to-XML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Your own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</a:t>
            </a:r>
            <a:r>
              <a:rPr lang="en-US" dirty="0" err="1" smtClean="0"/>
              <a:t>Linq</a:t>
            </a:r>
            <a:r>
              <a:rPr lang="en-US" dirty="0" smtClean="0"/>
              <a:t> to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643590" cy="415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3505200"/>
            <a:ext cx="3760058" cy="318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7313669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Operates on </a:t>
            </a:r>
            <a:r>
              <a:rPr lang="en-US" sz="3200" i="1" dirty="0" smtClean="0"/>
              <a:t>collections of images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Executes on local machine &amp; </a:t>
            </a:r>
            <a:r>
              <a:rPr lang="en-US" sz="3200" dirty="0" err="1" smtClean="0"/>
              <a:t>flickr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Another illustration of the power of LINQ</a:t>
            </a:r>
          </a:p>
        </p:txBody>
      </p:sp>
    </p:spTree>
    <p:extLst>
      <p:ext uri="{BB962C8B-B14F-4D97-AF65-F5344CB8AC3E}">
        <p14:creationId xmlns:p14="http://schemas.microsoft.com/office/powerpoint/2010/main" val="370818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590800"/>
            <a:ext cx="4495800" cy="3505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6" name="Rounded Rectangle 5"/>
          <p:cNvSpPr/>
          <p:nvPr/>
        </p:nvSpPr>
        <p:spPr>
          <a:xfrm>
            <a:off x="3124200" y="2667000"/>
            <a:ext cx="1828800" cy="3276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DryadLINQ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4953000"/>
            <a:ext cx="1143000" cy="8382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iterator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DryadLINQ Provider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400" smtClean="0"/>
              <a:pPr/>
              <a:t>79</a:t>
            </a:fld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5448300" y="3048000"/>
            <a:ext cx="3162300" cy="30480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7" name="Down Arrow 6"/>
          <p:cNvSpPr/>
          <p:nvPr/>
        </p:nvSpPr>
        <p:spPr>
          <a:xfrm>
            <a:off x="7543800" y="4925568"/>
            <a:ext cx="457200" cy="2560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8" name="TextBox 30"/>
          <p:cNvSpPr txBox="1"/>
          <p:nvPr/>
        </p:nvSpPr>
        <p:spPr>
          <a:xfrm>
            <a:off x="2209800" y="2286000"/>
            <a:ext cx="1719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Client machine</a:t>
            </a:r>
            <a:endParaRPr lang="en-US" sz="2000" i="1" dirty="0"/>
          </a:p>
        </p:txBody>
      </p:sp>
      <p:sp>
        <p:nvSpPr>
          <p:cNvPr id="11" name="Rectangle 10"/>
          <p:cNvSpPr/>
          <p:nvPr/>
        </p:nvSpPr>
        <p:spPr>
          <a:xfrm>
            <a:off x="3505200" y="3162300"/>
            <a:ext cx="1143000" cy="11811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query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743200"/>
            <a:ext cx="1600200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.Net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47900" y="3352800"/>
            <a:ext cx="1257300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6400800" y="2743200"/>
            <a:ext cx="1395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Data center</a:t>
            </a:r>
            <a:endParaRPr lang="en-US" sz="2000" i="1" dirty="0"/>
          </a:p>
        </p:txBody>
      </p:sp>
      <p:sp>
        <p:nvSpPr>
          <p:cNvPr id="17" name="Rectangle 16"/>
          <p:cNvSpPr/>
          <p:nvPr/>
        </p:nvSpPr>
        <p:spPr>
          <a:xfrm>
            <a:off x="5753100" y="5181600"/>
            <a:ext cx="270510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672584" y="5029200"/>
            <a:ext cx="1080516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3429000"/>
            <a:ext cx="8382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8486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2" name="Right Arrow 21"/>
          <p:cNvSpPr/>
          <p:nvPr/>
        </p:nvSpPr>
        <p:spPr>
          <a:xfrm>
            <a:off x="4672584" y="3341132"/>
            <a:ext cx="1080516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Invoke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5753100" y="3352800"/>
            <a:ext cx="609600" cy="609600"/>
          </a:xfrm>
          <a:prstGeom prst="double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9055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9" name="Rectangle 28"/>
          <p:cNvSpPr/>
          <p:nvPr/>
        </p:nvSpPr>
        <p:spPr>
          <a:xfrm>
            <a:off x="7010400" y="4267200"/>
            <a:ext cx="1447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133600" y="5029200"/>
            <a:ext cx="1371600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.Net</a:t>
            </a:r>
            <a:r>
              <a:rPr lang="en-US" dirty="0" smtClean="0">
                <a:solidFill>
                  <a:schemeClr val="tx1"/>
                </a:solidFill>
              </a:rPr>
              <a:t> 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00700" y="4267200"/>
            <a:ext cx="1066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JM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6610350" y="4476750"/>
            <a:ext cx="457200" cy="3429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35" name="TextBox 44"/>
          <p:cNvSpPr txBox="1"/>
          <p:nvPr/>
        </p:nvSpPr>
        <p:spPr>
          <a:xfrm>
            <a:off x="876300" y="3581400"/>
            <a:ext cx="1463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ToCollection</a:t>
            </a:r>
            <a:endParaRPr lang="en-US" sz="2000" dirty="0"/>
          </a:p>
        </p:txBody>
      </p:sp>
      <p:sp>
        <p:nvSpPr>
          <p:cNvPr id="36" name="TextBox 45"/>
          <p:cNvSpPr txBox="1"/>
          <p:nvPr/>
        </p:nvSpPr>
        <p:spPr>
          <a:xfrm>
            <a:off x="1066800" y="5269468"/>
            <a:ext cx="97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foreach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6362700" y="3352800"/>
            <a:ext cx="685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Vertex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9214695">
            <a:off x="68199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7086600" y="3352800"/>
            <a:ext cx="5334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Con-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71628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11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1" grpId="0" animBg="1"/>
      <p:bldP spid="32" grpId="0" animBg="1"/>
      <p:bldP spid="33" grpId="0" animBg="1"/>
      <p:bldP spid="28" grpId="0" animBg="1"/>
      <p:bldP spid="30" grpId="0" animBg="1"/>
      <p:bldP spid="34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898475"/>
            <a:ext cx="16764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 pays off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Entire stack easily ported to new runtimes</a:t>
            </a:r>
          </a:p>
          <a:p>
            <a:pPr lvl="1"/>
            <a:r>
              <a:rPr lang="en-US" dirty="0" smtClean="0"/>
              <a:t>HPC, Cosmos, Azure</a:t>
            </a:r>
          </a:p>
          <a:p>
            <a:r>
              <a:rPr lang="en-US" dirty="0" smtClean="0"/>
              <a:t>Clean language/runtime separation</a:t>
            </a:r>
          </a:p>
          <a:p>
            <a:pPr lvl="1"/>
            <a:r>
              <a:rPr lang="en-US" dirty="0" smtClean="0"/>
              <a:t>Allowed new languages to reuse stack: </a:t>
            </a:r>
            <a:br>
              <a:rPr lang="en-US" dirty="0" smtClean="0"/>
            </a:br>
            <a:r>
              <a:rPr lang="en-US" dirty="0" smtClean="0"/>
              <a:t>Scope, DryadLINQ</a:t>
            </a:r>
          </a:p>
          <a:p>
            <a:r>
              <a:rPr lang="en-US" dirty="0" smtClean="0"/>
              <a:t>“Hourglass” software stack shape</a:t>
            </a:r>
          </a:p>
          <a:p>
            <a:pPr lvl="1"/>
            <a:r>
              <a:rPr lang="en-US" dirty="0" smtClean="0"/>
              <a:t>Isolates software layers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1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Query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24384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(C#, VB, F#,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3622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5943600" y="1600200"/>
            <a:ext cx="24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engines</a:t>
            </a:r>
            <a:endParaRPr lang="en-US" sz="2400" i="1" dirty="0"/>
          </a:p>
        </p:txBody>
      </p:sp>
      <p:sp>
        <p:nvSpPr>
          <p:cNvPr id="10" name="Right Arrow 9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572000" y="25146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0" y="32512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SQL Server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40640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572000" y="3302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572000" y="40894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32004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40386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48768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0" y="48768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LINQ-to-</a:t>
            </a:r>
            <a:r>
              <a:rPr lang="en-US" sz="2800" dirty="0" err="1" smtClean="0">
                <a:solidFill>
                  <a:schemeClr val="tx1"/>
                </a:solidFill>
              </a:rPr>
              <a:t>obj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4572000" y="48768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Using 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6781800" y="38100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3914775" cy="942975"/>
          </a:xfrm>
          <a:prstGeom prst="rect">
            <a:avLst/>
          </a:prstGeom>
          <a:noFill/>
        </p:spPr>
      </p:pic>
      <p:pic>
        <p:nvPicPr>
          <p:cNvPr id="149506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19800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019800"/>
            <a:ext cx="838200" cy="838200"/>
          </a:xfrm>
          <a:prstGeom prst="rect">
            <a:avLst/>
          </a:prstGeom>
          <a:noFill/>
        </p:spPr>
      </p:pic>
      <p:pic>
        <p:nvPicPr>
          <p:cNvPr id="13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60198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601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078" y="3062868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2057400" y="914400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9050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334000"/>
            <a:ext cx="22860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2590800" y="17145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0"/>
          </p:cNvCxnSpPr>
          <p:nvPr/>
        </p:nvCxnSpPr>
        <p:spPr>
          <a:xfrm rot="5400000">
            <a:off x="1844433" y="2126001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16" idx="0"/>
          </p:cNvCxnSpPr>
          <p:nvPr/>
        </p:nvCxnSpPr>
        <p:spPr>
          <a:xfrm rot="16200000" flipH="1">
            <a:off x="2447528" y="2695972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7" idx="0"/>
          </p:cNvCxnSpPr>
          <p:nvPr/>
        </p:nvCxnSpPr>
        <p:spPr>
          <a:xfrm rot="16200000" flipH="1">
            <a:off x="3095228" y="2048272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</p:cNvCxnSpPr>
          <p:nvPr/>
        </p:nvCxnSpPr>
        <p:spPr>
          <a:xfrm rot="5400000">
            <a:off x="831696" y="5706636"/>
            <a:ext cx="683941" cy="85306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2"/>
          </p:cNvCxnSpPr>
          <p:nvPr/>
        </p:nvCxnSpPr>
        <p:spPr>
          <a:xfrm rot="5400000">
            <a:off x="1104900" y="5981700"/>
            <a:ext cx="685800" cy="304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</p:cNvCxnSpPr>
          <p:nvPr/>
        </p:nvCxnSpPr>
        <p:spPr>
          <a:xfrm rot="16200000" flipH="1">
            <a:off x="1371600" y="601980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>
          <a:xfrm rot="16200000" flipH="1">
            <a:off x="1638300" y="57531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53" idx="0"/>
          </p:cNvCxnSpPr>
          <p:nvPr/>
        </p:nvCxnSpPr>
        <p:spPr>
          <a:xfrm rot="5400000">
            <a:off x="1392576" y="4337292"/>
            <a:ext cx="423282" cy="80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38200" y="4552950"/>
            <a:ext cx="15240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Local query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53" idx="2"/>
            <a:endCxn id="20" idx="0"/>
          </p:cNvCxnSpPr>
          <p:nvPr/>
        </p:nvCxnSpPr>
        <p:spPr>
          <a:xfrm rot="5400000">
            <a:off x="1438275" y="5172075"/>
            <a:ext cx="32385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248400" y="41910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Using LINQ to SQL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30" y="4876800"/>
            <a:ext cx="387570" cy="392430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830" y="4876800"/>
            <a:ext cx="387570" cy="392430"/>
          </a:xfrm>
          <a:prstGeom prst="rect">
            <a:avLst/>
          </a:prstGeom>
          <a:noFill/>
        </p:spPr>
      </p:pic>
      <p:pic>
        <p:nvPicPr>
          <p:cNvPr id="1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030" y="4876800"/>
            <a:ext cx="387570" cy="392430"/>
          </a:xfrm>
          <a:prstGeom prst="rect">
            <a:avLst/>
          </a:prstGeom>
          <a:noFill/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76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76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172200"/>
            <a:ext cx="1551755" cy="381000"/>
          </a:xfrm>
          <a:prstGeom prst="rect">
            <a:avLst/>
          </a:prstGeom>
          <a:noFill/>
        </p:spPr>
      </p:pic>
      <p:pic>
        <p:nvPicPr>
          <p:cNvPr id="15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172200"/>
            <a:ext cx="1551755" cy="3810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038600" y="15240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5146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 rot="5400000">
            <a:off x="4572000" y="23241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7" idx="0"/>
          </p:cNvCxnSpPr>
          <p:nvPr/>
        </p:nvCxnSpPr>
        <p:spPr>
          <a:xfrm rot="5400000">
            <a:off x="3857228" y="2676128"/>
            <a:ext cx="609600" cy="12009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  <a:endCxn id="45" idx="0"/>
          </p:cNvCxnSpPr>
          <p:nvPr/>
        </p:nvCxnSpPr>
        <p:spPr>
          <a:xfrm rot="16200000" flipH="1">
            <a:off x="4457700" y="3276600"/>
            <a:ext cx="12192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46" idx="0"/>
          </p:cNvCxnSpPr>
          <p:nvPr/>
        </p:nvCxnSpPr>
        <p:spPr>
          <a:xfrm rot="16200000" flipH="1">
            <a:off x="5219700" y="2514600"/>
            <a:ext cx="1219200" cy="2133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5" idx="0"/>
          </p:cNvCxnSpPr>
          <p:nvPr/>
        </p:nvCxnSpPr>
        <p:spPr>
          <a:xfrm rot="5400000">
            <a:off x="2599928" y="1418828"/>
            <a:ext cx="609600" cy="37155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6" idx="0"/>
          </p:cNvCxnSpPr>
          <p:nvPr/>
        </p:nvCxnSpPr>
        <p:spPr>
          <a:xfrm rot="5400000">
            <a:off x="3209528" y="2028428"/>
            <a:ext cx="609600" cy="24963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098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052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400" y="54102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34200" y="54102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41910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46" idx="2"/>
            <a:endCxn id="12" idx="0"/>
          </p:cNvCxnSpPr>
          <p:nvPr/>
        </p:nvCxnSpPr>
        <p:spPr>
          <a:xfrm rot="16200000" flipH="1">
            <a:off x="6790928" y="4677172"/>
            <a:ext cx="304800" cy="944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  <a:endCxn id="11" idx="0"/>
          </p:cNvCxnSpPr>
          <p:nvPr/>
        </p:nvCxnSpPr>
        <p:spPr>
          <a:xfrm rot="16200000" flipH="1">
            <a:off x="5305028" y="4639072"/>
            <a:ext cx="304800" cy="170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LINQ-to-objects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498" y="5354444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8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2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378820" y="3205976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4420" y="4196576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 rot="5400000">
            <a:off x="3912220" y="400607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9" idx="0"/>
          </p:cNvCxnSpPr>
          <p:nvPr/>
        </p:nvCxnSpPr>
        <p:spPr>
          <a:xfrm rot="5400000">
            <a:off x="3165853" y="4417577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  <a:endCxn id="10" idx="0"/>
          </p:cNvCxnSpPr>
          <p:nvPr/>
        </p:nvCxnSpPr>
        <p:spPr>
          <a:xfrm rot="16200000" flipH="1">
            <a:off x="3768948" y="4987548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1" idx="0"/>
          </p:cNvCxnSpPr>
          <p:nvPr/>
        </p:nvCxnSpPr>
        <p:spPr>
          <a:xfrm rot="16200000" flipH="1">
            <a:off x="4416648" y="4339848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/>
          <p:cNvCxnSpPr>
            <a:stCxn id="36" idx="2"/>
            <a:endCxn id="12" idx="0"/>
          </p:cNvCxnSpPr>
          <p:nvPr/>
        </p:nvCxnSpPr>
        <p:spPr>
          <a:xfrm rot="16200000" flipH="1">
            <a:off x="3867450" y="2970706"/>
            <a:ext cx="462776" cy="77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0"/>
          <p:cNvSpPr txBox="1"/>
          <p:nvPr/>
        </p:nvSpPr>
        <p:spPr>
          <a:xfrm>
            <a:off x="1312921" y="18288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44" name="TextBox 30"/>
          <p:cNvSpPr txBox="1"/>
          <p:nvPr/>
        </p:nvSpPr>
        <p:spPr>
          <a:xfrm>
            <a:off x="1312921" y="5410200"/>
            <a:ext cx="1043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Cluster</a:t>
            </a:r>
            <a:endParaRPr lang="en-US" sz="2400" i="1" dirty="0"/>
          </a:p>
        </p:txBody>
      </p:sp>
      <p:sp>
        <p:nvSpPr>
          <p:cNvPr id="52" name="Rectangle 51"/>
          <p:cNvSpPr/>
          <p:nvPr/>
        </p:nvSpPr>
        <p:spPr>
          <a:xfrm>
            <a:off x="5334000" y="2209800"/>
            <a:ext cx="1371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</a:t>
            </a:r>
            <a:r>
              <a:rPr lang="en-US" sz="2000" dirty="0" err="1" smtClean="0">
                <a:solidFill>
                  <a:schemeClr val="tx1"/>
                </a:solidFill>
              </a:rPr>
              <a:t>obj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2" idx="3"/>
            <a:endCxn id="52" idx="2"/>
          </p:cNvCxnSpPr>
          <p:nvPr/>
        </p:nvCxnSpPr>
        <p:spPr>
          <a:xfrm flipV="1">
            <a:off x="4826620" y="2743200"/>
            <a:ext cx="1193180" cy="767576"/>
          </a:xfrm>
          <a:prstGeom prst="curved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2" idx="0"/>
            <a:endCxn id="36" idx="0"/>
          </p:cNvCxnSpPr>
          <p:nvPr/>
        </p:nvCxnSpPr>
        <p:spPr>
          <a:xfrm rot="16200000" flipV="1">
            <a:off x="4790678" y="980678"/>
            <a:ext cx="533400" cy="1924844"/>
          </a:xfrm>
          <a:prstGeom prst="curvedConnector3">
            <a:avLst>
              <a:gd name="adj1" fmla="val 142857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30"/>
          <p:cNvSpPr txBox="1"/>
          <p:nvPr/>
        </p:nvSpPr>
        <p:spPr>
          <a:xfrm>
            <a:off x="5943600" y="2743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debug</a:t>
            </a:r>
            <a:endParaRPr lang="en-US" sz="2400" i="1" dirty="0"/>
          </a:p>
        </p:txBody>
      </p:sp>
      <p:sp>
        <p:nvSpPr>
          <p:cNvPr id="70" name="TextBox 30"/>
          <p:cNvSpPr txBox="1"/>
          <p:nvPr/>
        </p:nvSpPr>
        <p:spPr>
          <a:xfrm>
            <a:off x="4267200" y="381000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production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Strong typing for data very useful</a:t>
            </a:r>
          </a:p>
          <a:p>
            <a:pPr lvl="1"/>
            <a:r>
              <a:rPr lang="en-US" dirty="0" smtClean="0"/>
              <a:t>Automatic serialization</a:t>
            </a:r>
          </a:p>
          <a:p>
            <a:pPr lvl="1"/>
            <a:r>
              <a:rPr lang="en-US" dirty="0" smtClean="0"/>
              <a:t>Detect complex bugs</a:t>
            </a:r>
          </a:p>
          <a:p>
            <a:r>
              <a:rPr lang="en-US" dirty="0" smtClean="0"/>
              <a:t>LINQ extensibility is very powerful</a:t>
            </a:r>
          </a:p>
          <a:p>
            <a:pPr lvl="1"/>
            <a:r>
              <a:rPr lang="en-US" dirty="0" smtClean="0"/>
              <a:t>Running on very different runtimes</a:t>
            </a:r>
          </a:p>
          <a:p>
            <a:r>
              <a:rPr lang="en-US" dirty="0"/>
              <a:t>Managed code increases productivity by 10x10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124930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62200"/>
            <a:ext cx="1676400" cy="1676400"/>
          </a:xfrm>
          <a:prstGeom prst="rect">
            <a:avLst/>
          </a:prstGeom>
          <a:noFill/>
        </p:spPr>
      </p:pic>
      <p:pic>
        <p:nvPicPr>
          <p:cNvPr id="4098" name="Picture 2" descr="C:\Users\mbudiu\AppData\Local\Microsoft\Windows\Temporary Internet Files\Content.IE5\UCYGXN3F\MP90038665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445"/>
            <a:ext cx="2971800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5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Asynchronous operations hide latency</a:t>
            </a:r>
          </a:p>
          <a:p>
            <a:r>
              <a:rPr lang="en-US" dirty="0" smtClean="0"/>
              <a:t>Management using distributed state machines</a:t>
            </a:r>
          </a:p>
          <a:p>
            <a:r>
              <a:rPr lang="en-US" dirty="0" smtClean="0"/>
              <a:t>Logging state transitions for debugging</a:t>
            </a:r>
          </a:p>
          <a:p>
            <a:r>
              <a:rPr lang="en-US" dirty="0" smtClean="0"/>
              <a:t>Compression trades-off bandwidth for CPU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40964" name="Picture 4" descr="C:\Users\mbudiu.000\AppData\Local\Microsoft\Windows\Temporary Internet Files\Content.IE5\5RE77ZN5\MCj03127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81000"/>
            <a:ext cx="1820570" cy="1645006"/>
          </a:xfrm>
          <a:prstGeom prst="rect">
            <a:avLst/>
          </a:prstGeom>
          <a:noFill/>
        </p:spPr>
      </p:pic>
      <p:pic>
        <p:nvPicPr>
          <p:cNvPr id="6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0292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96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ON DRYADLINQ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53922" y="1545383"/>
            <a:ext cx="4958652" cy="2692276"/>
            <a:chOff x="814873" y="2028986"/>
            <a:chExt cx="7414727" cy="3914614"/>
          </a:xfrm>
        </p:grpSpPr>
        <p:sp>
          <p:nvSpPr>
            <p:cNvPr id="18" name="Rectangle 17"/>
            <p:cNvSpPr/>
            <p:nvPr/>
          </p:nvSpPr>
          <p:spPr>
            <a:xfrm>
              <a:off x="838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3600" y="4191000"/>
              <a:ext cx="7366000" cy="3734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3657600"/>
              <a:ext cx="73914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200" y="3124200"/>
              <a:ext cx="73914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590800"/>
              <a:ext cx="7391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9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3600" y="4724400"/>
              <a:ext cx="7366000" cy="373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Autopilot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4873" y="2028986"/>
              <a:ext cx="7391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946146" y="1884784"/>
            <a:ext cx="5388429" cy="245861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Debugging, Profiling,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6953" y="4953000"/>
            <a:ext cx="1905000" cy="762000"/>
          </a:xfrm>
          <a:prstGeom prst="rect">
            <a:avLst/>
          </a:prstGeom>
          <a:solidFill>
            <a:srgbClr val="E5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Cosmos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Cluster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4353" y="4953000"/>
            <a:ext cx="1925847" cy="762000"/>
          </a:xfrm>
          <a:prstGeom prst="rect">
            <a:avLst/>
          </a:prstGeom>
          <a:solidFill>
            <a:srgbClr val="E5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6953" y="4419600"/>
            <a:ext cx="3983247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 job object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9153" y="3886200"/>
            <a:ext cx="162104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9153" y="3352800"/>
            <a:ext cx="162104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 collection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9953" y="3048000"/>
            <a:ext cx="1143000" cy="618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browser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6953" y="3048000"/>
            <a:ext cx="1066800" cy="618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browser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2057400"/>
            <a:ext cx="2057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25146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Statistics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685800" cy="694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77000" y="396240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DB</a:t>
            </a:r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>
            <a:off x="5715000" y="3429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0" y="2514600"/>
            <a:ext cx="91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Plug-ins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6953" y="3733800"/>
            <a:ext cx="22860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Debug, profile, instrument, diagnose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 animBg="1"/>
      <p:bldP spid="22" grpId="0" animBg="1"/>
      <p:bldP spid="1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job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34" y="1828800"/>
            <a:ext cx="9182934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Integrated with the Visual Studio Debugger</a:t>
            </a:r>
          </a:p>
          <a:p>
            <a:r>
              <a:rPr lang="en-US" dirty="0" smtClean="0"/>
              <a:t>Debug vertices from the local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7772400" cy="1676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575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46" y="4419600"/>
            <a:ext cx="7772400" cy="1362075"/>
          </a:xfrm>
        </p:spPr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953922" y="1545383"/>
            <a:ext cx="4958652" cy="2692276"/>
            <a:chOff x="814873" y="2028986"/>
            <a:chExt cx="7414727" cy="3914614"/>
          </a:xfrm>
        </p:grpSpPr>
        <p:sp>
          <p:nvSpPr>
            <p:cNvPr id="6" name="Rectangle 5"/>
            <p:cNvSpPr/>
            <p:nvPr/>
          </p:nvSpPr>
          <p:spPr>
            <a:xfrm>
              <a:off x="838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3600" y="4191000"/>
              <a:ext cx="7366000" cy="3734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3657600"/>
              <a:ext cx="73914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3124200"/>
              <a:ext cx="73914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2590800"/>
              <a:ext cx="73914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4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29400" y="5257800"/>
              <a:ext cx="16002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Windows 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3600" y="4724400"/>
              <a:ext cx="7366000" cy="373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Autopilot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4873" y="2028986"/>
              <a:ext cx="7391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74371" y="1371600"/>
            <a:ext cx="5388429" cy="2349759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0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Failure Diagnostics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4038"/>
            <a:ext cx="61722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statistics: </a:t>
            </a:r>
            <a:br>
              <a:rPr lang="en-US" dirty="0" smtClean="0"/>
            </a:br>
            <a:r>
              <a:rPr lang="en-US" dirty="0" smtClean="0"/>
              <a:t>schedule and critical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26" y="1600200"/>
            <a:ext cx="7699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36" y="1600200"/>
            <a:ext cx="6551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counters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133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1600250"/>
            <a:ext cx="7699375" cy="45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26" y="1600200"/>
            <a:ext cx="7699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imbalance:</a:t>
            </a:r>
            <a:br>
              <a:rPr lang="en-US" dirty="0" smtClean="0"/>
            </a:br>
            <a:r>
              <a:rPr lang="en-US" dirty="0" smtClean="0"/>
              <a:t>rack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36" y="1600200"/>
            <a:ext cx="6551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Good is it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26626" name="Picture 2" descr="C:\Users\mbudiu\AppData\Local\Microsoft\Windows\Temporary Internet Files\Content.IE5\ALO6T82F\MP90044427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77" y="1600200"/>
            <a:ext cx="38398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4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Kinect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137220" name="Picture 4" descr="http://www.mobilewhack.com/wp-content/pics/2009/06/natal-x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5459105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20482" name="Picture 2" descr="http://www.tecnetico.com/wp-content/gallery/kinect-antes-conocido-como-project-natal-para-el-xbox-360-de-microsoft/kinect-xbox-360-descri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6" y="1676400"/>
            <a:ext cx="7467600" cy="41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Input: Depth </a:t>
            </a:r>
            <a:r>
              <a:rPr lang="en-US" dirty="0" smtClean="0"/>
              <a:t>Map + RGB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1"/>
            <a:ext cx="38835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ballet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2133601"/>
            <a:ext cx="388351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655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0x00C251B3E704BEF844A3664A2BBF8FF4D1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C251B3E704BEF844A3664A2BBF8FF4D1" ma:contentTypeVersion="" ma:contentTypeDescription="" ma:contentTypeScope="" ma:versionID="3a2edab3f8627e899226e7941b56143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87CAA6-56CE-4528-8B3E-FAD82F967BCC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9386E3-875D-42CC-841F-9DECCC141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38517</TotalTime>
  <Words>3011</Words>
  <Application>Microsoft Office PowerPoint</Application>
  <PresentationFormat>On-screen Show (4:3)</PresentationFormat>
  <Paragraphs>1166</Paragraphs>
  <Slides>114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Cluster Computing with DryadLINQ</vt:lpstr>
      <vt:lpstr>Lessons to remember</vt:lpstr>
      <vt:lpstr>Goal</vt:lpstr>
      <vt:lpstr>Design Space</vt:lpstr>
      <vt:lpstr>Software Stack</vt:lpstr>
      <vt:lpstr>“What’s the point if I can’t have it?”</vt:lpstr>
      <vt:lpstr>Data-Parallel Computation</vt:lpstr>
      <vt:lpstr>Modularity pays off</vt:lpstr>
      <vt:lpstr>Cluster ArchitecTURE</vt:lpstr>
      <vt:lpstr>Cluster Machines</vt:lpstr>
      <vt:lpstr>Cluster network topology</vt:lpstr>
      <vt:lpstr>The secret of scalability</vt:lpstr>
      <vt:lpstr>Autopilot</vt:lpstr>
      <vt:lpstr>Autopilot goal</vt:lpstr>
      <vt:lpstr>Autopiloted System</vt:lpstr>
      <vt:lpstr>Recovery-Oriented Computing</vt:lpstr>
      <vt:lpstr>Autopilot Architecture</vt:lpstr>
      <vt:lpstr>Centralized Replicated Control</vt:lpstr>
      <vt:lpstr>Consistency Model</vt:lpstr>
      <vt:lpstr>Autopilot abstraction</vt:lpstr>
      <vt:lpstr>Cluster Services</vt:lpstr>
      <vt:lpstr>Cluster Machines</vt:lpstr>
      <vt:lpstr>Cluster Services</vt:lpstr>
      <vt:lpstr>Cluster services abstraction</vt:lpstr>
      <vt:lpstr>Layered Software Architecture</vt:lpstr>
      <vt:lpstr>Cluster STorage</vt:lpstr>
      <vt:lpstr>Bandwidth hierarchy</vt:lpstr>
      <vt:lpstr>Storage bandwidth</vt:lpstr>
      <vt:lpstr>Time to read 1TB (sequential)</vt:lpstr>
      <vt:lpstr>Large-scale Distributed Storage</vt:lpstr>
      <vt:lpstr>Parallel Application I/O</vt:lpstr>
      <vt:lpstr>Cluster Storage Abstraction</vt:lpstr>
      <vt:lpstr>DRYAD</vt:lpstr>
      <vt:lpstr>Dryad</vt:lpstr>
      <vt:lpstr>Dryad = Execution Layer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Channels</vt:lpstr>
      <vt:lpstr>Dryad System Architecture</vt:lpstr>
      <vt:lpstr>Separate Data and Control Plane</vt:lpstr>
      <vt:lpstr>Centralized control</vt:lpstr>
      <vt:lpstr>Staging</vt:lpstr>
      <vt:lpstr>Scaling Factors</vt:lpstr>
      <vt:lpstr>Fault Tolerance</vt:lpstr>
      <vt:lpstr>Danger of Fault Tolerance</vt:lpstr>
      <vt:lpstr>Dryad Abstraction</vt:lpstr>
      <vt:lpstr>Policy Managers</vt:lpstr>
      <vt:lpstr>Dynamic Graph Rewriting</vt:lpstr>
      <vt:lpstr>Failures</vt:lpstr>
      <vt:lpstr>Dynamic Aggregation</vt:lpstr>
      <vt:lpstr>Separate policy and mechanism</vt:lpstr>
      <vt:lpstr>Policy vs. Mechanism</vt:lpstr>
      <vt:lpstr>DRYADLINQ</vt:lpstr>
      <vt:lpstr>LINQ</vt:lpstr>
      <vt:lpstr>LINQ = .Net+ Queries</vt:lpstr>
      <vt:lpstr>Collections and Iterators</vt:lpstr>
      <vt:lpstr>DryadLINQ Data Model</vt:lpstr>
      <vt:lpstr>DryadLINQ = LINQ + Dryad</vt:lpstr>
      <vt:lpstr>DryadLINQ Abstraction</vt:lpstr>
      <vt:lpstr>Demo</vt:lpstr>
      <vt:lpstr>Example: Histogram</vt:lpstr>
      <vt:lpstr>Histogram Plan</vt:lpstr>
      <vt:lpstr>Map-Reduce in DryadLINQ</vt:lpstr>
      <vt:lpstr>Map-Reduce Plan</vt:lpstr>
      <vt:lpstr>Distributed Sorting Plan</vt:lpstr>
      <vt:lpstr>Expectation Maximization</vt:lpstr>
      <vt:lpstr>Probabilistic Index Maps</vt:lpstr>
      <vt:lpstr>Language Summary</vt:lpstr>
      <vt:lpstr>Exercises</vt:lpstr>
      <vt:lpstr>Solutions (1)</vt:lpstr>
      <vt:lpstr>Solutions (2)</vt:lpstr>
      <vt:lpstr>LINQ System Architecture</vt:lpstr>
      <vt:lpstr>Aside: Linq to Flickr</vt:lpstr>
      <vt:lpstr>The DryadLINQ Provider</vt:lpstr>
      <vt:lpstr>Combining Query Providers</vt:lpstr>
      <vt:lpstr>Using PLINQ</vt:lpstr>
      <vt:lpstr>Using LINQ to SQL Server</vt:lpstr>
      <vt:lpstr>Using LINQ-to-objects</vt:lpstr>
      <vt:lpstr>LINQ Design</vt:lpstr>
      <vt:lpstr>More Tricks of the trade</vt:lpstr>
      <vt:lpstr>BUILDING ON DRYADLINQ</vt:lpstr>
      <vt:lpstr>Debugging, Profiling, Monitoring</vt:lpstr>
      <vt:lpstr>DryadLINQ job browser</vt:lpstr>
      <vt:lpstr>Debugging</vt:lpstr>
      <vt:lpstr>Automated Failure Diagnostics</vt:lpstr>
      <vt:lpstr>Job statistics:  schedule and critical path</vt:lpstr>
      <vt:lpstr>Running time distribution</vt:lpstr>
      <vt:lpstr>Performance counters</vt:lpstr>
      <vt:lpstr>CPU Utilization</vt:lpstr>
      <vt:lpstr>Load imbalance: rack assignment</vt:lpstr>
      <vt:lpstr>So, What Good is it For?</vt:lpstr>
      <vt:lpstr>Application: Kinect Training</vt:lpstr>
      <vt:lpstr>Input device</vt:lpstr>
      <vt:lpstr>Vision Input: Depth Map + RGB</vt:lpstr>
      <vt:lpstr>Vision Problem: What is a human</vt:lpstr>
      <vt:lpstr>Learn from Data</vt:lpstr>
      <vt:lpstr>Learning from data </vt:lpstr>
      <vt:lpstr>Highly efficient parallellization</vt:lpstr>
      <vt:lpstr>The End</vt:lpstr>
      <vt:lpstr>The Roaring ‘60s</vt:lpstr>
      <vt:lpstr>The other ‘60s</vt:lpstr>
      <vt:lpstr>What about the 2010’s?</vt:lpstr>
      <vt:lpstr>Layers</vt:lpstr>
      <vt:lpstr>Pieces of the Global Computer</vt:lpstr>
      <vt:lpstr>This lecture</vt:lpstr>
      <vt:lpstr>The cloud</vt:lpstr>
      <vt:lpstr>Conclusions</vt:lpstr>
      <vt:lpstr>Bibliography (1)</vt:lpstr>
      <vt:lpstr>Bibliography (2)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mbudiu</cp:lastModifiedBy>
  <cp:revision>721</cp:revision>
  <dcterms:created xsi:type="dcterms:W3CDTF">2008-02-12T01:28:42Z</dcterms:created>
  <dcterms:modified xsi:type="dcterms:W3CDTF">2010-09-10T06:00:42Z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FirstTime">
    <vt:lpwstr>True</vt:lpwstr>
  </property>
  <property fmtid="{D5CDD505-2E9C-101B-9397-08002B2CF9AE}" pid="3" name="AddDocumentEventProcessedFileUniqueId">
    <vt:lpwstr>c4bd8f56-f9c6-4668-b386-e50e818da9d4</vt:lpwstr>
  </property>
  <property fmtid="{D5CDD505-2E9C-101B-9397-08002B2CF9AE}" pid="4" name="LastObjectUpdateEventProcessedVersion">
    <vt:lpwstr>2.0</vt:lpwstr>
  </property>
</Properties>
</file>