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136"/>
  </p:notesMasterIdLst>
  <p:sldIdLst>
    <p:sldId id="256" r:id="rId4"/>
    <p:sldId id="526" r:id="rId5"/>
    <p:sldId id="473" r:id="rId6"/>
    <p:sldId id="541" r:id="rId7"/>
    <p:sldId id="547" r:id="rId8"/>
    <p:sldId id="548" r:id="rId9"/>
    <p:sldId id="549" r:id="rId10"/>
    <p:sldId id="550" r:id="rId11"/>
    <p:sldId id="551" r:id="rId12"/>
    <p:sldId id="552" r:id="rId13"/>
    <p:sldId id="553" r:id="rId14"/>
    <p:sldId id="559" r:id="rId15"/>
    <p:sldId id="554" r:id="rId16"/>
    <p:sldId id="555" r:id="rId17"/>
    <p:sldId id="556" r:id="rId18"/>
    <p:sldId id="557" r:id="rId19"/>
    <p:sldId id="558" r:id="rId20"/>
    <p:sldId id="465" r:id="rId21"/>
    <p:sldId id="474" r:id="rId22"/>
    <p:sldId id="424" r:id="rId23"/>
    <p:sldId id="499" r:id="rId24"/>
    <p:sldId id="466" r:id="rId25"/>
    <p:sldId id="475" r:id="rId26"/>
    <p:sldId id="481" r:id="rId27"/>
    <p:sldId id="476" r:id="rId28"/>
    <p:sldId id="477" r:id="rId29"/>
    <p:sldId id="560" r:id="rId30"/>
    <p:sldId id="479" r:id="rId31"/>
    <p:sldId id="500" r:id="rId32"/>
    <p:sldId id="491" r:id="rId33"/>
    <p:sldId id="467" r:id="rId34"/>
    <p:sldId id="480" r:id="rId35"/>
    <p:sldId id="482" r:id="rId36"/>
    <p:sldId id="492" r:id="rId37"/>
    <p:sldId id="478" r:id="rId38"/>
    <p:sldId id="468" r:id="rId39"/>
    <p:sldId id="484" r:id="rId40"/>
    <p:sldId id="485" r:id="rId41"/>
    <p:sldId id="487" r:id="rId42"/>
    <p:sldId id="486" r:id="rId43"/>
    <p:sldId id="488" r:id="rId44"/>
    <p:sldId id="493" r:id="rId45"/>
    <p:sldId id="469" r:id="rId46"/>
    <p:sldId id="411" r:id="rId47"/>
    <p:sldId id="415" r:id="rId48"/>
    <p:sldId id="261" r:id="rId49"/>
    <p:sldId id="262" r:id="rId50"/>
    <p:sldId id="319" r:id="rId51"/>
    <p:sldId id="320" r:id="rId52"/>
    <p:sldId id="321" r:id="rId53"/>
    <p:sldId id="322" r:id="rId54"/>
    <p:sldId id="323" r:id="rId55"/>
    <p:sldId id="264" r:id="rId56"/>
    <p:sldId id="287" r:id="rId57"/>
    <p:sldId id="490" r:id="rId58"/>
    <p:sldId id="504" r:id="rId59"/>
    <p:sldId id="483" r:id="rId60"/>
    <p:sldId id="503" r:id="rId61"/>
    <p:sldId id="293" r:id="rId62"/>
    <p:sldId id="506" r:id="rId63"/>
    <p:sldId id="507" r:id="rId64"/>
    <p:sldId id="416" r:id="rId65"/>
    <p:sldId id="417" r:id="rId66"/>
    <p:sldId id="489" r:id="rId67"/>
    <p:sldId id="425" r:id="rId68"/>
    <p:sldId id="494" r:id="rId69"/>
    <p:sldId id="470" r:id="rId70"/>
    <p:sldId id="375" r:id="rId71"/>
    <p:sldId id="273" r:id="rId72"/>
    <p:sldId id="423" r:id="rId73"/>
    <p:sldId id="373" r:id="rId74"/>
    <p:sldId id="274" r:id="rId75"/>
    <p:sldId id="495" r:id="rId76"/>
    <p:sldId id="372" r:id="rId77"/>
    <p:sldId id="527" r:id="rId78"/>
    <p:sldId id="528" r:id="rId79"/>
    <p:sldId id="529" r:id="rId80"/>
    <p:sldId id="530" r:id="rId81"/>
    <p:sldId id="531" r:id="rId82"/>
    <p:sldId id="532" r:id="rId83"/>
    <p:sldId id="533" r:id="rId84"/>
    <p:sldId id="371" r:id="rId85"/>
    <p:sldId id="379" r:id="rId86"/>
    <p:sldId id="278" r:id="rId87"/>
    <p:sldId id="402" r:id="rId88"/>
    <p:sldId id="400" r:id="rId89"/>
    <p:sldId id="508" r:id="rId90"/>
    <p:sldId id="406" r:id="rId91"/>
    <p:sldId id="512" r:id="rId92"/>
    <p:sldId id="368" r:id="rId93"/>
    <p:sldId id="407" r:id="rId94"/>
    <p:sldId id="496" r:id="rId95"/>
    <p:sldId id="498" r:id="rId96"/>
    <p:sldId id="471" r:id="rId97"/>
    <p:sldId id="431" r:id="rId98"/>
    <p:sldId id="448" r:id="rId99"/>
    <p:sldId id="435" r:id="rId100"/>
    <p:sldId id="436" r:id="rId101"/>
    <p:sldId id="438" r:id="rId102"/>
    <p:sldId id="516" r:id="rId103"/>
    <p:sldId id="433" r:id="rId104"/>
    <p:sldId id="513" r:id="rId105"/>
    <p:sldId id="561" r:id="rId106"/>
    <p:sldId id="562" r:id="rId107"/>
    <p:sldId id="563" r:id="rId108"/>
    <p:sldId id="564" r:id="rId109"/>
    <p:sldId id="565" r:id="rId110"/>
    <p:sldId id="566" r:id="rId111"/>
    <p:sldId id="514" r:id="rId112"/>
    <p:sldId id="567" r:id="rId113"/>
    <p:sldId id="568" r:id="rId114"/>
    <p:sldId id="569" r:id="rId115"/>
    <p:sldId id="534" r:id="rId116"/>
    <p:sldId id="535" r:id="rId117"/>
    <p:sldId id="536" r:id="rId118"/>
    <p:sldId id="570" r:id="rId119"/>
    <p:sldId id="537" r:id="rId120"/>
    <p:sldId id="538" r:id="rId121"/>
    <p:sldId id="539" r:id="rId122"/>
    <p:sldId id="571" r:id="rId123"/>
    <p:sldId id="523" r:id="rId124"/>
    <p:sldId id="517" r:id="rId125"/>
    <p:sldId id="518" r:id="rId126"/>
    <p:sldId id="519" r:id="rId127"/>
    <p:sldId id="520" r:id="rId128"/>
    <p:sldId id="521" r:id="rId129"/>
    <p:sldId id="522" r:id="rId130"/>
    <p:sldId id="524" r:id="rId131"/>
    <p:sldId id="285" r:id="rId132"/>
    <p:sldId id="540" r:id="rId133"/>
    <p:sldId id="501" r:id="rId134"/>
    <p:sldId id="502" r:id="rId1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E5FFE5"/>
    <a:srgbClr val="11FF17"/>
    <a:srgbClr val="FFFFFF"/>
    <a:srgbClr val="00CC00"/>
    <a:srgbClr val="CCFFCC"/>
    <a:srgbClr val="006C05"/>
    <a:srgbClr val="66CCFF"/>
    <a:srgbClr val="FF99CC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055" autoAdjust="0"/>
    <p:restoredTop sz="94286" autoAdjust="0"/>
  </p:normalViewPr>
  <p:slideViewPr>
    <p:cSldViewPr>
      <p:cViewPr varScale="1">
        <p:scale>
          <a:sx n="110" d="100"/>
          <a:sy n="110" d="100"/>
        </p:scale>
        <p:origin x="-160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8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viewProps" Target="viewProp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13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4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62A4DD-4D6B-4B01-BDA6-BA2C632AB943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AF5EA4A3-34C7-4C25-B633-ED0E5FE67003}">
      <dgm:prSet phldrT="[Text]"/>
      <dgm:spPr>
        <a:solidFill>
          <a:srgbClr val="FF0000"/>
        </a:solidFill>
        <a:scene3d>
          <a:camera prst="perspectiveLeft"/>
          <a:lightRig rig="threePt" dir="t"/>
        </a:scene3d>
        <a:sp3d z="6350">
          <a:bevelT w="279400" h="228600"/>
          <a:bevelB w="44450"/>
        </a:sp3d>
      </dgm:spPr>
      <dgm:t>
        <a:bodyPr/>
        <a:lstStyle/>
        <a:p>
          <a:r>
            <a:rPr lang="en-US" dirty="0" smtClean="0"/>
            <a:t>Cluster</a:t>
          </a:r>
          <a:endParaRPr lang="en-US" dirty="0"/>
        </a:p>
      </dgm:t>
    </dgm:pt>
    <dgm:pt modelId="{D5BEBA5C-B6CA-467B-A14C-3CF13137B089}" type="parTrans" cxnId="{F3ABB504-E84B-4289-8E38-6E2EA4EF8072}">
      <dgm:prSet/>
      <dgm:spPr/>
      <dgm:t>
        <a:bodyPr/>
        <a:lstStyle/>
        <a:p>
          <a:endParaRPr lang="en-US"/>
        </a:p>
      </dgm:t>
    </dgm:pt>
    <dgm:pt modelId="{399903ED-F0F7-448B-B25B-3CB433C6FD66}" type="sibTrans" cxnId="{F3ABB504-E84B-4289-8E38-6E2EA4EF8072}">
      <dgm:prSet/>
      <dgm:spPr/>
      <dgm:t>
        <a:bodyPr/>
        <a:lstStyle/>
        <a:p>
          <a:endParaRPr lang="en-US"/>
        </a:p>
      </dgm:t>
    </dgm:pt>
    <dgm:pt modelId="{13EA37F1-A1ED-4144-8727-FC89BC262742}">
      <dgm:prSet phldrT="[Text]"/>
      <dgm:spPr>
        <a:solidFill>
          <a:srgbClr val="FFC000"/>
        </a:solidFill>
        <a:scene3d>
          <a:camera prst="perspectiveLeft"/>
          <a:lightRig rig="threePt" dir="t"/>
        </a:scene3d>
        <a:sp3d z="6350">
          <a:bevelT w="279400" h="228600"/>
          <a:bevelB w="44450"/>
        </a:sp3d>
      </dgm:spPr>
      <dgm:t>
        <a:bodyPr/>
        <a:lstStyle/>
        <a:p>
          <a:r>
            <a:rPr lang="en-US" dirty="0" smtClean="0"/>
            <a:t>LINQ</a:t>
          </a:r>
          <a:endParaRPr lang="en-US" dirty="0"/>
        </a:p>
      </dgm:t>
    </dgm:pt>
    <dgm:pt modelId="{333EA1C2-C734-4BEE-8782-7FCE247A1DA5}" type="parTrans" cxnId="{AFE7A828-54F3-4F27-B6C2-10A54D58E740}">
      <dgm:prSet/>
      <dgm:spPr/>
      <dgm:t>
        <a:bodyPr/>
        <a:lstStyle/>
        <a:p>
          <a:endParaRPr lang="en-US"/>
        </a:p>
      </dgm:t>
    </dgm:pt>
    <dgm:pt modelId="{9FAFD229-09A4-41C2-B9BA-1385ACE8460D}" type="sibTrans" cxnId="{AFE7A828-54F3-4F27-B6C2-10A54D58E740}">
      <dgm:prSet/>
      <dgm:spPr/>
      <dgm:t>
        <a:bodyPr/>
        <a:lstStyle/>
        <a:p>
          <a:endParaRPr lang="en-US"/>
        </a:p>
      </dgm:t>
    </dgm:pt>
    <dgm:pt modelId="{B66AC7A4-B61D-403D-99DC-F1FCAE81641A}">
      <dgm:prSet phldrT="[Text]"/>
      <dgm:spPr>
        <a:solidFill>
          <a:srgbClr val="00B0F0"/>
        </a:solidFill>
        <a:scene3d>
          <a:camera prst="perspectiveLeft"/>
          <a:lightRig rig="threePt" dir="t"/>
        </a:scene3d>
        <a:sp3d z="6350">
          <a:bevelT w="279400" h="228600"/>
          <a:bevelB w="44450"/>
        </a:sp3d>
      </dgm:spPr>
      <dgm:t>
        <a:bodyPr/>
        <a:lstStyle/>
        <a:p>
          <a:r>
            <a:rPr lang="en-US" dirty="0" smtClean="0"/>
            <a:t>Dryad</a:t>
          </a:r>
          <a:endParaRPr lang="en-US" dirty="0"/>
        </a:p>
      </dgm:t>
    </dgm:pt>
    <dgm:pt modelId="{DCAA05C9-36B7-4601-AD11-2DB5DE5B56D6}" type="parTrans" cxnId="{9A98D6D5-E02B-4931-846E-38713F77CB87}">
      <dgm:prSet/>
      <dgm:spPr/>
      <dgm:t>
        <a:bodyPr/>
        <a:lstStyle/>
        <a:p>
          <a:endParaRPr lang="en-US"/>
        </a:p>
      </dgm:t>
    </dgm:pt>
    <dgm:pt modelId="{0B45D90B-E755-45D9-B2B7-4B493F99C468}" type="sibTrans" cxnId="{9A98D6D5-E02B-4931-846E-38713F77CB87}">
      <dgm:prSet/>
      <dgm:spPr/>
      <dgm:t>
        <a:bodyPr/>
        <a:lstStyle/>
        <a:p>
          <a:endParaRPr lang="en-US"/>
        </a:p>
      </dgm:t>
    </dgm:pt>
    <dgm:pt modelId="{D3FFE5D5-1F0B-4311-B6BB-B7C026E10F59}" type="pres">
      <dgm:prSet presAssocID="{AA62A4DD-4D6B-4B01-BDA6-BA2C632AB943}" presName="compositeShape" presStyleCnt="0">
        <dgm:presLayoutVars>
          <dgm:chMax val="7"/>
          <dgm:dir/>
          <dgm:resizeHandles val="exact"/>
        </dgm:presLayoutVars>
      </dgm:prSet>
      <dgm:spPr/>
    </dgm:pt>
    <dgm:pt modelId="{A51B61C9-179F-4A52-AB43-AF6A2F323D98}" type="pres">
      <dgm:prSet presAssocID="{AA62A4DD-4D6B-4B01-BDA6-BA2C632AB943}" presName="wedge1" presStyleLbl="node1" presStyleIdx="0" presStyleCnt="3"/>
      <dgm:spPr/>
      <dgm:t>
        <a:bodyPr/>
        <a:lstStyle/>
        <a:p>
          <a:endParaRPr lang="en-US"/>
        </a:p>
      </dgm:t>
    </dgm:pt>
    <dgm:pt modelId="{D587AF4B-73C3-4633-9BCD-8227CB593D3E}" type="pres">
      <dgm:prSet presAssocID="{AA62A4DD-4D6B-4B01-BDA6-BA2C632AB943}" presName="dummy1a" presStyleCnt="0"/>
      <dgm:spPr/>
    </dgm:pt>
    <dgm:pt modelId="{AC3E7A76-1B15-4D84-870C-7AEBAEF3C581}" type="pres">
      <dgm:prSet presAssocID="{AA62A4DD-4D6B-4B01-BDA6-BA2C632AB943}" presName="dummy1b" presStyleCnt="0"/>
      <dgm:spPr/>
    </dgm:pt>
    <dgm:pt modelId="{099B2E04-23B5-4011-9C86-4C68C445B062}" type="pres">
      <dgm:prSet presAssocID="{AA62A4DD-4D6B-4B01-BDA6-BA2C632AB94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D92489-9E40-44BB-987D-97A966AA3172}" type="pres">
      <dgm:prSet presAssocID="{AA62A4DD-4D6B-4B01-BDA6-BA2C632AB943}" presName="wedge2" presStyleLbl="node1" presStyleIdx="1" presStyleCnt="3"/>
      <dgm:spPr/>
      <dgm:t>
        <a:bodyPr/>
        <a:lstStyle/>
        <a:p>
          <a:endParaRPr lang="en-US"/>
        </a:p>
      </dgm:t>
    </dgm:pt>
    <dgm:pt modelId="{3CF7F74C-5237-4A78-8201-074AAE1EE35D}" type="pres">
      <dgm:prSet presAssocID="{AA62A4DD-4D6B-4B01-BDA6-BA2C632AB943}" presName="dummy2a" presStyleCnt="0"/>
      <dgm:spPr/>
    </dgm:pt>
    <dgm:pt modelId="{193B219A-69AA-4E8D-A41E-24BDFEF1894B}" type="pres">
      <dgm:prSet presAssocID="{AA62A4DD-4D6B-4B01-BDA6-BA2C632AB943}" presName="dummy2b" presStyleCnt="0"/>
      <dgm:spPr/>
    </dgm:pt>
    <dgm:pt modelId="{F72D59DB-6EBB-49F9-ADCC-BF12969E241B}" type="pres">
      <dgm:prSet presAssocID="{AA62A4DD-4D6B-4B01-BDA6-BA2C632AB94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0E3AF1-83FF-467A-A3E8-3072DAF9B787}" type="pres">
      <dgm:prSet presAssocID="{AA62A4DD-4D6B-4B01-BDA6-BA2C632AB943}" presName="wedge3" presStyleLbl="node1" presStyleIdx="2" presStyleCnt="3"/>
      <dgm:spPr/>
      <dgm:t>
        <a:bodyPr/>
        <a:lstStyle/>
        <a:p>
          <a:endParaRPr lang="en-US"/>
        </a:p>
      </dgm:t>
    </dgm:pt>
    <dgm:pt modelId="{EE17DCFA-E0A4-4060-A1F9-7E48DC9EC244}" type="pres">
      <dgm:prSet presAssocID="{AA62A4DD-4D6B-4B01-BDA6-BA2C632AB943}" presName="dummy3a" presStyleCnt="0"/>
      <dgm:spPr/>
    </dgm:pt>
    <dgm:pt modelId="{14DBF8E3-5286-4E5D-A6A9-6E84F7685D7A}" type="pres">
      <dgm:prSet presAssocID="{AA62A4DD-4D6B-4B01-BDA6-BA2C632AB943}" presName="dummy3b" presStyleCnt="0"/>
      <dgm:spPr/>
    </dgm:pt>
    <dgm:pt modelId="{4BB1AEDC-37FF-4FC0-8B21-2B577647CDEE}" type="pres">
      <dgm:prSet presAssocID="{AA62A4DD-4D6B-4B01-BDA6-BA2C632AB94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5C5663-2BC0-4BC8-BC2D-04BDBD461EE0}" type="pres">
      <dgm:prSet presAssocID="{399903ED-F0F7-448B-B25B-3CB433C6FD66}" presName="arrowWedge1" presStyleLbl="fgSibTrans2D1" presStyleIdx="0" presStyleCnt="3"/>
      <dgm:spPr>
        <a:noFill/>
        <a:scene3d>
          <a:camera prst="orthographicFront"/>
          <a:lightRig rig="threePt" dir="t"/>
        </a:scene3d>
        <a:sp3d>
          <a:bevelT w="6350" h="12700"/>
          <a:bevelB w="44450"/>
        </a:sp3d>
      </dgm:spPr>
    </dgm:pt>
    <dgm:pt modelId="{B797DBA5-3A46-48EB-9E1A-89CF03BA3ED3}" type="pres">
      <dgm:prSet presAssocID="{9FAFD229-09A4-41C2-B9BA-1385ACE8460D}" presName="arrowWedge2" presStyleLbl="fgSibTrans2D1" presStyleIdx="1" presStyleCnt="3"/>
      <dgm:spPr>
        <a:noFill/>
        <a:scene3d>
          <a:camera prst="orthographicFront"/>
          <a:lightRig rig="threePt" dir="t"/>
        </a:scene3d>
        <a:sp3d>
          <a:bevelT w="6350" h="12700"/>
          <a:bevelB w="44450"/>
        </a:sp3d>
      </dgm:spPr>
    </dgm:pt>
    <dgm:pt modelId="{05E12AA9-6EE1-4517-9C77-348CEF9F216A}" type="pres">
      <dgm:prSet presAssocID="{0B45D90B-E755-45D9-B2B7-4B493F99C468}" presName="arrowWedge3" presStyleLbl="fgSibTrans2D1" presStyleIdx="2" presStyleCnt="3"/>
      <dgm:spPr>
        <a:noFill/>
        <a:scene3d>
          <a:camera prst="orthographicFront"/>
          <a:lightRig rig="threePt" dir="t"/>
        </a:scene3d>
        <a:sp3d>
          <a:bevelT w="6350" h="12700"/>
          <a:bevelB w="44450"/>
        </a:sp3d>
      </dgm:spPr>
    </dgm:pt>
  </dgm:ptLst>
  <dgm:cxnLst>
    <dgm:cxn modelId="{AFE7A828-54F3-4F27-B6C2-10A54D58E740}" srcId="{AA62A4DD-4D6B-4B01-BDA6-BA2C632AB943}" destId="{13EA37F1-A1ED-4144-8727-FC89BC262742}" srcOrd="1" destOrd="0" parTransId="{333EA1C2-C734-4BEE-8782-7FCE247A1DA5}" sibTransId="{9FAFD229-09A4-41C2-B9BA-1385ACE8460D}"/>
    <dgm:cxn modelId="{D05E8D6F-8668-44A6-9FAE-D6701EAE7A80}" type="presOf" srcId="{AF5EA4A3-34C7-4C25-B633-ED0E5FE67003}" destId="{A51B61C9-179F-4A52-AB43-AF6A2F323D98}" srcOrd="0" destOrd="0" presId="urn:microsoft.com/office/officeart/2005/8/layout/cycle8"/>
    <dgm:cxn modelId="{6C811891-6604-426B-88EF-60BC35283CF7}" type="presOf" srcId="{B66AC7A4-B61D-403D-99DC-F1FCAE81641A}" destId="{580E3AF1-83FF-467A-A3E8-3072DAF9B787}" srcOrd="0" destOrd="0" presId="urn:microsoft.com/office/officeart/2005/8/layout/cycle8"/>
    <dgm:cxn modelId="{187B41B5-2946-4BE3-BF69-AB66F8702A81}" type="presOf" srcId="{AF5EA4A3-34C7-4C25-B633-ED0E5FE67003}" destId="{099B2E04-23B5-4011-9C86-4C68C445B062}" srcOrd="1" destOrd="0" presId="urn:microsoft.com/office/officeart/2005/8/layout/cycle8"/>
    <dgm:cxn modelId="{F3ABB504-E84B-4289-8E38-6E2EA4EF8072}" srcId="{AA62A4DD-4D6B-4B01-BDA6-BA2C632AB943}" destId="{AF5EA4A3-34C7-4C25-B633-ED0E5FE67003}" srcOrd="0" destOrd="0" parTransId="{D5BEBA5C-B6CA-467B-A14C-3CF13137B089}" sibTransId="{399903ED-F0F7-448B-B25B-3CB433C6FD66}"/>
    <dgm:cxn modelId="{9A98D6D5-E02B-4931-846E-38713F77CB87}" srcId="{AA62A4DD-4D6B-4B01-BDA6-BA2C632AB943}" destId="{B66AC7A4-B61D-403D-99DC-F1FCAE81641A}" srcOrd="2" destOrd="0" parTransId="{DCAA05C9-36B7-4601-AD11-2DB5DE5B56D6}" sibTransId="{0B45D90B-E755-45D9-B2B7-4B493F99C468}"/>
    <dgm:cxn modelId="{40FC0CC8-C046-414F-A2E8-88C294986626}" type="presOf" srcId="{13EA37F1-A1ED-4144-8727-FC89BC262742}" destId="{F72D59DB-6EBB-49F9-ADCC-BF12969E241B}" srcOrd="1" destOrd="0" presId="urn:microsoft.com/office/officeart/2005/8/layout/cycle8"/>
    <dgm:cxn modelId="{E70E9A95-6815-43EA-AFD0-85DAF2FF3A86}" type="presOf" srcId="{AA62A4DD-4D6B-4B01-BDA6-BA2C632AB943}" destId="{D3FFE5D5-1F0B-4311-B6BB-B7C026E10F59}" srcOrd="0" destOrd="0" presId="urn:microsoft.com/office/officeart/2005/8/layout/cycle8"/>
    <dgm:cxn modelId="{0DC772AF-9CCD-4EA1-A085-42975347B87E}" type="presOf" srcId="{B66AC7A4-B61D-403D-99DC-F1FCAE81641A}" destId="{4BB1AEDC-37FF-4FC0-8B21-2B577647CDEE}" srcOrd="1" destOrd="0" presId="urn:microsoft.com/office/officeart/2005/8/layout/cycle8"/>
    <dgm:cxn modelId="{5DF23ABC-F54F-45DB-A1DA-4977CBCE60E8}" type="presOf" srcId="{13EA37F1-A1ED-4144-8727-FC89BC262742}" destId="{C9D92489-9E40-44BB-987D-97A966AA3172}" srcOrd="0" destOrd="0" presId="urn:microsoft.com/office/officeart/2005/8/layout/cycle8"/>
    <dgm:cxn modelId="{64DFE01A-5F6C-4A0F-998D-0A1D3AFE8FAE}" type="presParOf" srcId="{D3FFE5D5-1F0B-4311-B6BB-B7C026E10F59}" destId="{A51B61C9-179F-4A52-AB43-AF6A2F323D98}" srcOrd="0" destOrd="0" presId="urn:microsoft.com/office/officeart/2005/8/layout/cycle8"/>
    <dgm:cxn modelId="{0FC32325-1F55-4D44-BDC9-11C2097B43BD}" type="presParOf" srcId="{D3FFE5D5-1F0B-4311-B6BB-B7C026E10F59}" destId="{D587AF4B-73C3-4633-9BCD-8227CB593D3E}" srcOrd="1" destOrd="0" presId="urn:microsoft.com/office/officeart/2005/8/layout/cycle8"/>
    <dgm:cxn modelId="{5D3F743D-0471-40CC-9B7A-E7055C656393}" type="presParOf" srcId="{D3FFE5D5-1F0B-4311-B6BB-B7C026E10F59}" destId="{AC3E7A76-1B15-4D84-870C-7AEBAEF3C581}" srcOrd="2" destOrd="0" presId="urn:microsoft.com/office/officeart/2005/8/layout/cycle8"/>
    <dgm:cxn modelId="{C9C33597-5E94-47B0-96B7-55342F4A0CD8}" type="presParOf" srcId="{D3FFE5D5-1F0B-4311-B6BB-B7C026E10F59}" destId="{099B2E04-23B5-4011-9C86-4C68C445B062}" srcOrd="3" destOrd="0" presId="urn:microsoft.com/office/officeart/2005/8/layout/cycle8"/>
    <dgm:cxn modelId="{62E960B7-1AA5-494B-95A8-3C68F0BFD98E}" type="presParOf" srcId="{D3FFE5D5-1F0B-4311-B6BB-B7C026E10F59}" destId="{C9D92489-9E40-44BB-987D-97A966AA3172}" srcOrd="4" destOrd="0" presId="urn:microsoft.com/office/officeart/2005/8/layout/cycle8"/>
    <dgm:cxn modelId="{A7B9B8E5-13AF-43BD-89EC-E699BEEF1E9F}" type="presParOf" srcId="{D3FFE5D5-1F0B-4311-B6BB-B7C026E10F59}" destId="{3CF7F74C-5237-4A78-8201-074AAE1EE35D}" srcOrd="5" destOrd="0" presId="urn:microsoft.com/office/officeart/2005/8/layout/cycle8"/>
    <dgm:cxn modelId="{2A2E16ED-DC55-4786-BEE1-6EFAF7BDFE4A}" type="presParOf" srcId="{D3FFE5D5-1F0B-4311-B6BB-B7C026E10F59}" destId="{193B219A-69AA-4E8D-A41E-24BDFEF1894B}" srcOrd="6" destOrd="0" presId="urn:microsoft.com/office/officeart/2005/8/layout/cycle8"/>
    <dgm:cxn modelId="{01A36725-8243-4C2A-B5EF-61D4135B549E}" type="presParOf" srcId="{D3FFE5D5-1F0B-4311-B6BB-B7C026E10F59}" destId="{F72D59DB-6EBB-49F9-ADCC-BF12969E241B}" srcOrd="7" destOrd="0" presId="urn:microsoft.com/office/officeart/2005/8/layout/cycle8"/>
    <dgm:cxn modelId="{A750B0BD-B42C-4FDE-B79F-5375CECF022A}" type="presParOf" srcId="{D3FFE5D5-1F0B-4311-B6BB-B7C026E10F59}" destId="{580E3AF1-83FF-467A-A3E8-3072DAF9B787}" srcOrd="8" destOrd="0" presId="urn:microsoft.com/office/officeart/2005/8/layout/cycle8"/>
    <dgm:cxn modelId="{84FCD45B-ADE2-462D-8DE0-6426826908C8}" type="presParOf" srcId="{D3FFE5D5-1F0B-4311-B6BB-B7C026E10F59}" destId="{EE17DCFA-E0A4-4060-A1F9-7E48DC9EC244}" srcOrd="9" destOrd="0" presId="urn:microsoft.com/office/officeart/2005/8/layout/cycle8"/>
    <dgm:cxn modelId="{5D0F1226-4E66-4D8E-85F2-4FB781AEBE20}" type="presParOf" srcId="{D3FFE5D5-1F0B-4311-B6BB-B7C026E10F59}" destId="{14DBF8E3-5286-4E5D-A6A9-6E84F7685D7A}" srcOrd="10" destOrd="0" presId="urn:microsoft.com/office/officeart/2005/8/layout/cycle8"/>
    <dgm:cxn modelId="{B84DAF94-8AF2-48FC-BBB5-8BC9D1E557D7}" type="presParOf" srcId="{D3FFE5D5-1F0B-4311-B6BB-B7C026E10F59}" destId="{4BB1AEDC-37FF-4FC0-8B21-2B577647CDEE}" srcOrd="11" destOrd="0" presId="urn:microsoft.com/office/officeart/2005/8/layout/cycle8"/>
    <dgm:cxn modelId="{6EFBFE7F-D2EA-4A56-BA6C-5B9AF7F9D8C9}" type="presParOf" srcId="{D3FFE5D5-1F0B-4311-B6BB-B7C026E10F59}" destId="{265C5663-2BC0-4BC8-BC2D-04BDBD461EE0}" srcOrd="12" destOrd="0" presId="urn:microsoft.com/office/officeart/2005/8/layout/cycle8"/>
    <dgm:cxn modelId="{2B88F286-AAFC-4E6D-B2E8-225839C6FAA0}" type="presParOf" srcId="{D3FFE5D5-1F0B-4311-B6BB-B7C026E10F59}" destId="{B797DBA5-3A46-48EB-9E1A-89CF03BA3ED3}" srcOrd="13" destOrd="0" presId="urn:microsoft.com/office/officeart/2005/8/layout/cycle8"/>
    <dgm:cxn modelId="{18126563-C74D-4063-9F51-74089AE3CDDE}" type="presParOf" srcId="{D3FFE5D5-1F0B-4311-B6BB-B7C026E10F59}" destId="{05E12AA9-6EE1-4517-9C77-348CEF9F216A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B61C9-179F-4A52-AB43-AF6A2F323D98}">
      <dsp:nvSpPr>
        <dsp:cNvPr id="0" name=""/>
        <dsp:cNvSpPr/>
      </dsp:nvSpPr>
      <dsp:spPr>
        <a:xfrm>
          <a:off x="370712" y="285750"/>
          <a:ext cx="3200400" cy="3200400"/>
        </a:xfrm>
        <a:prstGeom prst="pie">
          <a:avLst>
            <a:gd name="adj1" fmla="val 16200000"/>
            <a:gd name="adj2" fmla="val 180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  <a:sp3d z="6350">
          <a:bevelT w="279400" h="228600"/>
          <a:bevelB w="4445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Cluster</a:t>
          </a:r>
          <a:endParaRPr lang="en-US" sz="2900" kern="1200" dirty="0"/>
        </a:p>
      </dsp:txBody>
      <dsp:txXfrm>
        <a:off x="2057399" y="963930"/>
        <a:ext cx="1143000" cy="952500"/>
      </dsp:txXfrm>
    </dsp:sp>
    <dsp:sp modelId="{C9D92489-9E40-44BB-987D-97A966AA3172}">
      <dsp:nvSpPr>
        <dsp:cNvPr id="0" name=""/>
        <dsp:cNvSpPr/>
      </dsp:nvSpPr>
      <dsp:spPr>
        <a:xfrm>
          <a:off x="304799" y="400050"/>
          <a:ext cx="3200400" cy="3200400"/>
        </a:xfrm>
        <a:prstGeom prst="pie">
          <a:avLst>
            <a:gd name="adj1" fmla="val 1800000"/>
            <a:gd name="adj2" fmla="val 900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  <a:sp3d z="6350">
          <a:bevelT w="279400" h="228600"/>
          <a:bevelB w="4445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LINQ</a:t>
          </a:r>
          <a:endParaRPr lang="en-US" sz="2900" kern="1200" dirty="0"/>
        </a:p>
      </dsp:txBody>
      <dsp:txXfrm>
        <a:off x="1066799" y="2476500"/>
        <a:ext cx="1714500" cy="838200"/>
      </dsp:txXfrm>
    </dsp:sp>
    <dsp:sp modelId="{580E3AF1-83FF-467A-A3E8-3072DAF9B787}">
      <dsp:nvSpPr>
        <dsp:cNvPr id="0" name=""/>
        <dsp:cNvSpPr/>
      </dsp:nvSpPr>
      <dsp:spPr>
        <a:xfrm>
          <a:off x="238886" y="285750"/>
          <a:ext cx="3200400" cy="3200400"/>
        </a:xfrm>
        <a:prstGeom prst="pie">
          <a:avLst>
            <a:gd name="adj1" fmla="val 9000000"/>
            <a:gd name="adj2" fmla="val 1620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  <a:sp3d z="6350">
          <a:bevelT w="279400" h="228600"/>
          <a:bevelB w="4445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Dryad</a:t>
          </a:r>
          <a:endParaRPr lang="en-US" sz="2900" kern="1200" dirty="0"/>
        </a:p>
      </dsp:txBody>
      <dsp:txXfrm>
        <a:off x="609599" y="963930"/>
        <a:ext cx="1143000" cy="952500"/>
      </dsp:txXfrm>
    </dsp:sp>
    <dsp:sp modelId="{265C5663-2BC0-4BC8-BC2D-04BDBD461EE0}">
      <dsp:nvSpPr>
        <dsp:cNvPr id="0" name=""/>
        <dsp:cNvSpPr/>
      </dsp:nvSpPr>
      <dsp:spPr>
        <a:xfrm>
          <a:off x="172857" y="87629"/>
          <a:ext cx="3596640" cy="3596640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T w="6350" h="12700"/>
          <a:bevelB w="4445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97DBA5-3A46-48EB-9E1A-89CF03BA3ED3}">
      <dsp:nvSpPr>
        <dsp:cNvPr id="0" name=""/>
        <dsp:cNvSpPr/>
      </dsp:nvSpPr>
      <dsp:spPr>
        <a:xfrm>
          <a:off x="106679" y="201727"/>
          <a:ext cx="3596640" cy="3596640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T w="6350" h="12700"/>
          <a:bevelB w="4445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E12AA9-6EE1-4517-9C77-348CEF9F216A}">
      <dsp:nvSpPr>
        <dsp:cNvPr id="0" name=""/>
        <dsp:cNvSpPr/>
      </dsp:nvSpPr>
      <dsp:spPr>
        <a:xfrm>
          <a:off x="40502" y="87629"/>
          <a:ext cx="3596640" cy="3596640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T w="6350" h="12700"/>
          <a:bevelB w="4445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AA855-16B7-4C44-ACF0-2E0D09D66397}" type="datetimeFigureOut">
              <a:rPr lang="en-US" smtClean="0"/>
              <a:pPr/>
              <a:t>9/21/2011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7E840-D46B-47CF-ABE3-E28492389B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4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from Wikipedia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DB468-218B-40EE-BD8F-7443DA7343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1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Unix pipeline is generalized 3</a:t>
            </a:r>
            <a:r>
              <a:rPr lang="en-US" baseline="0" dirty="0" smtClean="0"/>
              <a:t>-ways:</a:t>
            </a:r>
          </a:p>
          <a:p>
            <a:pPr>
              <a:buFontTx/>
              <a:buChar char="-"/>
            </a:pPr>
            <a:r>
              <a:rPr lang="en-US" baseline="0" dirty="0" smtClean="0"/>
              <a:t>2D instead of 1D</a:t>
            </a:r>
          </a:p>
          <a:p>
            <a:pPr>
              <a:buFontTx/>
              <a:buChar char="-"/>
            </a:pPr>
            <a:r>
              <a:rPr lang="en-US" baseline="0" dirty="0" smtClean="0"/>
              <a:t> spans multiple machines</a:t>
            </a:r>
          </a:p>
          <a:p>
            <a:pPr>
              <a:buFontTx/>
              <a:buChar char="-"/>
            </a:pPr>
            <a:r>
              <a:rPr lang="en-US" baseline="0" dirty="0" smtClean="0"/>
              <a:t> resources are virtualized: you can run the same large job on many or few machines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the basic Dryad</a:t>
            </a:r>
            <a:r>
              <a:rPr lang="en-US" baseline="0" dirty="0" smtClean="0"/>
              <a:t> terminology.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Channels are very abstract, enabling a variety</a:t>
            </a:r>
            <a:r>
              <a:rPr lang="en-US" baseline="0" dirty="0" smtClean="0"/>
              <a:t> of transport mechanisms.</a:t>
            </a:r>
          </a:p>
          <a:p>
            <a:r>
              <a:rPr lang="en-US" baseline="0" dirty="0" smtClean="0"/>
              <a:t>The performance and fault-tolerance of these </a:t>
            </a:r>
            <a:r>
              <a:rPr lang="en-US" baseline="0" dirty="0" err="1" smtClean="0"/>
              <a:t>machanisms</a:t>
            </a:r>
            <a:r>
              <a:rPr lang="en-US" baseline="0" dirty="0" smtClean="0"/>
              <a:t> vary widely.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14B7-253F-49FC-8AC8-B4F71F21EA10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brain of a Dryad job is a centralized</a:t>
            </a:r>
            <a:r>
              <a:rPr lang="en-US" baseline="0" dirty="0" smtClean="0"/>
              <a:t> </a:t>
            </a:r>
            <a:r>
              <a:rPr lang="en-US" dirty="0" smtClean="0"/>
              <a:t>graph manager, which maintains a complete state of the job.</a:t>
            </a:r>
          </a:p>
          <a:p>
            <a:r>
              <a:rPr lang="en-US" dirty="0" smtClean="0"/>
              <a:t>The GM controls the processes running</a:t>
            </a:r>
            <a:r>
              <a:rPr lang="en-US" baseline="0" dirty="0" smtClean="0"/>
              <a:t> on a cluster, but never exchanges data with them.</a:t>
            </a:r>
          </a:p>
          <a:p>
            <a:r>
              <a:rPr lang="en-US" baseline="0" dirty="0" smtClean="0"/>
              <a:t>(The data plane is completely separated from the control plane.)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Computation Staging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14B7-253F-49FC-8AC8-B4F71F21EA10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Vertex</a:t>
            </a:r>
            <a:r>
              <a:rPr lang="en-US" baseline="0" dirty="0" smtClean="0"/>
              <a:t> failures and channel failures are handled differently.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handling of apparently very slow computation by duplication of vertices is handled by a stage manager.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14B7-253F-49FC-8AC8-B4F71F21EA10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Aggregating data with</a:t>
            </a:r>
            <a:r>
              <a:rPr lang="en-US" baseline="0" dirty="0" smtClean="0"/>
              <a:t> associative operators can be done in a bandwidth-preserving fashion in the intermediate aggregations are placed close to the source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14B7-253F-49FC-8AC8-B4F71F21EA10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DryadLINQ adds a wealth of features on top of plain</a:t>
            </a:r>
            <a:r>
              <a:rPr lang="en-US" baseline="0" dirty="0" smtClean="0"/>
              <a:t> Dryad.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Language Integrated Query is an extension of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.Net</a:t>
            </a:r>
            <a:r>
              <a:rPr lang="en-US" baseline="0" dirty="0" smtClean="0"/>
              <a:t> which allows one to write declarative computations on collections (green part).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 image from Google Books.</a:t>
            </a:r>
          </a:p>
          <a:p>
            <a:r>
              <a:rPr lang="en-US" dirty="0" smtClean="0"/>
              <a:t>Right</a:t>
            </a:r>
            <a:r>
              <a:rPr lang="en-US" baseline="0" dirty="0" smtClean="0"/>
              <a:t> image from Wikipedia.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DB468-218B-40EE-BD8F-7443DA7343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578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DryadLINQ translates LINQ programs into Dryad computations:</a:t>
            </a:r>
          </a:p>
          <a:p>
            <a:pPr rtl="0"/>
            <a:r>
              <a:rPr lang="en-US" dirty="0" smtClean="0"/>
              <a:t>- C# and LINQ data objects become distributed partitioned files. </a:t>
            </a:r>
          </a:p>
          <a:p>
            <a:pPr rtl="0"/>
            <a:r>
              <a:rPr lang="en-US" dirty="0" smtClean="0"/>
              <a:t>- LINQ queries become distributed Dryad jobs. </a:t>
            </a:r>
          </a:p>
          <a:p>
            <a:pPr rtl="0"/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en-US" dirty="0" smtClean="0"/>
              <a:t>C# methods become code running on the vertices of a Dryad job.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complicated, even iterative algorithms, can be implemented.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the bottom</a:t>
            </a:r>
            <a:r>
              <a:rPr lang="en-US" baseline="0" dirty="0" smtClean="0"/>
              <a:t> LINQ to HPC uses LINQ to run the computation in parallel on multiple cores.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…</a:t>
            </a:r>
          </a:p>
          <a:p>
            <a:endParaRPr lang="en-GB" dirty="0" smtClean="0"/>
          </a:p>
          <a:p>
            <a:r>
              <a:rPr lang="en-GB" dirty="0" smtClean="0"/>
              <a:t>As with many tasks</a:t>
            </a:r>
            <a:r>
              <a:rPr lang="en-GB" baseline="0" dirty="0" smtClean="0"/>
              <a:t> in </a:t>
            </a:r>
            <a:r>
              <a:rPr lang="en-GB" dirty="0" smtClean="0"/>
              <a:t>computer vision,</a:t>
            </a:r>
            <a:r>
              <a:rPr lang="en-GB" baseline="0" dirty="0" smtClean="0"/>
              <a:t> the problem may seem fairly easy to a human.  However…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112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</a:t>
            </a:r>
            <a:r>
              <a:rPr lang="en-US" baseline="0" dirty="0" smtClean="0"/>
              <a:t> believe that Dryad and LINQ to HPC are a great foundation for cluster computing.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129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 image from Wikipedia.</a:t>
            </a:r>
          </a:p>
          <a:p>
            <a:r>
              <a:rPr lang="en-US" dirty="0" smtClean="0"/>
              <a:t>Right image from</a:t>
            </a:r>
            <a:r>
              <a:rPr lang="en-US" baseline="0" dirty="0" smtClean="0"/>
              <a:t> Nature.com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DB468-218B-40EE-BD8F-7443DA7343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9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 Wikipedia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DB468-218B-40EE-BD8F-7443DA7343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76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 image from Opte.org</a:t>
            </a:r>
          </a:p>
          <a:p>
            <a:r>
              <a:rPr lang="en-US" dirty="0" smtClean="0"/>
              <a:t>Right</a:t>
            </a:r>
            <a:r>
              <a:rPr lang="en-US" baseline="0" dirty="0" smtClean="0"/>
              <a:t> image from facebook.com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DB468-218B-40EE-BD8F-7443DA7343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90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Dryad is optimized for: throughput,</a:t>
            </a:r>
            <a:r>
              <a:rPr lang="en-US" baseline="0" dirty="0" smtClean="0"/>
              <a:t> data-parallel computation, in a private data-center.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the same way as the Unix shell does not understand the pipeline running on top, but manages its execution (i.e., killing processes when one</a:t>
            </a:r>
            <a:r>
              <a:rPr lang="en-US" baseline="0" dirty="0" smtClean="0"/>
              <a:t> exits), Dryad does not understand the job running on top.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Dryad is a generalization of the Unix piping mechanism: instead of </a:t>
            </a:r>
            <a:r>
              <a:rPr lang="en-US" dirty="0" err="1" smtClean="0"/>
              <a:t>uni</a:t>
            </a:r>
            <a:r>
              <a:rPr lang="en-US" dirty="0" smtClean="0"/>
              <a:t>-dimensional (chain) pipelines, it provides two-dimensional pipelines.</a:t>
            </a:r>
            <a:r>
              <a:rPr lang="en-US" baseline="0" dirty="0" smtClean="0"/>
              <a:t> The unit is still a process connected by a point-to-point channel, but the processes are replicated.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 possible schedule of a Dryad job using 2 machines.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AEE52-D5DF-4D7D-ACB0-2E145CC45F27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01C4-4CB9-48FA-B251-BFFA2FECBFEA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A1ED-4D11-4138-A47F-7EA44E96657A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6BA1-D93D-4992-B038-EF13399F017E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5AC1-8F67-4226-989F-39E93B5E6C99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0283-1D15-403A-B621-CC9BA4FE4C75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C644-DA60-4DB6-B43C-F28BD7CDD468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9EF8-2834-445F-8112-2AD12360656C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7AC4-FD1C-4FC7-A2FA-BEC7F1106084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6B0D6-91B5-481F-9D87-CC98E7E45FB7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173FC-6CEF-497B-8E5C-E715994E9949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3C35E-93D5-477E-87AF-0445F37D865A}" type="datetime1">
              <a:rPr lang="en-US" smtClean="0"/>
              <a:pPr/>
              <a:t>9/21/2011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F914F-062F-453F-B34B-BB004E993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4.jpeg"/><Relationship Id="rId7" Type="http://schemas.openxmlformats.org/officeDocument/2006/relationships/image" Target="../media/image17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11" Type="http://schemas.openxmlformats.org/officeDocument/2006/relationships/image" Target="../media/image21.wmf"/><Relationship Id="rId5" Type="http://schemas.microsoft.com/office/2007/relationships/hdphoto" Target="../media/hdphoto2.wdp"/><Relationship Id="rId10" Type="http://schemas.openxmlformats.org/officeDocument/2006/relationships/image" Target="../media/image20.wmf"/><Relationship Id="rId4" Type="http://schemas.openxmlformats.org/officeDocument/2006/relationships/image" Target="../media/image5.png"/><Relationship Id="rId9" Type="http://schemas.openxmlformats.org/officeDocument/2006/relationships/image" Target="../media/image19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box.com/en-US/kinect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openxmlformats.org/officeDocument/2006/relationships/image" Target="../media/image126.jpeg"/><Relationship Id="rId3" Type="http://schemas.openxmlformats.org/officeDocument/2006/relationships/image" Target="../media/image117.jpeg"/><Relationship Id="rId7" Type="http://schemas.openxmlformats.org/officeDocument/2006/relationships/image" Target="../media/image120.jpeg"/><Relationship Id="rId12" Type="http://schemas.openxmlformats.org/officeDocument/2006/relationships/image" Target="../media/image125.jpeg"/><Relationship Id="rId17" Type="http://schemas.openxmlformats.org/officeDocument/2006/relationships/image" Target="../media/image130.jpeg"/><Relationship Id="rId2" Type="http://schemas.openxmlformats.org/officeDocument/2006/relationships/image" Target="../media/image116.jpeg"/><Relationship Id="rId16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5" Type="http://schemas.openxmlformats.org/officeDocument/2006/relationships/image" Target="../media/image118.jpeg"/><Relationship Id="rId15" Type="http://schemas.openxmlformats.org/officeDocument/2006/relationships/image" Target="../media/image128.jpeg"/><Relationship Id="rId10" Type="http://schemas.openxmlformats.org/officeDocument/2006/relationships/image" Target="../media/image123.jpeg"/><Relationship Id="rId4" Type="http://schemas.openxmlformats.org/officeDocument/2006/relationships/hyperlink" Target="http://en.wikipedia.org/wiki/Image:Gagarin_space_suite.jpg" TargetMode="External"/><Relationship Id="rId9" Type="http://schemas.openxmlformats.org/officeDocument/2006/relationships/image" Target="../media/image122.jpeg"/><Relationship Id="rId14" Type="http://schemas.openxmlformats.org/officeDocument/2006/relationships/image" Target="../media/image127.jpe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13" Type="http://schemas.openxmlformats.org/officeDocument/2006/relationships/image" Target="../media/image142.jpe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12" Type="http://schemas.openxmlformats.org/officeDocument/2006/relationships/image" Target="../media/image141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11" Type="http://schemas.openxmlformats.org/officeDocument/2006/relationships/image" Target="../media/image140.jpeg"/><Relationship Id="rId5" Type="http://schemas.openxmlformats.org/officeDocument/2006/relationships/image" Target="../media/image134.jpeg"/><Relationship Id="rId15" Type="http://schemas.openxmlformats.org/officeDocument/2006/relationships/image" Target="../media/image144.jpeg"/><Relationship Id="rId10" Type="http://schemas.openxmlformats.org/officeDocument/2006/relationships/image" Target="../media/image139.pn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Relationship Id="rId14" Type="http://schemas.openxmlformats.org/officeDocument/2006/relationships/image" Target="../media/image14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gif"/><Relationship Id="rId3" Type="http://schemas.openxmlformats.org/officeDocument/2006/relationships/image" Target="../media/image150.gif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11" Type="http://schemas.openxmlformats.org/officeDocument/2006/relationships/image" Target="../media/image157.png"/><Relationship Id="rId5" Type="http://schemas.openxmlformats.org/officeDocument/2006/relationships/image" Target="../media/image152.jpeg"/><Relationship Id="rId10" Type="http://schemas.openxmlformats.org/officeDocument/2006/relationships/image" Target="../media/image156.gif"/><Relationship Id="rId4" Type="http://schemas.openxmlformats.org/officeDocument/2006/relationships/image" Target="../media/image151.jpeg"/><Relationship Id="rId9" Type="http://schemas.openxmlformats.org/officeDocument/2006/relationships/hyperlink" Target="http://rackable.com/default.aspx" TargetMode="Externa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4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users/mbudiu/DryadLINQ.pdf" TargetMode="External"/><Relationship Id="rId7" Type="http://schemas.openxmlformats.org/officeDocument/2006/relationships/hyperlink" Target="http://research.microsoft.com/apps/pubs/default.aspx?id=81516" TargetMode="External"/><Relationship Id="rId2" Type="http://schemas.openxmlformats.org/officeDocument/2006/relationships/hyperlink" Target="http://research.microsoft.com/users/mbudiu/eurosys07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search.microsoft.com/apps/pubs/default.aspx?id=102138" TargetMode="External"/><Relationship Id="rId5" Type="http://schemas.openxmlformats.org/officeDocument/2006/relationships/hyperlink" Target="http://budiu.info/work/hotcloud09.pdf" TargetMode="External"/><Relationship Id="rId4" Type="http://schemas.openxmlformats.org/officeDocument/2006/relationships/hyperlink" Target="http://budiu.info/work/wasl08.pdf" TargetMode="Externa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apps/pubs/default.aspx?id=102137" TargetMode="External"/><Relationship Id="rId7" Type="http://schemas.openxmlformats.org/officeDocument/2006/relationships/hyperlink" Target="http://research.microsoft.com/apps/pubs/default.aspx?id=138691" TargetMode="External"/><Relationship Id="rId2" Type="http://schemas.openxmlformats.org/officeDocument/2006/relationships/hyperlink" Target="http://research.microsoft.com/apps/pubs/default.aspx?id=6460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search.microsoft.com/en-us/um/people/jrzhou/pub/PGS.pdf" TargetMode="External"/><Relationship Id="rId5" Type="http://schemas.openxmlformats.org/officeDocument/2006/relationships/hyperlink" Target="http://research.microsoft.com/users/mbudiu/DryadLINQ.pdf" TargetMode="External"/><Relationship Id="rId4" Type="http://schemas.openxmlformats.org/officeDocument/2006/relationships/hyperlink" Target="/apps/pubs/default.aspx?id=102137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now.cs.berkeley.ed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roc.cs.berkeley.edu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1.png"/><Relationship Id="rId4" Type="http://schemas.openxmlformats.org/officeDocument/2006/relationships/image" Target="../media/image39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upload.wikimedia.org/wikipedia/commons/0/0f/Dryad11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Evelyn_De_Morgan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w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" Target="slide86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r>
              <a:rPr lang="en-US" dirty="0" smtClean="0"/>
              <a:t>Data-Intensive </a:t>
            </a:r>
            <a:br>
              <a:rPr lang="en-US" dirty="0" smtClean="0"/>
            </a:br>
            <a:r>
              <a:rPr lang="en-US" dirty="0" smtClean="0"/>
              <a:t>Cluster Computing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133600"/>
            <a:ext cx="8534400" cy="2133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Mihai Budiu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Microsoft  Research, Silicon Valley</a:t>
            </a:r>
          </a:p>
          <a:p>
            <a:endParaRPr lang="en-US" dirty="0" smtClean="0"/>
          </a:p>
          <a:p>
            <a:r>
              <a:rPr lang="en-US" b="1" dirty="0" smtClean="0"/>
              <a:t>SJSU Cloud Computing Course</a:t>
            </a:r>
            <a:br>
              <a:rPr lang="en-US" b="1" dirty="0" smtClean="0"/>
            </a:br>
            <a:r>
              <a:rPr lang="en-US" b="1" dirty="0" smtClean="0"/>
              <a:t> September 21, 2011</a:t>
            </a:r>
            <a:endParaRPr lang="en-US" dirty="0" smtClean="0"/>
          </a:p>
        </p:txBody>
      </p:sp>
      <p:pic>
        <p:nvPicPr>
          <p:cNvPr id="22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4343401"/>
            <a:ext cx="799643" cy="2514600"/>
          </a:xfrm>
          <a:prstGeom prst="rect">
            <a:avLst/>
          </a:prstGeom>
          <a:noFill/>
        </p:spPr>
      </p:pic>
      <p:pic>
        <p:nvPicPr>
          <p:cNvPr id="23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4343400"/>
            <a:ext cx="799643" cy="2514600"/>
          </a:xfrm>
          <a:prstGeom prst="rect">
            <a:avLst/>
          </a:prstGeom>
          <a:noFill/>
        </p:spPr>
      </p:pic>
      <p:pic>
        <p:nvPicPr>
          <p:cNvPr id="24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4343400"/>
            <a:ext cx="799643" cy="2514600"/>
          </a:xfrm>
          <a:prstGeom prst="rect">
            <a:avLst/>
          </a:prstGeom>
          <a:noFill/>
        </p:spPr>
      </p:pic>
      <p:pic>
        <p:nvPicPr>
          <p:cNvPr id="25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4343400"/>
            <a:ext cx="799643" cy="2514600"/>
          </a:xfrm>
          <a:prstGeom prst="rect">
            <a:avLst/>
          </a:prstGeom>
          <a:noFill/>
        </p:spPr>
      </p:pic>
      <p:pic>
        <p:nvPicPr>
          <p:cNvPr id="26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343400"/>
            <a:ext cx="799643" cy="2514600"/>
          </a:xfrm>
          <a:prstGeom prst="rect">
            <a:avLst/>
          </a:prstGeom>
          <a:noFill/>
        </p:spPr>
      </p:pic>
      <p:pic>
        <p:nvPicPr>
          <p:cNvPr id="27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4343400"/>
            <a:ext cx="799643" cy="2514600"/>
          </a:xfrm>
          <a:prstGeom prst="rect">
            <a:avLst/>
          </a:prstGeom>
          <a:noFill/>
        </p:spPr>
      </p:pic>
      <p:pic>
        <p:nvPicPr>
          <p:cNvPr id="28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4343400"/>
            <a:ext cx="799643" cy="2514600"/>
          </a:xfrm>
          <a:prstGeom prst="rect">
            <a:avLst/>
          </a:prstGeom>
          <a:noFill/>
        </p:spPr>
      </p:pic>
      <p:pic>
        <p:nvPicPr>
          <p:cNvPr id="29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4343400"/>
            <a:ext cx="799643" cy="2514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3" name="Picture 27" descr="C:\Users\mbudiu\AppData\Local\Microsoft\Windows\Temporary Internet Files\Content.IE5\4RTJG1K4\MC90023901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448" y="5257800"/>
            <a:ext cx="771152" cy="63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</a:t>
            </a:r>
            <a:endParaRPr lang="en-US" dirty="0"/>
          </a:p>
        </p:txBody>
      </p:sp>
      <p:pic>
        <p:nvPicPr>
          <p:cNvPr id="4098" name="Picture 2" descr="C:\Users\mbudiu\AppData\Local\Microsoft\Windows\Temporary Internet Files\Content.IE5\2GJ666VQ\MP900411694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676400"/>
            <a:ext cx="6513583" cy="434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mbudiu\AppData\Local\Microsoft\Windows\Temporary Internet Files\Content.IE5\E9CM70IO\MP900430526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800" b="100000" l="9836" r="93443">
                        <a14:foregroundMark x1="62842" y1="96400" x2="62842" y2="96400"/>
                        <a14:foregroundMark x1="76503" y1="97200" x2="76503" y2="9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977437"/>
            <a:ext cx="762000" cy="103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mbudiu\AppData\Local\Microsoft\Windows\Temporary Internet Files\Content.IE5\2TXM5NTJ\MC900318280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05" y="2146244"/>
            <a:ext cx="1831543" cy="102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mbudiu\AppData\Local\Microsoft\Windows\Temporary Internet Files\Content.IE5\2GJ666VQ\MC900318258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2092106" cy="106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mbudiu\AppData\Local\Microsoft\Windows\Temporary Internet Files\Content.IE5\002IN0QG\MC900412506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778613"/>
            <a:ext cx="1286948" cy="91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C:\Users\mbudiu\AppData\Local\Microsoft\Windows\Temporary Internet Files\Content.IE5\E9CM70IO\MP900390176[1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904016"/>
            <a:ext cx="1046053" cy="74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C:\Users\mbudiu\AppData\Local\Microsoft\Windows\Temporary Internet Files\Content.IE5\E9CM70IO\MC900090243[1]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14154"/>
            <a:ext cx="1136965" cy="116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C:\Users\mbudiu\AppData\Local\Microsoft\Windows\Temporary Internet Files\Content.IE5\2GJ666VQ\MC900320168[1]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96" y="2967533"/>
            <a:ext cx="1293314" cy="10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6D15-E93D-49F7-A232-24DC301FD6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35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What Good is it For?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100</a:t>
            </a:fld>
            <a:endParaRPr lang="en-US"/>
          </a:p>
        </p:txBody>
      </p:sp>
      <p:pic>
        <p:nvPicPr>
          <p:cNvPr id="26626" name="Picture 2" descr="C:\Users\mbudiu\AppData\Local\Microsoft\Windows\Temporary Internet Files\Content.IE5\ALO6T82F\MP900444275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077" y="1600200"/>
            <a:ext cx="383984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944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3581400"/>
            <a:ext cx="47244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</a:t>
            </a:r>
            <a:r>
              <a:rPr lang="en-US" dirty="0" err="1" smtClean="0"/>
              <a:t>Kinect</a:t>
            </a:r>
            <a:r>
              <a:rPr lang="en-US" dirty="0" smtClean="0"/>
              <a:t> Training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101</a:t>
            </a:fld>
            <a:endParaRPr lang="en-US"/>
          </a:p>
        </p:txBody>
      </p:sp>
      <p:pic>
        <p:nvPicPr>
          <p:cNvPr id="137220" name="Picture 4" descr="http://www.mobilewhack.com/wp-content/pics/2009/06/natal-xbox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219200"/>
            <a:ext cx="5459105" cy="304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device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102</a:t>
            </a:fld>
            <a:endParaRPr lang="en-US"/>
          </a:p>
        </p:txBody>
      </p:sp>
      <p:pic>
        <p:nvPicPr>
          <p:cNvPr id="20482" name="Picture 2" descr="http://www.tecnetico.com/wp-content/gallery/kinect-antes-conocido-como-project-natal-para-el-xbox-360-de-microsoft/kinect-xbox-360-descrip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06" y="1676400"/>
            <a:ext cx="7467600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44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50960"/>
            <a:ext cx="7772400" cy="582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Innards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0" y="6172200"/>
            <a:ext cx="1380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iFixit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6CAD5-FC1A-4314-98C1-C0B7035AD44B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vision system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0" y="6172200"/>
            <a:ext cx="1380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iFixit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6CAD5-FC1A-4314-98C1-C0B7035AD44B}" type="slidenum">
              <a:rPr lang="en-US" smtClean="0"/>
              <a:t>104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91200" y="5257524"/>
            <a:ext cx="1337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IR laser </a:t>
            </a:r>
            <a:br>
              <a:rPr lang="en-US" sz="2400" dirty="0" smtClean="0"/>
            </a:br>
            <a:r>
              <a:rPr lang="en-US" sz="2400" dirty="0" smtClean="0"/>
              <a:t>projector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114800" y="5257800"/>
            <a:ext cx="11071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IR </a:t>
            </a:r>
            <a:br>
              <a:rPr lang="en-US" sz="2400" dirty="0" smtClean="0"/>
            </a:br>
            <a:r>
              <a:rPr lang="en-US" sz="2400" dirty="0" smtClean="0"/>
              <a:t>camera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057400" y="5257800"/>
            <a:ext cx="11071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RGB </a:t>
            </a:r>
            <a:br>
              <a:rPr lang="en-US" sz="2400" dirty="0" smtClean="0"/>
            </a:br>
            <a:r>
              <a:rPr lang="en-US" sz="2400" dirty="0" smtClean="0"/>
              <a:t>camera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841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audio sensors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6CAD5-FC1A-4314-98C1-C0B7035AD44B}" type="slidenum">
              <a:rPr lang="en-US" smtClean="0"/>
              <a:t>105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930280" y="1600200"/>
            <a:ext cx="7223120" cy="2590904"/>
            <a:chOff x="2308126" y="2057296"/>
            <a:chExt cx="4483100" cy="156758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8126" y="2057296"/>
              <a:ext cx="4483100" cy="1338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Down Arrow 5"/>
            <p:cNvSpPr/>
            <p:nvPr/>
          </p:nvSpPr>
          <p:spPr>
            <a:xfrm flipV="1">
              <a:off x="2551568" y="2910083"/>
              <a:ext cx="304800" cy="714801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Down Arrow 6"/>
            <p:cNvSpPr/>
            <p:nvPr/>
          </p:nvSpPr>
          <p:spPr>
            <a:xfrm flipV="1">
              <a:off x="5002668" y="2910083"/>
              <a:ext cx="304800" cy="714801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Down Arrow 7"/>
            <p:cNvSpPr/>
            <p:nvPr/>
          </p:nvSpPr>
          <p:spPr>
            <a:xfrm flipV="1">
              <a:off x="5637668" y="2910083"/>
              <a:ext cx="304800" cy="714801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Down Arrow 8"/>
            <p:cNvSpPr/>
            <p:nvPr/>
          </p:nvSpPr>
          <p:spPr>
            <a:xfrm flipV="1">
              <a:off x="6285368" y="2910083"/>
              <a:ext cx="304800" cy="714801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4800" y="4724400"/>
            <a:ext cx="87292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4 channel multi-array microphone</a:t>
            </a:r>
            <a:endParaRPr lang="en-US" sz="32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Time-locked with console to remove game audio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070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35" y="61118"/>
            <a:ext cx="7132109" cy="5349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Prime Sense Chip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6CAD5-FC1A-4314-98C1-C0B7035AD44B}" type="slidenum">
              <a:rPr lang="en-US" smtClean="0"/>
              <a:t>106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1651" y="4724400"/>
            <a:ext cx="8766149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Xbox Hardware Engineering dramatically improved </a:t>
            </a:r>
            <a:br>
              <a:rPr lang="en-US" sz="2800" dirty="0" smtClean="0"/>
            </a:br>
            <a:r>
              <a:rPr lang="en-US" sz="2800" dirty="0" smtClean="0"/>
              <a:t>upon Prime Sense reference design performance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Micron scale tolerances on large components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/>
              <a:t>M</a:t>
            </a:r>
            <a:r>
              <a:rPr lang="en-US" sz="2800" dirty="0" smtClean="0"/>
              <a:t>anufacturing process to yield ~1 device / 1.5 seconds </a:t>
            </a:r>
            <a:endParaRPr lang="en-US" sz="2800" dirty="0"/>
          </a:p>
        </p:txBody>
      </p:sp>
      <p:pic>
        <p:nvPicPr>
          <p:cNvPr id="1026" name="Picture 2" descr="C:\Users\mbudiu\AppData\Local\Microsoft\Windows\Temporary Internet Files\Content.IE5\7Q8VXV76\MC90030367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971800"/>
            <a:ext cx="1524000" cy="153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827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Projected IR pattern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73" y="1178389"/>
            <a:ext cx="6858001" cy="5146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0" y="6460555"/>
            <a:ext cx="2133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Source: www.ros.org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6CAD5-FC1A-4314-98C1-C0B7035AD44B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40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computation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535" y="1828801"/>
            <a:ext cx="6340930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6948" y="632460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Source: http</a:t>
            </a:r>
            <a:r>
              <a:rPr lang="en-US" sz="1600" dirty="0"/>
              <a:t>://nuit-blanche.blogspot.com/2010/11/unsing-kinect-for-compressive-sensing.html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6CAD5-FC1A-4314-98C1-C0B7035AD44B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80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Input: Depth Map + RGB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109</a:t>
            </a:fld>
            <a:endParaRPr lang="en-US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33601"/>
            <a:ext cx="3883511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0" descr="ballet-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799" y="2133601"/>
            <a:ext cx="3883511" cy="289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6655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microsoft.com/presspass/images/features/2010/07-14Datacenter_l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50610"/>
            <a:ext cx="7315200" cy="52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Straight Arrow Connector 41"/>
          <p:cNvCxnSpPr/>
          <p:nvPr/>
        </p:nvCxnSpPr>
        <p:spPr>
          <a:xfrm flipH="1" flipV="1">
            <a:off x="2743200" y="4044462"/>
            <a:ext cx="2057402" cy="1604332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1808668" y="4225606"/>
            <a:ext cx="2991932" cy="1423186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3428534" y="3991708"/>
            <a:ext cx="1372066" cy="1657082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3657600" y="3956703"/>
            <a:ext cx="1143000" cy="1692090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3777241" y="3956703"/>
            <a:ext cx="1023360" cy="1692088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4016523" y="3922520"/>
            <a:ext cx="784078" cy="1726272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3896882" y="3922520"/>
            <a:ext cx="903718" cy="1726272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3161944" y="4033615"/>
            <a:ext cx="1638656" cy="1615176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Computers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006411" y="4191000"/>
            <a:ext cx="1371600" cy="1493162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5006411" y="4374239"/>
            <a:ext cx="2209800" cy="1309922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006411" y="4114800"/>
            <a:ext cx="1013389" cy="1569360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006411" y="4044462"/>
            <a:ext cx="708589" cy="1639699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006411" y="4026877"/>
            <a:ext cx="497574" cy="1657284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006411" y="4000500"/>
            <a:ext cx="268974" cy="1683661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006411" y="3991708"/>
            <a:ext cx="356897" cy="1692453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006411" y="4018085"/>
            <a:ext cx="189843" cy="1666076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6" descr="C:\Users\mbudiu\AppData\Local\Microsoft\Windows\Temporary Internet Files\Content.IE5\0W1FB6JX\MMj01781240000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3267" y="4648200"/>
            <a:ext cx="1735016" cy="1763458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6D15-E93D-49F7-A232-24DC301FD6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25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map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87" y="1600200"/>
            <a:ext cx="740822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43600" y="6324600"/>
            <a:ext cx="3063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Source: www.insidekinect.com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6CAD5-FC1A-4314-98C1-C0B7035AD44B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037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XBox 360 Hardware</a:t>
            </a:r>
            <a:endParaRPr lang="en-US" dirty="0"/>
          </a:p>
        </p:txBody>
      </p:sp>
      <p:pic>
        <p:nvPicPr>
          <p:cNvPr id="1026" name="Picture 2" descr="http://www.pcper.com/images/reviews/940/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57600"/>
            <a:ext cx="29718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0" y="5715000"/>
            <a:ext cx="441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Source: http://</a:t>
            </a:r>
            <a:r>
              <a:rPr lang="en-US" sz="1200" dirty="0" smtClean="0"/>
              <a:t>www.pcper.com/article.php?aid=940&amp;type=expert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6CAD5-FC1A-4314-98C1-C0B7035AD44B}" type="slidenum">
              <a:rPr lang="en-US" smtClean="0"/>
              <a:t>111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524000"/>
            <a:ext cx="4580549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Triple Core PowerPC 970, 3.2GHz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Hyperthreaded, 2 threads/core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500 MHz ATI graphics card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DirectX </a:t>
            </a:r>
            <a:r>
              <a:rPr lang="en-US" sz="2400" dirty="0" smtClean="0"/>
              <a:t>9.5</a:t>
            </a:r>
          </a:p>
          <a:p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512 MB RAM</a:t>
            </a: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2005 performance envelope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Must handle 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0000"/>
                </a:solidFill>
              </a:rPr>
              <a:t>real-time </a:t>
            </a:r>
            <a:r>
              <a:rPr lang="en-US" sz="2400" dirty="0">
                <a:solidFill>
                  <a:srgbClr val="FF0000"/>
                </a:solidFill>
              </a:rPr>
              <a:t>vision AND 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0000"/>
                </a:solidFill>
              </a:rPr>
              <a:t>a </a:t>
            </a:r>
            <a:r>
              <a:rPr lang="en-US" sz="2400" dirty="0">
                <a:solidFill>
                  <a:srgbClr val="FF0000"/>
                </a:solidFill>
              </a:rPr>
              <a:t>modern </a:t>
            </a:r>
            <a:r>
              <a:rPr lang="en-US" sz="2400" dirty="0" smtClean="0">
                <a:solidFill>
                  <a:srgbClr val="FF0000"/>
                </a:solidFill>
              </a:rPr>
              <a:t>game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28" name="Picture 4" descr="http://www.pcper.com/images/reviews/940/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29718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685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28575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Human pose estimation</a:t>
            </a:r>
            <a:endParaRPr lang="en-GB" dirty="0"/>
          </a:p>
        </p:txBody>
      </p:sp>
      <p:sp>
        <p:nvSpPr>
          <p:cNvPr id="123" name="Rectangle 122"/>
          <p:cNvSpPr/>
          <p:nvPr/>
        </p:nvSpPr>
        <p:spPr>
          <a:xfrm>
            <a:off x="980655" y="1844824"/>
            <a:ext cx="2799257" cy="3973138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lus 22"/>
          <p:cNvSpPr/>
          <p:nvPr/>
        </p:nvSpPr>
        <p:spPr>
          <a:xfrm>
            <a:off x="1270996" y="4169805"/>
            <a:ext cx="267962" cy="267962"/>
          </a:xfrm>
          <a:prstGeom prst="mathPlus">
            <a:avLst>
              <a:gd name="adj1" fmla="val 12381"/>
            </a:avLst>
          </a:prstGeom>
          <a:solidFill>
            <a:srgbClr val="0404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Plus 24"/>
          <p:cNvSpPr/>
          <p:nvPr/>
        </p:nvSpPr>
        <p:spPr>
          <a:xfrm>
            <a:off x="1605670" y="3868091"/>
            <a:ext cx="267962" cy="267962"/>
          </a:xfrm>
          <a:prstGeom prst="mathPlus">
            <a:avLst>
              <a:gd name="adj1" fmla="val 12381"/>
            </a:avLst>
          </a:prstGeom>
          <a:solidFill>
            <a:srgbClr val="0404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Plus 25"/>
          <p:cNvSpPr/>
          <p:nvPr/>
        </p:nvSpPr>
        <p:spPr>
          <a:xfrm>
            <a:off x="1875766" y="3392821"/>
            <a:ext cx="267962" cy="267962"/>
          </a:xfrm>
          <a:prstGeom prst="mathPlus">
            <a:avLst>
              <a:gd name="adj1" fmla="val 12381"/>
            </a:avLst>
          </a:prstGeom>
          <a:solidFill>
            <a:srgbClr val="0404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Plus 26"/>
          <p:cNvSpPr/>
          <p:nvPr/>
        </p:nvSpPr>
        <p:spPr>
          <a:xfrm>
            <a:off x="2245017" y="2198892"/>
            <a:ext cx="267962" cy="267962"/>
          </a:xfrm>
          <a:prstGeom prst="mathPlus">
            <a:avLst>
              <a:gd name="adj1" fmla="val 12381"/>
            </a:avLst>
          </a:prstGeom>
          <a:solidFill>
            <a:srgbClr val="0404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Plus 27"/>
          <p:cNvSpPr/>
          <p:nvPr/>
        </p:nvSpPr>
        <p:spPr>
          <a:xfrm>
            <a:off x="2604763" y="3376197"/>
            <a:ext cx="267962" cy="267962"/>
          </a:xfrm>
          <a:prstGeom prst="mathPlus">
            <a:avLst>
              <a:gd name="adj1" fmla="val 12381"/>
            </a:avLst>
          </a:prstGeom>
          <a:solidFill>
            <a:srgbClr val="0404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Plus 28"/>
          <p:cNvSpPr/>
          <p:nvPr/>
        </p:nvSpPr>
        <p:spPr>
          <a:xfrm>
            <a:off x="2896270" y="3774528"/>
            <a:ext cx="267962" cy="267962"/>
          </a:xfrm>
          <a:prstGeom prst="mathPlus">
            <a:avLst>
              <a:gd name="adj1" fmla="val 12381"/>
            </a:avLst>
          </a:prstGeom>
          <a:solidFill>
            <a:srgbClr val="0404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lus 29"/>
          <p:cNvSpPr/>
          <p:nvPr/>
        </p:nvSpPr>
        <p:spPr>
          <a:xfrm>
            <a:off x="3298887" y="4189995"/>
            <a:ext cx="267962" cy="267962"/>
          </a:xfrm>
          <a:prstGeom prst="mathPlus">
            <a:avLst>
              <a:gd name="adj1" fmla="val 12381"/>
            </a:avLst>
          </a:prstGeom>
          <a:solidFill>
            <a:srgbClr val="0404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Plus 30"/>
          <p:cNvSpPr/>
          <p:nvPr/>
        </p:nvSpPr>
        <p:spPr>
          <a:xfrm>
            <a:off x="2234693" y="3938168"/>
            <a:ext cx="267962" cy="267962"/>
          </a:xfrm>
          <a:prstGeom prst="mathPlus">
            <a:avLst>
              <a:gd name="adj1" fmla="val 12381"/>
            </a:avLst>
          </a:prstGeom>
          <a:solidFill>
            <a:srgbClr val="0404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lus 31"/>
          <p:cNvSpPr/>
          <p:nvPr/>
        </p:nvSpPr>
        <p:spPr>
          <a:xfrm>
            <a:off x="1926258" y="4519530"/>
            <a:ext cx="267962" cy="267962"/>
          </a:xfrm>
          <a:prstGeom prst="mathPlus">
            <a:avLst>
              <a:gd name="adj1" fmla="val 12381"/>
            </a:avLst>
          </a:prstGeom>
          <a:solidFill>
            <a:srgbClr val="0404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Plus 32"/>
          <p:cNvSpPr/>
          <p:nvPr/>
        </p:nvSpPr>
        <p:spPr>
          <a:xfrm>
            <a:off x="2590296" y="4548073"/>
            <a:ext cx="267962" cy="267962"/>
          </a:xfrm>
          <a:prstGeom prst="mathPlus">
            <a:avLst>
              <a:gd name="adj1" fmla="val 12381"/>
            </a:avLst>
          </a:prstGeom>
          <a:solidFill>
            <a:srgbClr val="0404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Plus 33"/>
          <p:cNvSpPr/>
          <p:nvPr/>
        </p:nvSpPr>
        <p:spPr>
          <a:xfrm>
            <a:off x="2738562" y="4967184"/>
            <a:ext cx="267962" cy="267962"/>
          </a:xfrm>
          <a:prstGeom prst="mathPlus">
            <a:avLst>
              <a:gd name="adj1" fmla="val 12381"/>
            </a:avLst>
          </a:prstGeom>
          <a:solidFill>
            <a:srgbClr val="0404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Plus 34"/>
          <p:cNvSpPr/>
          <p:nvPr/>
        </p:nvSpPr>
        <p:spPr>
          <a:xfrm>
            <a:off x="2911608" y="5329691"/>
            <a:ext cx="267962" cy="267962"/>
          </a:xfrm>
          <a:prstGeom prst="mathPlus">
            <a:avLst>
              <a:gd name="adj1" fmla="val 12381"/>
            </a:avLst>
          </a:prstGeom>
          <a:solidFill>
            <a:srgbClr val="0404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Plus 35"/>
          <p:cNvSpPr/>
          <p:nvPr/>
        </p:nvSpPr>
        <p:spPr>
          <a:xfrm>
            <a:off x="1814565" y="4930237"/>
            <a:ext cx="267962" cy="267962"/>
          </a:xfrm>
          <a:prstGeom prst="mathPlus">
            <a:avLst>
              <a:gd name="adj1" fmla="val 12381"/>
            </a:avLst>
          </a:prstGeom>
          <a:solidFill>
            <a:srgbClr val="0404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Plus 36"/>
          <p:cNvSpPr/>
          <p:nvPr/>
        </p:nvSpPr>
        <p:spPr>
          <a:xfrm>
            <a:off x="1664696" y="5336199"/>
            <a:ext cx="267962" cy="267962"/>
          </a:xfrm>
          <a:prstGeom prst="mathPlus">
            <a:avLst>
              <a:gd name="adj1" fmla="val 12381"/>
            </a:avLst>
          </a:prstGeom>
          <a:solidFill>
            <a:srgbClr val="0404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Plus 40"/>
          <p:cNvSpPr/>
          <p:nvPr/>
        </p:nvSpPr>
        <p:spPr>
          <a:xfrm>
            <a:off x="2212514" y="3274044"/>
            <a:ext cx="267962" cy="267962"/>
          </a:xfrm>
          <a:prstGeom prst="mathPlus">
            <a:avLst>
              <a:gd name="adj1" fmla="val 12381"/>
            </a:avLst>
          </a:prstGeom>
          <a:solidFill>
            <a:srgbClr val="0404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3" name="Straight Connector 42"/>
          <p:cNvCxnSpPr/>
          <p:nvPr/>
        </p:nvCxnSpPr>
        <p:spPr>
          <a:xfrm rot="5400000" flipH="1" flipV="1">
            <a:off x="1973827" y="2858975"/>
            <a:ext cx="788596" cy="27094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10800000">
            <a:off x="2474982" y="3441402"/>
            <a:ext cx="156516" cy="27087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16200000" flipV="1">
            <a:off x="2759422" y="3623501"/>
            <a:ext cx="267884" cy="186614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16200000" flipV="1">
            <a:off x="3092019" y="3980175"/>
            <a:ext cx="294974" cy="276916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16200000" flipV="1">
            <a:off x="2332011" y="4276654"/>
            <a:ext cx="430419" cy="222733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16200000" flipV="1">
            <a:off x="2161948" y="3730349"/>
            <a:ext cx="391289" cy="6026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2077680" y="3438387"/>
            <a:ext cx="135439" cy="45151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 flipH="1" flipV="1">
            <a:off x="1705955" y="3680680"/>
            <a:ext cx="340118" cy="168576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1460634" y="4058434"/>
            <a:ext cx="219725" cy="183606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 flipH="1" flipV="1">
            <a:off x="2006939" y="4285686"/>
            <a:ext cx="412359" cy="180593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 flipH="1" flipV="1">
            <a:off x="1897827" y="4805648"/>
            <a:ext cx="158023" cy="63212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 flipH="1" flipV="1">
            <a:off x="1786466" y="5224019"/>
            <a:ext cx="158023" cy="63212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16200000" flipV="1">
            <a:off x="2729322" y="4845531"/>
            <a:ext cx="147486" cy="84278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16200000" flipV="1">
            <a:off x="2895610" y="5222531"/>
            <a:ext cx="147486" cy="84278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Group 125"/>
          <p:cNvGrpSpPr/>
          <p:nvPr/>
        </p:nvGrpSpPr>
        <p:grpSpPr>
          <a:xfrm>
            <a:off x="4857752" y="2285992"/>
            <a:ext cx="3619111" cy="3071834"/>
            <a:chOff x="5643570" y="2586029"/>
            <a:chExt cx="2928958" cy="2486045"/>
          </a:xfrm>
        </p:grpSpPr>
        <p:sp>
          <p:nvSpPr>
            <p:cNvPr id="119" name="Flowchart: Manual Operation 118"/>
            <p:cNvSpPr/>
            <p:nvPr/>
          </p:nvSpPr>
          <p:spPr>
            <a:xfrm rot="10800000">
              <a:off x="5643570" y="4500570"/>
              <a:ext cx="2928958" cy="57150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50000"/>
                    <a:alpha val="52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6479845" y="2586029"/>
              <a:ext cx="1304544" cy="2279289"/>
              <a:chOff x="3408011" y="2669853"/>
              <a:chExt cx="1304544" cy="2279289"/>
            </a:xfrm>
          </p:grpSpPr>
          <p:sp>
            <p:nvSpPr>
              <p:cNvPr id="85" name="Plus 84"/>
              <p:cNvSpPr/>
              <p:nvPr/>
            </p:nvSpPr>
            <p:spPr>
              <a:xfrm>
                <a:off x="3428992" y="3941452"/>
                <a:ext cx="211993" cy="211993"/>
              </a:xfrm>
              <a:prstGeom prst="mathPlus">
                <a:avLst>
                  <a:gd name="adj1" fmla="val 12381"/>
                </a:avLst>
              </a:prstGeom>
              <a:solidFill>
                <a:srgbClr val="0404E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Plus 85"/>
              <p:cNvSpPr/>
              <p:nvPr/>
            </p:nvSpPr>
            <p:spPr>
              <a:xfrm>
                <a:off x="3408011" y="3618933"/>
                <a:ext cx="211993" cy="211993"/>
              </a:xfrm>
              <a:prstGeom prst="mathPlus">
                <a:avLst>
                  <a:gd name="adj1" fmla="val 12381"/>
                </a:avLst>
              </a:prstGeom>
              <a:solidFill>
                <a:srgbClr val="0404E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Plus 86"/>
              <p:cNvSpPr/>
              <p:nvPr/>
            </p:nvSpPr>
            <p:spPr>
              <a:xfrm>
                <a:off x="3621692" y="3242932"/>
                <a:ext cx="211993" cy="211993"/>
              </a:xfrm>
              <a:prstGeom prst="mathPlus">
                <a:avLst>
                  <a:gd name="adj1" fmla="val 12381"/>
                </a:avLst>
              </a:prstGeom>
              <a:solidFill>
                <a:srgbClr val="0404E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Plus 87"/>
              <p:cNvSpPr/>
              <p:nvPr/>
            </p:nvSpPr>
            <p:spPr>
              <a:xfrm>
                <a:off x="4161468" y="2669853"/>
                <a:ext cx="211993" cy="211993"/>
              </a:xfrm>
              <a:prstGeom prst="mathPlus">
                <a:avLst>
                  <a:gd name="adj1" fmla="val 12381"/>
                </a:avLst>
              </a:prstGeom>
              <a:solidFill>
                <a:srgbClr val="0404E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" name="Plus 88"/>
              <p:cNvSpPr/>
              <p:nvPr/>
            </p:nvSpPr>
            <p:spPr>
              <a:xfrm>
                <a:off x="4198424" y="3229780"/>
                <a:ext cx="211993" cy="211993"/>
              </a:xfrm>
              <a:prstGeom prst="mathPlus">
                <a:avLst>
                  <a:gd name="adj1" fmla="val 12381"/>
                </a:avLst>
              </a:prstGeom>
              <a:solidFill>
                <a:srgbClr val="0404E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" name="Plus 89"/>
              <p:cNvSpPr/>
              <p:nvPr/>
            </p:nvSpPr>
            <p:spPr>
              <a:xfrm>
                <a:off x="4429044" y="3544912"/>
                <a:ext cx="211993" cy="211993"/>
              </a:xfrm>
              <a:prstGeom prst="mathPlus">
                <a:avLst>
                  <a:gd name="adj1" fmla="val 12381"/>
                </a:avLst>
              </a:prstGeom>
              <a:solidFill>
                <a:srgbClr val="0404E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" name="Plus 90"/>
              <p:cNvSpPr/>
              <p:nvPr/>
            </p:nvSpPr>
            <p:spPr>
              <a:xfrm>
                <a:off x="4500562" y="3798576"/>
                <a:ext cx="211993" cy="211993"/>
              </a:xfrm>
              <a:prstGeom prst="mathPlus">
                <a:avLst>
                  <a:gd name="adj1" fmla="val 12381"/>
                </a:avLst>
              </a:prstGeom>
              <a:solidFill>
                <a:srgbClr val="0404E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" name="Plus 91"/>
              <p:cNvSpPr/>
              <p:nvPr/>
            </p:nvSpPr>
            <p:spPr>
              <a:xfrm>
                <a:off x="3905650" y="3674373"/>
                <a:ext cx="211993" cy="211993"/>
              </a:xfrm>
              <a:prstGeom prst="mathPlus">
                <a:avLst>
                  <a:gd name="adj1" fmla="val 12381"/>
                </a:avLst>
              </a:prstGeom>
              <a:solidFill>
                <a:srgbClr val="0404E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Plus 92"/>
              <p:cNvSpPr/>
              <p:nvPr/>
            </p:nvSpPr>
            <p:spPr>
              <a:xfrm>
                <a:off x="3661638" y="4134306"/>
                <a:ext cx="211993" cy="211993"/>
              </a:xfrm>
              <a:prstGeom prst="mathPlus">
                <a:avLst>
                  <a:gd name="adj1" fmla="val 12381"/>
                </a:avLst>
              </a:prstGeom>
              <a:solidFill>
                <a:srgbClr val="0404E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Plus 93"/>
              <p:cNvSpPr/>
              <p:nvPr/>
            </p:nvSpPr>
            <p:spPr>
              <a:xfrm>
                <a:off x="4186979" y="4156887"/>
                <a:ext cx="211993" cy="211993"/>
              </a:xfrm>
              <a:prstGeom prst="mathPlus">
                <a:avLst>
                  <a:gd name="adj1" fmla="val 12381"/>
                </a:avLst>
              </a:prstGeom>
              <a:solidFill>
                <a:srgbClr val="0404E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" name="Plus 94"/>
              <p:cNvSpPr/>
              <p:nvPr/>
            </p:nvSpPr>
            <p:spPr>
              <a:xfrm>
                <a:off x="4304277" y="4488459"/>
                <a:ext cx="211993" cy="211993"/>
              </a:xfrm>
              <a:prstGeom prst="mathPlus">
                <a:avLst>
                  <a:gd name="adj1" fmla="val 12381"/>
                </a:avLst>
              </a:prstGeom>
              <a:solidFill>
                <a:srgbClr val="0404E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Plus 95"/>
              <p:cNvSpPr/>
              <p:nvPr/>
            </p:nvSpPr>
            <p:spPr>
              <a:xfrm>
                <a:off x="4212579" y="4737149"/>
                <a:ext cx="211993" cy="211993"/>
              </a:xfrm>
              <a:prstGeom prst="mathPlus">
                <a:avLst>
                  <a:gd name="adj1" fmla="val 12381"/>
                </a:avLst>
              </a:prstGeom>
              <a:solidFill>
                <a:srgbClr val="0404E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" name="Plus 96"/>
              <p:cNvSpPr/>
              <p:nvPr/>
            </p:nvSpPr>
            <p:spPr>
              <a:xfrm>
                <a:off x="3573274" y="4459229"/>
                <a:ext cx="211993" cy="211993"/>
              </a:xfrm>
              <a:prstGeom prst="mathPlus">
                <a:avLst>
                  <a:gd name="adj1" fmla="val 12381"/>
                </a:avLst>
              </a:prstGeom>
              <a:solidFill>
                <a:srgbClr val="0404E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" name="Plus 97"/>
              <p:cNvSpPr/>
              <p:nvPr/>
            </p:nvSpPr>
            <p:spPr>
              <a:xfrm>
                <a:off x="3600426" y="4685138"/>
                <a:ext cx="211993" cy="211993"/>
              </a:xfrm>
              <a:prstGeom prst="mathPlus">
                <a:avLst>
                  <a:gd name="adj1" fmla="val 12381"/>
                </a:avLst>
              </a:prstGeom>
              <a:solidFill>
                <a:srgbClr val="0404E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" name="Plus 98"/>
              <p:cNvSpPr/>
              <p:nvPr/>
            </p:nvSpPr>
            <p:spPr>
              <a:xfrm>
                <a:off x="3888104" y="3148964"/>
                <a:ext cx="211993" cy="211993"/>
              </a:xfrm>
              <a:prstGeom prst="mathPlus">
                <a:avLst>
                  <a:gd name="adj1" fmla="val 12381"/>
                </a:avLst>
              </a:prstGeom>
              <a:solidFill>
                <a:srgbClr val="0404E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 rot="5400000" flipH="1" flipV="1">
                <a:off x="3954293" y="2930377"/>
                <a:ext cx="259076" cy="16667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rot="10800000">
                <a:off x="4095751" y="3281366"/>
                <a:ext cx="123825" cy="2142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rot="16200000" flipV="1">
                <a:off x="4320780" y="3425430"/>
                <a:ext cx="211931" cy="14763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rot="16200000" flipV="1">
                <a:off x="4552939" y="3738577"/>
                <a:ext cx="94300" cy="1807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 rot="16200000" flipV="1">
                <a:off x="3982642" y="3942160"/>
                <a:ext cx="340518" cy="17621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 rot="16200000" flipV="1">
                <a:off x="3848100" y="3509961"/>
                <a:ext cx="309561" cy="476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flipV="1">
                <a:off x="3781433" y="3278981"/>
                <a:ext cx="107150" cy="3572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rot="5400000" flipH="1" flipV="1">
                <a:off x="3487350" y="3470666"/>
                <a:ext cx="269078" cy="13336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rot="16200000" flipV="1">
                <a:off x="3393031" y="3843588"/>
                <a:ext cx="171930" cy="2379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rot="5400000" flipH="1" flipV="1">
                <a:off x="3725468" y="3949305"/>
                <a:ext cx="326230" cy="14287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rot="5400000" flipH="1" flipV="1">
                <a:off x="3639146" y="4360663"/>
                <a:ext cx="125017" cy="5000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rot="16200000" flipV="1">
                <a:off x="3686509" y="4679991"/>
                <a:ext cx="25498" cy="712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rot="16200000" flipV="1">
                <a:off x="4296967" y="4392216"/>
                <a:ext cx="116681" cy="66675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rot="5400000" flipH="1" flipV="1">
                <a:off x="4313966" y="4671066"/>
                <a:ext cx="71324" cy="4106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Arc 65"/>
          <p:cNvSpPr/>
          <p:nvPr/>
        </p:nvSpPr>
        <p:spPr>
          <a:xfrm>
            <a:off x="6541808" y="3448998"/>
            <a:ext cx="335256" cy="409757"/>
          </a:xfrm>
          <a:prstGeom prst="arc">
            <a:avLst>
              <a:gd name="adj1" fmla="val 16200000"/>
              <a:gd name="adj2" fmla="val 3651867"/>
            </a:avLst>
          </a:prstGeom>
          <a:ln w="19050">
            <a:solidFill>
              <a:srgbClr val="00B05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TextBox 67"/>
          <p:cNvSpPr txBox="1"/>
          <p:nvPr/>
        </p:nvSpPr>
        <p:spPr>
          <a:xfrm>
            <a:off x="6817058" y="336518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00B050"/>
                </a:solidFill>
              </a:rPr>
              <a:t>θ</a:t>
            </a:r>
            <a:endParaRPr lang="en-GB" dirty="0">
              <a:solidFill>
                <a:srgbClr val="00B050"/>
              </a:solidFill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7128530" y="1928802"/>
            <a:ext cx="300990" cy="923330"/>
            <a:chOff x="7566680" y="2500306"/>
            <a:chExt cx="300990" cy="923330"/>
          </a:xfrm>
        </p:grpSpPr>
        <p:sp>
          <p:nvSpPr>
            <p:cNvPr id="69" name="TextBox 68"/>
            <p:cNvSpPr txBox="1"/>
            <p:nvPr/>
          </p:nvSpPr>
          <p:spPr>
            <a:xfrm>
              <a:off x="7572396" y="2500306"/>
              <a:ext cx="29527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B050"/>
                  </a:solidFill>
                </a:rPr>
                <a:t>x</a:t>
              </a:r>
            </a:p>
            <a:p>
              <a:r>
                <a:rPr lang="en-GB" dirty="0" smtClean="0">
                  <a:solidFill>
                    <a:srgbClr val="00B050"/>
                  </a:solidFill>
                </a:rPr>
                <a:t>y</a:t>
              </a:r>
            </a:p>
            <a:p>
              <a:r>
                <a:rPr lang="en-GB" dirty="0" smtClean="0">
                  <a:solidFill>
                    <a:srgbClr val="00B050"/>
                  </a:solidFill>
                </a:rPr>
                <a:t>z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71" name="Double Bracket 70"/>
            <p:cNvSpPr/>
            <p:nvPr/>
          </p:nvSpPr>
          <p:spPr>
            <a:xfrm>
              <a:off x="7566680" y="2550788"/>
              <a:ext cx="297160" cy="840112"/>
            </a:xfrm>
            <a:prstGeom prst="bracketPair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93412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1" grpId="0" animBg="1"/>
      <p:bldP spid="66" grpId="0" animBg="1"/>
      <p:bldP spid="68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is it hard?</a:t>
            </a:r>
            <a:endParaRPr lang="en-GB" dirty="0"/>
          </a:p>
        </p:txBody>
      </p:sp>
      <p:pic>
        <p:nvPicPr>
          <p:cNvPr id="4" name="Picture 9" descr="J:\images\aerial-silks-white-lm-350.jpg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85348"/>
            <a:ext cx="2909977" cy="1987098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8595" name="Picture 3"/>
          <p:cNvPicPr>
            <a:picLocks noChangeAspect="1" noChangeArrowheads="1"/>
          </p:cNvPicPr>
          <p:nvPr/>
        </p:nvPicPr>
        <p:blipFill>
          <a:blip r:embed="rId3" cstate="print"/>
          <a:srcRect t="50446" r="50614"/>
          <a:stretch>
            <a:fillRect/>
          </a:stretch>
        </p:blipFill>
        <p:spPr bwMode="auto">
          <a:xfrm>
            <a:off x="3279419" y="4168359"/>
            <a:ext cx="2714644" cy="195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5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134" y="4144440"/>
            <a:ext cx="2575836" cy="199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4143380"/>
            <a:ext cx="2591141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539" y="1602759"/>
            <a:ext cx="4972926" cy="195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929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191000"/>
            <a:ext cx="1684572" cy="175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http://nxeassets.xbox.com/shaxam/0201/07/b8/07b8b5ed-4d19-4cb3-957f-d6e367f4c8a7.PNG?v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945" y="4191000"/>
            <a:ext cx="1612060" cy="17598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4800" y="1718358"/>
            <a:ext cx="1801048" cy="151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5710028" y="2325464"/>
            <a:ext cx="416972" cy="386094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55600" y="1743165"/>
            <a:ext cx="1801048" cy="1465195"/>
            <a:chOff x="4756152" y="2646354"/>
            <a:chExt cx="3973506" cy="3185764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56152" y="2646354"/>
              <a:ext cx="3973506" cy="3185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Oval 6"/>
            <p:cNvSpPr/>
            <p:nvPr/>
          </p:nvSpPr>
          <p:spPr>
            <a:xfrm>
              <a:off x="6617369" y="4559969"/>
              <a:ext cx="144379" cy="1443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828548" y="4507832"/>
              <a:ext cx="144379" cy="1443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853218" y="3358747"/>
            <a:ext cx="29106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Background segmentation</a:t>
            </a:r>
          </a:p>
          <a:p>
            <a:pPr algn="ctr"/>
            <a:r>
              <a:rPr lang="en-US" sz="2000" dirty="0" smtClean="0"/>
              <a:t>Player separation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394" y="5918896"/>
            <a:ext cx="1983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Body Part Classifier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Skeletal Tracking Pipeline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5878911"/>
            <a:ext cx="2133600" cy="365125"/>
          </a:xfrm>
        </p:spPr>
        <p:txBody>
          <a:bodyPr/>
          <a:lstStyle/>
          <a:p>
            <a:fld id="{4926CAD5-FC1A-4314-98C1-C0B7035AD44B}" type="slidenum">
              <a:rPr lang="en-US" smtClean="0">
                <a:solidFill>
                  <a:schemeClr val="tx1"/>
                </a:solidFill>
              </a:rPr>
              <a:t>114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49322" y="3316626"/>
            <a:ext cx="1345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Depth map</a:t>
            </a:r>
            <a:endParaRPr lang="en-US" sz="2000" dirty="0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/>
          <a:srcRect l="43148" t="49089" r="43277" b="23567"/>
          <a:stretch>
            <a:fillRect/>
          </a:stretch>
        </p:blipFill>
        <p:spPr bwMode="auto">
          <a:xfrm>
            <a:off x="906706" y="4199868"/>
            <a:ext cx="1742137" cy="1742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ight Arrow 19"/>
          <p:cNvSpPr/>
          <p:nvPr/>
        </p:nvSpPr>
        <p:spPr>
          <a:xfrm>
            <a:off x="8498428" y="2316957"/>
            <a:ext cx="416972" cy="386094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3048000" y="4877883"/>
            <a:ext cx="416972" cy="386094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5791200" y="4877883"/>
            <a:ext cx="416972" cy="386094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3048000" y="2339432"/>
            <a:ext cx="416972" cy="386094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4098" name="Picture 2" descr="http://game-engine.co.uk/wp-content/uploads/2010/06/kinect_xbo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7" y="1826624"/>
            <a:ext cx="2384003" cy="149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371600" y="3316626"/>
            <a:ext cx="89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Sensor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3937061" y="5918896"/>
            <a:ext cx="1430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Body Part </a:t>
            </a:r>
            <a:br>
              <a:rPr lang="en-US" dirty="0" smtClean="0"/>
            </a:br>
            <a:r>
              <a:rPr lang="en-US" dirty="0" smtClean="0"/>
              <a:t>Identification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854930" y="5950860"/>
            <a:ext cx="98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Skeleton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7749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Classifier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6CAD5-FC1A-4314-98C1-C0B7035AD44B}" type="slidenum">
              <a:rPr lang="en-US" smtClean="0"/>
              <a:t>115</a:t>
            </a:fld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l="43148" t="49089" r="43277" b="23567"/>
          <a:stretch>
            <a:fillRect/>
          </a:stretch>
        </p:blipFill>
        <p:spPr bwMode="auto">
          <a:xfrm>
            <a:off x="6305534" y="2659443"/>
            <a:ext cx="2000266" cy="200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l="42879" t="15755" r="43546" b="56901"/>
          <a:stretch>
            <a:fillRect/>
          </a:stretch>
        </p:blipFill>
        <p:spPr bwMode="auto">
          <a:xfrm>
            <a:off x="742936" y="2685263"/>
            <a:ext cx="200026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>
            <a:off x="2971800" y="3418695"/>
            <a:ext cx="457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012" y="4876799"/>
            <a:ext cx="18101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Input</a:t>
            </a:r>
          </a:p>
          <a:p>
            <a:pPr algn="ctr"/>
            <a:r>
              <a:rPr lang="en-US" sz="2800" dirty="0" smtClean="0"/>
              <a:t>Depth map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431068" y="4876800"/>
            <a:ext cx="17491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Output</a:t>
            </a:r>
          </a:p>
          <a:p>
            <a:pPr algn="ctr"/>
            <a:r>
              <a:rPr lang="en-US" sz="2800" dirty="0" smtClean="0"/>
              <a:t>Body parts</a:t>
            </a:r>
            <a:endParaRPr lang="en-US" sz="2800" dirty="0"/>
          </a:p>
        </p:txBody>
      </p:sp>
      <p:sp>
        <p:nvSpPr>
          <p:cNvPr id="9" name="Right Arrow 8"/>
          <p:cNvSpPr/>
          <p:nvPr/>
        </p:nvSpPr>
        <p:spPr>
          <a:xfrm>
            <a:off x="5562600" y="3418695"/>
            <a:ext cx="457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581400" y="3048000"/>
            <a:ext cx="1828800" cy="1219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Classifier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1400" y="4960203"/>
            <a:ext cx="18758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Runs on GPU </a:t>
            </a:r>
            <a:br>
              <a:rPr lang="en-US" sz="2400" dirty="0" smtClean="0"/>
            </a:br>
            <a:r>
              <a:rPr lang="en-US" sz="2400" dirty="0" smtClean="0"/>
              <a:t>@ </a:t>
            </a:r>
            <a:r>
              <a:rPr lang="en-US" sz="2400" dirty="0"/>
              <a:t>320x240</a:t>
            </a:r>
          </a:p>
        </p:txBody>
      </p:sp>
    </p:spTree>
    <p:extLst>
      <p:ext uri="{BB962C8B-B14F-4D97-AF65-F5344CB8AC3E}">
        <p14:creationId xmlns:p14="http://schemas.microsoft.com/office/powerpoint/2010/main" val="2761520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http://t1.gstatic.com/images?q=tbn:ANd9GcQtd4ntJDyYF1J6UdBtUOoK-sJaUOQ9SRGhYQG3yi5-ALZZnvZ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23" y="1644539"/>
            <a:ext cx="1989384" cy="421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6477"/>
          </a:xfrm>
        </p:spPr>
        <p:txBody>
          <a:bodyPr/>
          <a:lstStyle/>
          <a:p>
            <a:r>
              <a:rPr lang="en-US" dirty="0" smtClean="0"/>
              <a:t>Motion Capture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6CAD5-FC1A-4314-98C1-C0B7035AD44B}" type="slidenum">
              <a:rPr lang="en-US" smtClean="0"/>
              <a:t>116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2646" y="2607186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489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Ground Truth 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6CAD5-FC1A-4314-98C1-C0B7035AD44B}" type="slidenum">
              <a:rPr lang="en-US" smtClean="0"/>
              <a:t>117</a:t>
            </a:fld>
            <a:endParaRPr lang="en-US"/>
          </a:p>
        </p:txBody>
      </p:sp>
      <p:grpSp>
        <p:nvGrpSpPr>
          <p:cNvPr id="4" name="Group 17"/>
          <p:cNvGrpSpPr/>
          <p:nvPr/>
        </p:nvGrpSpPr>
        <p:grpSpPr>
          <a:xfrm>
            <a:off x="708021" y="1371600"/>
            <a:ext cx="7673252" cy="2165075"/>
            <a:chOff x="470648" y="1285860"/>
            <a:chExt cx="8101880" cy="2286016"/>
          </a:xfrm>
        </p:grpSpPr>
        <p:grpSp>
          <p:nvGrpSpPr>
            <p:cNvPr id="5" name="Group 9"/>
            <p:cNvGrpSpPr/>
            <p:nvPr/>
          </p:nvGrpSpPr>
          <p:grpSpPr>
            <a:xfrm>
              <a:off x="470648" y="1285860"/>
              <a:ext cx="2958344" cy="2286016"/>
              <a:chOff x="-11001484" y="-4143428"/>
              <a:chExt cx="3143272" cy="2428916"/>
            </a:xfrm>
          </p:grpSpPr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9141" t="23491" r="82265" b="54527"/>
              <a:stretch>
                <a:fillRect/>
              </a:stretch>
            </p:blipFill>
            <p:spPr bwMode="auto">
              <a:xfrm>
                <a:off x="-11001484" y="-4143428"/>
                <a:ext cx="1571636" cy="2428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42761" t="23491" r="48645" b="54527"/>
              <a:stretch>
                <a:fillRect/>
              </a:stretch>
            </p:blipFill>
            <p:spPr bwMode="auto">
              <a:xfrm>
                <a:off x="-9429848" y="-4143428"/>
                <a:ext cx="1571636" cy="2428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16"/>
            <p:cNvGrpSpPr/>
            <p:nvPr/>
          </p:nvGrpSpPr>
          <p:grpSpPr>
            <a:xfrm>
              <a:off x="3571868" y="1285860"/>
              <a:ext cx="2571768" cy="2286016"/>
              <a:chOff x="-8286840" y="15644898"/>
              <a:chExt cx="2571768" cy="2286016"/>
            </a:xfrm>
          </p:grpSpPr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6601" t="33073" r="74695" b="35676"/>
              <a:stretch>
                <a:fillRect/>
              </a:stretch>
            </p:blipFill>
            <p:spPr bwMode="auto">
              <a:xfrm>
                <a:off x="-8286840" y="15644898"/>
                <a:ext cx="1285884" cy="2286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8382" t="33073" r="32914" b="35676"/>
              <a:stretch>
                <a:fillRect/>
              </a:stretch>
            </p:blipFill>
            <p:spPr bwMode="auto">
              <a:xfrm>
                <a:off x="-7000956" y="15644898"/>
                <a:ext cx="1285884" cy="2286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" name="Group 11"/>
            <p:cNvGrpSpPr/>
            <p:nvPr/>
          </p:nvGrpSpPr>
          <p:grpSpPr>
            <a:xfrm>
              <a:off x="6286512" y="1285860"/>
              <a:ext cx="2286016" cy="2286016"/>
              <a:chOff x="-9501286" y="1428736"/>
              <a:chExt cx="2714644" cy="2714644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9661" t="59051" r="82917" b="16379"/>
              <a:stretch>
                <a:fillRect/>
              </a:stretch>
            </p:blipFill>
            <p:spPr bwMode="auto">
              <a:xfrm>
                <a:off x="-9501286" y="1428736"/>
                <a:ext cx="1357322" cy="2714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3255" t="59051" r="49323" b="16379"/>
              <a:stretch>
                <a:fillRect/>
              </a:stretch>
            </p:blipFill>
            <p:spPr bwMode="auto">
              <a:xfrm>
                <a:off x="-8143964" y="1428736"/>
                <a:ext cx="1357322" cy="2714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4" name="TextBox 13"/>
          <p:cNvSpPr txBox="1"/>
          <p:nvPr/>
        </p:nvSpPr>
        <p:spPr>
          <a:xfrm>
            <a:off x="838200" y="4436368"/>
            <a:ext cx="34084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Use synthetic data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(3D avatar model)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Inject noise</a:t>
            </a:r>
            <a:endParaRPr lang="en-US" sz="32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 l="37549" t="37875" r="52197" b="41211"/>
          <a:stretch>
            <a:fillRect/>
          </a:stretch>
        </p:blipFill>
        <p:spPr bwMode="auto">
          <a:xfrm>
            <a:off x="7000892" y="3853190"/>
            <a:ext cx="1714512" cy="2622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/>
          <a:srcRect l="22168" t="32584" r="57324" b="25586"/>
          <a:stretch>
            <a:fillRect/>
          </a:stretch>
        </p:blipFill>
        <p:spPr bwMode="auto">
          <a:xfrm>
            <a:off x="4879244" y="3853190"/>
            <a:ext cx="1714512" cy="2622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ight Arrow 16"/>
          <p:cNvSpPr>
            <a:spLocks noChangeArrowheads="1"/>
          </p:cNvSpPr>
          <p:nvPr/>
        </p:nvSpPr>
        <p:spPr bwMode="auto">
          <a:xfrm>
            <a:off x="6651047" y="4978277"/>
            <a:ext cx="271061" cy="301179"/>
          </a:xfrm>
          <a:prstGeom prst="rightArrow">
            <a:avLst>
              <a:gd name="adj1" fmla="val 56667"/>
              <a:gd name="adj2" fmla="val 42449"/>
            </a:avLst>
          </a:prstGeom>
          <a:solidFill>
            <a:srgbClr val="FF99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 sz="1800" b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0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2" descr="C:\Users\mbudiu\Pictures\US_Prd_Gbl_Xbox360_Elite_Syste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5562600"/>
            <a:ext cx="1066800" cy="1066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 from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118</a:t>
            </a:fld>
            <a:endParaRPr lang="en-US"/>
          </a:p>
        </p:txBody>
      </p:sp>
      <p:sp>
        <p:nvSpPr>
          <p:cNvPr id="122" name="Right Arrow 121"/>
          <p:cNvSpPr/>
          <p:nvPr/>
        </p:nvSpPr>
        <p:spPr>
          <a:xfrm rot="5400000">
            <a:off x="4780675" y="4117367"/>
            <a:ext cx="533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ounded Rectangle 123"/>
          <p:cNvSpPr/>
          <p:nvPr/>
        </p:nvSpPr>
        <p:spPr>
          <a:xfrm>
            <a:off x="4076700" y="4876800"/>
            <a:ext cx="18288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Classifier</a:t>
            </a:r>
            <a:endParaRPr lang="en-US" dirty="0"/>
          </a:p>
        </p:txBody>
      </p:sp>
      <p:sp>
        <p:nvSpPr>
          <p:cNvPr id="126" name="TextBox 125"/>
          <p:cNvSpPr txBox="1"/>
          <p:nvPr/>
        </p:nvSpPr>
        <p:spPr>
          <a:xfrm>
            <a:off x="3542425" y="3581400"/>
            <a:ext cx="2788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Training examples</a:t>
            </a:r>
            <a:endParaRPr lang="en-US" sz="2800" dirty="0"/>
          </a:p>
        </p:txBody>
      </p:sp>
      <p:sp>
        <p:nvSpPr>
          <p:cNvPr id="127" name="TextBox 126"/>
          <p:cNvSpPr txBox="1"/>
          <p:nvPr/>
        </p:nvSpPr>
        <p:spPr>
          <a:xfrm>
            <a:off x="2691403" y="4165839"/>
            <a:ext cx="2242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Machine learning</a:t>
            </a:r>
            <a:endParaRPr lang="en-US" sz="2000" dirty="0"/>
          </a:p>
        </p:txBody>
      </p:sp>
      <p:sp>
        <p:nvSpPr>
          <p:cNvPr id="133" name="Right Arrow 132"/>
          <p:cNvSpPr/>
          <p:nvPr/>
        </p:nvSpPr>
        <p:spPr>
          <a:xfrm>
            <a:off x="3429000" y="5105400"/>
            <a:ext cx="533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ight Arrow 133"/>
          <p:cNvSpPr/>
          <p:nvPr/>
        </p:nvSpPr>
        <p:spPr>
          <a:xfrm>
            <a:off x="6117859" y="5105400"/>
            <a:ext cx="533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7" name="Group 9"/>
          <p:cNvGrpSpPr/>
          <p:nvPr/>
        </p:nvGrpSpPr>
        <p:grpSpPr>
          <a:xfrm>
            <a:off x="1826353" y="4565948"/>
            <a:ext cx="6356363" cy="1994029"/>
            <a:chOff x="-10495533" y="-4143428"/>
            <a:chExt cx="7315637" cy="2461460"/>
          </a:xfrm>
        </p:grpSpPr>
        <p:pic>
          <p:nvPicPr>
            <p:cNvPr id="17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9141" t="23491" r="82265" b="54527"/>
            <a:stretch>
              <a:fillRect/>
            </a:stretch>
          </p:blipFill>
          <p:spPr bwMode="auto">
            <a:xfrm>
              <a:off x="-10495533" y="-4143428"/>
              <a:ext cx="1571636" cy="2428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42761" t="23491" r="48645" b="54527"/>
            <a:stretch>
              <a:fillRect/>
            </a:stretch>
          </p:blipFill>
          <p:spPr bwMode="auto">
            <a:xfrm>
              <a:off x="-4751532" y="-4110884"/>
              <a:ext cx="1571636" cy="2428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" name="Rectangle 35"/>
          <p:cNvSpPr/>
          <p:nvPr/>
        </p:nvSpPr>
        <p:spPr>
          <a:xfrm>
            <a:off x="1678712" y="1272784"/>
            <a:ext cx="1390664" cy="1390655"/>
          </a:xfrm>
          <a:prstGeom prst="rect">
            <a:avLst/>
          </a:prstGeom>
          <a:solidFill>
            <a:srgbClr val="9EFAB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848430" y="1362072"/>
            <a:ext cx="1390664" cy="1390655"/>
          </a:xfrm>
          <a:prstGeom prst="rect">
            <a:avLst/>
          </a:prstGeom>
          <a:solidFill>
            <a:srgbClr val="9EFAB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982043" y="1510911"/>
            <a:ext cx="1390664" cy="1390655"/>
          </a:xfrm>
          <a:prstGeom prst="rect">
            <a:avLst/>
          </a:prstGeom>
          <a:solidFill>
            <a:srgbClr val="9EFAB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151761" y="1600199"/>
            <a:ext cx="1390664" cy="1390655"/>
          </a:xfrm>
          <a:prstGeom prst="rect">
            <a:avLst/>
          </a:prstGeom>
          <a:solidFill>
            <a:srgbClr val="9EFAB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996071" y="1689488"/>
            <a:ext cx="1390664" cy="1390655"/>
          </a:xfrm>
          <a:prstGeom prst="rect">
            <a:avLst/>
          </a:prstGeom>
          <a:solidFill>
            <a:srgbClr val="9EFAB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419600" y="1219200"/>
            <a:ext cx="1390664" cy="1390655"/>
          </a:xfrm>
          <a:prstGeom prst="rect">
            <a:avLst/>
          </a:prstGeom>
          <a:solidFill>
            <a:srgbClr val="9E867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599854" y="1362071"/>
            <a:ext cx="1390664" cy="1390655"/>
          </a:xfrm>
          <a:prstGeom prst="rect">
            <a:avLst/>
          </a:prstGeom>
          <a:solidFill>
            <a:srgbClr val="9E867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706968" y="1495407"/>
            <a:ext cx="1390664" cy="1390655"/>
          </a:xfrm>
          <a:prstGeom prst="rect">
            <a:avLst/>
          </a:prstGeom>
          <a:solidFill>
            <a:srgbClr val="9E867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800600" y="1600200"/>
            <a:ext cx="1390664" cy="1390655"/>
          </a:xfrm>
          <a:prstGeom prst="rect">
            <a:avLst/>
          </a:prstGeom>
          <a:solidFill>
            <a:srgbClr val="9E867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914012" y="1663312"/>
            <a:ext cx="1390664" cy="1390655"/>
          </a:xfrm>
          <a:prstGeom prst="rect">
            <a:avLst/>
          </a:prstGeom>
          <a:solidFill>
            <a:srgbClr val="9E867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952676" y="1796309"/>
            <a:ext cx="1390664" cy="1390655"/>
          </a:xfrm>
          <a:prstGeom prst="rect">
            <a:avLst/>
          </a:prstGeom>
          <a:solidFill>
            <a:srgbClr val="9E867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981569" y="1899744"/>
            <a:ext cx="1390664" cy="1390655"/>
          </a:xfrm>
          <a:prstGeom prst="rect">
            <a:avLst/>
          </a:prstGeom>
          <a:solidFill>
            <a:srgbClr val="9E867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4" name="Picture 5"/>
          <p:cNvPicPr>
            <a:picLocks noChangeAspect="1" noChangeArrowheads="1"/>
          </p:cNvPicPr>
          <p:nvPr/>
        </p:nvPicPr>
        <p:blipFill>
          <a:blip r:embed="rId4" cstate="print"/>
          <a:srcRect l="43148" t="49089" r="43277" b="23567"/>
          <a:stretch>
            <a:fillRect/>
          </a:stretch>
        </p:blipFill>
        <p:spPr bwMode="auto">
          <a:xfrm>
            <a:off x="5105400" y="1981200"/>
            <a:ext cx="1390665" cy="139065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" name="Rectangle 47"/>
          <p:cNvSpPr/>
          <p:nvPr/>
        </p:nvSpPr>
        <p:spPr>
          <a:xfrm>
            <a:off x="2190736" y="1789455"/>
            <a:ext cx="1390664" cy="1390655"/>
          </a:xfrm>
          <a:prstGeom prst="rect">
            <a:avLst/>
          </a:prstGeom>
          <a:solidFill>
            <a:srgbClr val="9EFAB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5" name="Picture 5"/>
          <p:cNvPicPr>
            <a:picLocks noChangeAspect="1" noChangeArrowheads="1"/>
          </p:cNvPicPr>
          <p:nvPr/>
        </p:nvPicPr>
        <p:blipFill>
          <a:blip r:embed="rId4" cstate="print"/>
          <a:srcRect l="42879" t="15755" r="43546" b="56901"/>
          <a:stretch>
            <a:fillRect/>
          </a:stretch>
        </p:blipFill>
        <p:spPr bwMode="auto">
          <a:xfrm>
            <a:off x="2342972" y="1981200"/>
            <a:ext cx="1390664" cy="139066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86464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2" grpId="0" animBg="1"/>
      <p:bldP spid="124" grpId="0" animBg="1"/>
      <p:bldP spid="126" grpId="0"/>
      <p:bldP spid="127" grpId="0"/>
      <p:bldP spid="133" grpId="0" animBg="1"/>
      <p:bldP spid="134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74" y="18787"/>
            <a:ext cx="8229600" cy="952142"/>
          </a:xfrm>
        </p:spPr>
        <p:txBody>
          <a:bodyPr/>
          <a:lstStyle/>
          <a:p>
            <a:r>
              <a:rPr lang="en-US" dirty="0" smtClean="0"/>
              <a:t>Kinect Training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613464" y="4855552"/>
            <a:ext cx="2643948" cy="38100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Dryad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13464" y="4322152"/>
            <a:ext cx="2643948" cy="381000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DryadLINQ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13464" y="3805687"/>
            <a:ext cx="2643948" cy="381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Machine learning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5497926" y="2127556"/>
            <a:ext cx="533400" cy="6096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172200" y="1897274"/>
            <a:ext cx="18288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Decision</a:t>
            </a:r>
          </a:p>
          <a:p>
            <a:pPr algn="ctr"/>
            <a:r>
              <a:rPr lang="en-US" dirty="0" smtClean="0"/>
              <a:t>forest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1295400" y="3257490"/>
            <a:ext cx="3949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Tens of millions of examples needed</a:t>
            </a:r>
            <a:endParaRPr lang="en-US" sz="2000" i="1" dirty="0"/>
          </a:p>
        </p:txBody>
      </p:sp>
      <p:sp>
        <p:nvSpPr>
          <p:cNvPr id="78" name="Rectangle 77"/>
          <p:cNvSpPr/>
          <p:nvPr/>
        </p:nvSpPr>
        <p:spPr>
          <a:xfrm>
            <a:off x="288048" y="1186442"/>
            <a:ext cx="1693995" cy="1406159"/>
          </a:xfrm>
          <a:prstGeom prst="rect">
            <a:avLst/>
          </a:prstGeom>
          <a:solidFill>
            <a:srgbClr val="9EFAB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457766" y="1275730"/>
            <a:ext cx="1693995" cy="1406159"/>
          </a:xfrm>
          <a:prstGeom prst="rect">
            <a:avLst/>
          </a:prstGeom>
          <a:solidFill>
            <a:srgbClr val="9EFAB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91379" y="1424569"/>
            <a:ext cx="1693995" cy="1406159"/>
          </a:xfrm>
          <a:prstGeom prst="rect">
            <a:avLst/>
          </a:prstGeom>
          <a:solidFill>
            <a:srgbClr val="9EFAB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761097" y="1513857"/>
            <a:ext cx="1693995" cy="1406159"/>
          </a:xfrm>
          <a:prstGeom prst="rect">
            <a:avLst/>
          </a:prstGeom>
          <a:solidFill>
            <a:srgbClr val="9EFAB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605407" y="1603146"/>
            <a:ext cx="1693995" cy="1406159"/>
          </a:xfrm>
          <a:prstGeom prst="rect">
            <a:avLst/>
          </a:prstGeom>
          <a:solidFill>
            <a:srgbClr val="9EFAB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3028936" y="1132858"/>
            <a:ext cx="1693995" cy="1406159"/>
          </a:xfrm>
          <a:prstGeom prst="rect">
            <a:avLst/>
          </a:prstGeom>
          <a:solidFill>
            <a:srgbClr val="9E867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3209190" y="1275729"/>
            <a:ext cx="1693995" cy="1406159"/>
          </a:xfrm>
          <a:prstGeom prst="rect">
            <a:avLst/>
          </a:prstGeom>
          <a:solidFill>
            <a:srgbClr val="9E867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3316304" y="1409065"/>
            <a:ext cx="1693995" cy="1406159"/>
          </a:xfrm>
          <a:prstGeom prst="rect">
            <a:avLst/>
          </a:prstGeom>
          <a:solidFill>
            <a:srgbClr val="9E867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3409936" y="1513858"/>
            <a:ext cx="1693995" cy="1406159"/>
          </a:xfrm>
          <a:prstGeom prst="rect">
            <a:avLst/>
          </a:prstGeom>
          <a:solidFill>
            <a:srgbClr val="9E867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3523348" y="1576970"/>
            <a:ext cx="1693995" cy="1406159"/>
          </a:xfrm>
          <a:prstGeom prst="rect">
            <a:avLst/>
          </a:prstGeom>
          <a:solidFill>
            <a:srgbClr val="9E867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3562012" y="1709967"/>
            <a:ext cx="1693995" cy="1406159"/>
          </a:xfrm>
          <a:prstGeom prst="rect">
            <a:avLst/>
          </a:prstGeom>
          <a:solidFill>
            <a:srgbClr val="9E867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3590905" y="1813402"/>
            <a:ext cx="1693995" cy="1406159"/>
          </a:xfrm>
          <a:prstGeom prst="rect">
            <a:avLst/>
          </a:prstGeom>
          <a:solidFill>
            <a:srgbClr val="9E867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Picture 5"/>
          <p:cNvPicPr>
            <a:picLocks noChangeAspect="1" noChangeArrowheads="1"/>
          </p:cNvPicPr>
          <p:nvPr/>
        </p:nvPicPr>
        <p:blipFill>
          <a:blip r:embed="rId2" cstate="print"/>
          <a:srcRect l="43148" t="49089" r="43277" b="23567"/>
          <a:stretch>
            <a:fillRect/>
          </a:stretch>
        </p:blipFill>
        <p:spPr bwMode="auto">
          <a:xfrm>
            <a:off x="3714737" y="1607034"/>
            <a:ext cx="1693996" cy="169398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1" name="Rectangle 90"/>
          <p:cNvSpPr/>
          <p:nvPr/>
        </p:nvSpPr>
        <p:spPr>
          <a:xfrm>
            <a:off x="800072" y="1703113"/>
            <a:ext cx="1693995" cy="1406159"/>
          </a:xfrm>
          <a:prstGeom prst="rect">
            <a:avLst/>
          </a:prstGeom>
          <a:solidFill>
            <a:srgbClr val="9EFAB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" name="Picture 5"/>
          <p:cNvPicPr>
            <a:picLocks noChangeAspect="1" noChangeArrowheads="1"/>
          </p:cNvPicPr>
          <p:nvPr/>
        </p:nvPicPr>
        <p:blipFill>
          <a:blip r:embed="rId2" cstate="print"/>
          <a:srcRect l="42879" t="15755" r="43546" b="56901"/>
          <a:stretch>
            <a:fillRect/>
          </a:stretch>
        </p:blipFill>
        <p:spPr bwMode="auto">
          <a:xfrm>
            <a:off x="952308" y="1607031"/>
            <a:ext cx="1693995" cy="169399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4613464" y="5410200"/>
            <a:ext cx="2643948" cy="381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Cluster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96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07589" y="2644642"/>
            <a:ext cx="5715000" cy="2378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smtClean="0"/>
              <a:t>Crunching </a:t>
            </a:r>
            <a:br>
              <a:rPr lang="en-US" sz="7200" b="1" smtClean="0"/>
            </a:br>
            <a:r>
              <a:rPr lang="en-US" sz="7200" b="1" smtClean="0"/>
              <a:t>Big Data</a:t>
            </a:r>
            <a:endParaRPr lang="en-US" sz="7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92202" y="1044441"/>
            <a:ext cx="3922598" cy="4378105"/>
            <a:chOff x="4764202" y="1794095"/>
            <a:chExt cx="3922598" cy="4378105"/>
          </a:xfrm>
        </p:grpSpPr>
        <p:pic>
          <p:nvPicPr>
            <p:cNvPr id="7" name="Picture 4" descr="C:\Users\mbudiu\AppData\Local\Microsoft\Windows\Temporary Internet Files\Content.IE5\4RTJG1K4\MC900290250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4202" y="1794095"/>
              <a:ext cx="3922598" cy="4378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 rot="18007470">
              <a:off x="4760574" y="4008594"/>
              <a:ext cx="28927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Bauhaus 93" pitchFamily="82" charset="0"/>
                </a:rPr>
                <a:t>Big </a:t>
              </a:r>
              <a:r>
                <a:rPr lang="en-US" sz="4000" dirty="0" err="1" smtClean="0">
                  <a:solidFill>
                    <a:srgbClr val="FF0000"/>
                  </a:solidFill>
                  <a:latin typeface="Bauhaus 93" pitchFamily="82" charset="0"/>
                </a:rPr>
                <a:t>Dat</a:t>
              </a:r>
              <a:endParaRPr lang="en-US" sz="4000" dirty="0">
                <a:solidFill>
                  <a:srgbClr val="FF0000"/>
                </a:solidFill>
                <a:latin typeface="Bauhaus 93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18223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Highly efficient </a:t>
            </a:r>
            <a:r>
              <a:rPr lang="en-US" dirty="0" err="1" smtClean="0"/>
              <a:t>parallellization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120</a:t>
            </a:fld>
            <a:endParaRPr lang="en-US"/>
          </a:p>
        </p:txBody>
      </p:sp>
      <p:pic>
        <p:nvPicPr>
          <p:cNvPr id="5" name="Picture 1" descr="image0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8303" y="1600200"/>
            <a:ext cx="652739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191000" y="5638800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time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382364" y="3509678"/>
            <a:ext cx="1433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machine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6858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26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2" name="Picture 32" descr="http://upload.wikimedia.org/wikipedia/commons/thumb/8/84/Martin_Luther_King_Jr_NYWTS.jpg/250px-Martin_Luther_King_Jr_NYW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2743200"/>
            <a:ext cx="1447800" cy="1754734"/>
          </a:xfrm>
          <a:prstGeom prst="rect">
            <a:avLst/>
          </a:prstGeom>
          <a:noFill/>
        </p:spPr>
      </p:pic>
      <p:pic>
        <p:nvPicPr>
          <p:cNvPr id="102430" name="Picture 30" descr="http://upload.wikimedia.org/wikipedia/commons/thumb/b/be/Carl_Sagan_Planetary_Society.JPG/225px-Carl_Sagan_Planetary_Societ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609600"/>
            <a:ext cx="1305422" cy="1781176"/>
          </a:xfrm>
          <a:prstGeom prst="rect">
            <a:avLst/>
          </a:prstGeom>
          <a:noFill/>
        </p:spPr>
      </p:pic>
      <p:pic>
        <p:nvPicPr>
          <p:cNvPr id="102420" name="Picture 20" descr="Gagarin in his space suit">
            <a:hlinkClick r:id="rId4" tooltip="Gagarin in his space suit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2438400"/>
            <a:ext cx="1714500" cy="2295526"/>
          </a:xfrm>
          <a:prstGeom prst="rect">
            <a:avLst/>
          </a:prstGeom>
          <a:noFill/>
        </p:spPr>
      </p:pic>
      <p:pic>
        <p:nvPicPr>
          <p:cNvPr id="102428" name="Picture 28" descr="http://www.matthewlangley.com/blog/uploaded_images/Koudelka---Russian-Tank-in-Prague-76582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3429000"/>
            <a:ext cx="2133600" cy="1360171"/>
          </a:xfrm>
          <a:prstGeom prst="rect">
            <a:avLst/>
          </a:prstGeom>
          <a:noFill/>
        </p:spPr>
      </p:pic>
      <p:pic>
        <p:nvPicPr>
          <p:cNvPr id="102424" name="Picture 24" descr="http://upload.wikimedia.org/wikipedia/en/b/b3/Truffau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6800" y="2895600"/>
            <a:ext cx="1249551" cy="2047876"/>
          </a:xfrm>
          <a:prstGeom prst="rect">
            <a:avLst/>
          </a:prstGeom>
          <a:noFill/>
        </p:spPr>
      </p:pic>
      <p:pic>
        <p:nvPicPr>
          <p:cNvPr id="102422" name="Picture 22" descr="http://upload.wikimedia.org/wikipedia/commons/thumb/1/1d/Pilule_contraceptive.jpg/200px-Pilule_contraceptiv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81200" y="1143000"/>
            <a:ext cx="1905000" cy="117157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The Roaring ‘60s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122</a:t>
            </a:fld>
            <a:endParaRPr lang="en-US" dirty="0"/>
          </a:p>
        </p:txBody>
      </p:sp>
      <p:pic>
        <p:nvPicPr>
          <p:cNvPr id="102402" name="Picture 2" descr="The Beatles Tin Sig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1219200"/>
            <a:ext cx="2286000" cy="2291715"/>
          </a:xfrm>
          <a:prstGeom prst="rect">
            <a:avLst/>
          </a:prstGeom>
          <a:noFill/>
        </p:spPr>
      </p:pic>
      <p:pic>
        <p:nvPicPr>
          <p:cNvPr id="102404" name="Picture 4" descr="The Vietnam War memoria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34200" y="1371600"/>
            <a:ext cx="1428750" cy="1714500"/>
          </a:xfrm>
          <a:prstGeom prst="rect">
            <a:avLst/>
          </a:prstGeom>
          <a:noFill/>
        </p:spPr>
      </p:pic>
      <p:pic>
        <p:nvPicPr>
          <p:cNvPr id="102406" name="Picture 6" descr="A bus covered with Hippie slogans and flower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10400" y="3657600"/>
            <a:ext cx="1714500" cy="1924051"/>
          </a:xfrm>
          <a:prstGeom prst="rect">
            <a:avLst/>
          </a:prstGeom>
          <a:noFill/>
        </p:spPr>
      </p:pic>
      <p:pic>
        <p:nvPicPr>
          <p:cNvPr id="102408" name="Picture 8" descr="Jimi Hendrix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53000" y="4495800"/>
            <a:ext cx="1629294" cy="2038351"/>
          </a:xfrm>
          <a:prstGeom prst="rect">
            <a:avLst/>
          </a:prstGeom>
          <a:noFill/>
        </p:spPr>
      </p:pic>
      <p:pic>
        <p:nvPicPr>
          <p:cNvPr id="102410" name="Picture 10" descr="OnTheRoad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181600" y="990600"/>
            <a:ext cx="1726883" cy="2819400"/>
          </a:xfrm>
          <a:prstGeom prst="rect">
            <a:avLst/>
          </a:prstGeom>
          <a:noFill/>
        </p:spPr>
      </p:pic>
      <p:pic>
        <p:nvPicPr>
          <p:cNvPr id="102412" name="Picture 12" descr="Moon landing hoax - No stars?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7200" y="4191000"/>
            <a:ext cx="2322316" cy="2314576"/>
          </a:xfrm>
          <a:prstGeom prst="rect">
            <a:avLst/>
          </a:prstGeom>
          <a:noFill/>
        </p:spPr>
      </p:pic>
      <p:pic>
        <p:nvPicPr>
          <p:cNvPr id="102414" name="Picture 14" descr="http://www.peterrdevries.nl/images/kennedy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276600" y="1219200"/>
            <a:ext cx="1600200" cy="2022653"/>
          </a:xfrm>
          <a:prstGeom prst="rect">
            <a:avLst/>
          </a:prstGeom>
          <a:noFill/>
        </p:spPr>
      </p:pic>
      <p:pic>
        <p:nvPicPr>
          <p:cNvPr id="102418" name="Picture 18" descr="Janis Joplin Magnet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895600" y="4114800"/>
            <a:ext cx="1490853" cy="2228850"/>
          </a:xfrm>
          <a:prstGeom prst="rect">
            <a:avLst/>
          </a:prstGeom>
          <a:noFill/>
        </p:spPr>
      </p:pic>
      <p:pic>
        <p:nvPicPr>
          <p:cNvPr id="102426" name="Picture 26" descr="http://upload.wikimedia.org/wikipedia/commons/thumb/8/89/Muhammad_Ali_NYWTS.jpg/220px-Muhammad_Ali_NYWTS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010400" y="5281353"/>
            <a:ext cx="1104900" cy="13861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9781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02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0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0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2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02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0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0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10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10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10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44" name="Picture 36" descr="RS-232C延長ケーブル（3m）　KR-9EN3 - サンワサプライ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2209800"/>
            <a:ext cx="1143000" cy="1143000"/>
          </a:xfrm>
          <a:prstGeom prst="rect">
            <a:avLst/>
          </a:prstGeom>
          <a:noFill/>
        </p:spPr>
      </p:pic>
      <p:pic>
        <p:nvPicPr>
          <p:cNvPr id="145442" name="Picture 34" descr="http://www.computerhistory.org/timeline/images/1964_bas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0"/>
            <a:ext cx="1905000" cy="2905125"/>
          </a:xfrm>
          <a:prstGeom prst="rect">
            <a:avLst/>
          </a:prstGeom>
          <a:noFill/>
        </p:spPr>
      </p:pic>
      <p:pic>
        <p:nvPicPr>
          <p:cNvPr id="145438" name="Picture 30" descr="http://www.computerhistory.org/timeline/images/1960_lis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19550"/>
            <a:ext cx="1905000" cy="2838450"/>
          </a:xfrm>
          <a:prstGeom prst="rect">
            <a:avLst/>
          </a:prstGeom>
          <a:noFill/>
        </p:spPr>
      </p:pic>
      <p:pic>
        <p:nvPicPr>
          <p:cNvPr id="145436" name="Picture 28" descr="http://www.computerhistory.org/timeline/images/1961_rt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1676400"/>
            <a:ext cx="1905000" cy="1924051"/>
          </a:xfrm>
          <a:prstGeom prst="rect">
            <a:avLst/>
          </a:prstGeom>
          <a:noFill/>
        </p:spPr>
      </p:pic>
      <p:pic>
        <p:nvPicPr>
          <p:cNvPr id="145422" name="Picture 14" descr="http://archive.computerhistory.org/resources/still-image/UNIX/unix.license_plate.102623933.l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34125" y="4706112"/>
            <a:ext cx="2438400" cy="19994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5486400" cy="1066800"/>
          </a:xfrm>
        </p:spPr>
        <p:txBody>
          <a:bodyPr/>
          <a:lstStyle/>
          <a:p>
            <a:r>
              <a:rPr lang="en-US" dirty="0" smtClean="0"/>
              <a:t>The other ‘60s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123</a:t>
            </a:fld>
            <a:endParaRPr lang="en-US"/>
          </a:p>
        </p:txBody>
      </p:sp>
      <p:pic>
        <p:nvPicPr>
          <p:cNvPr id="145410" name="Picture 2" descr="http://upload.wikimedia.org/wikipedia/commons/thumb/2/23/Spacewar%21-PDP-1-20070512.jpg/256px-Spacewar%21-PDP-1-2007051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4600" y="685800"/>
            <a:ext cx="2438400" cy="1638300"/>
          </a:xfrm>
          <a:prstGeom prst="rect">
            <a:avLst/>
          </a:prstGeom>
          <a:noFill/>
        </p:spPr>
      </p:pic>
      <p:pic>
        <p:nvPicPr>
          <p:cNvPr id="145412" name="Picture 4" descr="PDP 8/L from September 1969 Braunschweig Staatsbank more in german Wikipedi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905000" cy="2543175"/>
          </a:xfrm>
          <a:prstGeom prst="rect">
            <a:avLst/>
          </a:prstGeom>
          <a:noFill/>
        </p:spPr>
      </p:pic>
      <p:pic>
        <p:nvPicPr>
          <p:cNvPr id="145416" name="Picture 8" descr="Image:Firstmouseunderside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0" y="1295400"/>
            <a:ext cx="2857500" cy="1905000"/>
          </a:xfrm>
          <a:prstGeom prst="rect">
            <a:avLst/>
          </a:prstGeom>
          <a:noFill/>
        </p:spPr>
      </p:pic>
      <p:pic>
        <p:nvPicPr>
          <p:cNvPr id="145418" name="Picture 10" descr="ARPANET logical map, March 1977.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" y="2971800"/>
            <a:ext cx="2554188" cy="1828800"/>
          </a:xfrm>
          <a:prstGeom prst="rect">
            <a:avLst/>
          </a:prstGeom>
          <a:noFill/>
        </p:spPr>
      </p:pic>
      <p:pic>
        <p:nvPicPr>
          <p:cNvPr id="145420" name="Picture 12" descr="Image:Ken n dennis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953125" y="3258312"/>
            <a:ext cx="2962275" cy="1924051"/>
          </a:xfrm>
          <a:prstGeom prst="rect">
            <a:avLst/>
          </a:prstGeom>
          <a:noFill/>
        </p:spPr>
      </p:pic>
      <p:pic>
        <p:nvPicPr>
          <p:cNvPr id="145424" name="Picture 16" descr="http://www.cs.utexas.edu/users/chris/think/ARPANET/FTP/pdp1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00400" y="3505200"/>
            <a:ext cx="1551214" cy="1809750"/>
          </a:xfrm>
          <a:prstGeom prst="rect">
            <a:avLst/>
          </a:prstGeom>
          <a:noFill/>
        </p:spPr>
      </p:pic>
      <p:pic>
        <p:nvPicPr>
          <p:cNvPr id="145426" name="Picture 18" descr="http://images.ctv.ca/gallery/photo/OS_history_20070126/image0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09800" y="5314950"/>
            <a:ext cx="2057400" cy="154305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124200" y="6400800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OS/360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38600" y="4648200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Multics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" y="2895600"/>
            <a:ext cx="1050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ARPANET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2438400"/>
            <a:ext cx="759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PDP/8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010400" y="381000"/>
            <a:ext cx="117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Spacewars</a:t>
            </a:r>
            <a:endParaRPr lang="en-US" dirty="0"/>
          </a:p>
        </p:txBody>
      </p:sp>
      <p:pic>
        <p:nvPicPr>
          <p:cNvPr id="145428" name="Picture 20" descr="The program thinks it has a large range of contiguous addresses; but in reality the parts it is currently using are scattered around RAM, and the inactive parts are saved in a disk file.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72000" y="5334000"/>
            <a:ext cx="1524000" cy="15240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4572000" y="5943600"/>
            <a:ext cx="165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Virtual memory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733800" y="4953000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Time-sharing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0" y="5638800"/>
            <a:ext cx="281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(defun factorial (n) </a:t>
            </a:r>
          </a:p>
          <a:p>
            <a:r>
              <a:rPr lang="pt-BR" dirty="0" smtClean="0"/>
              <a:t>  (if (&lt;= n 1) 1 </a:t>
            </a:r>
          </a:p>
          <a:p>
            <a:r>
              <a:rPr lang="pt-BR" dirty="0" smtClean="0"/>
              <a:t>       (* n (factorial (- n 1))))) </a:t>
            </a:r>
            <a:endParaRPr lang="en-US" dirty="0"/>
          </a:p>
        </p:txBody>
      </p:sp>
      <p:pic>
        <p:nvPicPr>
          <p:cNvPr id="145440" name="Picture 32" descr="http://www.computerhistory.org/timeline/images/1963_ascii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876800" y="3276600"/>
            <a:ext cx="981364" cy="1781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0582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5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45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45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45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45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4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45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145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145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145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145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8" dur="500"/>
                                        <p:tgtEl>
                                          <p:spTgt spid="145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5" dur="500"/>
                                        <p:tgtEl>
                                          <p:spTgt spid="145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19" grpId="0"/>
      <p:bldP spid="20" grpId="0"/>
      <p:bldP spid="22" grpId="0"/>
      <p:bldP spid="23" grpId="0"/>
      <p:bldP spid="25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What about the 2010’s?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124</a:t>
            </a:fld>
            <a:endParaRPr lang="en-US"/>
          </a:p>
        </p:txBody>
      </p:sp>
      <p:pic>
        <p:nvPicPr>
          <p:cNvPr id="146435" name="Picture 3" descr="C:\Users\mbudiu\AppData\Local\Microsoft\Windows\Temporary Internet Files\Content.IE5\CEUDYJIA\MCj0438059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2209800"/>
            <a:ext cx="3505200" cy="3505200"/>
          </a:xfrm>
          <a:prstGeom prst="rect">
            <a:avLst/>
          </a:prstGeom>
          <a:noFill/>
        </p:spPr>
      </p:pic>
      <p:pic>
        <p:nvPicPr>
          <p:cNvPr id="146437" name="Picture 5" descr="C:\Users\mbudiu\AppData\Local\Microsoft\Windows\Temporary Internet Files\Content.IE5\CEUDYJIA\MCj0234009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219200"/>
            <a:ext cx="1717141" cy="2113984"/>
          </a:xfrm>
          <a:prstGeom prst="rect">
            <a:avLst/>
          </a:prstGeom>
          <a:noFill/>
        </p:spPr>
      </p:pic>
      <p:pic>
        <p:nvPicPr>
          <p:cNvPr id="10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33600"/>
            <a:ext cx="218085" cy="685801"/>
          </a:xfrm>
          <a:prstGeom prst="rect">
            <a:avLst/>
          </a:prstGeom>
          <a:noFill/>
        </p:spPr>
      </p:pic>
      <p:pic>
        <p:nvPicPr>
          <p:cNvPr id="11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200400"/>
            <a:ext cx="218085" cy="685801"/>
          </a:xfrm>
          <a:prstGeom prst="rect">
            <a:avLst/>
          </a:prstGeom>
          <a:noFill/>
        </p:spPr>
      </p:pic>
      <p:pic>
        <p:nvPicPr>
          <p:cNvPr id="12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2590800"/>
            <a:ext cx="218085" cy="685801"/>
          </a:xfrm>
          <a:prstGeom prst="rect">
            <a:avLst/>
          </a:prstGeom>
          <a:noFill/>
        </p:spPr>
      </p:pic>
      <p:pic>
        <p:nvPicPr>
          <p:cNvPr id="13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895600"/>
            <a:ext cx="218085" cy="685801"/>
          </a:xfrm>
          <a:prstGeom prst="rect">
            <a:avLst/>
          </a:prstGeom>
          <a:noFill/>
        </p:spPr>
      </p:pic>
      <p:pic>
        <p:nvPicPr>
          <p:cNvPr id="14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810000"/>
            <a:ext cx="218085" cy="685801"/>
          </a:xfrm>
          <a:prstGeom prst="rect">
            <a:avLst/>
          </a:prstGeom>
          <a:noFill/>
        </p:spPr>
      </p:pic>
      <p:pic>
        <p:nvPicPr>
          <p:cNvPr id="15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514600"/>
            <a:ext cx="218085" cy="685801"/>
          </a:xfrm>
          <a:prstGeom prst="rect">
            <a:avLst/>
          </a:prstGeom>
          <a:noFill/>
        </p:spPr>
      </p:pic>
      <p:pic>
        <p:nvPicPr>
          <p:cNvPr id="16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810000"/>
            <a:ext cx="218085" cy="685801"/>
          </a:xfrm>
          <a:prstGeom prst="rect">
            <a:avLst/>
          </a:prstGeom>
          <a:noFill/>
        </p:spPr>
      </p:pic>
      <p:pic>
        <p:nvPicPr>
          <p:cNvPr id="17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876800"/>
            <a:ext cx="218085" cy="685801"/>
          </a:xfrm>
          <a:prstGeom prst="rect">
            <a:avLst/>
          </a:prstGeom>
          <a:noFill/>
        </p:spPr>
      </p:pic>
      <p:pic>
        <p:nvPicPr>
          <p:cNvPr id="18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981200"/>
            <a:ext cx="218085" cy="685801"/>
          </a:xfrm>
          <a:prstGeom prst="rect">
            <a:avLst/>
          </a:prstGeom>
          <a:noFill/>
        </p:spPr>
      </p:pic>
      <p:pic>
        <p:nvPicPr>
          <p:cNvPr id="19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2819400"/>
            <a:ext cx="218085" cy="685801"/>
          </a:xfrm>
          <a:prstGeom prst="rect">
            <a:avLst/>
          </a:prstGeom>
          <a:noFill/>
        </p:spPr>
      </p:pic>
      <p:pic>
        <p:nvPicPr>
          <p:cNvPr id="20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4114800"/>
            <a:ext cx="218085" cy="685801"/>
          </a:xfrm>
          <a:prstGeom prst="rect">
            <a:avLst/>
          </a:prstGeom>
          <a:noFill/>
        </p:spPr>
      </p:pic>
      <p:pic>
        <p:nvPicPr>
          <p:cNvPr id="21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191000"/>
            <a:ext cx="218085" cy="685801"/>
          </a:xfrm>
          <a:prstGeom prst="rect">
            <a:avLst/>
          </a:prstGeom>
          <a:noFill/>
        </p:spPr>
      </p:pic>
      <p:pic>
        <p:nvPicPr>
          <p:cNvPr id="22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2209800"/>
            <a:ext cx="218085" cy="685801"/>
          </a:xfrm>
          <a:prstGeom prst="rect">
            <a:avLst/>
          </a:prstGeom>
          <a:noFill/>
        </p:spPr>
      </p:pic>
      <p:pic>
        <p:nvPicPr>
          <p:cNvPr id="23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276600"/>
            <a:ext cx="218085" cy="685801"/>
          </a:xfrm>
          <a:prstGeom prst="rect">
            <a:avLst/>
          </a:prstGeom>
          <a:noFill/>
        </p:spPr>
      </p:pic>
      <p:pic>
        <p:nvPicPr>
          <p:cNvPr id="24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2667000"/>
            <a:ext cx="218085" cy="685801"/>
          </a:xfrm>
          <a:prstGeom prst="rect">
            <a:avLst/>
          </a:prstGeom>
          <a:noFill/>
        </p:spPr>
      </p:pic>
      <p:pic>
        <p:nvPicPr>
          <p:cNvPr id="25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2971800"/>
            <a:ext cx="218085" cy="685801"/>
          </a:xfrm>
          <a:prstGeom prst="rect">
            <a:avLst/>
          </a:prstGeom>
          <a:noFill/>
        </p:spPr>
      </p:pic>
      <p:pic>
        <p:nvPicPr>
          <p:cNvPr id="26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886200"/>
            <a:ext cx="218085" cy="685801"/>
          </a:xfrm>
          <a:prstGeom prst="rect">
            <a:avLst/>
          </a:prstGeom>
          <a:noFill/>
        </p:spPr>
      </p:pic>
      <p:pic>
        <p:nvPicPr>
          <p:cNvPr id="27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590800"/>
            <a:ext cx="218085" cy="685801"/>
          </a:xfrm>
          <a:prstGeom prst="rect">
            <a:avLst/>
          </a:prstGeom>
          <a:noFill/>
        </p:spPr>
      </p:pic>
      <p:pic>
        <p:nvPicPr>
          <p:cNvPr id="28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886200"/>
            <a:ext cx="218085" cy="685801"/>
          </a:xfrm>
          <a:prstGeom prst="rect">
            <a:avLst/>
          </a:prstGeom>
          <a:noFill/>
        </p:spPr>
      </p:pic>
      <p:pic>
        <p:nvPicPr>
          <p:cNvPr id="29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4495800"/>
            <a:ext cx="218085" cy="685801"/>
          </a:xfrm>
          <a:prstGeom prst="rect">
            <a:avLst/>
          </a:prstGeom>
          <a:noFill/>
        </p:spPr>
      </p:pic>
      <p:pic>
        <p:nvPicPr>
          <p:cNvPr id="30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057400"/>
            <a:ext cx="218085" cy="685801"/>
          </a:xfrm>
          <a:prstGeom prst="rect">
            <a:avLst/>
          </a:prstGeom>
          <a:noFill/>
        </p:spPr>
      </p:pic>
      <p:pic>
        <p:nvPicPr>
          <p:cNvPr id="31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895600"/>
            <a:ext cx="218085" cy="685801"/>
          </a:xfrm>
          <a:prstGeom prst="rect">
            <a:avLst/>
          </a:prstGeom>
          <a:noFill/>
        </p:spPr>
      </p:pic>
      <p:pic>
        <p:nvPicPr>
          <p:cNvPr id="32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191000"/>
            <a:ext cx="218085" cy="685801"/>
          </a:xfrm>
          <a:prstGeom prst="rect">
            <a:avLst/>
          </a:prstGeom>
          <a:noFill/>
        </p:spPr>
      </p:pic>
      <p:pic>
        <p:nvPicPr>
          <p:cNvPr id="33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267200"/>
            <a:ext cx="218085" cy="685801"/>
          </a:xfrm>
          <a:prstGeom prst="rect">
            <a:avLst/>
          </a:prstGeom>
          <a:noFill/>
        </p:spPr>
      </p:pic>
      <p:pic>
        <p:nvPicPr>
          <p:cNvPr id="35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209800"/>
            <a:ext cx="218085" cy="685801"/>
          </a:xfrm>
          <a:prstGeom prst="rect">
            <a:avLst/>
          </a:prstGeom>
          <a:noFill/>
        </p:spPr>
      </p:pic>
      <p:pic>
        <p:nvPicPr>
          <p:cNvPr id="36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352800"/>
            <a:ext cx="218085" cy="685801"/>
          </a:xfrm>
          <a:prstGeom prst="rect">
            <a:avLst/>
          </a:prstGeom>
          <a:noFill/>
        </p:spPr>
      </p:pic>
      <p:pic>
        <p:nvPicPr>
          <p:cNvPr id="37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743200"/>
            <a:ext cx="218085" cy="685801"/>
          </a:xfrm>
          <a:prstGeom prst="rect">
            <a:avLst/>
          </a:prstGeom>
          <a:noFill/>
        </p:spPr>
      </p:pic>
      <p:pic>
        <p:nvPicPr>
          <p:cNvPr id="38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048000"/>
            <a:ext cx="218085" cy="685801"/>
          </a:xfrm>
          <a:prstGeom prst="rect">
            <a:avLst/>
          </a:prstGeom>
          <a:noFill/>
        </p:spPr>
      </p:pic>
      <p:pic>
        <p:nvPicPr>
          <p:cNvPr id="39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962400"/>
            <a:ext cx="218085" cy="685801"/>
          </a:xfrm>
          <a:prstGeom prst="rect">
            <a:avLst/>
          </a:prstGeom>
          <a:noFill/>
        </p:spPr>
      </p:pic>
      <p:pic>
        <p:nvPicPr>
          <p:cNvPr id="40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667000"/>
            <a:ext cx="218085" cy="685801"/>
          </a:xfrm>
          <a:prstGeom prst="rect">
            <a:avLst/>
          </a:prstGeom>
          <a:noFill/>
        </p:spPr>
      </p:pic>
      <p:pic>
        <p:nvPicPr>
          <p:cNvPr id="41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962400"/>
            <a:ext cx="218085" cy="685801"/>
          </a:xfrm>
          <a:prstGeom prst="rect">
            <a:avLst/>
          </a:prstGeom>
          <a:noFill/>
        </p:spPr>
      </p:pic>
      <p:pic>
        <p:nvPicPr>
          <p:cNvPr id="42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4876800"/>
            <a:ext cx="218085" cy="685801"/>
          </a:xfrm>
          <a:prstGeom prst="rect">
            <a:avLst/>
          </a:prstGeom>
          <a:noFill/>
        </p:spPr>
      </p:pic>
      <p:sp>
        <p:nvSpPr>
          <p:cNvPr id="44" name="32-Point Star 43"/>
          <p:cNvSpPr/>
          <p:nvPr/>
        </p:nvSpPr>
        <p:spPr>
          <a:xfrm>
            <a:off x="3768437" y="2677412"/>
            <a:ext cx="2209800" cy="2057400"/>
          </a:xfrm>
          <a:prstGeom prst="star32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32-Point Star 44"/>
          <p:cNvSpPr/>
          <p:nvPr/>
        </p:nvSpPr>
        <p:spPr>
          <a:xfrm rot="21249845">
            <a:off x="4067436" y="2972667"/>
            <a:ext cx="1611801" cy="1466890"/>
          </a:xfrm>
          <a:prstGeom prst="star32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32-Point Star 45"/>
          <p:cNvSpPr/>
          <p:nvPr/>
        </p:nvSpPr>
        <p:spPr>
          <a:xfrm>
            <a:off x="4298693" y="3175460"/>
            <a:ext cx="1149285" cy="1040091"/>
          </a:xfrm>
          <a:prstGeom prst="star32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32-Point Star 46"/>
          <p:cNvSpPr/>
          <p:nvPr/>
        </p:nvSpPr>
        <p:spPr>
          <a:xfrm rot="21249845">
            <a:off x="4455130" y="3317296"/>
            <a:ext cx="838276" cy="741566"/>
          </a:xfrm>
          <a:prstGeom prst="star32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047" name="Picture 7" descr="C:\Users\mbudiu.NORTHAMERICA\AppData\Local\Microsoft\Windows\Temporary Internet Files\Content.IE5\925GOJ4Q\MCj043394100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3505200"/>
            <a:ext cx="876300" cy="876300"/>
          </a:xfrm>
          <a:prstGeom prst="rect">
            <a:avLst/>
          </a:prstGeom>
          <a:noFill/>
        </p:spPr>
      </p:pic>
      <p:cxnSp>
        <p:nvCxnSpPr>
          <p:cNvPr id="50" name="Straight Connector 49"/>
          <p:cNvCxnSpPr>
            <a:stCxn id="44" idx="3"/>
            <a:endCxn id="87047" idx="1"/>
          </p:cNvCxnSpPr>
          <p:nvPr/>
        </p:nvCxnSpPr>
        <p:spPr>
          <a:xfrm>
            <a:off x="5978237" y="3706112"/>
            <a:ext cx="498763" cy="2372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8308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9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1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1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1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1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914400" y="1676400"/>
            <a:ext cx="7543800" cy="5029200"/>
          </a:xfrm>
          <a:prstGeom prst="roundRect">
            <a:avLst>
              <a:gd name="adj" fmla="val 94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Layers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125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47850" y="6019800"/>
            <a:ext cx="5791200" cy="533400"/>
          </a:xfrm>
          <a:prstGeom prst="rect">
            <a:avLst/>
          </a:prstGeom>
          <a:solidFill>
            <a:srgbClr val="E5F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Networking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47850" y="4800600"/>
            <a:ext cx="5791200" cy="457200"/>
          </a:xfrm>
          <a:prstGeom prst="rect">
            <a:avLst/>
          </a:prstGeom>
          <a:solidFill>
            <a:srgbClr val="7FF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Storage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47850" y="3581400"/>
            <a:ext cx="5791200" cy="457200"/>
          </a:xfrm>
          <a:prstGeom prst="rect">
            <a:avLst/>
          </a:prstGeom>
          <a:solidFill>
            <a:srgbClr val="11F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Distributed Execution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7850" y="2971800"/>
            <a:ext cx="5791200" cy="4572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Scheduling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7850" y="2362200"/>
            <a:ext cx="5791200" cy="457200"/>
          </a:xfrm>
          <a:prstGeom prst="rect">
            <a:avLst/>
          </a:prstGeom>
          <a:solidFill>
            <a:srgbClr val="00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Resource Management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28800" y="1143000"/>
            <a:ext cx="5791200" cy="457200"/>
          </a:xfrm>
          <a:prstGeom prst="rect">
            <a:avLst/>
          </a:prstGeom>
          <a:solidFill>
            <a:srgbClr val="003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Applications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47850" y="5410200"/>
            <a:ext cx="5791200" cy="457200"/>
          </a:xfrm>
          <a:prstGeom prst="rect">
            <a:avLst/>
          </a:prstGeom>
          <a:solidFill>
            <a:srgbClr val="B7F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Identity &amp; Security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47850" y="4191000"/>
            <a:ext cx="5791200" cy="457200"/>
          </a:xfrm>
          <a:prstGeom prst="rect">
            <a:avLst/>
          </a:prstGeom>
          <a:solidFill>
            <a:srgbClr val="56F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Caching and Synchronization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28800" y="1752600"/>
            <a:ext cx="5791200" cy="457200"/>
          </a:xfrm>
          <a:prstGeom prst="rect">
            <a:avLst/>
          </a:prstGeom>
          <a:solidFill>
            <a:srgbClr val="006C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Programming Languages and APIs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48410" y="3782210"/>
            <a:ext cx="2753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Operating System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087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126</a:t>
            </a:fld>
            <a:endParaRPr lang="en-US"/>
          </a:p>
        </p:txBody>
      </p:sp>
      <p:pic>
        <p:nvPicPr>
          <p:cNvPr id="141316" name="Picture 4" descr="http://blogs.voices.com/thebiz/Amazon-Web-Services-3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60220"/>
            <a:ext cx="2857500" cy="1162050"/>
          </a:xfrm>
          <a:prstGeom prst="rect">
            <a:avLst/>
          </a:prstGeom>
          <a:noFill/>
        </p:spPr>
      </p:pic>
      <p:pic>
        <p:nvPicPr>
          <p:cNvPr id="141318" name="Picture 6" descr="http://www.arrowasia.com.hk/file_system/intranet/SA/MIME/Image/googl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55620"/>
            <a:ext cx="2990850" cy="1133475"/>
          </a:xfrm>
          <a:prstGeom prst="rect">
            <a:avLst/>
          </a:prstGeom>
          <a:noFill/>
        </p:spPr>
      </p:pic>
      <p:pic>
        <p:nvPicPr>
          <p:cNvPr id="141322" name="Picture 10" descr="http://fishtrain.com/wp-content/uploads/akamai_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836420"/>
            <a:ext cx="2286000" cy="1076325"/>
          </a:xfrm>
          <a:prstGeom prst="rect">
            <a:avLst/>
          </a:prstGeom>
          <a:noFill/>
        </p:spPr>
      </p:pic>
      <p:pic>
        <p:nvPicPr>
          <p:cNvPr id="141324" name="Picture 12" descr="http://ivory.vnunet.com/images/company-logos/vmware-logo/mediu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3131820"/>
            <a:ext cx="2306782" cy="1371600"/>
          </a:xfrm>
          <a:prstGeom prst="rect">
            <a:avLst/>
          </a:prstGeom>
          <a:noFill/>
        </p:spPr>
      </p:pic>
      <p:pic>
        <p:nvPicPr>
          <p:cNvPr id="141326" name="Picture 14" descr="http://blogoehlert.typepad.com/photos/uncategorized/yahoo_log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1400" y="4472940"/>
            <a:ext cx="2209800" cy="1546860"/>
          </a:xfrm>
          <a:prstGeom prst="rect">
            <a:avLst/>
          </a:prstGeom>
          <a:noFill/>
        </p:spPr>
      </p:pic>
      <p:pic>
        <p:nvPicPr>
          <p:cNvPr id="141328" name="Picture 16" descr="http://www.fathomseo.com/blog/wp-content/uploads/2007/09/facebook_logo_larg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8400" y="1975413"/>
            <a:ext cx="2590800" cy="971550"/>
          </a:xfrm>
          <a:prstGeom prst="rect">
            <a:avLst/>
          </a:prstGeom>
          <a:noFill/>
        </p:spPr>
      </p:pic>
      <p:pic>
        <p:nvPicPr>
          <p:cNvPr id="141330" name="Picture 18" descr="AT&amp;T 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0" y="4427220"/>
            <a:ext cx="1638300" cy="1489364"/>
          </a:xfrm>
          <a:prstGeom prst="rect">
            <a:avLst/>
          </a:prstGeom>
          <a:noFill/>
        </p:spPr>
      </p:pic>
      <p:pic>
        <p:nvPicPr>
          <p:cNvPr id="141332" name="Picture 20" descr="http://rackable.com/images/common/masthead-1.gif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05600" y="3436620"/>
            <a:ext cx="1619250" cy="647700"/>
          </a:xfrm>
          <a:prstGeom prst="rect">
            <a:avLst/>
          </a:prstGeom>
          <a:noFill/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89095"/>
            <a:ext cx="2065876" cy="20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0" y="6197025"/>
            <a:ext cx="421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And many, many more…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Pieces of the Global Computer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7647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lecture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127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715000" y="1066800"/>
            <a:ext cx="76200" cy="1066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" descr="C:\Users\mbudiu\AppData\Local\Microsoft\Windows\Temporary Internet Files\Content.IE5\CEUDYJIA\MCj0438059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2209800"/>
            <a:ext cx="3505200" cy="3505200"/>
          </a:xfrm>
          <a:prstGeom prst="rect">
            <a:avLst/>
          </a:prstGeom>
          <a:noFill/>
        </p:spPr>
      </p:pic>
      <p:pic>
        <p:nvPicPr>
          <p:cNvPr id="40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33600"/>
            <a:ext cx="218085" cy="685801"/>
          </a:xfrm>
          <a:prstGeom prst="rect">
            <a:avLst/>
          </a:prstGeom>
          <a:noFill/>
        </p:spPr>
      </p:pic>
      <p:pic>
        <p:nvPicPr>
          <p:cNvPr id="41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200400"/>
            <a:ext cx="218085" cy="685801"/>
          </a:xfrm>
          <a:prstGeom prst="rect">
            <a:avLst/>
          </a:prstGeom>
          <a:noFill/>
        </p:spPr>
      </p:pic>
      <p:pic>
        <p:nvPicPr>
          <p:cNvPr id="42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590800"/>
            <a:ext cx="218085" cy="685801"/>
          </a:xfrm>
          <a:prstGeom prst="rect">
            <a:avLst/>
          </a:prstGeom>
          <a:noFill/>
        </p:spPr>
      </p:pic>
      <p:pic>
        <p:nvPicPr>
          <p:cNvPr id="76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895600"/>
            <a:ext cx="218085" cy="685801"/>
          </a:xfrm>
          <a:prstGeom prst="rect">
            <a:avLst/>
          </a:prstGeom>
          <a:noFill/>
        </p:spPr>
      </p:pic>
      <p:pic>
        <p:nvPicPr>
          <p:cNvPr id="77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810000"/>
            <a:ext cx="218085" cy="685801"/>
          </a:xfrm>
          <a:prstGeom prst="rect">
            <a:avLst/>
          </a:prstGeom>
          <a:noFill/>
        </p:spPr>
      </p:pic>
      <p:pic>
        <p:nvPicPr>
          <p:cNvPr id="78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514600"/>
            <a:ext cx="218085" cy="685801"/>
          </a:xfrm>
          <a:prstGeom prst="rect">
            <a:avLst/>
          </a:prstGeom>
          <a:noFill/>
        </p:spPr>
      </p:pic>
      <p:pic>
        <p:nvPicPr>
          <p:cNvPr id="79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10000"/>
            <a:ext cx="218085" cy="685801"/>
          </a:xfrm>
          <a:prstGeom prst="rect">
            <a:avLst/>
          </a:prstGeom>
          <a:noFill/>
        </p:spPr>
      </p:pic>
      <p:pic>
        <p:nvPicPr>
          <p:cNvPr id="80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4876800"/>
            <a:ext cx="218085" cy="685801"/>
          </a:xfrm>
          <a:prstGeom prst="rect">
            <a:avLst/>
          </a:prstGeom>
          <a:noFill/>
        </p:spPr>
      </p:pic>
      <p:pic>
        <p:nvPicPr>
          <p:cNvPr id="81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981200"/>
            <a:ext cx="218085" cy="685801"/>
          </a:xfrm>
          <a:prstGeom prst="rect">
            <a:avLst/>
          </a:prstGeom>
          <a:noFill/>
        </p:spPr>
      </p:pic>
      <p:pic>
        <p:nvPicPr>
          <p:cNvPr id="82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819400"/>
            <a:ext cx="218085" cy="685801"/>
          </a:xfrm>
          <a:prstGeom prst="rect">
            <a:avLst/>
          </a:prstGeom>
          <a:noFill/>
        </p:spPr>
      </p:pic>
      <p:pic>
        <p:nvPicPr>
          <p:cNvPr id="83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114800"/>
            <a:ext cx="218085" cy="685801"/>
          </a:xfrm>
          <a:prstGeom prst="rect">
            <a:avLst/>
          </a:prstGeom>
          <a:noFill/>
        </p:spPr>
      </p:pic>
      <p:pic>
        <p:nvPicPr>
          <p:cNvPr id="84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4191000"/>
            <a:ext cx="218085" cy="685801"/>
          </a:xfrm>
          <a:prstGeom prst="rect">
            <a:avLst/>
          </a:prstGeom>
          <a:noFill/>
        </p:spPr>
      </p:pic>
      <p:pic>
        <p:nvPicPr>
          <p:cNvPr id="85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209800"/>
            <a:ext cx="218085" cy="685801"/>
          </a:xfrm>
          <a:prstGeom prst="rect">
            <a:avLst/>
          </a:prstGeom>
          <a:noFill/>
        </p:spPr>
      </p:pic>
      <p:pic>
        <p:nvPicPr>
          <p:cNvPr id="86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3276600"/>
            <a:ext cx="218085" cy="685801"/>
          </a:xfrm>
          <a:prstGeom prst="rect">
            <a:avLst/>
          </a:prstGeom>
          <a:noFill/>
        </p:spPr>
      </p:pic>
      <p:pic>
        <p:nvPicPr>
          <p:cNvPr id="87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667000"/>
            <a:ext cx="218085" cy="685801"/>
          </a:xfrm>
          <a:prstGeom prst="rect">
            <a:avLst/>
          </a:prstGeom>
          <a:noFill/>
        </p:spPr>
      </p:pic>
      <p:pic>
        <p:nvPicPr>
          <p:cNvPr id="88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971800"/>
            <a:ext cx="218085" cy="685801"/>
          </a:xfrm>
          <a:prstGeom prst="rect">
            <a:avLst/>
          </a:prstGeom>
          <a:noFill/>
        </p:spPr>
      </p:pic>
      <p:pic>
        <p:nvPicPr>
          <p:cNvPr id="89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886200"/>
            <a:ext cx="218085" cy="685801"/>
          </a:xfrm>
          <a:prstGeom prst="rect">
            <a:avLst/>
          </a:prstGeom>
          <a:noFill/>
        </p:spPr>
      </p:pic>
      <p:pic>
        <p:nvPicPr>
          <p:cNvPr id="90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90800"/>
            <a:ext cx="218085" cy="685801"/>
          </a:xfrm>
          <a:prstGeom prst="rect">
            <a:avLst/>
          </a:prstGeom>
          <a:noFill/>
        </p:spPr>
      </p:pic>
      <p:pic>
        <p:nvPicPr>
          <p:cNvPr id="91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886200"/>
            <a:ext cx="218085" cy="685801"/>
          </a:xfrm>
          <a:prstGeom prst="rect">
            <a:avLst/>
          </a:prstGeom>
          <a:noFill/>
        </p:spPr>
      </p:pic>
      <p:pic>
        <p:nvPicPr>
          <p:cNvPr id="92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495800"/>
            <a:ext cx="218085" cy="685801"/>
          </a:xfrm>
          <a:prstGeom prst="rect">
            <a:avLst/>
          </a:prstGeom>
          <a:noFill/>
        </p:spPr>
      </p:pic>
      <p:pic>
        <p:nvPicPr>
          <p:cNvPr id="93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057400"/>
            <a:ext cx="218085" cy="685801"/>
          </a:xfrm>
          <a:prstGeom prst="rect">
            <a:avLst/>
          </a:prstGeom>
          <a:noFill/>
        </p:spPr>
      </p:pic>
      <p:pic>
        <p:nvPicPr>
          <p:cNvPr id="94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895600"/>
            <a:ext cx="218085" cy="685801"/>
          </a:xfrm>
          <a:prstGeom prst="rect">
            <a:avLst/>
          </a:prstGeom>
          <a:noFill/>
        </p:spPr>
      </p:pic>
      <p:pic>
        <p:nvPicPr>
          <p:cNvPr id="95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4191000"/>
            <a:ext cx="218085" cy="685801"/>
          </a:xfrm>
          <a:prstGeom prst="rect">
            <a:avLst/>
          </a:prstGeom>
          <a:noFill/>
        </p:spPr>
      </p:pic>
      <p:pic>
        <p:nvPicPr>
          <p:cNvPr id="96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267200"/>
            <a:ext cx="218085" cy="685801"/>
          </a:xfrm>
          <a:prstGeom prst="rect">
            <a:avLst/>
          </a:prstGeom>
          <a:noFill/>
        </p:spPr>
      </p:pic>
      <p:pic>
        <p:nvPicPr>
          <p:cNvPr id="97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209800"/>
            <a:ext cx="218085" cy="685801"/>
          </a:xfrm>
          <a:prstGeom prst="rect">
            <a:avLst/>
          </a:prstGeom>
          <a:noFill/>
        </p:spPr>
      </p:pic>
      <p:pic>
        <p:nvPicPr>
          <p:cNvPr id="98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352800"/>
            <a:ext cx="218085" cy="685801"/>
          </a:xfrm>
          <a:prstGeom prst="rect">
            <a:avLst/>
          </a:prstGeom>
          <a:noFill/>
        </p:spPr>
      </p:pic>
      <p:pic>
        <p:nvPicPr>
          <p:cNvPr id="99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743200"/>
            <a:ext cx="218085" cy="685801"/>
          </a:xfrm>
          <a:prstGeom prst="rect">
            <a:avLst/>
          </a:prstGeom>
          <a:noFill/>
        </p:spPr>
      </p:pic>
      <p:pic>
        <p:nvPicPr>
          <p:cNvPr id="100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048000"/>
            <a:ext cx="218085" cy="685801"/>
          </a:xfrm>
          <a:prstGeom prst="rect">
            <a:avLst/>
          </a:prstGeom>
          <a:noFill/>
        </p:spPr>
      </p:pic>
      <p:pic>
        <p:nvPicPr>
          <p:cNvPr id="101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962400"/>
            <a:ext cx="218085" cy="685801"/>
          </a:xfrm>
          <a:prstGeom prst="rect">
            <a:avLst/>
          </a:prstGeom>
          <a:noFill/>
        </p:spPr>
      </p:pic>
      <p:pic>
        <p:nvPicPr>
          <p:cNvPr id="102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667000"/>
            <a:ext cx="218085" cy="685801"/>
          </a:xfrm>
          <a:prstGeom prst="rect">
            <a:avLst/>
          </a:prstGeom>
          <a:noFill/>
        </p:spPr>
      </p:pic>
      <p:pic>
        <p:nvPicPr>
          <p:cNvPr id="103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962400"/>
            <a:ext cx="218085" cy="685801"/>
          </a:xfrm>
          <a:prstGeom prst="rect">
            <a:avLst/>
          </a:prstGeom>
          <a:noFill/>
        </p:spPr>
      </p:pic>
      <p:pic>
        <p:nvPicPr>
          <p:cNvPr id="104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876800"/>
            <a:ext cx="218085" cy="685801"/>
          </a:xfrm>
          <a:prstGeom prst="rect">
            <a:avLst/>
          </a:prstGeom>
          <a:noFill/>
        </p:spPr>
      </p:pic>
      <p:sp>
        <p:nvSpPr>
          <p:cNvPr id="105" name="32-Point Star 104"/>
          <p:cNvSpPr/>
          <p:nvPr/>
        </p:nvSpPr>
        <p:spPr>
          <a:xfrm>
            <a:off x="3768437" y="2677412"/>
            <a:ext cx="2209800" cy="2057400"/>
          </a:xfrm>
          <a:prstGeom prst="star32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32-Point Star 105"/>
          <p:cNvSpPr/>
          <p:nvPr/>
        </p:nvSpPr>
        <p:spPr>
          <a:xfrm rot="21249845">
            <a:off x="4067436" y="2972667"/>
            <a:ext cx="1611801" cy="1466890"/>
          </a:xfrm>
          <a:prstGeom prst="star32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32-Point Star 106"/>
          <p:cNvSpPr/>
          <p:nvPr/>
        </p:nvSpPr>
        <p:spPr>
          <a:xfrm>
            <a:off x="4298693" y="3175460"/>
            <a:ext cx="1149285" cy="1040091"/>
          </a:xfrm>
          <a:prstGeom prst="star32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32-Point Star 107"/>
          <p:cNvSpPr/>
          <p:nvPr/>
        </p:nvSpPr>
        <p:spPr>
          <a:xfrm rot="21249845">
            <a:off x="4455130" y="3317296"/>
            <a:ext cx="838276" cy="741566"/>
          </a:xfrm>
          <a:prstGeom prst="star32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Picture 7" descr="C:\Users\mbudiu.NORTHAMERICA\AppData\Local\Microsoft\Windows\Temporary Internet Files\Content.IE5\925GOJ4Q\MCj04339410000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3505200"/>
            <a:ext cx="876300" cy="876300"/>
          </a:xfrm>
          <a:prstGeom prst="rect">
            <a:avLst/>
          </a:prstGeom>
          <a:noFill/>
        </p:spPr>
      </p:pic>
      <p:cxnSp>
        <p:nvCxnSpPr>
          <p:cNvPr id="110" name="Straight Connector 109"/>
          <p:cNvCxnSpPr>
            <a:endCxn id="109" idx="1"/>
          </p:cNvCxnSpPr>
          <p:nvPr/>
        </p:nvCxnSpPr>
        <p:spPr>
          <a:xfrm>
            <a:off x="5978237" y="3706112"/>
            <a:ext cx="498763" cy="2372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jigsawoutlin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1828800"/>
            <a:ext cx="4582285" cy="381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98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budiu\AppData\Local\Microsoft\Windows\Temporary Internet Files\Content.IE5\7Q8VXV76\MP90022766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cloud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277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“The cloud” is evolving rapidly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New frontiers are being conquered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face of computing will change forever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There is still a lot to be done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might do it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128</a:t>
            </a:fld>
            <a:endParaRPr lang="en-US"/>
          </a:p>
        </p:txBody>
      </p:sp>
      <p:pic>
        <p:nvPicPr>
          <p:cNvPr id="27656" name="Picture 8" descr="C:\Users\mbudiu\AppData\Local\Microsoft\Windows\Temporary Internet Files\Content.IE5\ALO6T82F\MC90043622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946" y="4572000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267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867400" y="6248400"/>
            <a:ext cx="2133600" cy="365125"/>
          </a:xfrm>
        </p:spPr>
        <p:txBody>
          <a:bodyPr/>
          <a:lstStyle/>
          <a:p>
            <a:fld id="{FC7F914F-062F-453F-B34B-BB004E9935E0}" type="slidenum">
              <a:rPr lang="en-US" smtClean="0"/>
              <a:pPr/>
              <a:t>129</a:t>
            </a:fld>
            <a:endParaRPr lang="en-US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651017736"/>
              </p:ext>
            </p:extLst>
          </p:nvPr>
        </p:nvGraphicFramePr>
        <p:xfrm>
          <a:off x="0" y="1752600"/>
          <a:ext cx="38100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4" name="Group 43"/>
          <p:cNvGrpSpPr/>
          <p:nvPr/>
        </p:nvGrpSpPr>
        <p:grpSpPr>
          <a:xfrm>
            <a:off x="4495800" y="2209800"/>
            <a:ext cx="4495800" cy="2835275"/>
            <a:chOff x="304800" y="1600200"/>
            <a:chExt cx="8724443" cy="5121275"/>
          </a:xfrm>
        </p:grpSpPr>
        <p:sp>
          <p:nvSpPr>
            <p:cNvPr id="10" name="Slide Number Placeholder 621"/>
            <p:cNvSpPr txBox="1">
              <a:spLocks/>
            </p:cNvSpPr>
            <p:nvPr/>
          </p:nvSpPr>
          <p:spPr>
            <a:xfrm>
              <a:off x="6553200" y="6356350"/>
              <a:ext cx="2133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FC7F914F-062F-453F-B34B-BB004E9935E0}" type="slidenum">
                <a: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129</a:t>
              </a:fld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1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62200" y="4191001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12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00400" y="41910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13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38600" y="41910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14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876800" y="41910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15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15000" y="41910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16" name="Picture 15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53200" y="41910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17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391400" y="41910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18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229600" y="41910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19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62200" y="1600201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20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00400" y="16002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21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38600" y="16002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22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876800" y="16002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23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15000" y="16002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24" name="Picture 23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53200" y="16002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25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391400" y="16002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26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229600" y="16002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27" name="Picture 16" descr="C:\Users\mbudiu\AppData\Local\Microsoft\Windows\Temporary Internet Files\Content.IE5\0W1FB6JX\MMj01781240000[1].gif"/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04800" y="3429000"/>
              <a:ext cx="1219200" cy="1239187"/>
            </a:xfrm>
            <a:prstGeom prst="rect">
              <a:avLst/>
            </a:prstGeom>
            <a:noFill/>
          </p:spPr>
        </p:pic>
        <p:cxnSp>
          <p:nvCxnSpPr>
            <p:cNvPr id="28" name="Straight Arrow Connector 27"/>
            <p:cNvCxnSpPr/>
            <p:nvPr/>
          </p:nvCxnSpPr>
          <p:spPr>
            <a:xfrm flipV="1">
              <a:off x="1447800" y="2743200"/>
              <a:ext cx="1371600" cy="1309921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1447800" y="2743200"/>
              <a:ext cx="2209800" cy="1309921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447800" y="2743200"/>
              <a:ext cx="3048000" cy="1309920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1447800" y="2743200"/>
              <a:ext cx="3886200" cy="1309921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16200000" flipH="1">
              <a:off x="1188360" y="4312560"/>
              <a:ext cx="1890480" cy="1371600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1447800" y="4053120"/>
              <a:ext cx="2209800" cy="1890480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1447800" y="4053120"/>
              <a:ext cx="3810000" cy="1966680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1447800" y="4053120"/>
              <a:ext cx="4648200" cy="1904999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1447800" y="4053120"/>
              <a:ext cx="5562600" cy="1966680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1447800" y="4053120"/>
              <a:ext cx="3048000" cy="1966680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1447800" y="4053120"/>
              <a:ext cx="6324600" cy="1966680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1447800" y="4053120"/>
              <a:ext cx="7239000" cy="1966680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1447800" y="2743200"/>
              <a:ext cx="4724400" cy="1309921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1447800" y="2743200"/>
              <a:ext cx="6400800" cy="1309921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1447800" y="2743200"/>
              <a:ext cx="5562600" cy="1309921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1447800" y="2743200"/>
              <a:ext cx="7315200" cy="1309922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3733800" y="2743200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/>
              <a:t>=</a:t>
            </a:r>
            <a:endParaRPr lang="en-US" sz="9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Space</a:t>
            </a:r>
            <a:endParaRPr lang="en-US" dirty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219200" y="5943600"/>
            <a:ext cx="5715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 flipH="1" flipV="1">
            <a:off x="-838200" y="3810000"/>
            <a:ext cx="39624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38800" y="6096000"/>
            <a:ext cx="1290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Throughput</a:t>
            </a:r>
          </a:p>
          <a:p>
            <a:r>
              <a:rPr lang="en-US" dirty="0" smtClean="0"/>
              <a:t>(batch)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6096000"/>
            <a:ext cx="1319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Latency</a:t>
            </a:r>
          </a:p>
          <a:p>
            <a:r>
              <a:rPr lang="en-US" dirty="0" smtClean="0"/>
              <a:t>(interactive)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2057400"/>
            <a:ext cx="945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Internet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1139" y="5221069"/>
            <a:ext cx="787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</a:t>
            </a:r>
            <a:r>
              <a:rPr lang="en-US" dirty="0" smtClean="0"/>
              <a:t>ata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295400" y="3886200"/>
            <a:ext cx="2057400" cy="1828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67000" y="3276600"/>
            <a:ext cx="877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Data-</a:t>
            </a:r>
          </a:p>
          <a:p>
            <a:pPr algn="ctr"/>
            <a:r>
              <a:rPr lang="en-US" dirty="0" smtClean="0"/>
              <a:t>parallel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66800" y="4495800"/>
            <a:ext cx="976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Shared</a:t>
            </a:r>
          </a:p>
          <a:p>
            <a:r>
              <a:rPr lang="en-US" dirty="0" smtClean="0"/>
              <a:t>memory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6438900" y="4000500"/>
            <a:ext cx="1905000" cy="182880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429000" y="3886200"/>
            <a:ext cx="4953000" cy="7620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010400" y="3810000"/>
            <a:ext cx="838200" cy="533400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bliqueTopRight">
              <a:rot lat="0" lon="0" rev="0"/>
            </a:camera>
            <a:lightRig rig="threePt" dir="t"/>
          </a:scene3d>
          <a:sp3d extrusionH="1270000">
            <a:bevelB/>
            <a:extrusionClr>
              <a:schemeClr val="tx2">
                <a:lumMod val="20000"/>
                <a:lumOff val="8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X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76600" y="3886200"/>
            <a:ext cx="838200" cy="533400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bliqueTopRight">
              <a:rot lat="0" lon="0" rev="0"/>
            </a:camera>
            <a:lightRig rig="threePt" dir="t"/>
          </a:scene3d>
          <a:sp3d extrusionH="1270000">
            <a:bevelB/>
            <a:extrusionClr>
              <a:schemeClr val="tx2">
                <a:lumMod val="20000"/>
                <a:lumOff val="8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Search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86400" y="5257800"/>
            <a:ext cx="838200" cy="533400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bliqueTopRight">
              <a:rot lat="0" lon="0" rev="0"/>
            </a:camera>
            <a:lightRig rig="threePt" dir="t"/>
          </a:scene3d>
          <a:sp3d extrusionH="1270000">
            <a:bevelB/>
            <a:extrusionClr>
              <a:schemeClr val="tx2">
                <a:lumMod val="20000"/>
                <a:lumOff val="8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HPC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239000" y="1371600"/>
            <a:ext cx="838200" cy="533400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bliqueTopRight">
              <a:rot lat="0" lon="0" rev="0"/>
            </a:camera>
            <a:lightRig rig="threePt" dir="t"/>
          </a:scene3d>
          <a:sp3d extrusionH="1270000">
            <a:bevelB/>
            <a:extrusionClr>
              <a:schemeClr val="tx2">
                <a:lumMod val="20000"/>
                <a:lumOff val="8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Grid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752600" y="5257800"/>
            <a:ext cx="1219200" cy="533400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bliqueTopRight">
              <a:rot lat="0" lon="0" rev="0"/>
            </a:camera>
            <a:lightRig rig="threePt" dir="t"/>
          </a:scene3d>
          <a:sp3d extrusionH="2540000">
            <a:bevelB/>
            <a:extrusionClr>
              <a:schemeClr val="tx2">
                <a:lumMod val="20000"/>
                <a:lumOff val="8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Transaction</a:t>
            </a:r>
          </a:p>
        </p:txBody>
      </p:sp>
    </p:spTree>
    <p:extLst>
      <p:ext uri="{BB962C8B-B14F-4D97-AF65-F5344CB8AC3E}">
        <p14:creationId xmlns:p14="http://schemas.microsoft.com/office/powerpoint/2010/main" val="2082615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Software Availability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130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04975"/>
            <a:ext cx="63246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905375"/>
            <a:ext cx="60293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154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Bibliography (1)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131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990601"/>
            <a:ext cx="88392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hlinkClick r:id="rId2"/>
              </a:rPr>
              <a:t>Dryad: Distributed Data-Parallel Programs from Sequential Building Blocks</a:t>
            </a:r>
            <a:endParaRPr lang="en-US" sz="1400" b="1" dirty="0" smtClean="0"/>
          </a:p>
          <a:p>
            <a:r>
              <a:rPr lang="en-US" sz="1400" i="1" dirty="0" smtClean="0"/>
              <a:t>Michael Isard, Mihai Budiu, Yuan Yu, Andrew Birrell, and Dennis Fetterly</a:t>
            </a:r>
          </a:p>
          <a:p>
            <a:r>
              <a:rPr lang="en-US" sz="1400" dirty="0" smtClean="0"/>
              <a:t>European Conference on Computer Systems (</a:t>
            </a:r>
            <a:r>
              <a:rPr lang="en-US" sz="1400" dirty="0" err="1" smtClean="0"/>
              <a:t>EuroSys</a:t>
            </a:r>
            <a:r>
              <a:rPr lang="en-US" sz="1400" dirty="0" smtClean="0"/>
              <a:t>), Lisbon, Portugal, March 21-23, 2007</a:t>
            </a:r>
          </a:p>
          <a:p>
            <a:endParaRPr lang="en-US" sz="1400" b="1" dirty="0" smtClean="0">
              <a:hlinkClick r:id="rId3"/>
            </a:endParaRPr>
          </a:p>
          <a:p>
            <a:r>
              <a:rPr lang="en-US" sz="1400" b="1" dirty="0" smtClean="0">
                <a:hlinkClick r:id="rId3"/>
              </a:rPr>
              <a:t>DryadLINQ: A System for General-Purpose Distributed Data-Parallel Computing Using a High-Level Language</a:t>
            </a:r>
            <a:endParaRPr lang="en-US" sz="1400" b="1" dirty="0" smtClean="0"/>
          </a:p>
          <a:p>
            <a:r>
              <a:rPr lang="en-US" sz="1400" i="1" dirty="0" smtClean="0"/>
              <a:t>Yuan Yu, Michael Isard, Dennis Fetterly, Mihai Budiu, Úlfar Erlingsson, Pradeep Kumar Gunda, and Jon Currey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Symposium on Operating System Design and Implementation (OSDI), San Diego, CA, December 8-10, 2008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400" b="1" dirty="0" smtClean="0">
              <a:hlinkClick r:id="rId4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hlinkClick r:id="rId4"/>
              </a:rPr>
              <a:t>Hunting for problems with Artemis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i="1" dirty="0" smtClean="0"/>
              <a:t>Gabriela F. </a:t>
            </a:r>
            <a:r>
              <a:rPr lang="en-US" sz="1400" i="1" dirty="0" err="1" smtClean="0"/>
              <a:t>Creţu-Ciocârlie</a:t>
            </a:r>
            <a:r>
              <a:rPr lang="en-US" sz="1400" i="1" dirty="0" smtClean="0"/>
              <a:t>, Mihai Budiu, and Moises Goldszmidt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USENIX Workshop on the Analysis of System Logs (WASL), San Diego, CA, December 7, 2008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hlinkClick r:id="rId5"/>
              </a:rPr>
              <a:t>DryadInc</a:t>
            </a:r>
            <a:r>
              <a:rPr lang="en-US" sz="1400" b="1" dirty="0" smtClean="0">
                <a:hlinkClick r:id="rId5"/>
              </a:rPr>
              <a:t>: Reusing work in large-scale computations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i="1" dirty="0" smtClean="0"/>
              <a:t>Lucian Popa, Mihai Budiu, Yuan Yu, and Michael Isard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Workshop on Hot Topics in Cloud Computing (</a:t>
            </a:r>
            <a:r>
              <a:rPr lang="en-US" sz="1400" dirty="0" err="1" smtClean="0"/>
              <a:t>HotCloud</a:t>
            </a:r>
            <a:r>
              <a:rPr lang="en-US" sz="1400" dirty="0" smtClean="0"/>
              <a:t>), San Diego, CA, June 15, 2009 </a:t>
            </a:r>
            <a:br>
              <a:rPr lang="en-US" sz="1400" dirty="0" smtClean="0"/>
            </a:br>
            <a:endParaRPr lang="en-US" sz="14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hlinkClick r:id="rId6" action="ppaction://hlinkfile"/>
              </a:rPr>
              <a:t>Distributed Aggregation for Data-Parallel Computing: Interfaces and Implementations</a:t>
            </a:r>
            <a:r>
              <a:rPr lang="en-US" sz="1400" dirty="0" smtClean="0"/>
              <a:t>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/>
              <a:t>Yuan Yu, Pradeep Kumar Gunda, and Michael Isard,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/>
              <a:t>ACM Symposium on Operating Systems Principles (SOSP), October 2009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/>
          </a:p>
          <a:p>
            <a:r>
              <a:rPr lang="en-US" sz="1400" b="1" dirty="0" smtClean="0">
                <a:hlinkClick r:id="rId7"/>
              </a:rPr>
              <a:t>Quincy: Fair Scheduling for Distributed Computing Clusters</a:t>
            </a:r>
            <a:endParaRPr lang="en-US" sz="1400" b="1" dirty="0" smtClean="0"/>
          </a:p>
          <a:p>
            <a:pPr lvl="0"/>
            <a:r>
              <a:rPr lang="en-US" sz="1400" i="1" dirty="0" smtClean="0"/>
              <a:t>Michael Isard, Vijayan Prabhakaran, Jon Currey, Udi Wieder, Kunal Talwar, and Andrew Goldberg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ACM Symposium on Operating Systems Principles (SOSP), October 2009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8632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Bibliography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u="sng" dirty="0">
                <a:hlinkClick r:id="rId2"/>
              </a:rPr>
              <a:t>Autopilot: Automatic Data Center </a:t>
            </a:r>
            <a:r>
              <a:rPr lang="en-US" sz="1600" b="1" u="sng" dirty="0" smtClean="0">
                <a:hlinkClick r:id="rId2"/>
              </a:rPr>
              <a:t>Management</a:t>
            </a:r>
            <a:r>
              <a:rPr lang="en-US" sz="1600" dirty="0" smtClean="0"/>
              <a:t>, </a:t>
            </a:r>
            <a:r>
              <a:rPr lang="en-US" sz="1600" i="1" dirty="0" smtClean="0"/>
              <a:t>Michael Isard</a:t>
            </a:r>
            <a:r>
              <a:rPr lang="en-US" sz="1600" dirty="0" smtClean="0"/>
              <a:t>, </a:t>
            </a:r>
            <a:r>
              <a:rPr lang="en-US" sz="1600" dirty="0"/>
              <a:t>in </a:t>
            </a:r>
            <a:r>
              <a:rPr lang="en-US" sz="1600" i="1" dirty="0"/>
              <a:t>Operating Systems Review</a:t>
            </a:r>
            <a:r>
              <a:rPr lang="en-US" sz="1600" dirty="0"/>
              <a:t>, vol. 41, no. 2, pp. 60-67, April 2007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b="1" u="sng" dirty="0">
                <a:hlinkClick r:id="rId3"/>
              </a:rPr>
              <a:t>Distributed Data-Parallel Computing Using a High-Level Programming </a:t>
            </a:r>
            <a:r>
              <a:rPr lang="en-US" sz="1600" b="1" u="sng" dirty="0" smtClean="0">
                <a:hlinkClick r:id="rId3"/>
              </a:rPr>
              <a:t>Language</a:t>
            </a:r>
            <a:r>
              <a:rPr lang="en-US" sz="1600" u="sng" dirty="0" smtClean="0">
                <a:hlinkClick r:id="rId4"/>
              </a:rPr>
              <a:t>, </a:t>
            </a:r>
            <a:r>
              <a:rPr lang="en-US" sz="1600" i="1" dirty="0"/>
              <a:t>Michael Isard and Yuan </a:t>
            </a:r>
            <a:r>
              <a:rPr lang="en-US" sz="1600" i="1" dirty="0" smtClean="0"/>
              <a:t>Yu</a:t>
            </a:r>
            <a:r>
              <a:rPr lang="en-US" sz="1600" dirty="0" smtClean="0"/>
              <a:t>, </a:t>
            </a:r>
            <a:r>
              <a:rPr lang="en-US" sz="1600" dirty="0"/>
              <a:t>in </a:t>
            </a:r>
            <a:r>
              <a:rPr lang="en-US" sz="1600" i="1" dirty="0"/>
              <a:t>International Conference on Management of Data (SIGMOD)</a:t>
            </a:r>
            <a:r>
              <a:rPr lang="en-US" sz="1600" dirty="0"/>
              <a:t>, July 2009</a:t>
            </a:r>
          </a:p>
          <a:p>
            <a:pPr marL="0" indent="0">
              <a:buNone/>
            </a:pPr>
            <a:endParaRPr lang="en-US" sz="1600" dirty="0" smtClean="0">
              <a:hlinkClick r:id="rId4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b="1" dirty="0" smtClean="0">
                <a:hlinkClick r:id="rId5"/>
              </a:rPr>
              <a:t>SCOPE</a:t>
            </a:r>
            <a:r>
              <a:rPr lang="en-US" sz="1600" b="1" dirty="0">
                <a:hlinkClick r:id="rId5"/>
              </a:rPr>
              <a:t>: Easy and Efficient Parallel Processing of Massive Data Sets</a:t>
            </a:r>
            <a:r>
              <a:rPr lang="en-US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en-US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en-US" sz="1600" i="1" dirty="0"/>
              <a:t>Ronnie Chaiken, Bob Jenkins, Per-</a:t>
            </a:r>
            <a:r>
              <a:rPr lang="en-US" sz="1600" i="1" dirty="0" err="1"/>
              <a:t>Åke</a:t>
            </a:r>
            <a:r>
              <a:rPr lang="en-US" sz="1600" i="1" dirty="0"/>
              <a:t> Larson, Bill Ramsey, Darren </a:t>
            </a:r>
            <a:r>
              <a:rPr lang="en-US" sz="1600" i="1" dirty="0" err="1"/>
              <a:t>Shakib</a:t>
            </a:r>
            <a:r>
              <a:rPr lang="en-US" sz="1600" i="1" dirty="0"/>
              <a:t>, Simon Weaver, and  </a:t>
            </a:r>
            <a:r>
              <a:rPr lang="en-US" sz="1600" i="1" dirty="0" err="1"/>
              <a:t>Jingren</a:t>
            </a:r>
            <a:r>
              <a:rPr lang="en-US" sz="1600" i="1" dirty="0"/>
              <a:t> </a:t>
            </a:r>
            <a:r>
              <a:rPr lang="en-US" sz="1600" i="1" dirty="0" smtClean="0"/>
              <a:t>Zhou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smtClean="0"/>
              <a:t>Very </a:t>
            </a:r>
            <a:r>
              <a:rPr lang="en-US" sz="1600" dirty="0"/>
              <a:t>Large Databases Conference (VLDB), Auckland, New Zealand, August 23-28 2008</a:t>
            </a:r>
          </a:p>
          <a:p>
            <a:pPr marL="0" indent="0">
              <a:buNone/>
            </a:pPr>
            <a:endParaRPr lang="en-US" sz="1600" dirty="0" smtClean="0">
              <a:hlinkClick r:id="rId6"/>
            </a:endParaRPr>
          </a:p>
          <a:p>
            <a:pPr marL="0" indent="0">
              <a:buNone/>
            </a:pPr>
            <a:r>
              <a:rPr lang="en-US" sz="1600" b="1" dirty="0" smtClean="0">
                <a:hlinkClick r:id="rId6"/>
              </a:rPr>
              <a:t>Incorporating </a:t>
            </a:r>
            <a:r>
              <a:rPr lang="en-US" sz="1600" b="1" dirty="0">
                <a:hlinkClick r:id="rId6"/>
              </a:rPr>
              <a:t>Partitioning and Parallel Plans into the SCOPE </a:t>
            </a:r>
            <a:r>
              <a:rPr lang="en-US" sz="1600" b="1" dirty="0" smtClean="0">
                <a:hlinkClick r:id="rId6"/>
              </a:rPr>
              <a:t>Optimizer</a:t>
            </a:r>
            <a:r>
              <a:rPr lang="en-US" sz="1600" dirty="0" smtClean="0"/>
              <a:t>, </a:t>
            </a:r>
            <a:r>
              <a:rPr lang="en-US" sz="1600" i="1" dirty="0" err="1"/>
              <a:t>Jingren</a:t>
            </a:r>
            <a:r>
              <a:rPr lang="en-US" sz="1600" i="1" dirty="0"/>
              <a:t> Zhou, Per-</a:t>
            </a:r>
            <a:r>
              <a:rPr lang="en-US" sz="1600" i="1" dirty="0" err="1"/>
              <a:t>Åke</a:t>
            </a:r>
            <a:r>
              <a:rPr lang="en-US" sz="1600" i="1" dirty="0"/>
              <a:t> Larson, and Ronnie Chaiken</a:t>
            </a:r>
            <a:r>
              <a:rPr lang="en-US" sz="1600" dirty="0"/>
              <a:t>, in Proc. of the 2010 ICDE Conference (ICDE’10).</a:t>
            </a:r>
            <a:r>
              <a:rPr lang="en-US" sz="1600" i="1" u="sng" dirty="0"/>
              <a:t> </a:t>
            </a:r>
            <a:endParaRPr lang="en-US" sz="1600" dirty="0">
              <a:hlinkClick r:id="rId4"/>
            </a:endParaRP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>
                <a:hlinkClick r:id="rId7" action="ppaction://hlinkfile"/>
              </a:rPr>
              <a:t>Nectar: Automatic Management of Data and Computation in Datacenters</a:t>
            </a:r>
            <a:r>
              <a:rPr lang="en-US" sz="1600" dirty="0"/>
              <a:t>, </a:t>
            </a:r>
            <a:r>
              <a:rPr lang="en-US" sz="1600" i="1" dirty="0" smtClean="0"/>
              <a:t>Pradeep </a:t>
            </a:r>
            <a:r>
              <a:rPr lang="en-US" sz="1600" i="1" dirty="0"/>
              <a:t>Kumar Gunda, Lenin Ravindranath, </a:t>
            </a:r>
            <a:r>
              <a:rPr lang="en-US" sz="1600" i="1" dirty="0" err="1"/>
              <a:t>Chandramohan</a:t>
            </a:r>
            <a:r>
              <a:rPr lang="en-US" sz="1600" i="1" dirty="0"/>
              <a:t> A. Thekkath, Yuan Yu, and Li Zhuang</a:t>
            </a:r>
            <a:r>
              <a:rPr lang="en-US" sz="1600" dirty="0"/>
              <a:t>, </a:t>
            </a:r>
            <a:r>
              <a:rPr lang="en-US" sz="1600" dirty="0" smtClean="0"/>
              <a:t>in </a:t>
            </a:r>
            <a:r>
              <a:rPr lang="en-US" sz="1600" i="1" dirty="0"/>
              <a:t>Proceedings of the 9th Symposium on Operating Systems Design and Implementation (OSDI)</a:t>
            </a:r>
            <a:r>
              <a:rPr lang="en-US" sz="1600" dirty="0"/>
              <a:t>, October 2010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58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Software Stack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80527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05927" y="4191000"/>
            <a:ext cx="7366000" cy="3734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Cluster Management (Windows HPC Cluster)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80527" y="3657600"/>
            <a:ext cx="73914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Storage (Distributed Storage Catalog)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80527" y="3124200"/>
            <a:ext cx="7391400" cy="38100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Execution (Dryad)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80527" y="2590800"/>
            <a:ext cx="7391400" cy="381000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Language (LINQ To HPC)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385527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366727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271727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5927" y="4724400"/>
            <a:ext cx="7366000" cy="3734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Virtual Machine (Windows Azure)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" y="2057400"/>
            <a:ext cx="73914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Applications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8458200" y="1981200"/>
            <a:ext cx="457200" cy="3886200"/>
          </a:xfrm>
          <a:prstGeom prst="upArrow">
            <a:avLst/>
          </a:prstGeom>
          <a:solidFill>
            <a:srgbClr val="11FF1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7456388" y="3739635"/>
            <a:ext cx="2003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Higher abstractions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992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15" grpId="0" animBg="1"/>
      <p:bldP spid="17" grpId="0" animBg="1"/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3657600"/>
            <a:ext cx="8610600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Execution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0" y="1752600"/>
            <a:ext cx="8610600" cy="685800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Application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Data-Parallel Computation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z="1100" smtClean="0"/>
              <a:pPr/>
              <a:t>15</a:t>
            </a:fld>
            <a:endParaRPr lang="en-US" sz="1100" dirty="0"/>
          </a:p>
        </p:txBody>
      </p:sp>
      <p:sp>
        <p:nvSpPr>
          <p:cNvPr id="4" name="Rectangle 3"/>
          <p:cNvSpPr/>
          <p:nvPr/>
        </p:nvSpPr>
        <p:spPr>
          <a:xfrm>
            <a:off x="228600" y="4572000"/>
            <a:ext cx="8610600" cy="685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Storage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2743200"/>
            <a:ext cx="86106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Language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81200" y="2667000"/>
            <a:ext cx="1676400" cy="2819400"/>
          </a:xfrm>
          <a:prstGeom prst="roundRect">
            <a:avLst>
              <a:gd name="adj" fmla="val 10898"/>
            </a:avLst>
          </a:prstGeom>
          <a:solidFill>
            <a:srgbClr val="C0C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Parallel	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Databases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733800" y="3048000"/>
            <a:ext cx="1676400" cy="1447800"/>
          </a:xfrm>
          <a:prstGeom prst="roundRect">
            <a:avLst>
              <a:gd name="adj" fmla="val 10321"/>
            </a:avLst>
          </a:prstGeom>
          <a:solidFill>
            <a:srgbClr val="C0C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Map-Reduce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33800" y="4495800"/>
            <a:ext cx="1676400" cy="990600"/>
          </a:xfrm>
          <a:prstGeom prst="roundRect">
            <a:avLst/>
          </a:prstGeom>
          <a:solidFill>
            <a:srgbClr val="C0C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GFS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err="1" smtClean="0">
                <a:solidFill>
                  <a:schemeClr val="tx1"/>
                </a:solidFill>
              </a:rPr>
              <a:t>BigTable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239000" y="4495800"/>
            <a:ext cx="1524000" cy="990600"/>
          </a:xfrm>
          <a:prstGeom prst="roundRect">
            <a:avLst/>
          </a:prstGeom>
          <a:solidFill>
            <a:srgbClr val="C0C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DSC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239000" y="3505200"/>
            <a:ext cx="1524000" cy="990600"/>
          </a:xfrm>
          <a:prstGeom prst="roundRect">
            <a:avLst/>
          </a:prstGeom>
          <a:solidFill>
            <a:srgbClr val="C0C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Dryad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239000" y="2667000"/>
            <a:ext cx="1524000" cy="838200"/>
          </a:xfrm>
          <a:prstGeom prst="roundRect">
            <a:avLst/>
          </a:prstGeom>
          <a:solidFill>
            <a:srgbClr val="C0C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L2H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Scope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733800" y="2667000"/>
            <a:ext cx="1676400" cy="381000"/>
          </a:xfrm>
          <a:prstGeom prst="roundRect">
            <a:avLst>
              <a:gd name="adj" fmla="val 20206"/>
            </a:avLst>
          </a:prstGeom>
          <a:solidFill>
            <a:srgbClr val="C0C0C0">
              <a:alpha val="50196"/>
            </a:srgb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Sawzall,FlumeJava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486400" y="3048000"/>
            <a:ext cx="1676400" cy="1447800"/>
          </a:xfrm>
          <a:prstGeom prst="roundRect">
            <a:avLst>
              <a:gd name="adj" fmla="val 10321"/>
            </a:avLst>
          </a:prstGeom>
          <a:solidFill>
            <a:srgbClr val="C0C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Hadoop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486400" y="4495800"/>
            <a:ext cx="1676400" cy="990600"/>
          </a:xfrm>
          <a:prstGeom prst="roundRect">
            <a:avLst/>
          </a:prstGeom>
          <a:solidFill>
            <a:srgbClr val="C0C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HDFS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486400" y="2667000"/>
            <a:ext cx="1676400" cy="381000"/>
          </a:xfrm>
          <a:prstGeom prst="roundRect">
            <a:avLst>
              <a:gd name="adj" fmla="val 26999"/>
            </a:avLst>
          </a:prstGeom>
          <a:solidFill>
            <a:srgbClr val="C0C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Pig, Hive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0800" y="23622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019800" y="23622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≈SQL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467600" y="2362200"/>
            <a:ext cx="112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LINQ, SQL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888707" y="2362200"/>
            <a:ext cx="136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Sawzall</a:t>
            </a:r>
            <a:r>
              <a:rPr lang="en-US" dirty="0" smtClean="0"/>
              <a:t>, Java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986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4" grpId="0" animBg="1"/>
      <p:bldP spid="16" grpId="0" animBg="1"/>
      <p:bldP spid="17" grpId="0" animBg="1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mbudiu\Local Settings\Temporary Internet Files\Content.IE5\8FBAYZRT\MPj0427709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2898475"/>
            <a:ext cx="1676400" cy="1676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Modularity pays off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r>
              <a:rPr lang="en-US" dirty="0" smtClean="0"/>
              <a:t>Entire stack easily ported to new runtimes</a:t>
            </a:r>
          </a:p>
          <a:p>
            <a:pPr lvl="1"/>
            <a:r>
              <a:rPr lang="en-US" dirty="0" smtClean="0"/>
              <a:t>HPC, Cosmos, Azure</a:t>
            </a:r>
          </a:p>
          <a:p>
            <a:r>
              <a:rPr lang="en-US" dirty="0" smtClean="0"/>
              <a:t>Clean language/runtime separation</a:t>
            </a:r>
          </a:p>
          <a:p>
            <a:pPr lvl="1"/>
            <a:r>
              <a:rPr lang="en-US" dirty="0" smtClean="0"/>
              <a:t>Allowed new languages to reuse stack: </a:t>
            </a:r>
            <a:br>
              <a:rPr lang="en-US" dirty="0" smtClean="0"/>
            </a:br>
            <a:r>
              <a:rPr lang="en-US" dirty="0" smtClean="0"/>
              <a:t>Scope, LINQ to </a:t>
            </a:r>
            <a:r>
              <a:rPr lang="en-US" dirty="0" smtClean="0"/>
              <a:t>HPC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98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17</a:t>
            </a:fld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81000" y="5334000"/>
            <a:ext cx="8534400" cy="76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1001295" y="562810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8087895" y="562810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8480243">
            <a:off x="592553" y="3618498"/>
            <a:ext cx="3673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Google Map-Reduce paper published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2606276" y="562810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8480243">
            <a:off x="2077985" y="3885399"/>
            <a:ext cx="302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Dryad deployed by Live search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783560" y="562810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8480243">
            <a:off x="2652334" y="4404976"/>
            <a:ext cx="169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Hadoop created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8480243">
            <a:off x="3697230" y="4152745"/>
            <a:ext cx="231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Dryad paper published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275239" y="562810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8480243">
            <a:off x="-118527" y="3659415"/>
            <a:ext cx="3544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Google File-System paper published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4939333" y="562810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8480243">
            <a:off x="4697165" y="3941295"/>
            <a:ext cx="2777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DryadLINQ paper published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77" name="Picture 5" descr="C:\Users\mbudiu\AppData\Local\Microsoft\Windows\Temporary Internet Files\Content.IE5\4RTJG1K4\MP90040040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8600"/>
            <a:ext cx="2362200" cy="157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 rot="16200000">
            <a:off x="6792495" y="564535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8480243">
            <a:off x="6331878" y="3735155"/>
            <a:ext cx="330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DryadLINQ becomes LINQ to HPC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8480243">
            <a:off x="8105365" y="4501936"/>
            <a:ext cx="1134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L2H beta2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8480243">
            <a:off x="2850224" y="4173191"/>
            <a:ext cx="2262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Amazon EC2 launched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489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246" y="4419600"/>
            <a:ext cx="7772400" cy="1362075"/>
          </a:xfrm>
        </p:spPr>
        <p:txBody>
          <a:bodyPr/>
          <a:lstStyle/>
          <a:p>
            <a:r>
              <a:rPr lang="en-US" dirty="0" smtClean="0"/>
              <a:t>Cluster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953922" y="1545383"/>
            <a:ext cx="4958652" cy="2692276"/>
            <a:chOff x="814873" y="2028986"/>
            <a:chExt cx="7414727" cy="3914614"/>
          </a:xfrm>
        </p:grpSpPr>
        <p:sp>
          <p:nvSpPr>
            <p:cNvPr id="6" name="Rectangle 5"/>
            <p:cNvSpPr/>
            <p:nvPr/>
          </p:nvSpPr>
          <p:spPr>
            <a:xfrm>
              <a:off x="8382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63600" y="4191000"/>
              <a:ext cx="7366000" cy="37349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Cluster services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38200" y="3657600"/>
              <a:ext cx="7391400" cy="381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Cluster storage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38200" y="3124200"/>
              <a:ext cx="7391400" cy="381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Distributed Execution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38200" y="2590800"/>
              <a:ext cx="7391400" cy="38100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FF99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Language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432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244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6294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63600" y="4724400"/>
              <a:ext cx="7366000" cy="37349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Health service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14873" y="2028986"/>
              <a:ext cx="7391400" cy="381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Applications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774371" y="1371600"/>
            <a:ext cx="5388429" cy="2349759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08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5" t="10664" r="5989"/>
          <a:stretch/>
        </p:blipFill>
        <p:spPr bwMode="auto">
          <a:xfrm>
            <a:off x="4977442" y="2829464"/>
            <a:ext cx="4071667" cy="32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Machines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Commodity server-class systems</a:t>
            </a:r>
          </a:p>
          <a:p>
            <a:r>
              <a:rPr lang="en-US" dirty="0" smtClean="0"/>
              <a:t>Optimized for </a:t>
            </a:r>
            <a:r>
              <a:rPr lang="en-US" dirty="0" smtClean="0">
                <a:solidFill>
                  <a:srgbClr val="FF0000"/>
                </a:solidFill>
              </a:rPr>
              <a:t>cost</a:t>
            </a:r>
          </a:p>
          <a:p>
            <a:r>
              <a:rPr lang="en-US" dirty="0" smtClean="0"/>
              <a:t>Remote management interface</a:t>
            </a:r>
          </a:p>
          <a:p>
            <a:r>
              <a:rPr lang="en-US" dirty="0" smtClean="0"/>
              <a:t>Local storage (multiple drives)</a:t>
            </a:r>
          </a:p>
          <a:p>
            <a:r>
              <a:rPr lang="en-US" dirty="0" smtClean="0"/>
              <a:t>Multi-core CPU</a:t>
            </a:r>
          </a:p>
          <a:p>
            <a:r>
              <a:rPr lang="en-US" dirty="0" smtClean="0"/>
              <a:t>Gigabit Ethernet</a:t>
            </a:r>
          </a:p>
          <a:p>
            <a:r>
              <a:rPr lang="en-US" dirty="0" smtClean="0"/>
              <a:t>Stock Windows Server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32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Myself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1814905" cy="229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2200" y="1981200"/>
            <a:ext cx="676023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Researcher at Microsoft Research</a:t>
            </a:r>
            <a:br>
              <a:rPr lang="en-US" sz="2800" dirty="0" smtClean="0"/>
            </a:br>
            <a:r>
              <a:rPr lang="en-US" sz="2800" dirty="0" smtClean="0"/>
              <a:t> in Mountain View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Ph.D. in Computer Science from </a:t>
            </a:r>
            <a:br>
              <a:rPr lang="en-US" sz="2800" dirty="0" smtClean="0"/>
            </a:br>
            <a:r>
              <a:rPr lang="en-US" sz="2800" dirty="0" smtClean="0"/>
              <a:t>Carnegie Mellon, 2004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Worked on reconfigurable hardware, compilers, security, cloud computing, performance analysis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5434757"/>
            <a:ext cx="8933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I worked on most software layers that I am presenting today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618950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network topology</a:t>
            </a:r>
            <a:endParaRPr lang="en-US" dirty="0"/>
          </a:p>
        </p:txBody>
      </p:sp>
      <p:pic>
        <p:nvPicPr>
          <p:cNvPr id="22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357" y="3886201"/>
            <a:ext cx="799643" cy="2514600"/>
          </a:xfrm>
          <a:prstGeom prst="rect">
            <a:avLst/>
          </a:prstGeom>
          <a:noFill/>
        </p:spPr>
      </p:pic>
      <p:pic>
        <p:nvPicPr>
          <p:cNvPr id="24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0757" y="3886200"/>
            <a:ext cx="799643" cy="2514600"/>
          </a:xfrm>
          <a:prstGeom prst="rect">
            <a:avLst/>
          </a:prstGeom>
          <a:noFill/>
        </p:spPr>
      </p:pic>
      <p:pic>
        <p:nvPicPr>
          <p:cNvPr id="26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7157" y="3886200"/>
            <a:ext cx="799643" cy="2514600"/>
          </a:xfrm>
          <a:prstGeom prst="rect">
            <a:avLst/>
          </a:prstGeom>
          <a:noFill/>
        </p:spPr>
      </p:pic>
      <p:pic>
        <p:nvPicPr>
          <p:cNvPr id="28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3557" y="3886200"/>
            <a:ext cx="799643" cy="25146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724357" y="3505200"/>
            <a:ext cx="762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00757" y="3505200"/>
            <a:ext cx="762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077157" y="3505200"/>
            <a:ext cx="762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753557" y="3505200"/>
            <a:ext cx="762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11588" y="2133600"/>
            <a:ext cx="762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>
            <a:stCxn id="16" idx="2"/>
            <a:endCxn id="12" idx="0"/>
          </p:cNvCxnSpPr>
          <p:nvPr/>
        </p:nvCxnSpPr>
        <p:spPr>
          <a:xfrm flipH="1">
            <a:off x="1105357" y="2667000"/>
            <a:ext cx="3087231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762794" y="3885406"/>
            <a:ext cx="304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724694" y="3999706"/>
            <a:ext cx="5334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648494" y="4152106"/>
            <a:ext cx="8382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610394" y="4266406"/>
            <a:ext cx="1066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534194" y="4418806"/>
            <a:ext cx="1371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57994" y="4571206"/>
            <a:ext cx="16764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2439194" y="3885406"/>
            <a:ext cx="304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2401094" y="3999706"/>
            <a:ext cx="5334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2324894" y="4152106"/>
            <a:ext cx="8382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2286794" y="4266406"/>
            <a:ext cx="1066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2210594" y="4418806"/>
            <a:ext cx="1371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2134394" y="4571206"/>
            <a:ext cx="16764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4115594" y="3885406"/>
            <a:ext cx="304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4077494" y="3999706"/>
            <a:ext cx="5334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4001294" y="4152106"/>
            <a:ext cx="8382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3963194" y="4266406"/>
            <a:ext cx="1066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3886994" y="4418806"/>
            <a:ext cx="1371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3810794" y="4571206"/>
            <a:ext cx="16764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5791994" y="3885406"/>
            <a:ext cx="304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5753894" y="3999706"/>
            <a:ext cx="5334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>
            <a:off x="5677694" y="4152106"/>
            <a:ext cx="8382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5639594" y="4266406"/>
            <a:ext cx="1066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5563394" y="4418806"/>
            <a:ext cx="1371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5487194" y="4571206"/>
            <a:ext cx="16764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6" idx="2"/>
            <a:endCxn id="13" idx="0"/>
          </p:cNvCxnSpPr>
          <p:nvPr/>
        </p:nvCxnSpPr>
        <p:spPr>
          <a:xfrm flipH="1">
            <a:off x="2781757" y="2667000"/>
            <a:ext cx="1410831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6" idx="2"/>
            <a:endCxn id="14" idx="0"/>
          </p:cNvCxnSpPr>
          <p:nvPr/>
        </p:nvCxnSpPr>
        <p:spPr>
          <a:xfrm>
            <a:off x="4192588" y="2667000"/>
            <a:ext cx="265569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16" idx="2"/>
            <a:endCxn id="15" idx="0"/>
          </p:cNvCxnSpPr>
          <p:nvPr/>
        </p:nvCxnSpPr>
        <p:spPr>
          <a:xfrm>
            <a:off x="4192588" y="2667000"/>
            <a:ext cx="1941969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6934200" y="4648200"/>
            <a:ext cx="57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rack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6934200" y="3429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top-of-rack switch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6934200" y="2209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top-level switch</a:t>
            </a:r>
            <a:endParaRPr lang="en-US" dirty="0"/>
          </a:p>
        </p:txBody>
      </p:sp>
      <p:cxnSp>
        <p:nvCxnSpPr>
          <p:cNvPr id="59" name="Straight Connector 58"/>
          <p:cNvCxnSpPr>
            <a:stCxn id="16" idx="0"/>
          </p:cNvCxnSpPr>
          <p:nvPr/>
        </p:nvCxnSpPr>
        <p:spPr>
          <a:xfrm flipV="1">
            <a:off x="4192588" y="1295400"/>
            <a:ext cx="2322969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924869" y="11107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next level switch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2590800" y="2127766"/>
            <a:ext cx="762000" cy="533400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>
            <a:stCxn id="64" idx="2"/>
            <a:endCxn id="12" idx="0"/>
          </p:cNvCxnSpPr>
          <p:nvPr/>
        </p:nvCxnSpPr>
        <p:spPr>
          <a:xfrm flipH="1">
            <a:off x="1105357" y="2661166"/>
            <a:ext cx="1866443" cy="84403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64" idx="2"/>
            <a:endCxn id="13" idx="0"/>
          </p:cNvCxnSpPr>
          <p:nvPr/>
        </p:nvCxnSpPr>
        <p:spPr>
          <a:xfrm flipH="1">
            <a:off x="2781757" y="2661166"/>
            <a:ext cx="190043" cy="84403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64" idx="2"/>
            <a:endCxn id="14" idx="0"/>
          </p:cNvCxnSpPr>
          <p:nvPr/>
        </p:nvCxnSpPr>
        <p:spPr>
          <a:xfrm>
            <a:off x="2971800" y="2661166"/>
            <a:ext cx="1486357" cy="84403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4" idx="2"/>
            <a:endCxn id="15" idx="0"/>
          </p:cNvCxnSpPr>
          <p:nvPr/>
        </p:nvCxnSpPr>
        <p:spPr>
          <a:xfrm>
            <a:off x="2971800" y="2661166"/>
            <a:ext cx="3162757" cy="84403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64" idx="0"/>
          </p:cNvCxnSpPr>
          <p:nvPr/>
        </p:nvCxnSpPr>
        <p:spPr>
          <a:xfrm flipV="1">
            <a:off x="2971800" y="1219200"/>
            <a:ext cx="2534672" cy="908566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secret of scalability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r>
              <a:rPr lang="en-US" dirty="0" smtClean="0"/>
              <a:t>Cheap hardware</a:t>
            </a:r>
          </a:p>
          <a:p>
            <a:r>
              <a:rPr lang="en-US" dirty="0" smtClean="0"/>
              <a:t>Smart software</a:t>
            </a:r>
          </a:p>
          <a:p>
            <a:r>
              <a:rPr lang="en-US" dirty="0" smtClean="0"/>
              <a:t>Berkeley Network of Workstations (</a:t>
            </a:r>
            <a:r>
              <a:rPr lang="en-US" dirty="0"/>
              <a:t>’</a:t>
            </a:r>
            <a:r>
              <a:rPr lang="en-US" dirty="0" smtClean="0"/>
              <a:t>94-’98)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://now.cs.berkeley.edu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2" descr="C:\Documents and Settings\mbudiu\Local Settings\Temporary Internet Files\Content.IE5\8FBAYZRT\MPj0427709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4495800"/>
            <a:ext cx="1676400" cy="1676400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3810001"/>
            <a:ext cx="5296254" cy="281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646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Service: Autopilot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953922" y="1545383"/>
            <a:ext cx="4958652" cy="2692276"/>
            <a:chOff x="814873" y="2028986"/>
            <a:chExt cx="7414727" cy="3914614"/>
          </a:xfrm>
        </p:grpSpPr>
        <p:sp>
          <p:nvSpPr>
            <p:cNvPr id="8" name="Rectangle 7"/>
            <p:cNvSpPr/>
            <p:nvPr/>
          </p:nvSpPr>
          <p:spPr>
            <a:xfrm>
              <a:off x="8382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63600" y="4191000"/>
              <a:ext cx="7366000" cy="37349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Cluster services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38200" y="3657600"/>
              <a:ext cx="7391400" cy="381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Cluster storage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38200" y="3124200"/>
              <a:ext cx="7391400" cy="381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Distributed Execution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8200" y="2590800"/>
              <a:ext cx="7391400" cy="38100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FF99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Language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432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244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294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63600" y="4724400"/>
              <a:ext cx="7366000" cy="37349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Health service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14873" y="2028986"/>
              <a:ext cx="7391400" cy="381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Applications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774371" y="1371601"/>
            <a:ext cx="5388429" cy="1917578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946146" y="3713584"/>
            <a:ext cx="5388429" cy="629816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2000" y="5029200"/>
            <a:ext cx="2141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 tiny part of Azure)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175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mbudiu\AppData\Local\Microsoft\Windows\Temporary Internet Files\Content.IE5\ALO6T82F\MP900341408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12" y="3124200"/>
            <a:ext cx="260908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Autopilot goal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381000" y="2332037"/>
            <a:ext cx="85344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Handle automatically routine tasks</a:t>
            </a:r>
          </a:p>
          <a:p>
            <a:r>
              <a:rPr lang="en-US" dirty="0" smtClean="0"/>
              <a:t>Without operator intervention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182749"/>
            <a:ext cx="1181375" cy="1742626"/>
          </a:xfrm>
          <a:prstGeom prst="rect">
            <a:avLst/>
          </a:prstGeom>
          <a:noFill/>
        </p:spPr>
      </p:pic>
      <p:pic>
        <p:nvPicPr>
          <p:cNvPr id="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1220" y="2182749"/>
            <a:ext cx="1181375" cy="1742626"/>
          </a:xfrm>
          <a:prstGeom prst="rect">
            <a:avLst/>
          </a:prstGeom>
          <a:noFill/>
        </p:spPr>
      </p:pic>
      <p:pic>
        <p:nvPicPr>
          <p:cNvPr id="11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210020" y="2182749"/>
            <a:ext cx="1181375" cy="1742626"/>
          </a:xfrm>
          <a:prstGeom prst="rect">
            <a:avLst/>
          </a:prstGeom>
          <a:noFill/>
        </p:spPr>
      </p:pic>
      <p:pic>
        <p:nvPicPr>
          <p:cNvPr id="12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6262" y="2182749"/>
            <a:ext cx="1181375" cy="1742626"/>
          </a:xfrm>
          <a:prstGeom prst="rect">
            <a:avLst/>
          </a:prstGeom>
          <a:noFill/>
        </p:spPr>
      </p:pic>
      <p:pic>
        <p:nvPicPr>
          <p:cNvPr id="14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1" y="2182749"/>
            <a:ext cx="1181375" cy="1742626"/>
          </a:xfrm>
          <a:prstGeom prst="rect">
            <a:avLst/>
          </a:prstGeom>
          <a:noFill/>
        </p:spPr>
      </p:pic>
      <p:pic>
        <p:nvPicPr>
          <p:cNvPr id="16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3311" y="2182749"/>
            <a:ext cx="1181375" cy="1742626"/>
          </a:xfrm>
          <a:prstGeom prst="rect">
            <a:avLst/>
          </a:prstGeom>
          <a:noFill/>
        </p:spPr>
      </p:pic>
      <p:pic>
        <p:nvPicPr>
          <p:cNvPr id="18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7956" y="2182749"/>
            <a:ext cx="1181375" cy="1742626"/>
          </a:xfrm>
          <a:prstGeom prst="rect">
            <a:avLst/>
          </a:prstGeom>
          <a:noFill/>
        </p:spPr>
      </p:pic>
      <p:pic>
        <p:nvPicPr>
          <p:cNvPr id="20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594315" y="2182749"/>
            <a:ext cx="1181375" cy="1742626"/>
          </a:xfrm>
          <a:prstGeom prst="rect">
            <a:avLst/>
          </a:prstGeom>
          <a:noFill/>
        </p:spPr>
      </p:pic>
      <p:pic>
        <p:nvPicPr>
          <p:cNvPr id="22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225" y="2182749"/>
            <a:ext cx="1181375" cy="1742626"/>
          </a:xfrm>
          <a:prstGeom prst="rect">
            <a:avLst/>
          </a:prstGeom>
          <a:noFill/>
        </p:spPr>
      </p:pic>
      <p:pic>
        <p:nvPicPr>
          <p:cNvPr id="3074" name="Picture 2" descr="C:\Program Files\Microsoft Office\MEDIA\CAGCAT10\j0252349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997" y="1524000"/>
            <a:ext cx="1342034" cy="81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Program Files\Microsoft Office\MEDIA\CAGCAT10\j0252349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595" y="1533647"/>
            <a:ext cx="1342034" cy="81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135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Autopiloted</a:t>
            </a:r>
            <a:r>
              <a:rPr lang="en-US" dirty="0" smtClean="0"/>
              <a:t>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098" name="Picture 2" descr="C:\Users\mbudiu\AppData\Local\Microsoft\Windows\Temporary Internet Files\Content.IE5\ALO6T82F\MP90043870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4238"/>
            <a:ext cx="2206487" cy="13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8868" y="3581400"/>
            <a:ext cx="799643" cy="2514600"/>
          </a:xfrm>
          <a:prstGeom prst="rect">
            <a:avLst/>
          </a:prstGeom>
          <a:noFill/>
        </p:spPr>
      </p:pic>
      <p:pic>
        <p:nvPicPr>
          <p:cNvPr id="7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5268" y="3581400"/>
            <a:ext cx="799643" cy="2514600"/>
          </a:xfrm>
          <a:prstGeom prst="rect">
            <a:avLst/>
          </a:prstGeom>
          <a:noFill/>
        </p:spPr>
      </p:pic>
      <p:pic>
        <p:nvPicPr>
          <p:cNvPr id="8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1668" y="3581400"/>
            <a:ext cx="799643" cy="2514600"/>
          </a:xfrm>
          <a:prstGeom prst="rect">
            <a:avLst/>
          </a:prstGeom>
          <a:noFill/>
        </p:spPr>
      </p:pic>
      <p:pic>
        <p:nvPicPr>
          <p:cNvPr id="9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888" y="3505200"/>
            <a:ext cx="799643" cy="2514600"/>
          </a:xfrm>
          <a:prstGeom prst="rect">
            <a:avLst/>
          </a:prstGeom>
          <a:noFill/>
        </p:spPr>
      </p:pic>
      <p:pic>
        <p:nvPicPr>
          <p:cNvPr id="10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513" y="3581400"/>
            <a:ext cx="799643" cy="2514600"/>
          </a:xfrm>
          <a:prstGeom prst="rect">
            <a:avLst/>
          </a:prstGeom>
          <a:noFill/>
        </p:spPr>
      </p:pic>
      <p:pic>
        <p:nvPicPr>
          <p:cNvPr id="11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1913" y="3581400"/>
            <a:ext cx="799643" cy="2514600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4068867" y="3124200"/>
            <a:ext cx="4152443" cy="363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Autopilot services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79754" y="2629219"/>
            <a:ext cx="4152443" cy="36335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Application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5" name="Elbow Connector 24"/>
          <p:cNvCxnSpPr>
            <a:stCxn id="4098" idx="3"/>
            <a:endCxn id="23" idx="1"/>
          </p:cNvCxnSpPr>
          <p:nvPr/>
        </p:nvCxnSpPr>
        <p:spPr>
          <a:xfrm>
            <a:off x="3044687" y="2810894"/>
            <a:ext cx="1024180" cy="494981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92049" y="1764906"/>
            <a:ext cx="1959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Autopilot control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9627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Recovery-Oriented Computing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4779" y="1676400"/>
            <a:ext cx="5499967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Everything will eventually fail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/>
              <a:t>Design for failure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/>
              <a:t>Crash-only software design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>
                <a:hlinkClick r:id="rId2"/>
              </a:rPr>
              <a:t>http://</a:t>
            </a:r>
            <a:r>
              <a:rPr lang="en-US" sz="3200" dirty="0" smtClean="0">
                <a:hlinkClick r:id="rId2"/>
              </a:rPr>
              <a:t>roc.cs.berkeley.edu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88776" y="5029200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Brown</a:t>
            </a:r>
            <a:r>
              <a:rPr lang="en-US" dirty="0"/>
              <a:t>, A. and D. A. Patterson. Embracing Failure: A Case for Recovery-Oriented Computing (ROC). </a:t>
            </a:r>
            <a:r>
              <a:rPr lang="en-US" i="1" dirty="0"/>
              <a:t>High Performance Transaction Processing Symposium</a:t>
            </a:r>
            <a:r>
              <a:rPr lang="en-US" dirty="0"/>
              <a:t>, October 2001. </a:t>
            </a:r>
          </a:p>
        </p:txBody>
      </p:sp>
      <p:pic>
        <p:nvPicPr>
          <p:cNvPr id="10" name="Picture 2" descr="C:\Documents and Settings\mbudiu\Local Settings\Temporary Internet Files\Content.IE5\8FBAYZRT\MPj0427709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2362200"/>
            <a:ext cx="1676400" cy="167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0512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Autopilot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5551170"/>
            <a:ext cx="8056984" cy="609600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Device Manager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9816" y="4712970"/>
            <a:ext cx="1884784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Provisioning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86438" y="4712970"/>
            <a:ext cx="1884784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Deployment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24400" y="4712970"/>
            <a:ext cx="1884784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Watchdog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1800" y="4712970"/>
            <a:ext cx="1884784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Repair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2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5627370"/>
            <a:ext cx="613339" cy="62103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12710" y="3798570"/>
            <a:ext cx="8053874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Operational data collection and visualization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0897" y="1371600"/>
            <a:ext cx="802700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Discover new machines; </a:t>
            </a:r>
            <a:r>
              <a:rPr lang="en-US" sz="3200" dirty="0" err="1" smtClean="0"/>
              <a:t>netboot</a:t>
            </a:r>
            <a:r>
              <a:rPr lang="en-US" sz="3200" dirty="0" smtClean="0"/>
              <a:t>; self-test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Install application binaries and configurations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Monitor application health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Fix broken machines</a:t>
            </a:r>
            <a:endParaRPr lang="en-US" sz="3200" dirty="0"/>
          </a:p>
        </p:txBody>
      </p:sp>
      <p:cxnSp>
        <p:nvCxnSpPr>
          <p:cNvPr id="16" name="Elbow Connector 15"/>
          <p:cNvCxnSpPr>
            <a:stCxn id="26" idx="1"/>
            <a:endCxn id="8" idx="0"/>
          </p:cNvCxnSpPr>
          <p:nvPr/>
        </p:nvCxnSpPr>
        <p:spPr>
          <a:xfrm rot="10800000" flipH="1" flipV="1">
            <a:off x="860186" y="1651012"/>
            <a:ext cx="712021" cy="3061957"/>
          </a:xfrm>
          <a:prstGeom prst="bentConnector4">
            <a:avLst>
              <a:gd name="adj1" fmla="val -77972"/>
              <a:gd name="adj2" fmla="val 69621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60187" y="1419808"/>
            <a:ext cx="279703" cy="462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78848" y="1904999"/>
            <a:ext cx="279703" cy="462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Elbow Connector 31"/>
          <p:cNvCxnSpPr>
            <a:stCxn id="31" idx="1"/>
            <a:endCxn id="9" idx="0"/>
          </p:cNvCxnSpPr>
          <p:nvPr/>
        </p:nvCxnSpPr>
        <p:spPr>
          <a:xfrm rot="10800000" flipH="1" flipV="1">
            <a:off x="878848" y="2136204"/>
            <a:ext cx="2749982" cy="2576766"/>
          </a:xfrm>
          <a:prstGeom prst="bentConnector4">
            <a:avLst>
              <a:gd name="adj1" fmla="val -15438"/>
              <a:gd name="adj2" fmla="val 59193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860187" y="2384660"/>
            <a:ext cx="279703" cy="462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60187" y="2871261"/>
            <a:ext cx="279703" cy="462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Elbow Connector 43"/>
          <p:cNvCxnSpPr>
            <a:stCxn id="42" idx="1"/>
            <a:endCxn id="10" idx="0"/>
          </p:cNvCxnSpPr>
          <p:nvPr/>
        </p:nvCxnSpPr>
        <p:spPr>
          <a:xfrm rot="10800000" flipH="1" flipV="1">
            <a:off x="860186" y="2615864"/>
            <a:ext cx="4806605" cy="2097105"/>
          </a:xfrm>
          <a:prstGeom prst="bentConnector4">
            <a:avLst>
              <a:gd name="adj1" fmla="val -4756"/>
              <a:gd name="adj2" fmla="val 44406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43" idx="1"/>
            <a:endCxn id="11" idx="0"/>
          </p:cNvCxnSpPr>
          <p:nvPr/>
        </p:nvCxnSpPr>
        <p:spPr>
          <a:xfrm rot="10800000" flipH="1" flipV="1">
            <a:off x="860186" y="3102466"/>
            <a:ext cx="6864005" cy="1610504"/>
          </a:xfrm>
          <a:prstGeom prst="bentConnector4">
            <a:avLst>
              <a:gd name="adj1" fmla="val -1563"/>
              <a:gd name="adj2" fmla="val 20099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090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State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3614" y="4114800"/>
            <a:ext cx="8056984" cy="609600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Device Manager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3830" y="3276600"/>
            <a:ext cx="1884784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Provisioning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30452" y="3276600"/>
            <a:ext cx="1884784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Deployment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68414" y="3276600"/>
            <a:ext cx="1884784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Watchdog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25814" y="3276600"/>
            <a:ext cx="1884784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Repair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2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8814" y="4191000"/>
            <a:ext cx="613339" cy="621030"/>
          </a:xfrm>
          <a:prstGeom prst="rect">
            <a:avLst/>
          </a:prstGeom>
          <a:noFill/>
        </p:spPr>
      </p:pic>
      <p:sp>
        <p:nvSpPr>
          <p:cNvPr id="42" name="Rectangle 41"/>
          <p:cNvSpPr/>
          <p:nvPr/>
        </p:nvSpPr>
        <p:spPr>
          <a:xfrm>
            <a:off x="804201" y="2918060"/>
            <a:ext cx="279703" cy="462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04201" y="3404661"/>
            <a:ext cx="279703" cy="462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3255089" y="5257800"/>
            <a:ext cx="2953140" cy="1143000"/>
          </a:xfrm>
          <a:prstGeom prst="wedgeRoundRectCallout">
            <a:avLst>
              <a:gd name="adj1" fmla="val -36870"/>
              <a:gd name="adj2" fmla="val -96189"/>
              <a:gd name="adj3" fmla="val 16667"/>
            </a:avLst>
          </a:prstGeom>
          <a:solidFill>
            <a:srgbClr val="E5FFE5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solidFill>
                  <a:schemeClr val="tx1"/>
                </a:solidFill>
              </a:rPr>
              <a:t>Centralized state</a:t>
            </a:r>
          </a:p>
          <a:p>
            <a:pPr algn="ctr"/>
            <a:r>
              <a:rPr lang="en-US" sz="2400" i="1" dirty="0" smtClean="0">
                <a:solidFill>
                  <a:schemeClr val="tx1"/>
                </a:solidFill>
              </a:rPr>
              <a:t>Replicated</a:t>
            </a:r>
            <a:br>
              <a:rPr lang="en-US" sz="2400" i="1" dirty="0" smtClean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chemeClr val="tx1"/>
                </a:solidFill>
              </a:rPr>
              <a:t>Strongly consistent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4436882" y="1371600"/>
            <a:ext cx="3203332" cy="1125746"/>
          </a:xfrm>
          <a:prstGeom prst="wedgeRoundRectCallout">
            <a:avLst>
              <a:gd name="adj1" fmla="val -44830"/>
              <a:gd name="adj2" fmla="val 79660"/>
              <a:gd name="adj3" fmla="val 16667"/>
            </a:avLst>
          </a:prstGeom>
          <a:solidFill>
            <a:srgbClr val="E5FFE5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solidFill>
                  <a:schemeClr val="tx1"/>
                </a:solidFill>
              </a:rPr>
              <a:t>Distributed state</a:t>
            </a:r>
          </a:p>
          <a:p>
            <a:pPr algn="ctr"/>
            <a:r>
              <a:rPr lang="en-US" sz="2400" i="1" dirty="0" smtClean="0">
                <a:solidFill>
                  <a:schemeClr val="tx1"/>
                </a:solidFill>
              </a:rPr>
              <a:t>Replicated</a:t>
            </a:r>
          </a:p>
          <a:p>
            <a:pPr algn="ctr"/>
            <a:r>
              <a:rPr lang="en-US" sz="2400" i="1" dirty="0" smtClean="0">
                <a:solidFill>
                  <a:schemeClr val="tx1"/>
                </a:solidFill>
              </a:rPr>
              <a:t>Weakly consistent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15" name="Left Brace 14"/>
          <p:cNvSpPr/>
          <p:nvPr/>
        </p:nvSpPr>
        <p:spPr>
          <a:xfrm rot="5400000">
            <a:off x="4387499" y="-1007296"/>
            <a:ext cx="413657" cy="8032544"/>
          </a:xfrm>
          <a:prstGeom prst="leftBrace">
            <a:avLst>
              <a:gd name="adj1" fmla="val 39614"/>
              <a:gd name="adj2" fmla="val 50000"/>
            </a:avLst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24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6200" y="4724400"/>
            <a:ext cx="6400800" cy="2133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Centralized Replicated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4830763"/>
          </a:xfrm>
        </p:spPr>
        <p:txBody>
          <a:bodyPr/>
          <a:lstStyle/>
          <a:p>
            <a:r>
              <a:rPr lang="en-US" dirty="0" smtClean="0"/>
              <a:t>Keep essential control state centralized</a:t>
            </a:r>
          </a:p>
          <a:p>
            <a:r>
              <a:rPr lang="en-US" dirty="0" smtClean="0"/>
              <a:t>Replicate the state for reliability</a:t>
            </a:r>
          </a:p>
          <a:p>
            <a:r>
              <a:rPr lang="en-US" dirty="0" smtClean="0"/>
              <a:t>Use the </a:t>
            </a:r>
            <a:r>
              <a:rPr lang="en-US" dirty="0" err="1" smtClean="0"/>
              <a:t>Paxos</a:t>
            </a:r>
            <a:r>
              <a:rPr lang="en-US" dirty="0" smtClean="0"/>
              <a:t> consensus protocol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933052"/>
            <a:ext cx="1181375" cy="1742626"/>
          </a:xfrm>
          <a:prstGeom prst="rect">
            <a:avLst/>
          </a:prstGeom>
          <a:noFill/>
        </p:spPr>
      </p:pic>
      <p:pic>
        <p:nvPicPr>
          <p:cNvPr id="7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5175" y="4933052"/>
            <a:ext cx="1181375" cy="1742626"/>
          </a:xfrm>
          <a:prstGeom prst="rect">
            <a:avLst/>
          </a:prstGeom>
          <a:noFill/>
        </p:spPr>
      </p:pic>
      <p:pic>
        <p:nvPicPr>
          <p:cNvPr id="8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4933052"/>
            <a:ext cx="1181375" cy="1742626"/>
          </a:xfrm>
          <a:prstGeom prst="rect">
            <a:avLst/>
          </a:prstGeom>
          <a:noFill/>
        </p:spPr>
      </p:pic>
      <p:pic>
        <p:nvPicPr>
          <p:cNvPr id="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99376" y="4933052"/>
            <a:ext cx="1181375" cy="1742626"/>
          </a:xfrm>
          <a:prstGeom prst="rect">
            <a:avLst/>
          </a:prstGeom>
          <a:noFill/>
        </p:spPr>
      </p:pic>
      <p:pic>
        <p:nvPicPr>
          <p:cNvPr id="10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4933052"/>
            <a:ext cx="1181375" cy="1742626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212360" y="4572000"/>
            <a:ext cx="11404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/>
              <a:t>Paxos</a:t>
            </a:r>
            <a:endParaRPr lang="en-US" sz="3200" i="1" dirty="0"/>
          </a:p>
        </p:txBody>
      </p:sp>
      <p:sp>
        <p:nvSpPr>
          <p:cNvPr id="13" name="Rectangle 12"/>
          <p:cNvSpPr/>
          <p:nvPr/>
        </p:nvSpPr>
        <p:spPr>
          <a:xfrm>
            <a:off x="160976" y="3551558"/>
            <a:ext cx="5924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Leslie Lamport. The part-time parliament. ACM Transactions on Computer </a:t>
            </a:r>
            <a:r>
              <a:rPr lang="en-US" dirty="0" smtClean="0"/>
              <a:t>Systems, 16(2</a:t>
            </a:r>
            <a:r>
              <a:rPr lang="en-US" dirty="0"/>
              <a:t>):133{169, May 1998.</a:t>
            </a:r>
          </a:p>
        </p:txBody>
      </p:sp>
      <p:pic>
        <p:nvPicPr>
          <p:cNvPr id="14" name="Picture 2" descr="C:\Documents and Settings\mbudiu\Local Settings\Temporary Internet Files\Content.IE5\8FBAYZRT\MPj0427709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2521489"/>
            <a:ext cx="1676400" cy="167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7504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mbudiu\Local Settings\Temporary Internet Files\Content.IE5\8FBAYZRT\MPj0427709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2895600"/>
            <a:ext cx="1676400" cy="1676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4663"/>
          </a:xfrm>
        </p:spPr>
        <p:txBody>
          <a:bodyPr/>
          <a:lstStyle/>
          <a:p>
            <a:r>
              <a:rPr lang="en-US" dirty="0" smtClean="0"/>
              <a:t>Consistency Model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179637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Strong consistency</a:t>
            </a:r>
          </a:p>
          <a:p>
            <a:r>
              <a:rPr lang="en-US" dirty="0" smtClean="0"/>
              <a:t>Expensive to provide</a:t>
            </a:r>
          </a:p>
          <a:p>
            <a:r>
              <a:rPr lang="en-US" dirty="0" smtClean="0"/>
              <a:t>Hard to build right</a:t>
            </a:r>
          </a:p>
          <a:p>
            <a:endParaRPr lang="en-US" dirty="0" smtClean="0"/>
          </a:p>
          <a:p>
            <a:r>
              <a:rPr lang="en-US" dirty="0" smtClean="0"/>
              <a:t>Easy to understand</a:t>
            </a:r>
          </a:p>
          <a:p>
            <a:r>
              <a:rPr lang="en-US" dirty="0" smtClean="0"/>
              <a:t>Easy to program against</a:t>
            </a:r>
          </a:p>
          <a:p>
            <a:r>
              <a:rPr lang="en-US" dirty="0" smtClean="0"/>
              <a:t>Simple application design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2179637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Weak consistency</a:t>
            </a:r>
          </a:p>
          <a:p>
            <a:r>
              <a:rPr lang="en-US" dirty="0"/>
              <a:t>Increases availability</a:t>
            </a:r>
          </a:p>
          <a:p>
            <a:endParaRPr lang="en-US" dirty="0" smtClean="0"/>
          </a:p>
          <a:p>
            <a:r>
              <a:rPr lang="en-US" dirty="0" smtClean="0"/>
              <a:t>Many different models</a:t>
            </a:r>
          </a:p>
          <a:p>
            <a:r>
              <a:rPr lang="en-US" dirty="0" smtClean="0"/>
              <a:t>Easy to misuse</a:t>
            </a:r>
          </a:p>
          <a:p>
            <a:r>
              <a:rPr lang="en-US" dirty="0" smtClean="0"/>
              <a:t>Very hard to understand</a:t>
            </a:r>
          </a:p>
          <a:p>
            <a:r>
              <a:rPr lang="en-US" dirty="0" smtClean="0"/>
              <a:t>Conflict management in application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558" y="1159301"/>
            <a:ext cx="1371600" cy="110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Documents and Settings\mbudiu\Local Settings\Temporary Internet Files\Content.IE5\8FBAYZRT\MPj0434013000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1660661" y="1259456"/>
            <a:ext cx="1539738" cy="1025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28473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to remember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51030" y="2133600"/>
            <a:ext cx="5867400" cy="198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Will use this symbol throughout the presentation to point out </a:t>
            </a:r>
            <a:r>
              <a:rPr lang="en-US" dirty="0" smtClean="0"/>
              <a:t>fundamental concepts and ideas.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2" descr="C:\Documents and Settings\mbudiu\Local Settings\Temporary Internet Files\Content.IE5\8FBAYZRT\MPj0427709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030" y="2286000"/>
            <a:ext cx="1676400" cy="1676400"/>
          </a:xfrm>
          <a:prstGeom prst="rect">
            <a:avLst/>
          </a:prstGeom>
          <a:noFill/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533400" y="4724400"/>
            <a:ext cx="80010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i="1" dirty="0" smtClean="0"/>
              <a:t>This talk is not about products. It is a talk about principles, illustrated with some products.</a:t>
            </a:r>
          </a:p>
          <a:p>
            <a:pPr marL="0" indent="0">
              <a:buFont typeface="Arial" pitchFamily="34" charset="0"/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77703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46" y="228600"/>
            <a:ext cx="8229600" cy="1143000"/>
          </a:xfrm>
        </p:spPr>
        <p:txBody>
          <a:bodyPr/>
          <a:lstStyle/>
          <a:p>
            <a:r>
              <a:rPr lang="en-US" dirty="0" smtClean="0"/>
              <a:t>Autopilot abstraction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8200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43200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24400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29400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63600" y="4724400"/>
            <a:ext cx="7366000" cy="3734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Health service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Elbow Connector 36"/>
          <p:cNvCxnSpPr>
            <a:endCxn id="24" idx="0"/>
          </p:cNvCxnSpPr>
          <p:nvPr/>
        </p:nvCxnSpPr>
        <p:spPr>
          <a:xfrm>
            <a:off x="609600" y="4267200"/>
            <a:ext cx="3937000" cy="457200"/>
          </a:xfrm>
          <a:prstGeom prst="bent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85158" y="3657600"/>
            <a:ext cx="3360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Self-healing machines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67240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Services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953922" y="1545383"/>
            <a:ext cx="4958652" cy="2692276"/>
            <a:chOff x="814873" y="2028986"/>
            <a:chExt cx="7414727" cy="3914614"/>
          </a:xfrm>
        </p:grpSpPr>
        <p:sp>
          <p:nvSpPr>
            <p:cNvPr id="18" name="Rectangle 17"/>
            <p:cNvSpPr/>
            <p:nvPr/>
          </p:nvSpPr>
          <p:spPr>
            <a:xfrm>
              <a:off x="8382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63600" y="4191000"/>
              <a:ext cx="7366000" cy="37349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Cluster services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38200" y="3657600"/>
              <a:ext cx="7391400" cy="381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Cluster storage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38200" y="3124200"/>
              <a:ext cx="7391400" cy="381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Distributed Execution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38200" y="2590800"/>
              <a:ext cx="7391400" cy="38100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FF99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Language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7432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7244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6294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63601" y="4724400"/>
              <a:ext cx="7365999" cy="37349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Health service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4873" y="2028986"/>
              <a:ext cx="7391400" cy="381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Applications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774371" y="1371601"/>
            <a:ext cx="5388429" cy="1623526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946146" y="3340359"/>
            <a:ext cx="5388429" cy="1003041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62000" y="5029200"/>
            <a:ext cx="362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 tiny part of Windows HPC Cluster)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340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104" y="4505774"/>
            <a:ext cx="1181375" cy="1742626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Machines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449329" y="6356350"/>
            <a:ext cx="2133600" cy="365125"/>
          </a:xfrm>
        </p:spPr>
        <p:txBody>
          <a:bodyPr/>
          <a:lstStyle/>
          <a:p>
            <a:fld id="{FC7F914F-062F-453F-B34B-BB004E9935E0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7377" y="2020118"/>
            <a:ext cx="1181375" cy="1742626"/>
          </a:xfrm>
          <a:prstGeom prst="rect">
            <a:avLst/>
          </a:prstGeom>
          <a:noFill/>
        </p:spPr>
      </p:pic>
      <p:pic>
        <p:nvPicPr>
          <p:cNvPr id="11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6009" y="4505774"/>
            <a:ext cx="1181375" cy="1742626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52400" y="3972374"/>
            <a:ext cx="1884784" cy="60960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Name 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09800" y="3952158"/>
            <a:ext cx="1884783" cy="609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Scheduling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0761" y="2020118"/>
            <a:ext cx="1181375" cy="1742626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626064" y="1466502"/>
            <a:ext cx="942392" cy="609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Remote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execution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25742" y="1466502"/>
            <a:ext cx="885105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Storage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39449" y="1466502"/>
            <a:ext cx="942392" cy="609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Remote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execution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39127" y="1466502"/>
            <a:ext cx="885105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Storage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4952" y="4493668"/>
            <a:ext cx="1181375" cy="1742626"/>
          </a:xfrm>
          <a:prstGeom prst="rect">
            <a:avLst/>
          </a:prstGeom>
          <a:noFill/>
        </p:spPr>
      </p:pic>
      <p:pic>
        <p:nvPicPr>
          <p:cNvPr id="31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3649" y="4549652"/>
            <a:ext cx="1181375" cy="1742626"/>
          </a:xfrm>
          <a:prstGeom prst="rect">
            <a:avLst/>
          </a:prstGeom>
          <a:noFill/>
        </p:spPr>
      </p:pic>
      <p:pic>
        <p:nvPicPr>
          <p:cNvPr id="32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9473" y="4549652"/>
            <a:ext cx="1181375" cy="1742626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4601798" y="4242734"/>
            <a:ext cx="3998168" cy="3069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Paxos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601798" y="3785534"/>
            <a:ext cx="3998168" cy="306918"/>
          </a:xfrm>
          <a:prstGeom prst="rect">
            <a:avLst/>
          </a:prstGeom>
          <a:solidFill>
            <a:srgbClr val="CCFFCC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Storage metadata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187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2" grpId="0" animBg="1"/>
      <p:bldP spid="23" grpId="0" animBg="1"/>
      <p:bldP spid="25" grpId="0" animBg="1"/>
      <p:bldP spid="26" grpId="0" animBg="1"/>
      <p:bldP spid="35" grpId="0" animBg="1"/>
      <p:bldP spid="3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687763"/>
          </a:xfrm>
        </p:spPr>
        <p:txBody>
          <a:bodyPr/>
          <a:lstStyle/>
          <a:p>
            <a:r>
              <a:rPr lang="en-US" dirty="0" smtClean="0"/>
              <a:t>Name service: discover cluster machines</a:t>
            </a:r>
          </a:p>
          <a:p>
            <a:r>
              <a:rPr lang="en-US" dirty="0" smtClean="0"/>
              <a:t>Scheduling: allocate cluster machines</a:t>
            </a:r>
          </a:p>
          <a:p>
            <a:r>
              <a:rPr lang="en-US" dirty="0" smtClean="0"/>
              <a:t>Storage metadata: file location</a:t>
            </a:r>
          </a:p>
          <a:p>
            <a:r>
              <a:rPr lang="en-US" dirty="0" smtClean="0"/>
              <a:t>Storage: file contents</a:t>
            </a:r>
          </a:p>
          <a:p>
            <a:r>
              <a:rPr lang="en-US" dirty="0" smtClean="0"/>
              <a:t>Remote execution: spawn new computations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122" name="Picture 2" descr="C:\Users\mbudiu\AppData\Local\Microsoft\Windows\Temporary Internet Files\Content.IE5\4RTJG1K4\MC90029558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106"/>
            <a:ext cx="1706578" cy="173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4313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services abstraction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3600" y="4191000"/>
            <a:ext cx="7366000" cy="3734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Cluster services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3200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4400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29400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63600" y="4724400"/>
            <a:ext cx="7366000" cy="3734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Health service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Elbow Connector 14"/>
          <p:cNvCxnSpPr>
            <a:endCxn id="6" idx="0"/>
          </p:cNvCxnSpPr>
          <p:nvPr/>
        </p:nvCxnSpPr>
        <p:spPr>
          <a:xfrm>
            <a:off x="585158" y="3657600"/>
            <a:ext cx="3961442" cy="533400"/>
          </a:xfrm>
          <a:prstGeom prst="bent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2703" y="3048000"/>
            <a:ext cx="4466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Reliable specialized machines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9219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budiu\AppData\Local\Microsoft\Windows\Temporary Internet Files\Content.IE5\D5HS8DXT\MC900441748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268" y="-3048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6" y="304800"/>
            <a:ext cx="8229600" cy="1143000"/>
          </a:xfrm>
        </p:spPr>
        <p:txBody>
          <a:bodyPr/>
          <a:lstStyle/>
          <a:p>
            <a:r>
              <a:rPr lang="en-US" dirty="0" smtClean="0"/>
              <a:t>Layered Software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>
            <a:normAutofit/>
          </a:bodyPr>
          <a:lstStyle/>
          <a:p>
            <a:r>
              <a:rPr lang="en-US" dirty="0" smtClean="0"/>
              <a:t>Simple components</a:t>
            </a:r>
          </a:p>
          <a:p>
            <a:r>
              <a:rPr lang="en-US" dirty="0" smtClean="0"/>
              <a:t>Software-provided reliability</a:t>
            </a:r>
          </a:p>
          <a:p>
            <a:r>
              <a:rPr lang="en-US" dirty="0" smtClean="0"/>
              <a:t>Versioned APIs</a:t>
            </a:r>
          </a:p>
          <a:p>
            <a:r>
              <a:rPr lang="en-US" dirty="0" smtClean="0"/>
              <a:t>Design for live staged deployment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2" descr="C:\Documents and Settings\mbudiu\Local Settings\Temporary Internet Files\Content.IE5\8FBAYZRT\MPj0427709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819400"/>
            <a:ext cx="1676400" cy="167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6395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Storage: </a:t>
            </a:r>
            <a:br>
              <a:rPr lang="en-US" dirty="0" smtClean="0"/>
            </a:br>
            <a:r>
              <a:rPr lang="en-US" dirty="0" smtClean="0"/>
              <a:t>Distributed Storage Catalog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953922" y="1545383"/>
            <a:ext cx="4958652" cy="2692276"/>
            <a:chOff x="814873" y="2028986"/>
            <a:chExt cx="7414727" cy="3914614"/>
          </a:xfrm>
        </p:grpSpPr>
        <p:sp>
          <p:nvSpPr>
            <p:cNvPr id="18" name="Rectangle 17"/>
            <p:cNvSpPr/>
            <p:nvPr/>
          </p:nvSpPr>
          <p:spPr>
            <a:xfrm>
              <a:off x="8382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63600" y="4191000"/>
              <a:ext cx="7366000" cy="37349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Cluster services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38200" y="3657600"/>
              <a:ext cx="7391400" cy="381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Cluster storage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38200" y="3124200"/>
              <a:ext cx="7391400" cy="381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Distributed Execution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38200" y="2590800"/>
              <a:ext cx="7391400" cy="38100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FF99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Language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7432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7244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6294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63600" y="4724400"/>
              <a:ext cx="7366000" cy="37349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Health service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4873" y="2028986"/>
              <a:ext cx="7391400" cy="381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Applications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774371" y="1371601"/>
            <a:ext cx="5388429" cy="1250301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946146" y="2967135"/>
            <a:ext cx="5388429" cy="1376265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44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512" y="1295400"/>
            <a:ext cx="1127040" cy="121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 descr="C:\Users\mbudiu\AppData\Local\Microsoft\Windows\Temporary Internet Files\Content.IE5\4RTJG1K4\MP900316372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341141"/>
            <a:ext cx="2133600" cy="147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Bandwidth hierarchy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152" name="Picture 8" descr="C:\Users\mbudiu\AppData\Local\Microsoft\Windows\Temporary Internet Files\Content.IE5\4RTJG1K4\MC90023826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917" y="3081064"/>
            <a:ext cx="2046083" cy="170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2305837"/>
            <a:ext cx="799643" cy="2514600"/>
          </a:xfrm>
          <a:prstGeom prst="rect">
            <a:avLst/>
          </a:prstGeom>
          <a:noFill/>
        </p:spPr>
      </p:pic>
      <p:pic>
        <p:nvPicPr>
          <p:cNvPr id="20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1710" y="2361821"/>
            <a:ext cx="799643" cy="2514600"/>
          </a:xfrm>
          <a:prstGeom prst="rect">
            <a:avLst/>
          </a:prstGeom>
          <a:noFill/>
        </p:spPr>
      </p:pic>
      <p:pic>
        <p:nvPicPr>
          <p:cNvPr id="6153" name="Picture 9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35701" r="8399" b="38290"/>
          <a:stretch/>
        </p:blipFill>
        <p:spPr bwMode="auto">
          <a:xfrm>
            <a:off x="5566242" y="1664741"/>
            <a:ext cx="1492580" cy="34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02" y="3658196"/>
            <a:ext cx="1320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77917" y="5116286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Cache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2126582" y="5116286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RAM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3605172" y="5105400"/>
            <a:ext cx="8906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Local </a:t>
            </a:r>
            <a:br>
              <a:rPr lang="en-US" sz="2400" dirty="0" smtClean="0"/>
            </a:br>
            <a:r>
              <a:rPr lang="en-US" sz="2400" dirty="0" smtClean="0"/>
              <a:t>disks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4976772" y="5105400"/>
            <a:ext cx="8906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Local </a:t>
            </a:r>
            <a:br>
              <a:rPr lang="en-US" sz="2400" dirty="0" smtClean="0"/>
            </a:br>
            <a:r>
              <a:rPr lang="en-US" sz="2400" dirty="0" smtClean="0"/>
              <a:t>rack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6544039" y="5105400"/>
            <a:ext cx="11601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Remote</a:t>
            </a:r>
            <a:br>
              <a:rPr lang="en-US" sz="2400" dirty="0" smtClean="0"/>
            </a:br>
            <a:r>
              <a:rPr lang="en-US" sz="2400" dirty="0" smtClean="0"/>
              <a:t>rack</a:t>
            </a:r>
            <a:endParaRPr lang="en-US" sz="2400" dirty="0"/>
          </a:p>
        </p:txBody>
      </p:sp>
      <p:pic>
        <p:nvPicPr>
          <p:cNvPr id="33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2361821"/>
            <a:ext cx="799643" cy="2514600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7696200" y="5105400"/>
            <a:ext cx="1540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Remote  </a:t>
            </a:r>
          </a:p>
          <a:p>
            <a:r>
              <a:rPr lang="en-US" sz="2400" dirty="0" smtClean="0"/>
              <a:t>datacenter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68795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Storage bandwidth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38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41768" y="4191000"/>
            <a:ext cx="3772175" cy="2362200"/>
            <a:chOff x="457200" y="2743200"/>
            <a:chExt cx="5067575" cy="3505200"/>
          </a:xfrm>
        </p:grpSpPr>
        <p:pic>
          <p:nvPicPr>
            <p:cNvPr id="5" name="Picture 2" descr="C:\Program Files\Microsoft Resource DVD Artwork\DVD_ART\Artwork_Imagery\HARDWARE_IMAGERY\Illustration - Misc Hardware\XML Icons\Serv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2743200"/>
              <a:ext cx="1181375" cy="1742626"/>
            </a:xfrm>
            <a:prstGeom prst="rect">
              <a:avLst/>
            </a:prstGeom>
            <a:noFill/>
          </p:spPr>
        </p:pic>
        <p:pic>
          <p:nvPicPr>
            <p:cNvPr id="6" name="Picture 2" descr="C:\Program Files\Microsoft Resource DVD Artwork\DVD_ART\Artwork_Imagery\HARDWARE_IMAGERY\Illustration - Misc Hardware\XML Icons\Serv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48641" y="2750976"/>
              <a:ext cx="1181375" cy="1742626"/>
            </a:xfrm>
            <a:prstGeom prst="rect">
              <a:avLst/>
            </a:prstGeom>
            <a:noFill/>
          </p:spPr>
        </p:pic>
        <p:pic>
          <p:nvPicPr>
            <p:cNvPr id="7" name="Picture 2" descr="C:\Program Files\Microsoft Resource DVD Artwork\DVD_ART\Artwork_Imagery\HARDWARE_IMAGERY\Illustration - Misc Hardware\XML Icons\Serv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0" y="2743200"/>
              <a:ext cx="1181375" cy="1742626"/>
            </a:xfrm>
            <a:prstGeom prst="rect">
              <a:avLst/>
            </a:prstGeom>
            <a:noFill/>
          </p:spPr>
        </p:pic>
        <p:pic>
          <p:nvPicPr>
            <p:cNvPr id="8" name="Picture 2" descr="C:\Program Files\Microsoft Resource DVD Artwork\DVD_ART\Artwork_Imagery\HARDWARE_IMAGERY\Illustration - Misc Hardware\XML Icons\Serv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43400" y="2758752"/>
              <a:ext cx="1181375" cy="1742626"/>
            </a:xfrm>
            <a:prstGeom prst="rect">
              <a:avLst/>
            </a:prstGeom>
            <a:noFill/>
          </p:spPr>
        </p:pic>
        <p:pic>
          <p:nvPicPr>
            <p:cNvPr id="10" name="Picture 2" descr="C:\Program Files\Microsoft Resource DVD Artwork\DVD_ART\Artwork_Imagery\Shapes and Graphics\circular shapes\3d Disc shapes\gray medium colum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5224335"/>
              <a:ext cx="1011383" cy="1024065"/>
            </a:xfrm>
            <a:prstGeom prst="rect">
              <a:avLst/>
            </a:prstGeom>
            <a:noFill/>
          </p:spPr>
        </p:pic>
        <p:pic>
          <p:nvPicPr>
            <p:cNvPr id="11" name="Picture 2" descr="C:\Program Files\Microsoft Resource DVD Artwork\DVD_ART\Artwork_Imagery\Shapes and Graphics\circular shapes\3d Disc shapes\gray medium colum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4841" y="5221225"/>
              <a:ext cx="1011383" cy="1024065"/>
            </a:xfrm>
            <a:prstGeom prst="rect">
              <a:avLst/>
            </a:prstGeom>
            <a:noFill/>
          </p:spPr>
        </p:pic>
        <p:pic>
          <p:nvPicPr>
            <p:cNvPr id="12" name="Picture 2" descr="C:\Program Files\Microsoft Resource DVD Artwork\DVD_ART\Artwork_Imagery\Shapes and Graphics\circular shapes\3d Disc shapes\gray medium colum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24200" y="5224335"/>
              <a:ext cx="1011383" cy="1024065"/>
            </a:xfrm>
            <a:prstGeom prst="rect">
              <a:avLst/>
            </a:prstGeom>
            <a:noFill/>
          </p:spPr>
        </p:pic>
        <p:pic>
          <p:nvPicPr>
            <p:cNvPr id="13" name="Picture 2" descr="C:\Program Files\Microsoft Resource DVD Artwork\DVD_ART\Artwork_Imagery\Shapes and Graphics\circular shapes\3d Disc shapes\gray medium colum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19600" y="5224335"/>
              <a:ext cx="1011383" cy="1024065"/>
            </a:xfrm>
            <a:prstGeom prst="rect">
              <a:avLst/>
            </a:prstGeom>
            <a:noFill/>
          </p:spPr>
        </p:pic>
        <p:sp>
          <p:nvSpPr>
            <p:cNvPr id="14" name="Up-Down Arrow 13"/>
            <p:cNvSpPr/>
            <p:nvPr/>
          </p:nvSpPr>
          <p:spPr>
            <a:xfrm>
              <a:off x="838200" y="4501377"/>
              <a:ext cx="381000" cy="719847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Up-Down Arrow 14"/>
            <p:cNvSpPr/>
            <p:nvPr/>
          </p:nvSpPr>
          <p:spPr>
            <a:xfrm>
              <a:off x="2140032" y="4504539"/>
              <a:ext cx="381000" cy="719847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Up-Down Arrow 15"/>
            <p:cNvSpPr/>
            <p:nvPr/>
          </p:nvSpPr>
          <p:spPr>
            <a:xfrm>
              <a:off x="3448187" y="4504539"/>
              <a:ext cx="381000" cy="719847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Up-Down Arrow 16"/>
            <p:cNvSpPr/>
            <p:nvPr/>
          </p:nvSpPr>
          <p:spPr>
            <a:xfrm>
              <a:off x="4734791" y="4504539"/>
              <a:ext cx="381000" cy="719847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170" name="Picture 2" descr="http://brazil.emc.com/images/about/photo-library/product/CLARiiON/CX4-960-FR-300dpi-L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424" y="990600"/>
            <a:ext cx="3359013" cy="335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1412806"/>
            <a:ext cx="799643" cy="25146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05614" y="1828800"/>
            <a:ext cx="39537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Expensive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Fast network needed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Limited by network b/w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29200" y="4800600"/>
            <a:ext cx="33129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Cheap network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Cheap machines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Limited by disk b/w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417437" y="3656269"/>
            <a:ext cx="787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SAN</a:t>
            </a:r>
            <a:endParaRPr lang="en-US" sz="2800" dirty="0"/>
          </a:p>
        </p:txBody>
      </p:sp>
      <p:sp>
        <p:nvSpPr>
          <p:cNvPr id="21" name="Left-Right Arrow 20"/>
          <p:cNvSpPr/>
          <p:nvPr/>
        </p:nvSpPr>
        <p:spPr>
          <a:xfrm>
            <a:off x="5219243" y="2438400"/>
            <a:ext cx="800557" cy="4572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152400" y="1066800"/>
            <a:ext cx="8991600" cy="311268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143822" y="4201481"/>
            <a:ext cx="8991600" cy="24962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241227" y="6174485"/>
            <a:ext cx="95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JBOD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72324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6" grpId="0" animBg="1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923798" y="4286250"/>
            <a:ext cx="950604" cy="895350"/>
            <a:chOff x="6096000" y="3886200"/>
            <a:chExt cx="2476043" cy="2514600"/>
          </a:xfrm>
        </p:grpSpPr>
        <p:pic>
          <p:nvPicPr>
            <p:cNvPr id="7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96000" y="38862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8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72400" y="38862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9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32645" y="3886200"/>
              <a:ext cx="799643" cy="2514600"/>
            </a:xfrm>
            <a:prstGeom prst="rect">
              <a:avLst/>
            </a:prstGeom>
            <a:noFill/>
          </p:spPr>
        </p:pic>
      </p:grpSp>
      <p:pic>
        <p:nvPicPr>
          <p:cNvPr id="6" name="Picture 2" descr="http://brazil.emc.com/images/about/photo-library/product/CLARiiON/CX4-960-FR-300dpi-L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2817810"/>
            <a:ext cx="992190" cy="99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to read 1TB (sequential)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50292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1 TB / </a:t>
            </a:r>
            <a:r>
              <a:rPr lang="en-US" dirty="0" smtClean="0"/>
              <a:t>100MB/s </a:t>
            </a:r>
            <a:r>
              <a:rPr lang="en-US" dirty="0" smtClean="0"/>
              <a:t>= </a:t>
            </a:r>
            <a:r>
              <a:rPr lang="en-US" dirty="0" smtClean="0"/>
              <a:t>3 </a:t>
            </a:r>
            <a:r>
              <a:rPr lang="en-US" dirty="0" smtClean="0"/>
              <a:t>hours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1 TB / 10 </a:t>
            </a:r>
            <a:r>
              <a:rPr lang="en-US" dirty="0" err="1" smtClean="0"/>
              <a:t>Gbps</a:t>
            </a:r>
            <a:r>
              <a:rPr lang="en-US" dirty="0" smtClean="0"/>
              <a:t> = 40 minutes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1 TB / (50 MB/s/disk x 10000 disks) = 2s</a:t>
            </a:r>
          </a:p>
          <a:p>
            <a:r>
              <a:rPr lang="en-US" dirty="0" smtClean="0"/>
              <a:t>(1000 </a:t>
            </a:r>
            <a:r>
              <a:rPr lang="en-US" dirty="0"/>
              <a:t>machines x 10 disks x 1TB/disk = </a:t>
            </a:r>
            <a:r>
              <a:rPr lang="en-US" dirty="0" smtClean="0"/>
              <a:t>10PB)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8" descr="C:\Users\mbudiu\AppData\Local\Microsoft\Windows\Temporary Internet Files\Content.IE5\4RTJG1K4\MC90023826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216" y="1219200"/>
            <a:ext cx="1068390" cy="88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6583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budiu\AppData\Local\Microsoft\Windows\Temporary Internet Files\Content.IE5\2GJ666VQ\MP90041169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838200"/>
            <a:ext cx="6513583" cy="434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2246" y="5038725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cap="all" dirty="0" smtClean="0"/>
              <a:t>Big Data</a:t>
            </a:r>
            <a:endParaRPr lang="en-US" b="1" cap="all" dirty="0"/>
          </a:p>
        </p:txBody>
      </p:sp>
      <p:pic>
        <p:nvPicPr>
          <p:cNvPr id="7" name="Picture 7" descr="C:\Users\mbudiu\AppData\Local\Microsoft\Windows\Temporary Internet Files\Content.IE5\E9CM70IO\MP900430526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800" b="100000" l="9836" r="93443">
                        <a14:foregroundMark x1="62842" y1="96400" x2="62842" y2="96400"/>
                        <a14:foregroundMark x1="76503" y1="97200" x2="76503" y2="9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139237"/>
            <a:ext cx="762000" cy="103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915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4603501" y="2286000"/>
            <a:ext cx="89132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F[1]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Large-scale Distributed Storage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3907972"/>
            <a:ext cx="1181375" cy="1742626"/>
          </a:xfrm>
          <a:prstGeom prst="rect">
            <a:avLst/>
          </a:prstGeom>
          <a:noFill/>
        </p:spPr>
      </p:pic>
      <p:pic>
        <p:nvPicPr>
          <p:cNvPr id="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928188"/>
            <a:ext cx="1181375" cy="1742626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621537" y="3242388"/>
            <a:ext cx="2388638" cy="535518"/>
          </a:xfrm>
          <a:prstGeom prst="rect">
            <a:avLst/>
          </a:prstGeom>
          <a:solidFill>
            <a:srgbClr val="CCFFCC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Storage metadata service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004388"/>
            <a:ext cx="1181375" cy="1742626"/>
          </a:xfrm>
          <a:prstGeom prst="rect">
            <a:avLst/>
          </a:prstGeom>
          <a:noFill/>
        </p:spPr>
      </p:pic>
      <p:pic>
        <p:nvPicPr>
          <p:cNvPr id="18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4004844"/>
            <a:ext cx="1181375" cy="1742626"/>
          </a:xfrm>
          <a:prstGeom prst="rect">
            <a:avLst/>
          </a:prstGeom>
          <a:noFill/>
        </p:spPr>
      </p:pic>
      <p:pic>
        <p:nvPicPr>
          <p:cNvPr id="1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9530" y="3928188"/>
            <a:ext cx="1181375" cy="1742626"/>
          </a:xfrm>
          <a:prstGeom prst="rect">
            <a:avLst/>
          </a:prstGeom>
          <a:noFill/>
        </p:spPr>
      </p:pic>
      <p:pic>
        <p:nvPicPr>
          <p:cNvPr id="20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5343" y="3886200"/>
            <a:ext cx="1181375" cy="1742626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4186734" y="3242388"/>
            <a:ext cx="885105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Storage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11135" y="3242388"/>
            <a:ext cx="885105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Storage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21613" y="3242388"/>
            <a:ext cx="885105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Storage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1537" y="2556588"/>
            <a:ext cx="238863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File F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180514" y="2556588"/>
            <a:ext cx="89132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F[0]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711135" y="2556588"/>
            <a:ext cx="89132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F[1]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25" idx="3"/>
            <a:endCxn id="26" idx="1"/>
          </p:cNvCxnSpPr>
          <p:nvPr/>
        </p:nvCxnSpPr>
        <p:spPr>
          <a:xfrm>
            <a:off x="3010175" y="2785188"/>
            <a:ext cx="1170339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121613" y="2544147"/>
            <a:ext cx="89132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F[0]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05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5" grpId="0" animBg="1"/>
      <p:bldP spid="26" grpId="0" animBg="1"/>
      <p:bldP spid="27" grpId="0" animBg="1"/>
      <p:bldP spid="3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Application I/O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8788" y="4346639"/>
            <a:ext cx="1169678" cy="1725372"/>
          </a:xfrm>
          <a:prstGeom prst="rect">
            <a:avLst/>
          </a:prstGeom>
          <a:noFill/>
        </p:spPr>
      </p:pic>
      <p:pic>
        <p:nvPicPr>
          <p:cNvPr id="7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9718" y="4366855"/>
            <a:ext cx="1169678" cy="1725372"/>
          </a:xfrm>
          <a:prstGeom prst="rect">
            <a:avLst/>
          </a:prstGeom>
          <a:noFill/>
        </p:spPr>
      </p:pic>
      <p:pic>
        <p:nvPicPr>
          <p:cNvPr id="8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4448" y="4399325"/>
            <a:ext cx="1169678" cy="172537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271074" y="3675446"/>
            <a:ext cx="885105" cy="6035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Storage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95475" y="3675446"/>
            <a:ext cx="885105" cy="6035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Storage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34870" y="3675446"/>
            <a:ext cx="885105" cy="6035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Storage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64854" y="2988892"/>
            <a:ext cx="891325" cy="452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F[0]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795475" y="2988892"/>
            <a:ext cx="891325" cy="452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F[1]</a:t>
            </a:r>
            <a:endParaRPr lang="en-US" dirty="0"/>
          </a:p>
        </p:txBody>
      </p:sp>
      <p:pic>
        <p:nvPicPr>
          <p:cNvPr id="15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352918"/>
            <a:ext cx="1181375" cy="1742626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621537" y="3667118"/>
            <a:ext cx="2388638" cy="535518"/>
          </a:xfrm>
          <a:prstGeom prst="rect">
            <a:avLst/>
          </a:prstGeom>
          <a:solidFill>
            <a:srgbClr val="CCFFCC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Storage metadata service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429118"/>
            <a:ext cx="1181375" cy="1742626"/>
          </a:xfrm>
          <a:prstGeom prst="rect">
            <a:avLst/>
          </a:prstGeom>
          <a:noFill/>
        </p:spPr>
      </p:pic>
      <p:pic>
        <p:nvPicPr>
          <p:cNvPr id="18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4505774"/>
            <a:ext cx="1181375" cy="1742626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621537" y="2981318"/>
            <a:ext cx="238863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File F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3"/>
            <a:endCxn id="12" idx="1"/>
          </p:cNvCxnSpPr>
          <p:nvPr/>
        </p:nvCxnSpPr>
        <p:spPr>
          <a:xfrm>
            <a:off x="3010175" y="3209918"/>
            <a:ext cx="3254679" cy="531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786544" y="2173575"/>
            <a:ext cx="894036" cy="53021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App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72274" y="2173575"/>
            <a:ext cx="894036" cy="53021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App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Up-Down Arrow 23"/>
          <p:cNvSpPr/>
          <p:nvPr/>
        </p:nvSpPr>
        <p:spPr>
          <a:xfrm>
            <a:off x="8157362" y="2731956"/>
            <a:ext cx="152400" cy="233663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-Down Arrow 25"/>
          <p:cNvSpPr/>
          <p:nvPr/>
        </p:nvSpPr>
        <p:spPr>
          <a:xfrm>
            <a:off x="6634316" y="2731956"/>
            <a:ext cx="152400" cy="233663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334870" y="2173575"/>
            <a:ext cx="894036" cy="53021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App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ctrl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/>
          <p:cNvCxnSpPr>
            <a:stCxn id="19" idx="3"/>
            <a:endCxn id="27" idx="1"/>
          </p:cNvCxnSpPr>
          <p:nvPr/>
        </p:nvCxnSpPr>
        <p:spPr>
          <a:xfrm flipV="1">
            <a:off x="3010175" y="2438683"/>
            <a:ext cx="1324695" cy="771235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7" idx="3"/>
            <a:endCxn id="22" idx="1"/>
          </p:cNvCxnSpPr>
          <p:nvPr/>
        </p:nvCxnSpPr>
        <p:spPr>
          <a:xfrm>
            <a:off x="5228906" y="2438683"/>
            <a:ext cx="1043368" cy="0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7" idx="3"/>
          </p:cNvCxnSpPr>
          <p:nvPr/>
        </p:nvCxnSpPr>
        <p:spPr>
          <a:xfrm flipV="1">
            <a:off x="5228906" y="2286000"/>
            <a:ext cx="2566569" cy="15268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978444" y="2375348"/>
            <a:ext cx="82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24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3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Storage Abstraction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42</a:t>
            </a:fld>
            <a:endParaRPr lang="en-US"/>
          </a:p>
        </p:txBody>
      </p:sp>
      <p:cxnSp>
        <p:nvCxnSpPr>
          <p:cNvPr id="5" name="Elbow Connector 4"/>
          <p:cNvCxnSpPr>
            <a:endCxn id="9" idx="0"/>
          </p:cNvCxnSpPr>
          <p:nvPr/>
        </p:nvCxnSpPr>
        <p:spPr>
          <a:xfrm>
            <a:off x="609600" y="3200400"/>
            <a:ext cx="3924300" cy="457200"/>
          </a:xfrm>
          <a:prstGeom prst="bent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85158" y="2590800"/>
            <a:ext cx="7150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Set of reliable machines with a global filesystem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838200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3600" y="4191000"/>
            <a:ext cx="7366000" cy="3734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Cluster services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" y="3657600"/>
            <a:ext cx="73914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Cluster storage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3200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4400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29400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63600" y="4724400"/>
            <a:ext cx="7366000" cy="3734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Health service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235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Execution:</a:t>
            </a:r>
            <a:br>
              <a:rPr lang="en-US" dirty="0" smtClean="0"/>
            </a:br>
            <a:r>
              <a:rPr lang="en-US" dirty="0" smtClean="0"/>
              <a:t>Dryad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43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953922" y="1545383"/>
            <a:ext cx="4958652" cy="2692276"/>
            <a:chOff x="814873" y="2028986"/>
            <a:chExt cx="7414727" cy="3914614"/>
          </a:xfrm>
        </p:grpSpPr>
        <p:sp>
          <p:nvSpPr>
            <p:cNvPr id="18" name="Rectangle 17"/>
            <p:cNvSpPr/>
            <p:nvPr/>
          </p:nvSpPr>
          <p:spPr>
            <a:xfrm>
              <a:off x="8382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63600" y="4191000"/>
              <a:ext cx="7366000" cy="37349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Cluster services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38200" y="3657600"/>
              <a:ext cx="7391400" cy="381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Cluster storage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38200" y="3124200"/>
              <a:ext cx="7391400" cy="381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Distributed Execution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38200" y="2590800"/>
              <a:ext cx="7391400" cy="38100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FF99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Language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7432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7244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6294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63600" y="4724400"/>
              <a:ext cx="7366000" cy="37349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Health service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4873" y="2028986"/>
              <a:ext cx="7391400" cy="381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Applications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774371" y="1371601"/>
            <a:ext cx="5388429" cy="886407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946146" y="2621902"/>
            <a:ext cx="5388429" cy="1721498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86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Dryad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Execution layer of Bing analytics</a:t>
            </a:r>
          </a:p>
          <a:p>
            <a:r>
              <a:rPr lang="en-US" dirty="0" smtClean="0"/>
              <a:t>Continuously deployed since 2006</a:t>
            </a:r>
          </a:p>
          <a:p>
            <a:r>
              <a:rPr lang="en-US" dirty="0" smtClean="0"/>
              <a:t>Running on &gt;&gt; 10</a:t>
            </a:r>
            <a:r>
              <a:rPr lang="en-US" baseline="30000" dirty="0" smtClean="0"/>
              <a:t>4 </a:t>
            </a:r>
            <a:r>
              <a:rPr lang="en-US" dirty="0" smtClean="0"/>
              <a:t>machines</a:t>
            </a:r>
          </a:p>
          <a:p>
            <a:r>
              <a:rPr lang="en-US" dirty="0" smtClean="0"/>
              <a:t>Sifting through &gt; 10Pb data daily</a:t>
            </a:r>
          </a:p>
          <a:p>
            <a:r>
              <a:rPr lang="en-US" dirty="0" smtClean="0"/>
              <a:t>Runs on clusters &gt; 3000 machines</a:t>
            </a:r>
          </a:p>
          <a:p>
            <a:r>
              <a:rPr lang="en-US" dirty="0" smtClean="0"/>
              <a:t>Handles jobs with &gt; 10</a:t>
            </a:r>
            <a:r>
              <a:rPr lang="en-US" baseline="30000" dirty="0" smtClean="0"/>
              <a:t>5 </a:t>
            </a:r>
            <a:r>
              <a:rPr lang="en-US" dirty="0" smtClean="0"/>
              <a:t>processes each</a:t>
            </a:r>
          </a:p>
          <a:p>
            <a:r>
              <a:rPr lang="en-US" dirty="0" smtClean="0"/>
              <a:t>Platform for rich software ecosystem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108546" name="Picture 2" descr="Image:Dryad1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066800"/>
            <a:ext cx="1741932" cy="4114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138706" y="5178725"/>
            <a:ext cx="1942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/>
              <a:t>The Dryad</a:t>
            </a:r>
            <a:r>
              <a:rPr lang="en-US" dirty="0"/>
              <a:t> by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4" action="ppaction://hlinkfile" tooltip="Evelyn De Morgan"/>
              </a:rPr>
              <a:t>Evelyn </a:t>
            </a:r>
            <a:r>
              <a:rPr lang="en-US" dirty="0">
                <a:hlinkClick r:id="rId4" action="ppaction://hlinkfile" tooltip="Evelyn De Morgan"/>
              </a:rPr>
              <a:t>De Morgan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Dryad = Execution Layer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9600" y="2286000"/>
            <a:ext cx="4495800" cy="685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Job (application)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609600" y="3200400"/>
            <a:ext cx="4495800" cy="685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Dryad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609600" y="4114800"/>
            <a:ext cx="4495800" cy="685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Cluster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781800" y="2286000"/>
            <a:ext cx="1752600" cy="685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Pipeline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6781800" y="3200400"/>
            <a:ext cx="1752600" cy="685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Shell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6781800" y="4114800"/>
            <a:ext cx="1752600" cy="685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Machine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5562600" y="2743200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≈</a:t>
            </a:r>
            <a:endParaRPr lang="en-US" sz="9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ounded Rectangle 142"/>
          <p:cNvSpPr/>
          <p:nvPr/>
        </p:nvSpPr>
        <p:spPr>
          <a:xfrm>
            <a:off x="152400" y="3429000"/>
            <a:ext cx="8839200" cy="3276600"/>
          </a:xfrm>
          <a:prstGeom prst="roundRect">
            <a:avLst>
              <a:gd name="adj" fmla="val 11195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ounded Rectangle 141"/>
          <p:cNvSpPr/>
          <p:nvPr/>
        </p:nvSpPr>
        <p:spPr>
          <a:xfrm>
            <a:off x="152400" y="990600"/>
            <a:ext cx="8839200" cy="2362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2-D Piping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4754563"/>
          </a:xfrm>
        </p:spPr>
        <p:txBody>
          <a:bodyPr/>
          <a:lstStyle/>
          <a:p>
            <a:r>
              <a:rPr lang="en-US" dirty="0" smtClean="0"/>
              <a:t>Unix Pipes: 1-D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dirty="0" err="1" smtClean="0"/>
              <a:t>grep</a:t>
            </a:r>
            <a:r>
              <a:rPr lang="en-US" dirty="0" smtClean="0"/>
              <a:t> |  </a:t>
            </a:r>
            <a:r>
              <a:rPr lang="en-US" dirty="0" err="1" smtClean="0"/>
              <a:t>sed</a:t>
            </a:r>
            <a:r>
              <a:rPr lang="en-US" dirty="0" smtClean="0"/>
              <a:t>  | sort | </a:t>
            </a:r>
            <a:r>
              <a:rPr lang="en-US" dirty="0" err="1" smtClean="0"/>
              <a:t>awk</a:t>
            </a:r>
            <a:r>
              <a:rPr lang="en-US" dirty="0" smtClean="0"/>
              <a:t> |  </a:t>
            </a:r>
            <a:r>
              <a:rPr lang="en-US" dirty="0" err="1" smtClean="0"/>
              <a:t>perl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r>
              <a:rPr lang="en-US" dirty="0" smtClean="0"/>
              <a:t>Dryad: 2-D</a:t>
            </a:r>
          </a:p>
          <a:p>
            <a:pPr>
              <a:buNone/>
            </a:pPr>
            <a:r>
              <a:rPr lang="en-US" dirty="0" smtClean="0"/>
              <a:t>	 grep</a:t>
            </a:r>
            <a:r>
              <a:rPr lang="en-US" baseline="30000" dirty="0" smtClean="0"/>
              <a:t>1000</a:t>
            </a:r>
            <a:r>
              <a:rPr lang="en-US" dirty="0" smtClean="0"/>
              <a:t> |  sed</a:t>
            </a:r>
            <a:r>
              <a:rPr lang="en-US" baseline="30000" dirty="0" smtClean="0"/>
              <a:t>500</a:t>
            </a:r>
            <a:r>
              <a:rPr lang="en-US" dirty="0" smtClean="0"/>
              <a:t>  | sort</a:t>
            </a:r>
            <a:r>
              <a:rPr lang="en-US" baseline="30000" dirty="0" smtClean="0"/>
              <a:t>1000 </a:t>
            </a:r>
            <a:r>
              <a:rPr lang="en-US" dirty="0" smtClean="0"/>
              <a:t>| awk</a:t>
            </a:r>
            <a:r>
              <a:rPr lang="en-US" baseline="30000" dirty="0" smtClean="0"/>
              <a:t>500</a:t>
            </a:r>
            <a:r>
              <a:rPr lang="en-US" dirty="0" smtClean="0"/>
              <a:t> |  perl</a:t>
            </a:r>
            <a:r>
              <a:rPr lang="en-US" baseline="30000" dirty="0" smtClean="0"/>
              <a:t>50</a:t>
            </a:r>
          </a:p>
          <a:p>
            <a:endParaRPr lang="en-US" dirty="0" smtClean="0"/>
          </a:p>
        </p:txBody>
      </p:sp>
      <p:sp>
        <p:nvSpPr>
          <p:cNvPr id="144" name="Slide Number Placeholder 1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447800" y="24060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90800" y="24060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57600" y="24060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00600" y="24060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867400" y="24060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209800" y="2671921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352800" y="2671921"/>
            <a:ext cx="3048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419600" y="2671921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562600" y="2671921"/>
            <a:ext cx="3048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64024" y="45426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940424" y="50760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464424" y="46188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988424" y="46188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7283824" y="50760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/>
          <p:cNvCxnSpPr>
            <a:stCxn id="34" idx="3"/>
            <a:endCxn id="35" idx="1"/>
          </p:cNvCxnSpPr>
          <p:nvPr/>
        </p:nvCxnSpPr>
        <p:spPr>
          <a:xfrm>
            <a:off x="2026024" y="4809341"/>
            <a:ext cx="9144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5" idx="3"/>
            <a:endCxn id="36" idx="1"/>
          </p:cNvCxnSpPr>
          <p:nvPr/>
        </p:nvCxnSpPr>
        <p:spPr>
          <a:xfrm flipV="1">
            <a:off x="3702424" y="4885541"/>
            <a:ext cx="7620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6" idx="3"/>
            <a:endCxn id="61" idx="1"/>
          </p:cNvCxnSpPr>
          <p:nvPr/>
        </p:nvCxnSpPr>
        <p:spPr>
          <a:xfrm>
            <a:off x="5226424" y="4885541"/>
            <a:ext cx="762000" cy="1066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7" idx="3"/>
            <a:endCxn id="38" idx="1"/>
          </p:cNvCxnSpPr>
          <p:nvPr/>
        </p:nvCxnSpPr>
        <p:spPr>
          <a:xfrm>
            <a:off x="6750424" y="4885541"/>
            <a:ext cx="5334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>
          <a:xfrm>
            <a:off x="1264024" y="53808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1264024" y="6034256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2940424" y="57618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4464424" y="54570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4464424" y="60666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988424" y="56856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65" name="Straight Arrow Connector 64"/>
          <p:cNvCxnSpPr>
            <a:stCxn id="53" idx="3"/>
            <a:endCxn id="55" idx="1"/>
          </p:cNvCxnSpPr>
          <p:nvPr/>
        </p:nvCxnSpPr>
        <p:spPr>
          <a:xfrm>
            <a:off x="2026024" y="5647541"/>
            <a:ext cx="9144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54" idx="3"/>
            <a:endCxn id="55" idx="1"/>
          </p:cNvCxnSpPr>
          <p:nvPr/>
        </p:nvCxnSpPr>
        <p:spPr>
          <a:xfrm flipV="1">
            <a:off x="2026024" y="6028541"/>
            <a:ext cx="914400" cy="27241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55" idx="3"/>
            <a:endCxn id="59" idx="1"/>
          </p:cNvCxnSpPr>
          <p:nvPr/>
        </p:nvCxnSpPr>
        <p:spPr>
          <a:xfrm flipV="1">
            <a:off x="3702424" y="5723741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55" idx="3"/>
            <a:endCxn id="60" idx="1"/>
          </p:cNvCxnSpPr>
          <p:nvPr/>
        </p:nvCxnSpPr>
        <p:spPr>
          <a:xfrm>
            <a:off x="3702424" y="6028541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60" idx="3"/>
            <a:endCxn id="61" idx="1"/>
          </p:cNvCxnSpPr>
          <p:nvPr/>
        </p:nvCxnSpPr>
        <p:spPr>
          <a:xfrm flipV="1">
            <a:off x="5226424" y="5952341"/>
            <a:ext cx="7620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59" idx="3"/>
            <a:endCxn id="61" idx="1"/>
          </p:cNvCxnSpPr>
          <p:nvPr/>
        </p:nvCxnSpPr>
        <p:spPr>
          <a:xfrm>
            <a:off x="5226424" y="5723741"/>
            <a:ext cx="762000" cy="228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6629400" y="2661509"/>
            <a:ext cx="506506" cy="2241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918139" y="2661509"/>
            <a:ext cx="529661" cy="2241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118" idx="3"/>
            <a:endCxn id="34" idx="1"/>
          </p:cNvCxnSpPr>
          <p:nvPr/>
        </p:nvCxnSpPr>
        <p:spPr>
          <a:xfrm>
            <a:off x="868834" y="4809341"/>
            <a:ext cx="39519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119" idx="3"/>
            <a:endCxn id="53" idx="1"/>
          </p:cNvCxnSpPr>
          <p:nvPr/>
        </p:nvCxnSpPr>
        <p:spPr>
          <a:xfrm flipV="1">
            <a:off x="841939" y="5647541"/>
            <a:ext cx="422085" cy="896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120" idx="3"/>
          </p:cNvCxnSpPr>
          <p:nvPr/>
        </p:nvCxnSpPr>
        <p:spPr>
          <a:xfrm flipV="1">
            <a:off x="841940" y="6301750"/>
            <a:ext cx="422084" cy="171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36" idx="3"/>
            <a:endCxn id="37" idx="1"/>
          </p:cNvCxnSpPr>
          <p:nvPr/>
        </p:nvCxnSpPr>
        <p:spPr>
          <a:xfrm>
            <a:off x="5226424" y="4885541"/>
            <a:ext cx="762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59" idx="3"/>
            <a:endCxn id="37" idx="1"/>
          </p:cNvCxnSpPr>
          <p:nvPr/>
        </p:nvCxnSpPr>
        <p:spPr>
          <a:xfrm flipV="1">
            <a:off x="5226424" y="4885541"/>
            <a:ext cx="762000" cy="838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60" idx="3"/>
            <a:endCxn id="37" idx="1"/>
          </p:cNvCxnSpPr>
          <p:nvPr/>
        </p:nvCxnSpPr>
        <p:spPr>
          <a:xfrm flipV="1">
            <a:off x="5226424" y="4885541"/>
            <a:ext cx="762000" cy="1447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stCxn id="61" idx="3"/>
            <a:endCxn id="38" idx="1"/>
          </p:cNvCxnSpPr>
          <p:nvPr/>
        </p:nvCxnSpPr>
        <p:spPr>
          <a:xfrm flipV="1">
            <a:off x="6750424" y="5342741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38" idx="3"/>
            <a:endCxn id="121" idx="1"/>
          </p:cNvCxnSpPr>
          <p:nvPr/>
        </p:nvCxnSpPr>
        <p:spPr>
          <a:xfrm>
            <a:off x="8045824" y="5342741"/>
            <a:ext cx="313765" cy="34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5906" y="2362200"/>
            <a:ext cx="613339" cy="621030"/>
          </a:xfrm>
          <a:prstGeom prst="rect">
            <a:avLst/>
          </a:prstGeom>
          <a:noFill/>
        </p:spPr>
      </p:pic>
      <p:pic>
        <p:nvPicPr>
          <p:cNvPr id="117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362200"/>
            <a:ext cx="613339" cy="621030"/>
          </a:xfrm>
          <a:prstGeom prst="rect">
            <a:avLst/>
          </a:prstGeom>
          <a:noFill/>
        </p:spPr>
      </p:pic>
      <p:pic>
        <p:nvPicPr>
          <p:cNvPr id="118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495" y="4498826"/>
            <a:ext cx="613339" cy="621030"/>
          </a:xfrm>
          <a:prstGeom prst="rect">
            <a:avLst/>
          </a:prstGeom>
          <a:noFill/>
        </p:spPr>
      </p:pic>
      <p:pic>
        <p:nvPicPr>
          <p:cNvPr id="119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345991"/>
            <a:ext cx="613339" cy="621030"/>
          </a:xfrm>
          <a:prstGeom prst="rect">
            <a:avLst/>
          </a:prstGeom>
          <a:noFill/>
        </p:spPr>
      </p:pic>
      <p:pic>
        <p:nvPicPr>
          <p:cNvPr id="120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6008370"/>
            <a:ext cx="613339" cy="621030"/>
          </a:xfrm>
          <a:prstGeom prst="rect">
            <a:avLst/>
          </a:prstGeom>
          <a:noFill/>
        </p:spPr>
      </p:pic>
      <p:pic>
        <p:nvPicPr>
          <p:cNvPr id="121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9589" y="5035699"/>
            <a:ext cx="613339" cy="6210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3" grpId="0" animBg="1"/>
      <p:bldP spid="54" grpId="0" animBg="1"/>
      <p:bldP spid="55" grpId="0" animBg="1"/>
      <p:bldP spid="59" grpId="0" animBg="1"/>
      <p:bldP spid="60" grpId="0" animBg="1"/>
      <p:bldP spid="6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Virtualized 2-D Pipelines</a:t>
            </a:r>
            <a:endParaRPr lang="en-US" dirty="0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64024" y="3244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40424" y="3777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64424" y="3320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88424" y="3320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83824" y="3777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5" idx="3"/>
            <a:endCxn id="6" idx="1"/>
          </p:cNvCxnSpPr>
          <p:nvPr/>
        </p:nvCxnSpPr>
        <p:spPr>
          <a:xfrm>
            <a:off x="2026024" y="3510915"/>
            <a:ext cx="9144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3"/>
            <a:endCxn id="7" idx="1"/>
          </p:cNvCxnSpPr>
          <p:nvPr/>
        </p:nvCxnSpPr>
        <p:spPr>
          <a:xfrm flipV="1">
            <a:off x="3702424" y="3587115"/>
            <a:ext cx="7620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  <a:endCxn id="19" idx="1"/>
          </p:cNvCxnSpPr>
          <p:nvPr/>
        </p:nvCxnSpPr>
        <p:spPr>
          <a:xfrm>
            <a:off x="5226424" y="3587115"/>
            <a:ext cx="762000" cy="1066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6750424" y="3587115"/>
            <a:ext cx="5334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264024" y="4082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64024" y="4735830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40424" y="4463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64424" y="4158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64424" y="4768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88424" y="4387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4" idx="3"/>
            <a:endCxn id="16" idx="1"/>
          </p:cNvCxnSpPr>
          <p:nvPr/>
        </p:nvCxnSpPr>
        <p:spPr>
          <a:xfrm>
            <a:off x="2026024" y="4349115"/>
            <a:ext cx="9144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3"/>
            <a:endCxn id="16" idx="1"/>
          </p:cNvCxnSpPr>
          <p:nvPr/>
        </p:nvCxnSpPr>
        <p:spPr>
          <a:xfrm flipV="1">
            <a:off x="2026024" y="4730115"/>
            <a:ext cx="914400" cy="27241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3"/>
            <a:endCxn id="17" idx="1"/>
          </p:cNvCxnSpPr>
          <p:nvPr/>
        </p:nvCxnSpPr>
        <p:spPr>
          <a:xfrm flipV="1">
            <a:off x="3702424" y="44253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3"/>
            <a:endCxn id="18" idx="1"/>
          </p:cNvCxnSpPr>
          <p:nvPr/>
        </p:nvCxnSpPr>
        <p:spPr>
          <a:xfrm>
            <a:off x="3702424" y="47301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3"/>
            <a:endCxn id="19" idx="1"/>
          </p:cNvCxnSpPr>
          <p:nvPr/>
        </p:nvCxnSpPr>
        <p:spPr>
          <a:xfrm flipV="1">
            <a:off x="5226424" y="4653915"/>
            <a:ext cx="7620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>
            <a:off x="5226424" y="4425315"/>
            <a:ext cx="762000" cy="228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4" idx="3"/>
            <a:endCxn id="5" idx="1"/>
          </p:cNvCxnSpPr>
          <p:nvPr/>
        </p:nvCxnSpPr>
        <p:spPr>
          <a:xfrm>
            <a:off x="868834" y="3510915"/>
            <a:ext cx="39519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5" idx="3"/>
            <a:endCxn id="14" idx="1"/>
          </p:cNvCxnSpPr>
          <p:nvPr/>
        </p:nvCxnSpPr>
        <p:spPr>
          <a:xfrm flipV="1">
            <a:off x="841939" y="4349115"/>
            <a:ext cx="422085" cy="896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6" idx="3"/>
          </p:cNvCxnSpPr>
          <p:nvPr/>
        </p:nvCxnSpPr>
        <p:spPr>
          <a:xfrm flipV="1">
            <a:off x="841940" y="5003324"/>
            <a:ext cx="422084" cy="171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7" idx="3"/>
            <a:endCxn id="8" idx="1"/>
          </p:cNvCxnSpPr>
          <p:nvPr/>
        </p:nvCxnSpPr>
        <p:spPr>
          <a:xfrm>
            <a:off x="5226424" y="3587115"/>
            <a:ext cx="762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" idx="3"/>
            <a:endCxn id="8" idx="1"/>
          </p:cNvCxnSpPr>
          <p:nvPr/>
        </p:nvCxnSpPr>
        <p:spPr>
          <a:xfrm flipV="1">
            <a:off x="5226424" y="3587115"/>
            <a:ext cx="762000" cy="838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8" idx="3"/>
            <a:endCxn id="8" idx="1"/>
          </p:cNvCxnSpPr>
          <p:nvPr/>
        </p:nvCxnSpPr>
        <p:spPr>
          <a:xfrm flipV="1">
            <a:off x="5226424" y="3587115"/>
            <a:ext cx="762000" cy="1447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9" idx="3"/>
            <a:endCxn id="9" idx="1"/>
          </p:cNvCxnSpPr>
          <p:nvPr/>
        </p:nvCxnSpPr>
        <p:spPr>
          <a:xfrm flipV="1">
            <a:off x="6750424" y="4044315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3"/>
            <a:endCxn id="37" idx="1"/>
          </p:cNvCxnSpPr>
          <p:nvPr/>
        </p:nvCxnSpPr>
        <p:spPr>
          <a:xfrm>
            <a:off x="8045824" y="4044315"/>
            <a:ext cx="313765" cy="34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495" y="3200400"/>
            <a:ext cx="613339" cy="621030"/>
          </a:xfrm>
          <a:prstGeom prst="rect">
            <a:avLst/>
          </a:prstGeom>
          <a:noFill/>
        </p:spPr>
      </p:pic>
      <p:pic>
        <p:nvPicPr>
          <p:cNvPr id="35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047565"/>
            <a:ext cx="613339" cy="621030"/>
          </a:xfrm>
          <a:prstGeom prst="rect">
            <a:avLst/>
          </a:prstGeom>
          <a:noFill/>
        </p:spPr>
      </p:pic>
      <p:pic>
        <p:nvPicPr>
          <p:cNvPr id="36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4709944"/>
            <a:ext cx="613339" cy="621030"/>
          </a:xfrm>
          <a:prstGeom prst="rect">
            <a:avLst/>
          </a:prstGeom>
          <a:noFill/>
        </p:spPr>
      </p:pic>
      <p:pic>
        <p:nvPicPr>
          <p:cNvPr id="37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9589" y="3737273"/>
            <a:ext cx="613339" cy="6210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733800"/>
            <a:ext cx="691911" cy="1020626"/>
          </a:xfrm>
          <a:prstGeom prst="rect">
            <a:avLst/>
          </a:prstGeom>
          <a:noFill/>
        </p:spPr>
      </p:pic>
      <p:pic>
        <p:nvPicPr>
          <p:cNvPr id="3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819400"/>
            <a:ext cx="691911" cy="10206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Virtualized 2-D Pipelines</a:t>
            </a:r>
            <a:endParaRPr lang="en-US" dirty="0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64024" y="3244215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40424" y="3777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64424" y="3320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88424" y="3320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83824" y="3777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5" idx="3"/>
            <a:endCxn id="6" idx="1"/>
          </p:cNvCxnSpPr>
          <p:nvPr/>
        </p:nvCxnSpPr>
        <p:spPr>
          <a:xfrm>
            <a:off x="2026024" y="3510915"/>
            <a:ext cx="9144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3"/>
            <a:endCxn id="7" idx="1"/>
          </p:cNvCxnSpPr>
          <p:nvPr/>
        </p:nvCxnSpPr>
        <p:spPr>
          <a:xfrm flipV="1">
            <a:off x="3702424" y="3587115"/>
            <a:ext cx="7620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  <a:endCxn id="19" idx="1"/>
          </p:cNvCxnSpPr>
          <p:nvPr/>
        </p:nvCxnSpPr>
        <p:spPr>
          <a:xfrm>
            <a:off x="5226424" y="3587115"/>
            <a:ext cx="762000" cy="1066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6750424" y="3587115"/>
            <a:ext cx="5334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264024" y="4082415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95400" y="4724400"/>
            <a:ext cx="762000" cy="533400"/>
          </a:xfrm>
          <a:prstGeom prst="round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40424" y="4463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64424" y="4158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64424" y="4768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88424" y="4387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4" idx="3"/>
            <a:endCxn id="16" idx="1"/>
          </p:cNvCxnSpPr>
          <p:nvPr/>
        </p:nvCxnSpPr>
        <p:spPr>
          <a:xfrm>
            <a:off x="2026024" y="4349115"/>
            <a:ext cx="9144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3"/>
            <a:endCxn id="16" idx="1"/>
          </p:cNvCxnSpPr>
          <p:nvPr/>
        </p:nvCxnSpPr>
        <p:spPr>
          <a:xfrm flipV="1">
            <a:off x="2057400" y="4730115"/>
            <a:ext cx="883024" cy="2609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3"/>
            <a:endCxn id="17" idx="1"/>
          </p:cNvCxnSpPr>
          <p:nvPr/>
        </p:nvCxnSpPr>
        <p:spPr>
          <a:xfrm flipV="1">
            <a:off x="3702424" y="44253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3"/>
            <a:endCxn id="18" idx="1"/>
          </p:cNvCxnSpPr>
          <p:nvPr/>
        </p:nvCxnSpPr>
        <p:spPr>
          <a:xfrm>
            <a:off x="3702424" y="47301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3"/>
            <a:endCxn id="19" idx="1"/>
          </p:cNvCxnSpPr>
          <p:nvPr/>
        </p:nvCxnSpPr>
        <p:spPr>
          <a:xfrm flipV="1">
            <a:off x="5226424" y="4653915"/>
            <a:ext cx="7620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>
            <a:off x="5226424" y="4425315"/>
            <a:ext cx="762000" cy="228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4" idx="3"/>
            <a:endCxn id="5" idx="1"/>
          </p:cNvCxnSpPr>
          <p:nvPr/>
        </p:nvCxnSpPr>
        <p:spPr>
          <a:xfrm>
            <a:off x="868834" y="3510915"/>
            <a:ext cx="39519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5" idx="3"/>
            <a:endCxn id="14" idx="1"/>
          </p:cNvCxnSpPr>
          <p:nvPr/>
        </p:nvCxnSpPr>
        <p:spPr>
          <a:xfrm flipV="1">
            <a:off x="841939" y="4349115"/>
            <a:ext cx="422085" cy="896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6" idx="3"/>
          </p:cNvCxnSpPr>
          <p:nvPr/>
        </p:nvCxnSpPr>
        <p:spPr>
          <a:xfrm flipV="1">
            <a:off x="841940" y="5003324"/>
            <a:ext cx="422084" cy="171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7" idx="3"/>
            <a:endCxn id="8" idx="1"/>
          </p:cNvCxnSpPr>
          <p:nvPr/>
        </p:nvCxnSpPr>
        <p:spPr>
          <a:xfrm>
            <a:off x="5226424" y="3587115"/>
            <a:ext cx="762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" idx="3"/>
            <a:endCxn id="8" idx="1"/>
          </p:cNvCxnSpPr>
          <p:nvPr/>
        </p:nvCxnSpPr>
        <p:spPr>
          <a:xfrm flipV="1">
            <a:off x="5226424" y="3587115"/>
            <a:ext cx="762000" cy="838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8" idx="3"/>
            <a:endCxn id="8" idx="1"/>
          </p:cNvCxnSpPr>
          <p:nvPr/>
        </p:nvCxnSpPr>
        <p:spPr>
          <a:xfrm flipV="1">
            <a:off x="5226424" y="3587115"/>
            <a:ext cx="762000" cy="1447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9" idx="3"/>
            <a:endCxn id="9" idx="1"/>
          </p:cNvCxnSpPr>
          <p:nvPr/>
        </p:nvCxnSpPr>
        <p:spPr>
          <a:xfrm flipV="1">
            <a:off x="6750424" y="4044315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3"/>
            <a:endCxn id="37" idx="1"/>
          </p:cNvCxnSpPr>
          <p:nvPr/>
        </p:nvCxnSpPr>
        <p:spPr>
          <a:xfrm>
            <a:off x="8045824" y="4044315"/>
            <a:ext cx="313765" cy="34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495" y="3200400"/>
            <a:ext cx="613339" cy="621030"/>
          </a:xfrm>
          <a:prstGeom prst="rect">
            <a:avLst/>
          </a:prstGeom>
          <a:noFill/>
        </p:spPr>
      </p:pic>
      <p:pic>
        <p:nvPicPr>
          <p:cNvPr id="35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047565"/>
            <a:ext cx="613339" cy="621030"/>
          </a:xfrm>
          <a:prstGeom prst="rect">
            <a:avLst/>
          </a:prstGeom>
          <a:noFill/>
        </p:spPr>
      </p:pic>
      <p:pic>
        <p:nvPicPr>
          <p:cNvPr id="36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4709944"/>
            <a:ext cx="613339" cy="621030"/>
          </a:xfrm>
          <a:prstGeom prst="rect">
            <a:avLst/>
          </a:prstGeom>
          <a:noFill/>
        </p:spPr>
      </p:pic>
      <p:pic>
        <p:nvPicPr>
          <p:cNvPr id="37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9589" y="3737273"/>
            <a:ext cx="613339" cy="621030"/>
          </a:xfrm>
          <a:prstGeom prst="rect">
            <a:avLst/>
          </a:prstGeom>
          <a:noFill/>
        </p:spPr>
      </p:pic>
      <p:pic>
        <p:nvPicPr>
          <p:cNvPr id="41" name="Picture 5" descr="C:\Program Files\Microsoft Resource DVD Artwork\DVD_ART\Artwork_Imagery\HARDWARE_IMAGERY\Illustration - Misc Hardware\Windows Server Icons\Misc\Hourglass waiti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800600"/>
            <a:ext cx="281940" cy="4876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419600"/>
            <a:ext cx="691911" cy="1020626"/>
          </a:xfrm>
          <a:prstGeom prst="rect">
            <a:avLst/>
          </a:prstGeom>
          <a:noFill/>
        </p:spPr>
      </p:pic>
      <p:pic>
        <p:nvPicPr>
          <p:cNvPr id="3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3352800"/>
            <a:ext cx="691911" cy="10206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Virtualized 2-D Pipelines</a:t>
            </a:r>
            <a:endParaRPr lang="en-US" dirty="0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64024" y="3244215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40424" y="3777615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64424" y="3320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88424" y="3320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83824" y="3777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5" idx="3"/>
            <a:endCxn id="6" idx="1"/>
          </p:cNvCxnSpPr>
          <p:nvPr/>
        </p:nvCxnSpPr>
        <p:spPr>
          <a:xfrm>
            <a:off x="2026024" y="3510915"/>
            <a:ext cx="9144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3"/>
            <a:endCxn id="7" idx="1"/>
          </p:cNvCxnSpPr>
          <p:nvPr/>
        </p:nvCxnSpPr>
        <p:spPr>
          <a:xfrm flipV="1">
            <a:off x="3702424" y="3587115"/>
            <a:ext cx="7620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  <a:endCxn id="19" idx="1"/>
          </p:cNvCxnSpPr>
          <p:nvPr/>
        </p:nvCxnSpPr>
        <p:spPr>
          <a:xfrm>
            <a:off x="5226424" y="3587115"/>
            <a:ext cx="762000" cy="1066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6750424" y="3587115"/>
            <a:ext cx="5334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264024" y="4082415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95400" y="4724400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40424" y="4463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64424" y="4158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64424" y="4768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88424" y="4387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4" idx="3"/>
            <a:endCxn id="16" idx="1"/>
          </p:cNvCxnSpPr>
          <p:nvPr/>
        </p:nvCxnSpPr>
        <p:spPr>
          <a:xfrm>
            <a:off x="2026024" y="4349115"/>
            <a:ext cx="9144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3"/>
            <a:endCxn id="16" idx="1"/>
          </p:cNvCxnSpPr>
          <p:nvPr/>
        </p:nvCxnSpPr>
        <p:spPr>
          <a:xfrm flipV="1">
            <a:off x="2057400" y="4730115"/>
            <a:ext cx="883024" cy="2609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3"/>
            <a:endCxn id="17" idx="1"/>
          </p:cNvCxnSpPr>
          <p:nvPr/>
        </p:nvCxnSpPr>
        <p:spPr>
          <a:xfrm flipV="1">
            <a:off x="3702424" y="44253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3"/>
            <a:endCxn id="18" idx="1"/>
          </p:cNvCxnSpPr>
          <p:nvPr/>
        </p:nvCxnSpPr>
        <p:spPr>
          <a:xfrm>
            <a:off x="3702424" y="47301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3"/>
            <a:endCxn id="19" idx="1"/>
          </p:cNvCxnSpPr>
          <p:nvPr/>
        </p:nvCxnSpPr>
        <p:spPr>
          <a:xfrm flipV="1">
            <a:off x="5226424" y="4653915"/>
            <a:ext cx="7620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>
            <a:off x="5226424" y="4425315"/>
            <a:ext cx="762000" cy="228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4" idx="3"/>
            <a:endCxn id="5" idx="1"/>
          </p:cNvCxnSpPr>
          <p:nvPr/>
        </p:nvCxnSpPr>
        <p:spPr>
          <a:xfrm>
            <a:off x="868834" y="3510915"/>
            <a:ext cx="39519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5" idx="3"/>
            <a:endCxn id="14" idx="1"/>
          </p:cNvCxnSpPr>
          <p:nvPr/>
        </p:nvCxnSpPr>
        <p:spPr>
          <a:xfrm flipV="1">
            <a:off x="841939" y="4349115"/>
            <a:ext cx="422085" cy="896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6" idx="3"/>
          </p:cNvCxnSpPr>
          <p:nvPr/>
        </p:nvCxnSpPr>
        <p:spPr>
          <a:xfrm flipV="1">
            <a:off x="841940" y="5003324"/>
            <a:ext cx="422084" cy="171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7" idx="3"/>
            <a:endCxn id="8" idx="1"/>
          </p:cNvCxnSpPr>
          <p:nvPr/>
        </p:nvCxnSpPr>
        <p:spPr>
          <a:xfrm>
            <a:off x="5226424" y="3587115"/>
            <a:ext cx="762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" idx="3"/>
            <a:endCxn id="8" idx="1"/>
          </p:cNvCxnSpPr>
          <p:nvPr/>
        </p:nvCxnSpPr>
        <p:spPr>
          <a:xfrm flipV="1">
            <a:off x="5226424" y="3587115"/>
            <a:ext cx="762000" cy="838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8" idx="3"/>
            <a:endCxn id="8" idx="1"/>
          </p:cNvCxnSpPr>
          <p:nvPr/>
        </p:nvCxnSpPr>
        <p:spPr>
          <a:xfrm flipV="1">
            <a:off x="5226424" y="3587115"/>
            <a:ext cx="762000" cy="1447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9" idx="3"/>
            <a:endCxn id="9" idx="1"/>
          </p:cNvCxnSpPr>
          <p:nvPr/>
        </p:nvCxnSpPr>
        <p:spPr>
          <a:xfrm flipV="1">
            <a:off x="6750424" y="4044315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3"/>
            <a:endCxn id="37" idx="1"/>
          </p:cNvCxnSpPr>
          <p:nvPr/>
        </p:nvCxnSpPr>
        <p:spPr>
          <a:xfrm>
            <a:off x="8045824" y="4044315"/>
            <a:ext cx="313765" cy="34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495" y="3200400"/>
            <a:ext cx="613339" cy="621030"/>
          </a:xfrm>
          <a:prstGeom prst="rect">
            <a:avLst/>
          </a:prstGeom>
          <a:noFill/>
        </p:spPr>
      </p:pic>
      <p:pic>
        <p:nvPicPr>
          <p:cNvPr id="35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047565"/>
            <a:ext cx="613339" cy="621030"/>
          </a:xfrm>
          <a:prstGeom prst="rect">
            <a:avLst/>
          </a:prstGeom>
          <a:noFill/>
        </p:spPr>
      </p:pic>
      <p:pic>
        <p:nvPicPr>
          <p:cNvPr id="36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4709944"/>
            <a:ext cx="613339" cy="621030"/>
          </a:xfrm>
          <a:prstGeom prst="rect">
            <a:avLst/>
          </a:prstGeom>
          <a:noFill/>
        </p:spPr>
      </p:pic>
      <p:pic>
        <p:nvPicPr>
          <p:cNvPr id="37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9589" y="3737273"/>
            <a:ext cx="613339" cy="621030"/>
          </a:xfrm>
          <a:prstGeom prst="rect">
            <a:avLst/>
          </a:prstGeom>
          <a:noFill/>
        </p:spPr>
      </p:pic>
      <p:pic>
        <p:nvPicPr>
          <p:cNvPr id="40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2837" y="4083423"/>
            <a:ext cx="481434" cy="468630"/>
          </a:xfrm>
          <a:prstGeom prst="rect">
            <a:avLst/>
          </a:prstGeom>
          <a:noFill/>
        </p:spPr>
      </p:pic>
      <p:pic>
        <p:nvPicPr>
          <p:cNvPr id="42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276600"/>
            <a:ext cx="481434" cy="4686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2/2b/Tycho_Brahe.JPG/250px-Tycho_Brahe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599"/>
            <a:ext cx="2743200" cy="407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85160" y="5867400"/>
            <a:ext cx="17105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Tycho</a:t>
            </a:r>
            <a:r>
              <a:rPr lang="en-US" sz="2400" dirty="0" smtClean="0"/>
              <a:t> Brahe</a:t>
            </a:r>
            <a:br>
              <a:rPr lang="en-US" sz="2400" dirty="0" smtClean="0"/>
            </a:br>
            <a:r>
              <a:rPr lang="en-US" sz="2400" dirty="0" smtClean="0"/>
              <a:t>(1546-1601)</a:t>
            </a:r>
            <a:endParaRPr lang="en-US" sz="2400" dirty="0"/>
          </a:p>
        </p:txBody>
      </p:sp>
      <p:pic>
        <p:nvPicPr>
          <p:cNvPr id="7" name="Picture 2" descr="File:Johannes Kepler 16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33373"/>
            <a:ext cx="2943353" cy="404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70418" y="5867400"/>
            <a:ext cx="2222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Johannes Kepler</a:t>
            </a:r>
          </a:p>
          <a:p>
            <a:pPr algn="ctr"/>
            <a:r>
              <a:rPr lang="en-US" sz="2400" dirty="0" smtClean="0"/>
              <a:t>(1571-1630)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500 Years Ago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6D15-E93D-49F7-A232-24DC301FD6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59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3962400"/>
            <a:ext cx="691911" cy="1020626"/>
          </a:xfrm>
          <a:prstGeom prst="rect">
            <a:avLst/>
          </a:prstGeom>
          <a:noFill/>
        </p:spPr>
      </p:pic>
      <p:pic>
        <p:nvPicPr>
          <p:cNvPr id="3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971800"/>
            <a:ext cx="691911" cy="10206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Virtualized 2-D Pipelines</a:t>
            </a:r>
            <a:endParaRPr lang="en-US" dirty="0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64024" y="3244215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40424" y="3777615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64424" y="3320415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88424" y="3320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83824" y="3777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5" idx="3"/>
            <a:endCxn id="6" idx="1"/>
          </p:cNvCxnSpPr>
          <p:nvPr/>
        </p:nvCxnSpPr>
        <p:spPr>
          <a:xfrm>
            <a:off x="2026024" y="3510915"/>
            <a:ext cx="9144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3"/>
            <a:endCxn id="7" idx="1"/>
          </p:cNvCxnSpPr>
          <p:nvPr/>
        </p:nvCxnSpPr>
        <p:spPr>
          <a:xfrm flipV="1">
            <a:off x="3702424" y="3587115"/>
            <a:ext cx="7620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  <a:endCxn id="19" idx="1"/>
          </p:cNvCxnSpPr>
          <p:nvPr/>
        </p:nvCxnSpPr>
        <p:spPr>
          <a:xfrm>
            <a:off x="5226424" y="3587115"/>
            <a:ext cx="762000" cy="1066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6750424" y="3587115"/>
            <a:ext cx="5334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264024" y="4082415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95400" y="4724400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40424" y="4463415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64424" y="4158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64424" y="4768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88424" y="4387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4" idx="3"/>
            <a:endCxn id="16" idx="1"/>
          </p:cNvCxnSpPr>
          <p:nvPr/>
        </p:nvCxnSpPr>
        <p:spPr>
          <a:xfrm>
            <a:off x="2026024" y="4349115"/>
            <a:ext cx="9144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3"/>
            <a:endCxn id="16" idx="1"/>
          </p:cNvCxnSpPr>
          <p:nvPr/>
        </p:nvCxnSpPr>
        <p:spPr>
          <a:xfrm flipV="1">
            <a:off x="2057400" y="4730115"/>
            <a:ext cx="883024" cy="2609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3"/>
            <a:endCxn id="17" idx="1"/>
          </p:cNvCxnSpPr>
          <p:nvPr/>
        </p:nvCxnSpPr>
        <p:spPr>
          <a:xfrm flipV="1">
            <a:off x="3702424" y="44253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3"/>
            <a:endCxn id="18" idx="1"/>
          </p:cNvCxnSpPr>
          <p:nvPr/>
        </p:nvCxnSpPr>
        <p:spPr>
          <a:xfrm>
            <a:off x="3702424" y="47301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3"/>
            <a:endCxn id="19" idx="1"/>
          </p:cNvCxnSpPr>
          <p:nvPr/>
        </p:nvCxnSpPr>
        <p:spPr>
          <a:xfrm flipV="1">
            <a:off x="5226424" y="4653915"/>
            <a:ext cx="7620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>
            <a:off x="5226424" y="4425315"/>
            <a:ext cx="762000" cy="228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4" idx="3"/>
            <a:endCxn id="5" idx="1"/>
          </p:cNvCxnSpPr>
          <p:nvPr/>
        </p:nvCxnSpPr>
        <p:spPr>
          <a:xfrm>
            <a:off x="868834" y="3510915"/>
            <a:ext cx="39519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5" idx="3"/>
            <a:endCxn id="14" idx="1"/>
          </p:cNvCxnSpPr>
          <p:nvPr/>
        </p:nvCxnSpPr>
        <p:spPr>
          <a:xfrm flipV="1">
            <a:off x="841939" y="4349115"/>
            <a:ext cx="422085" cy="896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6" idx="3"/>
          </p:cNvCxnSpPr>
          <p:nvPr/>
        </p:nvCxnSpPr>
        <p:spPr>
          <a:xfrm flipV="1">
            <a:off x="841940" y="5003324"/>
            <a:ext cx="422084" cy="171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7" idx="3"/>
            <a:endCxn id="8" idx="1"/>
          </p:cNvCxnSpPr>
          <p:nvPr/>
        </p:nvCxnSpPr>
        <p:spPr>
          <a:xfrm>
            <a:off x="5226424" y="3587115"/>
            <a:ext cx="762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" idx="3"/>
            <a:endCxn id="8" idx="1"/>
          </p:cNvCxnSpPr>
          <p:nvPr/>
        </p:nvCxnSpPr>
        <p:spPr>
          <a:xfrm flipV="1">
            <a:off x="5226424" y="3587115"/>
            <a:ext cx="762000" cy="838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8" idx="3"/>
            <a:endCxn id="8" idx="1"/>
          </p:cNvCxnSpPr>
          <p:nvPr/>
        </p:nvCxnSpPr>
        <p:spPr>
          <a:xfrm flipV="1">
            <a:off x="5226424" y="3587115"/>
            <a:ext cx="762000" cy="1447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9" idx="3"/>
            <a:endCxn id="9" idx="1"/>
          </p:cNvCxnSpPr>
          <p:nvPr/>
        </p:nvCxnSpPr>
        <p:spPr>
          <a:xfrm flipV="1">
            <a:off x="6750424" y="4044315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3"/>
            <a:endCxn id="37" idx="1"/>
          </p:cNvCxnSpPr>
          <p:nvPr/>
        </p:nvCxnSpPr>
        <p:spPr>
          <a:xfrm>
            <a:off x="8045824" y="4044315"/>
            <a:ext cx="313765" cy="34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495" y="3200400"/>
            <a:ext cx="613339" cy="621030"/>
          </a:xfrm>
          <a:prstGeom prst="rect">
            <a:avLst/>
          </a:prstGeom>
          <a:noFill/>
        </p:spPr>
      </p:pic>
      <p:pic>
        <p:nvPicPr>
          <p:cNvPr id="35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047565"/>
            <a:ext cx="613339" cy="621030"/>
          </a:xfrm>
          <a:prstGeom prst="rect">
            <a:avLst/>
          </a:prstGeom>
          <a:noFill/>
        </p:spPr>
      </p:pic>
      <p:pic>
        <p:nvPicPr>
          <p:cNvPr id="36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4709944"/>
            <a:ext cx="613339" cy="621030"/>
          </a:xfrm>
          <a:prstGeom prst="rect">
            <a:avLst/>
          </a:prstGeom>
          <a:noFill/>
        </p:spPr>
      </p:pic>
      <p:pic>
        <p:nvPicPr>
          <p:cNvPr id="37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9589" y="3737273"/>
            <a:ext cx="613339" cy="621030"/>
          </a:xfrm>
          <a:prstGeom prst="rect">
            <a:avLst/>
          </a:prstGeom>
          <a:noFill/>
        </p:spPr>
      </p:pic>
      <p:pic>
        <p:nvPicPr>
          <p:cNvPr id="40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2837" y="4083423"/>
            <a:ext cx="481434" cy="468630"/>
          </a:xfrm>
          <a:prstGeom prst="rect">
            <a:avLst/>
          </a:prstGeom>
          <a:noFill/>
        </p:spPr>
      </p:pic>
      <p:pic>
        <p:nvPicPr>
          <p:cNvPr id="42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276600"/>
            <a:ext cx="481434" cy="468630"/>
          </a:xfrm>
          <a:prstGeom prst="rect">
            <a:avLst/>
          </a:prstGeom>
          <a:noFill/>
        </p:spPr>
      </p:pic>
      <p:pic>
        <p:nvPicPr>
          <p:cNvPr id="43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3810000"/>
            <a:ext cx="481434" cy="468630"/>
          </a:xfrm>
          <a:prstGeom prst="rect">
            <a:avLst/>
          </a:prstGeom>
          <a:noFill/>
        </p:spPr>
      </p:pic>
      <p:pic>
        <p:nvPicPr>
          <p:cNvPr id="44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4800600"/>
            <a:ext cx="481434" cy="4686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733800"/>
            <a:ext cx="691911" cy="1020626"/>
          </a:xfrm>
          <a:prstGeom prst="rect">
            <a:avLst/>
          </a:prstGeom>
          <a:noFill/>
        </p:spPr>
      </p:pic>
      <p:pic>
        <p:nvPicPr>
          <p:cNvPr id="3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971800"/>
            <a:ext cx="691911" cy="10206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Virtualized 2-D Pipelines</a:t>
            </a:r>
            <a:endParaRPr lang="en-US" dirty="0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64024" y="3244215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40424" y="3777615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64424" y="3320415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88424" y="3320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83824" y="3777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5" idx="3"/>
            <a:endCxn id="6" idx="1"/>
          </p:cNvCxnSpPr>
          <p:nvPr/>
        </p:nvCxnSpPr>
        <p:spPr>
          <a:xfrm>
            <a:off x="2026024" y="3510915"/>
            <a:ext cx="9144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3"/>
            <a:endCxn id="7" idx="1"/>
          </p:cNvCxnSpPr>
          <p:nvPr/>
        </p:nvCxnSpPr>
        <p:spPr>
          <a:xfrm flipV="1">
            <a:off x="3702424" y="3587115"/>
            <a:ext cx="7620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  <a:endCxn id="19" idx="1"/>
          </p:cNvCxnSpPr>
          <p:nvPr/>
        </p:nvCxnSpPr>
        <p:spPr>
          <a:xfrm>
            <a:off x="5226424" y="3587115"/>
            <a:ext cx="762000" cy="1066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6750424" y="3587115"/>
            <a:ext cx="5334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264024" y="4082415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95400" y="4724400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40424" y="4463415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64424" y="4158615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64424" y="4768215"/>
            <a:ext cx="762000" cy="533400"/>
          </a:xfrm>
          <a:prstGeom prst="roundRect">
            <a:avLst/>
          </a:prstGeom>
          <a:solidFill>
            <a:srgbClr val="FF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88424" y="4387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4" idx="3"/>
            <a:endCxn id="16" idx="1"/>
          </p:cNvCxnSpPr>
          <p:nvPr/>
        </p:nvCxnSpPr>
        <p:spPr>
          <a:xfrm>
            <a:off x="2026024" y="4349115"/>
            <a:ext cx="9144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3"/>
            <a:endCxn id="16" idx="1"/>
          </p:cNvCxnSpPr>
          <p:nvPr/>
        </p:nvCxnSpPr>
        <p:spPr>
          <a:xfrm flipV="1">
            <a:off x="2057400" y="4730115"/>
            <a:ext cx="883024" cy="2609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3"/>
            <a:endCxn id="17" idx="1"/>
          </p:cNvCxnSpPr>
          <p:nvPr/>
        </p:nvCxnSpPr>
        <p:spPr>
          <a:xfrm flipV="1">
            <a:off x="3702424" y="44253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3"/>
            <a:endCxn id="18" idx="1"/>
          </p:cNvCxnSpPr>
          <p:nvPr/>
        </p:nvCxnSpPr>
        <p:spPr>
          <a:xfrm>
            <a:off x="3702424" y="47301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3"/>
            <a:endCxn id="19" idx="1"/>
          </p:cNvCxnSpPr>
          <p:nvPr/>
        </p:nvCxnSpPr>
        <p:spPr>
          <a:xfrm flipV="1">
            <a:off x="5226424" y="4653915"/>
            <a:ext cx="7620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>
            <a:off x="5226424" y="4425315"/>
            <a:ext cx="762000" cy="228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4" idx="3"/>
            <a:endCxn id="5" idx="1"/>
          </p:cNvCxnSpPr>
          <p:nvPr/>
        </p:nvCxnSpPr>
        <p:spPr>
          <a:xfrm>
            <a:off x="868834" y="3510915"/>
            <a:ext cx="39519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5" idx="3"/>
            <a:endCxn id="14" idx="1"/>
          </p:cNvCxnSpPr>
          <p:nvPr/>
        </p:nvCxnSpPr>
        <p:spPr>
          <a:xfrm flipV="1">
            <a:off x="841939" y="4349115"/>
            <a:ext cx="422085" cy="896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6" idx="3"/>
          </p:cNvCxnSpPr>
          <p:nvPr/>
        </p:nvCxnSpPr>
        <p:spPr>
          <a:xfrm flipV="1">
            <a:off x="841940" y="5003324"/>
            <a:ext cx="422084" cy="171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7" idx="3"/>
            <a:endCxn id="8" idx="1"/>
          </p:cNvCxnSpPr>
          <p:nvPr/>
        </p:nvCxnSpPr>
        <p:spPr>
          <a:xfrm>
            <a:off x="5226424" y="3587115"/>
            <a:ext cx="762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" idx="3"/>
            <a:endCxn id="8" idx="1"/>
          </p:cNvCxnSpPr>
          <p:nvPr/>
        </p:nvCxnSpPr>
        <p:spPr>
          <a:xfrm flipV="1">
            <a:off x="5226424" y="3587115"/>
            <a:ext cx="762000" cy="838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8" idx="3"/>
            <a:endCxn id="8" idx="1"/>
          </p:cNvCxnSpPr>
          <p:nvPr/>
        </p:nvCxnSpPr>
        <p:spPr>
          <a:xfrm flipV="1">
            <a:off x="5226424" y="3587115"/>
            <a:ext cx="762000" cy="1447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9" idx="3"/>
            <a:endCxn id="9" idx="1"/>
          </p:cNvCxnSpPr>
          <p:nvPr/>
        </p:nvCxnSpPr>
        <p:spPr>
          <a:xfrm flipV="1">
            <a:off x="6750424" y="4044315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3"/>
            <a:endCxn id="37" idx="1"/>
          </p:cNvCxnSpPr>
          <p:nvPr/>
        </p:nvCxnSpPr>
        <p:spPr>
          <a:xfrm>
            <a:off x="8045824" y="4044315"/>
            <a:ext cx="313765" cy="34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495" y="3200400"/>
            <a:ext cx="613339" cy="621030"/>
          </a:xfrm>
          <a:prstGeom prst="rect">
            <a:avLst/>
          </a:prstGeom>
          <a:noFill/>
        </p:spPr>
      </p:pic>
      <p:pic>
        <p:nvPicPr>
          <p:cNvPr id="35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047565"/>
            <a:ext cx="613339" cy="621030"/>
          </a:xfrm>
          <a:prstGeom prst="rect">
            <a:avLst/>
          </a:prstGeom>
          <a:noFill/>
        </p:spPr>
      </p:pic>
      <p:pic>
        <p:nvPicPr>
          <p:cNvPr id="36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1" y="4709944"/>
            <a:ext cx="613339" cy="621030"/>
          </a:xfrm>
          <a:prstGeom prst="rect">
            <a:avLst/>
          </a:prstGeom>
          <a:noFill/>
        </p:spPr>
      </p:pic>
      <p:pic>
        <p:nvPicPr>
          <p:cNvPr id="37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9589" y="3737273"/>
            <a:ext cx="613339" cy="621030"/>
          </a:xfrm>
          <a:prstGeom prst="rect">
            <a:avLst/>
          </a:prstGeom>
          <a:noFill/>
        </p:spPr>
      </p:pic>
      <p:pic>
        <p:nvPicPr>
          <p:cNvPr id="40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2837" y="4083423"/>
            <a:ext cx="481434" cy="468630"/>
          </a:xfrm>
          <a:prstGeom prst="rect">
            <a:avLst/>
          </a:prstGeom>
          <a:noFill/>
        </p:spPr>
      </p:pic>
      <p:pic>
        <p:nvPicPr>
          <p:cNvPr id="42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276600"/>
            <a:ext cx="481434" cy="468630"/>
          </a:xfrm>
          <a:prstGeom prst="rect">
            <a:avLst/>
          </a:prstGeom>
          <a:noFill/>
        </p:spPr>
      </p:pic>
      <p:pic>
        <p:nvPicPr>
          <p:cNvPr id="43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3810000"/>
            <a:ext cx="481434" cy="468630"/>
          </a:xfrm>
          <a:prstGeom prst="rect">
            <a:avLst/>
          </a:prstGeom>
          <a:noFill/>
        </p:spPr>
      </p:pic>
      <p:pic>
        <p:nvPicPr>
          <p:cNvPr id="44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4800600"/>
            <a:ext cx="481434" cy="468630"/>
          </a:xfrm>
          <a:prstGeom prst="rect">
            <a:avLst/>
          </a:prstGeom>
          <a:noFill/>
        </p:spPr>
      </p:pic>
      <p:pic>
        <p:nvPicPr>
          <p:cNvPr id="45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4495800"/>
            <a:ext cx="481434" cy="468630"/>
          </a:xfrm>
          <a:prstGeom prst="rect">
            <a:avLst/>
          </a:prstGeom>
          <a:noFill/>
        </p:spPr>
      </p:pic>
      <p:pic>
        <p:nvPicPr>
          <p:cNvPr id="46" name="Picture 5" descr="C:\Program Files\Microsoft Resource DVD Artwork\DVD_ART\Artwork_Imagery\HARDWARE_IMAGERY\Illustration - Misc Hardware\Windows Server Icons\Misc\Hourglass waiti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4800600"/>
            <a:ext cx="281940" cy="487680"/>
          </a:xfrm>
          <a:prstGeom prst="rect">
            <a:avLst/>
          </a:prstGeom>
          <a:noFill/>
        </p:spPr>
      </p:pic>
      <p:sp>
        <p:nvSpPr>
          <p:cNvPr id="47" name="TextBox 46"/>
          <p:cNvSpPr txBox="1"/>
          <p:nvPr/>
        </p:nvSpPr>
        <p:spPr>
          <a:xfrm>
            <a:off x="2895600" y="1219200"/>
            <a:ext cx="28488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2D DAG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multi-machine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virtualized</a:t>
            </a: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/>
          <p:cNvSpPr/>
          <p:nvPr/>
        </p:nvSpPr>
        <p:spPr>
          <a:xfrm>
            <a:off x="4191000" y="2514600"/>
            <a:ext cx="1219200" cy="3429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Dryad Job Structure</a:t>
            </a:r>
            <a:endParaRPr lang="en-US" dirty="0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64024" y="3244215"/>
            <a:ext cx="762000" cy="533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grep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40424" y="3777615"/>
            <a:ext cx="762000" cy="533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sed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19600" y="3124200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sort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88424" y="3320415"/>
            <a:ext cx="762000" cy="533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awk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83824" y="3777615"/>
            <a:ext cx="762000" cy="533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perl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5" idx="3"/>
          </p:cNvCxnSpPr>
          <p:nvPr/>
        </p:nvCxnSpPr>
        <p:spPr>
          <a:xfrm>
            <a:off x="2026024" y="3510915"/>
            <a:ext cx="916352" cy="671786"/>
          </a:xfrm>
          <a:prstGeom prst="curvedConnector3">
            <a:avLst>
              <a:gd name="adj1" fmla="val 36168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3"/>
            <a:endCxn id="7" idx="1"/>
          </p:cNvCxnSpPr>
          <p:nvPr/>
        </p:nvCxnSpPr>
        <p:spPr>
          <a:xfrm flipV="1">
            <a:off x="3702424" y="3390900"/>
            <a:ext cx="717176" cy="65341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  <a:endCxn id="19" idx="1"/>
          </p:cNvCxnSpPr>
          <p:nvPr/>
        </p:nvCxnSpPr>
        <p:spPr>
          <a:xfrm>
            <a:off x="5181600" y="3390900"/>
            <a:ext cx="806824" cy="126301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6750424" y="3587115"/>
            <a:ext cx="5334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264024" y="4082415"/>
            <a:ext cx="762000" cy="533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grep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95400" y="4724400"/>
            <a:ext cx="762000" cy="533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grep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40424" y="4463415"/>
            <a:ext cx="762000" cy="533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sed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19600" y="4038600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sort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19600" y="4800600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sort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88424" y="4387215"/>
            <a:ext cx="762000" cy="533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awk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4" idx="3"/>
            <a:endCxn id="16" idx="1"/>
          </p:cNvCxnSpPr>
          <p:nvPr/>
        </p:nvCxnSpPr>
        <p:spPr>
          <a:xfrm>
            <a:off x="2026024" y="4349115"/>
            <a:ext cx="9144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3"/>
            <a:endCxn id="16" idx="1"/>
          </p:cNvCxnSpPr>
          <p:nvPr/>
        </p:nvCxnSpPr>
        <p:spPr>
          <a:xfrm flipV="1">
            <a:off x="2057400" y="4730115"/>
            <a:ext cx="883024" cy="2609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3"/>
            <a:endCxn id="17" idx="1"/>
          </p:cNvCxnSpPr>
          <p:nvPr/>
        </p:nvCxnSpPr>
        <p:spPr>
          <a:xfrm flipV="1">
            <a:off x="3702424" y="4305300"/>
            <a:ext cx="717176" cy="42481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3"/>
            <a:endCxn id="18" idx="1"/>
          </p:cNvCxnSpPr>
          <p:nvPr/>
        </p:nvCxnSpPr>
        <p:spPr>
          <a:xfrm>
            <a:off x="3702424" y="4730115"/>
            <a:ext cx="717176" cy="3371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3"/>
            <a:endCxn id="19" idx="1"/>
          </p:cNvCxnSpPr>
          <p:nvPr/>
        </p:nvCxnSpPr>
        <p:spPr>
          <a:xfrm flipV="1">
            <a:off x="5181600" y="4653915"/>
            <a:ext cx="806824" cy="4133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>
            <a:off x="5181600" y="4305300"/>
            <a:ext cx="806824" cy="34861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4" idx="3"/>
            <a:endCxn id="5" idx="1"/>
          </p:cNvCxnSpPr>
          <p:nvPr/>
        </p:nvCxnSpPr>
        <p:spPr>
          <a:xfrm>
            <a:off x="868834" y="3510915"/>
            <a:ext cx="39519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5" idx="3"/>
            <a:endCxn id="14" idx="1"/>
          </p:cNvCxnSpPr>
          <p:nvPr/>
        </p:nvCxnSpPr>
        <p:spPr>
          <a:xfrm flipV="1">
            <a:off x="841939" y="4349115"/>
            <a:ext cx="422085" cy="896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6" idx="3"/>
          </p:cNvCxnSpPr>
          <p:nvPr/>
        </p:nvCxnSpPr>
        <p:spPr>
          <a:xfrm flipV="1">
            <a:off x="841940" y="5003324"/>
            <a:ext cx="422084" cy="171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7" idx="3"/>
            <a:endCxn id="8" idx="1"/>
          </p:cNvCxnSpPr>
          <p:nvPr/>
        </p:nvCxnSpPr>
        <p:spPr>
          <a:xfrm>
            <a:off x="5181600" y="3390900"/>
            <a:ext cx="806824" cy="19621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" idx="3"/>
            <a:endCxn id="8" idx="1"/>
          </p:cNvCxnSpPr>
          <p:nvPr/>
        </p:nvCxnSpPr>
        <p:spPr>
          <a:xfrm flipV="1">
            <a:off x="5181600" y="3587115"/>
            <a:ext cx="806824" cy="7181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8" idx="3"/>
            <a:endCxn id="8" idx="1"/>
          </p:cNvCxnSpPr>
          <p:nvPr/>
        </p:nvCxnSpPr>
        <p:spPr>
          <a:xfrm flipV="1">
            <a:off x="5181600" y="3587115"/>
            <a:ext cx="806824" cy="14801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9" idx="3"/>
            <a:endCxn id="9" idx="1"/>
          </p:cNvCxnSpPr>
          <p:nvPr/>
        </p:nvCxnSpPr>
        <p:spPr>
          <a:xfrm flipV="1">
            <a:off x="6750424" y="4044315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3"/>
            <a:endCxn id="37" idx="1"/>
          </p:cNvCxnSpPr>
          <p:nvPr/>
        </p:nvCxnSpPr>
        <p:spPr>
          <a:xfrm>
            <a:off x="8045824" y="4044315"/>
            <a:ext cx="313765" cy="34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495" y="3200400"/>
            <a:ext cx="613339" cy="621030"/>
          </a:xfrm>
          <a:prstGeom prst="rect">
            <a:avLst/>
          </a:prstGeom>
          <a:noFill/>
        </p:spPr>
      </p:pic>
      <p:pic>
        <p:nvPicPr>
          <p:cNvPr id="35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047565"/>
            <a:ext cx="613339" cy="621030"/>
          </a:xfrm>
          <a:prstGeom prst="rect">
            <a:avLst/>
          </a:prstGeom>
          <a:noFill/>
        </p:spPr>
      </p:pic>
      <p:pic>
        <p:nvPicPr>
          <p:cNvPr id="36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4709944"/>
            <a:ext cx="613339" cy="621030"/>
          </a:xfrm>
          <a:prstGeom prst="rect">
            <a:avLst/>
          </a:prstGeom>
          <a:noFill/>
        </p:spPr>
      </p:pic>
      <p:pic>
        <p:nvPicPr>
          <p:cNvPr id="37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9589" y="3737273"/>
            <a:ext cx="613339" cy="621030"/>
          </a:xfrm>
          <a:prstGeom prst="rect">
            <a:avLst/>
          </a:prstGeom>
          <a:noFill/>
        </p:spPr>
      </p:pic>
      <p:sp>
        <p:nvSpPr>
          <p:cNvPr id="48" name="TextBox 47"/>
          <p:cNvSpPr txBox="1"/>
          <p:nvPr/>
        </p:nvSpPr>
        <p:spPr>
          <a:xfrm>
            <a:off x="76200" y="2209800"/>
            <a:ext cx="947695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/>
              <a:t>Input</a:t>
            </a:r>
            <a:br>
              <a:rPr lang="en-US" sz="2800" i="1" dirty="0" smtClean="0"/>
            </a:br>
            <a:r>
              <a:rPr lang="en-US" sz="2800" i="1" dirty="0" smtClean="0"/>
              <a:t>files</a:t>
            </a:r>
            <a:endParaRPr lang="en-US" sz="2800" i="1" dirty="0"/>
          </a:p>
        </p:txBody>
      </p:sp>
      <p:sp>
        <p:nvSpPr>
          <p:cNvPr id="49" name="TextBox 48"/>
          <p:cNvSpPr txBox="1"/>
          <p:nvPr/>
        </p:nvSpPr>
        <p:spPr>
          <a:xfrm>
            <a:off x="1447800" y="5638800"/>
            <a:ext cx="18029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/>
              <a:t>Vertices </a:t>
            </a:r>
            <a:br>
              <a:rPr lang="en-US" sz="2800" i="1" dirty="0" smtClean="0"/>
            </a:br>
            <a:r>
              <a:rPr lang="en-US" sz="2800" i="1" dirty="0" smtClean="0"/>
              <a:t>(processes)</a:t>
            </a:r>
            <a:endParaRPr lang="en-US" sz="2800" i="1" dirty="0"/>
          </a:p>
        </p:txBody>
      </p:sp>
      <p:cxnSp>
        <p:nvCxnSpPr>
          <p:cNvPr id="50" name="Straight Arrow Connector 49"/>
          <p:cNvCxnSpPr>
            <a:stCxn id="49" idx="0"/>
            <a:endCxn id="15" idx="2"/>
          </p:cNvCxnSpPr>
          <p:nvPr/>
        </p:nvCxnSpPr>
        <p:spPr>
          <a:xfrm rot="16200000" flipV="1">
            <a:off x="1822349" y="5111851"/>
            <a:ext cx="381000" cy="672897"/>
          </a:xfrm>
          <a:prstGeom prst="straightConnector1">
            <a:avLst/>
          </a:prstGeom>
          <a:ln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9" idx="0"/>
            <a:endCxn id="16" idx="2"/>
          </p:cNvCxnSpPr>
          <p:nvPr/>
        </p:nvCxnSpPr>
        <p:spPr>
          <a:xfrm rot="5400000" flipH="1" flipV="1">
            <a:off x="2514368" y="4831745"/>
            <a:ext cx="641985" cy="972127"/>
          </a:xfrm>
          <a:prstGeom prst="straightConnector1">
            <a:avLst/>
          </a:prstGeom>
          <a:ln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930206" y="2590800"/>
            <a:ext cx="1213794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/>
              <a:t>Output</a:t>
            </a:r>
            <a:br>
              <a:rPr lang="en-US" sz="2800" i="1" dirty="0" smtClean="0"/>
            </a:br>
            <a:r>
              <a:rPr lang="en-US" sz="2800" i="1" dirty="0" smtClean="0"/>
              <a:t>files</a:t>
            </a:r>
            <a:endParaRPr lang="en-US" sz="2800" i="1" dirty="0"/>
          </a:p>
        </p:txBody>
      </p:sp>
      <p:sp>
        <p:nvSpPr>
          <p:cNvPr id="58" name="TextBox 57"/>
          <p:cNvSpPr txBox="1"/>
          <p:nvPr/>
        </p:nvSpPr>
        <p:spPr>
          <a:xfrm>
            <a:off x="2057400" y="2057400"/>
            <a:ext cx="150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Channels</a:t>
            </a:r>
            <a:endParaRPr lang="en-US" sz="2800" i="1" dirty="0"/>
          </a:p>
        </p:txBody>
      </p:sp>
      <p:cxnSp>
        <p:nvCxnSpPr>
          <p:cNvPr id="59" name="Straight Arrow Connector 58"/>
          <p:cNvCxnSpPr>
            <a:stCxn id="58" idx="2"/>
          </p:cNvCxnSpPr>
          <p:nvPr/>
        </p:nvCxnSpPr>
        <p:spPr>
          <a:xfrm rot="5400000">
            <a:off x="2084993" y="3010228"/>
            <a:ext cx="1153182" cy="293967"/>
          </a:xfrm>
          <a:prstGeom prst="straightConnector1">
            <a:avLst/>
          </a:prstGeom>
          <a:ln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419600" y="2514600"/>
            <a:ext cx="100206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Stage</a:t>
            </a:r>
            <a:endParaRPr lang="en-US" sz="2800" i="1" dirty="0"/>
          </a:p>
        </p:txBody>
      </p:sp>
      <p:pic>
        <p:nvPicPr>
          <p:cNvPr id="65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5334000"/>
            <a:ext cx="613339" cy="621030"/>
          </a:xfrm>
          <a:prstGeom prst="rect">
            <a:avLst/>
          </a:prstGeom>
          <a:noFill/>
        </p:spPr>
      </p:pic>
      <p:cxnSp>
        <p:nvCxnSpPr>
          <p:cNvPr id="66" name="Straight Arrow Connector 65"/>
          <p:cNvCxnSpPr>
            <a:stCxn id="16" idx="3"/>
            <a:endCxn id="19" idx="1"/>
          </p:cNvCxnSpPr>
          <p:nvPr/>
        </p:nvCxnSpPr>
        <p:spPr>
          <a:xfrm flipV="1">
            <a:off x="3702424" y="4653915"/>
            <a:ext cx="2286000" cy="76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" idx="3"/>
            <a:endCxn id="8" idx="1"/>
          </p:cNvCxnSpPr>
          <p:nvPr/>
        </p:nvCxnSpPr>
        <p:spPr>
          <a:xfrm flipV="1">
            <a:off x="3702424" y="3587115"/>
            <a:ext cx="22860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"/>
          <p:cNvCxnSpPr>
            <a:stCxn id="5" idx="3"/>
          </p:cNvCxnSpPr>
          <p:nvPr/>
        </p:nvCxnSpPr>
        <p:spPr>
          <a:xfrm>
            <a:off x="2026024" y="3510915"/>
            <a:ext cx="934459" cy="418289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9" idx="3"/>
            <a:endCxn id="65" idx="1"/>
          </p:cNvCxnSpPr>
          <p:nvPr/>
        </p:nvCxnSpPr>
        <p:spPr>
          <a:xfrm>
            <a:off x="6750424" y="4653915"/>
            <a:ext cx="1631576" cy="990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58" idx="2"/>
          </p:cNvCxnSpPr>
          <p:nvPr/>
        </p:nvCxnSpPr>
        <p:spPr>
          <a:xfrm rot="16200000" flipH="1">
            <a:off x="2846993" y="2542193"/>
            <a:ext cx="1153180" cy="1230033"/>
          </a:xfrm>
          <a:prstGeom prst="straightConnector1">
            <a:avLst/>
          </a:prstGeom>
          <a:ln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Channels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295400" y="1905000"/>
            <a:ext cx="9906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X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71600" y="4343400"/>
            <a:ext cx="990600" cy="533400"/>
          </a:xfrm>
          <a:prstGeom prst="roundRect">
            <a:avLst/>
          </a:prstGeom>
          <a:solidFill>
            <a:srgbClr val="FFFF99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M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>
            <a:stCxn id="4" idx="2"/>
            <a:endCxn id="5" idx="0"/>
          </p:cNvCxnSpPr>
          <p:nvPr/>
        </p:nvCxnSpPr>
        <p:spPr>
          <a:xfrm rot="16200000" flipH="1">
            <a:off x="876300" y="3352800"/>
            <a:ext cx="1905000" cy="7620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524000" y="2971800"/>
            <a:ext cx="609600" cy="152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24000" y="3200400"/>
            <a:ext cx="609600" cy="152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0" y="3429000"/>
            <a:ext cx="609600" cy="152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24000" y="3657600"/>
            <a:ext cx="609600" cy="152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3124200"/>
            <a:ext cx="985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Items</a:t>
            </a:r>
            <a:endParaRPr lang="en-US" sz="28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62400" y="1295400"/>
            <a:ext cx="42672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Finite streams of items</a:t>
            </a:r>
          </a:p>
          <a:p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distributed filesystem files</a:t>
            </a:r>
            <a:br>
              <a:rPr lang="en-US" sz="2800" dirty="0" smtClean="0"/>
            </a:br>
            <a:r>
              <a:rPr lang="en-US" sz="2800" dirty="0" smtClean="0"/>
              <a:t>  	(persistent)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SMB/NTFS files </a:t>
            </a:r>
            <a:br>
              <a:rPr lang="en-US" sz="2800" dirty="0" smtClean="0"/>
            </a:br>
            <a:r>
              <a:rPr lang="en-US" sz="2800" dirty="0" smtClean="0"/>
              <a:t>  	(temporary)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TCP pipes</a:t>
            </a:r>
            <a:br>
              <a:rPr lang="en-US" sz="2800" dirty="0" smtClean="0"/>
            </a:br>
            <a:r>
              <a:rPr lang="en-US" sz="2800" dirty="0" smtClean="0"/>
              <a:t>  	(inter-machine)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memory FIFOs </a:t>
            </a:r>
            <a:br>
              <a:rPr lang="en-US" sz="2800" dirty="0" smtClean="0"/>
            </a:br>
            <a:r>
              <a:rPr lang="en-US" sz="2800" dirty="0" smtClean="0"/>
              <a:t>  	(intra-machine)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694374"/>
            <a:ext cx="691911" cy="1020626"/>
          </a:xfrm>
          <a:prstGeom prst="rect">
            <a:avLst/>
          </a:prstGeom>
          <a:noFill/>
        </p:spPr>
      </p:pic>
      <p:pic>
        <p:nvPicPr>
          <p:cNvPr id="73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694374"/>
            <a:ext cx="691911" cy="1020626"/>
          </a:xfrm>
          <a:prstGeom prst="rect">
            <a:avLst/>
          </a:prstGeom>
          <a:noFill/>
        </p:spPr>
      </p:pic>
      <p:pic>
        <p:nvPicPr>
          <p:cNvPr id="74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694374"/>
            <a:ext cx="691911" cy="1020626"/>
          </a:xfrm>
          <a:prstGeom prst="rect">
            <a:avLst/>
          </a:prstGeom>
          <a:noFill/>
        </p:spPr>
      </p:pic>
      <p:pic>
        <p:nvPicPr>
          <p:cNvPr id="78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694374"/>
            <a:ext cx="691911" cy="1020626"/>
          </a:xfrm>
          <a:prstGeom prst="rect">
            <a:avLst/>
          </a:prstGeom>
          <a:noFill/>
        </p:spPr>
      </p:pic>
      <p:sp>
        <p:nvSpPr>
          <p:cNvPr id="75" name="Freeform 74"/>
          <p:cNvSpPr/>
          <p:nvPr/>
        </p:nvSpPr>
        <p:spPr>
          <a:xfrm>
            <a:off x="606640" y="3151573"/>
            <a:ext cx="7459463" cy="997505"/>
          </a:xfrm>
          <a:custGeom>
            <a:avLst/>
            <a:gdLst>
              <a:gd name="connsiteX0" fmla="*/ 538579 w 7739849"/>
              <a:gd name="connsiteY0" fmla="*/ 328474 h 985421"/>
              <a:gd name="connsiteX1" fmla="*/ 645111 w 7739849"/>
              <a:gd name="connsiteY1" fmla="*/ 168676 h 985421"/>
              <a:gd name="connsiteX2" fmla="*/ 2074416 w 7739849"/>
              <a:gd name="connsiteY2" fmla="*/ 168676 h 985421"/>
              <a:gd name="connsiteX3" fmla="*/ 4071892 w 7739849"/>
              <a:gd name="connsiteY3" fmla="*/ 239697 h 985421"/>
              <a:gd name="connsiteX4" fmla="*/ 7187954 w 7739849"/>
              <a:gd name="connsiteY4" fmla="*/ 62144 h 985421"/>
              <a:gd name="connsiteX5" fmla="*/ 7383263 w 7739849"/>
              <a:gd name="connsiteY5" fmla="*/ 612559 h 985421"/>
              <a:gd name="connsiteX6" fmla="*/ 6051612 w 7739849"/>
              <a:gd name="connsiteY6" fmla="*/ 941033 h 985421"/>
              <a:gd name="connsiteX7" fmla="*/ 3876583 w 7739849"/>
              <a:gd name="connsiteY7" fmla="*/ 878889 h 985421"/>
              <a:gd name="connsiteX8" fmla="*/ 538579 w 7739849"/>
              <a:gd name="connsiteY8" fmla="*/ 328474 h 985421"/>
              <a:gd name="connsiteX0" fmla="*/ 538579 w 7739849"/>
              <a:gd name="connsiteY0" fmla="*/ 328474 h 960021"/>
              <a:gd name="connsiteX1" fmla="*/ 645111 w 7739849"/>
              <a:gd name="connsiteY1" fmla="*/ 168676 h 960021"/>
              <a:gd name="connsiteX2" fmla="*/ 2074416 w 7739849"/>
              <a:gd name="connsiteY2" fmla="*/ 168676 h 960021"/>
              <a:gd name="connsiteX3" fmla="*/ 4071892 w 7739849"/>
              <a:gd name="connsiteY3" fmla="*/ 239697 h 960021"/>
              <a:gd name="connsiteX4" fmla="*/ 7187954 w 7739849"/>
              <a:gd name="connsiteY4" fmla="*/ 62144 h 960021"/>
              <a:gd name="connsiteX5" fmla="*/ 7383263 w 7739849"/>
              <a:gd name="connsiteY5" fmla="*/ 612559 h 960021"/>
              <a:gd name="connsiteX6" fmla="*/ 6051612 w 7739849"/>
              <a:gd name="connsiteY6" fmla="*/ 941033 h 960021"/>
              <a:gd name="connsiteX7" fmla="*/ 3876583 w 7739849"/>
              <a:gd name="connsiteY7" fmla="*/ 726489 h 960021"/>
              <a:gd name="connsiteX8" fmla="*/ 538579 w 7739849"/>
              <a:gd name="connsiteY8" fmla="*/ 328474 h 960021"/>
              <a:gd name="connsiteX0" fmla="*/ 538579 w 7739849"/>
              <a:gd name="connsiteY0" fmla="*/ 328474 h 960021"/>
              <a:gd name="connsiteX1" fmla="*/ 645111 w 7739849"/>
              <a:gd name="connsiteY1" fmla="*/ 168676 h 960021"/>
              <a:gd name="connsiteX2" fmla="*/ 2074416 w 7739849"/>
              <a:gd name="connsiteY2" fmla="*/ 168676 h 960021"/>
              <a:gd name="connsiteX3" fmla="*/ 4071892 w 7739849"/>
              <a:gd name="connsiteY3" fmla="*/ 239697 h 960021"/>
              <a:gd name="connsiteX4" fmla="*/ 7187954 w 7739849"/>
              <a:gd name="connsiteY4" fmla="*/ 62144 h 960021"/>
              <a:gd name="connsiteX5" fmla="*/ 7383263 w 7739849"/>
              <a:gd name="connsiteY5" fmla="*/ 612559 h 960021"/>
              <a:gd name="connsiteX6" fmla="*/ 5899212 w 7739849"/>
              <a:gd name="connsiteY6" fmla="*/ 941033 h 960021"/>
              <a:gd name="connsiteX7" fmla="*/ 3876583 w 7739849"/>
              <a:gd name="connsiteY7" fmla="*/ 726489 h 960021"/>
              <a:gd name="connsiteX8" fmla="*/ 538579 w 7739849"/>
              <a:gd name="connsiteY8" fmla="*/ 328474 h 960021"/>
              <a:gd name="connsiteX0" fmla="*/ 538579 w 7739849"/>
              <a:gd name="connsiteY0" fmla="*/ 328474 h 948924"/>
              <a:gd name="connsiteX1" fmla="*/ 645111 w 7739849"/>
              <a:gd name="connsiteY1" fmla="*/ 168676 h 948924"/>
              <a:gd name="connsiteX2" fmla="*/ 2074416 w 7739849"/>
              <a:gd name="connsiteY2" fmla="*/ 168676 h 948924"/>
              <a:gd name="connsiteX3" fmla="*/ 4071892 w 7739849"/>
              <a:gd name="connsiteY3" fmla="*/ 239697 h 948924"/>
              <a:gd name="connsiteX4" fmla="*/ 7187954 w 7739849"/>
              <a:gd name="connsiteY4" fmla="*/ 62144 h 948924"/>
              <a:gd name="connsiteX5" fmla="*/ 7383263 w 7739849"/>
              <a:gd name="connsiteY5" fmla="*/ 612559 h 948924"/>
              <a:gd name="connsiteX6" fmla="*/ 7374385 w 7739849"/>
              <a:gd name="connsiteY6" fmla="*/ 773837 h 948924"/>
              <a:gd name="connsiteX7" fmla="*/ 5899212 w 7739849"/>
              <a:gd name="connsiteY7" fmla="*/ 941033 h 948924"/>
              <a:gd name="connsiteX8" fmla="*/ 3876583 w 7739849"/>
              <a:gd name="connsiteY8" fmla="*/ 726489 h 948924"/>
              <a:gd name="connsiteX9" fmla="*/ 538579 w 7739849"/>
              <a:gd name="connsiteY9" fmla="*/ 328474 h 948924"/>
              <a:gd name="connsiteX0" fmla="*/ 538579 w 7765249"/>
              <a:gd name="connsiteY0" fmla="*/ 328474 h 948924"/>
              <a:gd name="connsiteX1" fmla="*/ 645111 w 7765249"/>
              <a:gd name="connsiteY1" fmla="*/ 168676 h 948924"/>
              <a:gd name="connsiteX2" fmla="*/ 2074416 w 7765249"/>
              <a:gd name="connsiteY2" fmla="*/ 168676 h 948924"/>
              <a:gd name="connsiteX3" fmla="*/ 4071892 w 7765249"/>
              <a:gd name="connsiteY3" fmla="*/ 239697 h 948924"/>
              <a:gd name="connsiteX4" fmla="*/ 7187954 w 7765249"/>
              <a:gd name="connsiteY4" fmla="*/ 62144 h 948924"/>
              <a:gd name="connsiteX5" fmla="*/ 7535663 w 7765249"/>
              <a:gd name="connsiteY5" fmla="*/ 612559 h 948924"/>
              <a:gd name="connsiteX6" fmla="*/ 7374385 w 7765249"/>
              <a:gd name="connsiteY6" fmla="*/ 773837 h 948924"/>
              <a:gd name="connsiteX7" fmla="*/ 5899212 w 7765249"/>
              <a:gd name="connsiteY7" fmla="*/ 941033 h 948924"/>
              <a:gd name="connsiteX8" fmla="*/ 3876583 w 7765249"/>
              <a:gd name="connsiteY8" fmla="*/ 726489 h 948924"/>
              <a:gd name="connsiteX9" fmla="*/ 538579 w 7765249"/>
              <a:gd name="connsiteY9" fmla="*/ 328474 h 948924"/>
              <a:gd name="connsiteX0" fmla="*/ 538579 w 7765249"/>
              <a:gd name="connsiteY0" fmla="*/ 328474 h 948924"/>
              <a:gd name="connsiteX1" fmla="*/ 645111 w 7765249"/>
              <a:gd name="connsiteY1" fmla="*/ 168676 h 948924"/>
              <a:gd name="connsiteX2" fmla="*/ 2074416 w 7765249"/>
              <a:gd name="connsiteY2" fmla="*/ 168676 h 948924"/>
              <a:gd name="connsiteX3" fmla="*/ 4071892 w 7765249"/>
              <a:gd name="connsiteY3" fmla="*/ 239697 h 948924"/>
              <a:gd name="connsiteX4" fmla="*/ 7187954 w 7765249"/>
              <a:gd name="connsiteY4" fmla="*/ 62144 h 948924"/>
              <a:gd name="connsiteX5" fmla="*/ 7535663 w 7765249"/>
              <a:gd name="connsiteY5" fmla="*/ 612559 h 948924"/>
              <a:gd name="connsiteX6" fmla="*/ 7374385 w 7765249"/>
              <a:gd name="connsiteY6" fmla="*/ 773837 h 948924"/>
              <a:gd name="connsiteX7" fmla="*/ 5899212 w 7765249"/>
              <a:gd name="connsiteY7" fmla="*/ 941033 h 948924"/>
              <a:gd name="connsiteX8" fmla="*/ 3876583 w 7765249"/>
              <a:gd name="connsiteY8" fmla="*/ 726489 h 948924"/>
              <a:gd name="connsiteX9" fmla="*/ 538579 w 7765249"/>
              <a:gd name="connsiteY9" fmla="*/ 328474 h 948924"/>
              <a:gd name="connsiteX0" fmla="*/ 538579 w 7647127"/>
              <a:gd name="connsiteY0" fmla="*/ 328474 h 948924"/>
              <a:gd name="connsiteX1" fmla="*/ 645111 w 7647127"/>
              <a:gd name="connsiteY1" fmla="*/ 168676 h 948924"/>
              <a:gd name="connsiteX2" fmla="*/ 2074416 w 7647127"/>
              <a:gd name="connsiteY2" fmla="*/ 168676 h 948924"/>
              <a:gd name="connsiteX3" fmla="*/ 4071892 w 7647127"/>
              <a:gd name="connsiteY3" fmla="*/ 239697 h 948924"/>
              <a:gd name="connsiteX4" fmla="*/ 6883154 w 7647127"/>
              <a:gd name="connsiteY4" fmla="*/ 62144 h 948924"/>
              <a:gd name="connsiteX5" fmla="*/ 7535663 w 7647127"/>
              <a:gd name="connsiteY5" fmla="*/ 612559 h 948924"/>
              <a:gd name="connsiteX6" fmla="*/ 7374385 w 7647127"/>
              <a:gd name="connsiteY6" fmla="*/ 773837 h 948924"/>
              <a:gd name="connsiteX7" fmla="*/ 5899212 w 7647127"/>
              <a:gd name="connsiteY7" fmla="*/ 941033 h 948924"/>
              <a:gd name="connsiteX8" fmla="*/ 3876583 w 7647127"/>
              <a:gd name="connsiteY8" fmla="*/ 726489 h 948924"/>
              <a:gd name="connsiteX9" fmla="*/ 538579 w 7647127"/>
              <a:gd name="connsiteY9" fmla="*/ 328474 h 948924"/>
              <a:gd name="connsiteX0" fmla="*/ 538579 w 7535663"/>
              <a:gd name="connsiteY0" fmla="*/ 328474 h 960021"/>
              <a:gd name="connsiteX1" fmla="*/ 645111 w 7535663"/>
              <a:gd name="connsiteY1" fmla="*/ 168676 h 960021"/>
              <a:gd name="connsiteX2" fmla="*/ 2074416 w 7535663"/>
              <a:gd name="connsiteY2" fmla="*/ 168676 h 960021"/>
              <a:gd name="connsiteX3" fmla="*/ 4071892 w 7535663"/>
              <a:gd name="connsiteY3" fmla="*/ 239697 h 960021"/>
              <a:gd name="connsiteX4" fmla="*/ 6883154 w 7535663"/>
              <a:gd name="connsiteY4" fmla="*/ 62144 h 960021"/>
              <a:gd name="connsiteX5" fmla="*/ 7535663 w 7535663"/>
              <a:gd name="connsiteY5" fmla="*/ 612559 h 960021"/>
              <a:gd name="connsiteX6" fmla="*/ 5899212 w 7535663"/>
              <a:gd name="connsiteY6" fmla="*/ 941033 h 960021"/>
              <a:gd name="connsiteX7" fmla="*/ 3876583 w 7535663"/>
              <a:gd name="connsiteY7" fmla="*/ 726489 h 960021"/>
              <a:gd name="connsiteX8" fmla="*/ 538579 w 7535663"/>
              <a:gd name="connsiteY8" fmla="*/ 328474 h 960021"/>
              <a:gd name="connsiteX0" fmla="*/ 538579 w 7577709"/>
              <a:gd name="connsiteY0" fmla="*/ 328474 h 972845"/>
              <a:gd name="connsiteX1" fmla="*/ 645111 w 7577709"/>
              <a:gd name="connsiteY1" fmla="*/ 168676 h 972845"/>
              <a:gd name="connsiteX2" fmla="*/ 2074416 w 7577709"/>
              <a:gd name="connsiteY2" fmla="*/ 168676 h 972845"/>
              <a:gd name="connsiteX3" fmla="*/ 4071892 w 7577709"/>
              <a:gd name="connsiteY3" fmla="*/ 239697 h 972845"/>
              <a:gd name="connsiteX4" fmla="*/ 6883154 w 7577709"/>
              <a:gd name="connsiteY4" fmla="*/ 62144 h 972845"/>
              <a:gd name="connsiteX5" fmla="*/ 7535663 w 7577709"/>
              <a:gd name="connsiteY5" fmla="*/ 612559 h 972845"/>
              <a:gd name="connsiteX6" fmla="*/ 7135428 w 7577709"/>
              <a:gd name="connsiteY6" fmla="*/ 917359 h 972845"/>
              <a:gd name="connsiteX7" fmla="*/ 5899212 w 7577709"/>
              <a:gd name="connsiteY7" fmla="*/ 941033 h 972845"/>
              <a:gd name="connsiteX8" fmla="*/ 3876583 w 7577709"/>
              <a:gd name="connsiteY8" fmla="*/ 726489 h 972845"/>
              <a:gd name="connsiteX9" fmla="*/ 538579 w 7577709"/>
              <a:gd name="connsiteY9" fmla="*/ 328474 h 972845"/>
              <a:gd name="connsiteX0" fmla="*/ 538579 w 7577709"/>
              <a:gd name="connsiteY0" fmla="*/ 328474 h 980982"/>
              <a:gd name="connsiteX1" fmla="*/ 645111 w 7577709"/>
              <a:gd name="connsiteY1" fmla="*/ 168676 h 980982"/>
              <a:gd name="connsiteX2" fmla="*/ 2074416 w 7577709"/>
              <a:gd name="connsiteY2" fmla="*/ 168676 h 980982"/>
              <a:gd name="connsiteX3" fmla="*/ 4071892 w 7577709"/>
              <a:gd name="connsiteY3" fmla="*/ 239697 h 980982"/>
              <a:gd name="connsiteX4" fmla="*/ 6883154 w 7577709"/>
              <a:gd name="connsiteY4" fmla="*/ 62144 h 980982"/>
              <a:gd name="connsiteX5" fmla="*/ 7535663 w 7577709"/>
              <a:gd name="connsiteY5" fmla="*/ 612559 h 980982"/>
              <a:gd name="connsiteX6" fmla="*/ 7135428 w 7577709"/>
              <a:gd name="connsiteY6" fmla="*/ 917359 h 980982"/>
              <a:gd name="connsiteX7" fmla="*/ 5899212 w 7577709"/>
              <a:gd name="connsiteY7" fmla="*/ 941033 h 980982"/>
              <a:gd name="connsiteX8" fmla="*/ 3876583 w 7577709"/>
              <a:gd name="connsiteY8" fmla="*/ 878889 h 980982"/>
              <a:gd name="connsiteX9" fmla="*/ 538579 w 7577709"/>
              <a:gd name="connsiteY9" fmla="*/ 328474 h 980982"/>
              <a:gd name="connsiteX0" fmla="*/ 538579 w 7577709"/>
              <a:gd name="connsiteY0" fmla="*/ 328474 h 972105"/>
              <a:gd name="connsiteX1" fmla="*/ 645111 w 7577709"/>
              <a:gd name="connsiteY1" fmla="*/ 168676 h 972105"/>
              <a:gd name="connsiteX2" fmla="*/ 2074416 w 7577709"/>
              <a:gd name="connsiteY2" fmla="*/ 168676 h 972105"/>
              <a:gd name="connsiteX3" fmla="*/ 4071892 w 7577709"/>
              <a:gd name="connsiteY3" fmla="*/ 239697 h 972105"/>
              <a:gd name="connsiteX4" fmla="*/ 6883154 w 7577709"/>
              <a:gd name="connsiteY4" fmla="*/ 62144 h 972105"/>
              <a:gd name="connsiteX5" fmla="*/ 7535663 w 7577709"/>
              <a:gd name="connsiteY5" fmla="*/ 612559 h 972105"/>
              <a:gd name="connsiteX6" fmla="*/ 7135428 w 7577709"/>
              <a:gd name="connsiteY6" fmla="*/ 917359 h 972105"/>
              <a:gd name="connsiteX7" fmla="*/ 5899212 w 7577709"/>
              <a:gd name="connsiteY7" fmla="*/ 941033 h 972105"/>
              <a:gd name="connsiteX8" fmla="*/ 3876583 w 7577709"/>
              <a:gd name="connsiteY8" fmla="*/ 878889 h 972105"/>
              <a:gd name="connsiteX9" fmla="*/ 2243092 w 7577709"/>
              <a:gd name="connsiteY9" fmla="*/ 562991 h 972105"/>
              <a:gd name="connsiteX10" fmla="*/ 538579 w 7577709"/>
              <a:gd name="connsiteY10" fmla="*/ 328474 h 972105"/>
              <a:gd name="connsiteX0" fmla="*/ 538579 w 7577709"/>
              <a:gd name="connsiteY0" fmla="*/ 328474 h 972105"/>
              <a:gd name="connsiteX1" fmla="*/ 645111 w 7577709"/>
              <a:gd name="connsiteY1" fmla="*/ 168676 h 972105"/>
              <a:gd name="connsiteX2" fmla="*/ 2074416 w 7577709"/>
              <a:gd name="connsiteY2" fmla="*/ 168676 h 972105"/>
              <a:gd name="connsiteX3" fmla="*/ 4071892 w 7577709"/>
              <a:gd name="connsiteY3" fmla="*/ 239697 h 972105"/>
              <a:gd name="connsiteX4" fmla="*/ 6883154 w 7577709"/>
              <a:gd name="connsiteY4" fmla="*/ 62144 h 972105"/>
              <a:gd name="connsiteX5" fmla="*/ 7535663 w 7577709"/>
              <a:gd name="connsiteY5" fmla="*/ 612559 h 972105"/>
              <a:gd name="connsiteX6" fmla="*/ 7135428 w 7577709"/>
              <a:gd name="connsiteY6" fmla="*/ 917359 h 972105"/>
              <a:gd name="connsiteX7" fmla="*/ 5899212 w 7577709"/>
              <a:gd name="connsiteY7" fmla="*/ 941033 h 972105"/>
              <a:gd name="connsiteX8" fmla="*/ 3876583 w 7577709"/>
              <a:gd name="connsiteY8" fmla="*/ 878889 h 972105"/>
              <a:gd name="connsiteX9" fmla="*/ 3361678 w 7577709"/>
              <a:gd name="connsiteY9" fmla="*/ 646590 h 972105"/>
              <a:gd name="connsiteX10" fmla="*/ 2243092 w 7577709"/>
              <a:gd name="connsiteY10" fmla="*/ 562991 h 972105"/>
              <a:gd name="connsiteX11" fmla="*/ 538579 w 7577709"/>
              <a:gd name="connsiteY11" fmla="*/ 328474 h 972105"/>
              <a:gd name="connsiteX0" fmla="*/ 538579 w 7577709"/>
              <a:gd name="connsiteY0" fmla="*/ 353874 h 997505"/>
              <a:gd name="connsiteX1" fmla="*/ 645111 w 7577709"/>
              <a:gd name="connsiteY1" fmla="*/ 194076 h 997505"/>
              <a:gd name="connsiteX2" fmla="*/ 2074416 w 7577709"/>
              <a:gd name="connsiteY2" fmla="*/ 194076 h 997505"/>
              <a:gd name="connsiteX3" fmla="*/ 4605292 w 7577709"/>
              <a:gd name="connsiteY3" fmla="*/ 112697 h 997505"/>
              <a:gd name="connsiteX4" fmla="*/ 6883154 w 7577709"/>
              <a:gd name="connsiteY4" fmla="*/ 87544 h 997505"/>
              <a:gd name="connsiteX5" fmla="*/ 7535663 w 7577709"/>
              <a:gd name="connsiteY5" fmla="*/ 637959 h 997505"/>
              <a:gd name="connsiteX6" fmla="*/ 7135428 w 7577709"/>
              <a:gd name="connsiteY6" fmla="*/ 942759 h 997505"/>
              <a:gd name="connsiteX7" fmla="*/ 5899212 w 7577709"/>
              <a:gd name="connsiteY7" fmla="*/ 966433 h 997505"/>
              <a:gd name="connsiteX8" fmla="*/ 3876583 w 7577709"/>
              <a:gd name="connsiteY8" fmla="*/ 904289 h 997505"/>
              <a:gd name="connsiteX9" fmla="*/ 3361678 w 7577709"/>
              <a:gd name="connsiteY9" fmla="*/ 671990 h 997505"/>
              <a:gd name="connsiteX10" fmla="*/ 2243092 w 7577709"/>
              <a:gd name="connsiteY10" fmla="*/ 588391 h 997505"/>
              <a:gd name="connsiteX11" fmla="*/ 538579 w 7577709"/>
              <a:gd name="connsiteY11" fmla="*/ 353874 h 997505"/>
              <a:gd name="connsiteX0" fmla="*/ 538579 w 7577709"/>
              <a:gd name="connsiteY0" fmla="*/ 353874 h 997505"/>
              <a:gd name="connsiteX1" fmla="*/ 645111 w 7577709"/>
              <a:gd name="connsiteY1" fmla="*/ 194076 h 997505"/>
              <a:gd name="connsiteX2" fmla="*/ 2074416 w 7577709"/>
              <a:gd name="connsiteY2" fmla="*/ 194076 h 997505"/>
              <a:gd name="connsiteX3" fmla="*/ 3062057 w 7577709"/>
              <a:gd name="connsiteY3" fmla="*/ 167443 h 997505"/>
              <a:gd name="connsiteX4" fmla="*/ 4605292 w 7577709"/>
              <a:gd name="connsiteY4" fmla="*/ 112697 h 997505"/>
              <a:gd name="connsiteX5" fmla="*/ 6883154 w 7577709"/>
              <a:gd name="connsiteY5" fmla="*/ 87544 h 997505"/>
              <a:gd name="connsiteX6" fmla="*/ 7535663 w 7577709"/>
              <a:gd name="connsiteY6" fmla="*/ 637959 h 997505"/>
              <a:gd name="connsiteX7" fmla="*/ 7135428 w 7577709"/>
              <a:gd name="connsiteY7" fmla="*/ 942759 h 997505"/>
              <a:gd name="connsiteX8" fmla="*/ 5899212 w 7577709"/>
              <a:gd name="connsiteY8" fmla="*/ 966433 h 997505"/>
              <a:gd name="connsiteX9" fmla="*/ 3876583 w 7577709"/>
              <a:gd name="connsiteY9" fmla="*/ 904289 h 997505"/>
              <a:gd name="connsiteX10" fmla="*/ 3361678 w 7577709"/>
              <a:gd name="connsiteY10" fmla="*/ 671990 h 997505"/>
              <a:gd name="connsiteX11" fmla="*/ 2243092 w 7577709"/>
              <a:gd name="connsiteY11" fmla="*/ 588391 h 997505"/>
              <a:gd name="connsiteX12" fmla="*/ 538579 w 7577709"/>
              <a:gd name="connsiteY12" fmla="*/ 353874 h 997505"/>
              <a:gd name="connsiteX0" fmla="*/ 538579 w 7577709"/>
              <a:gd name="connsiteY0" fmla="*/ 353874 h 997505"/>
              <a:gd name="connsiteX1" fmla="*/ 645111 w 7577709"/>
              <a:gd name="connsiteY1" fmla="*/ 194076 h 997505"/>
              <a:gd name="connsiteX2" fmla="*/ 2074416 w 7577709"/>
              <a:gd name="connsiteY2" fmla="*/ 194076 h 997505"/>
              <a:gd name="connsiteX3" fmla="*/ 3062057 w 7577709"/>
              <a:gd name="connsiteY3" fmla="*/ 167443 h 997505"/>
              <a:gd name="connsiteX4" fmla="*/ 4605292 w 7577709"/>
              <a:gd name="connsiteY4" fmla="*/ 112697 h 997505"/>
              <a:gd name="connsiteX5" fmla="*/ 6883154 w 7577709"/>
              <a:gd name="connsiteY5" fmla="*/ 87544 h 997505"/>
              <a:gd name="connsiteX6" fmla="*/ 7535663 w 7577709"/>
              <a:gd name="connsiteY6" fmla="*/ 637959 h 997505"/>
              <a:gd name="connsiteX7" fmla="*/ 7135428 w 7577709"/>
              <a:gd name="connsiteY7" fmla="*/ 942759 h 997505"/>
              <a:gd name="connsiteX8" fmla="*/ 5899212 w 7577709"/>
              <a:gd name="connsiteY8" fmla="*/ 966433 h 997505"/>
              <a:gd name="connsiteX9" fmla="*/ 3876583 w 7577709"/>
              <a:gd name="connsiteY9" fmla="*/ 904289 h 997505"/>
              <a:gd name="connsiteX10" fmla="*/ 3056878 w 7577709"/>
              <a:gd name="connsiteY10" fmla="*/ 519590 h 997505"/>
              <a:gd name="connsiteX11" fmla="*/ 2243092 w 7577709"/>
              <a:gd name="connsiteY11" fmla="*/ 588391 h 997505"/>
              <a:gd name="connsiteX12" fmla="*/ 538579 w 7577709"/>
              <a:gd name="connsiteY12" fmla="*/ 353874 h 997505"/>
              <a:gd name="connsiteX0" fmla="*/ 538579 w 7577709"/>
              <a:gd name="connsiteY0" fmla="*/ 353874 h 997505"/>
              <a:gd name="connsiteX1" fmla="*/ 645111 w 7577709"/>
              <a:gd name="connsiteY1" fmla="*/ 194076 h 997505"/>
              <a:gd name="connsiteX2" fmla="*/ 2074416 w 7577709"/>
              <a:gd name="connsiteY2" fmla="*/ 194076 h 997505"/>
              <a:gd name="connsiteX3" fmla="*/ 3062057 w 7577709"/>
              <a:gd name="connsiteY3" fmla="*/ 167443 h 997505"/>
              <a:gd name="connsiteX4" fmla="*/ 4605292 w 7577709"/>
              <a:gd name="connsiteY4" fmla="*/ 112697 h 997505"/>
              <a:gd name="connsiteX5" fmla="*/ 6883154 w 7577709"/>
              <a:gd name="connsiteY5" fmla="*/ 87544 h 997505"/>
              <a:gd name="connsiteX6" fmla="*/ 7535663 w 7577709"/>
              <a:gd name="connsiteY6" fmla="*/ 637959 h 997505"/>
              <a:gd name="connsiteX7" fmla="*/ 7135428 w 7577709"/>
              <a:gd name="connsiteY7" fmla="*/ 942759 h 997505"/>
              <a:gd name="connsiteX8" fmla="*/ 5899212 w 7577709"/>
              <a:gd name="connsiteY8" fmla="*/ 966433 h 997505"/>
              <a:gd name="connsiteX9" fmla="*/ 3876583 w 7577709"/>
              <a:gd name="connsiteY9" fmla="*/ 904289 h 997505"/>
              <a:gd name="connsiteX10" fmla="*/ 3056878 w 7577709"/>
              <a:gd name="connsiteY10" fmla="*/ 519590 h 997505"/>
              <a:gd name="connsiteX11" fmla="*/ 2243092 w 7577709"/>
              <a:gd name="connsiteY11" fmla="*/ 512191 h 997505"/>
              <a:gd name="connsiteX12" fmla="*/ 538579 w 7577709"/>
              <a:gd name="connsiteY12" fmla="*/ 353874 h 997505"/>
              <a:gd name="connsiteX0" fmla="*/ 538579 w 7577709"/>
              <a:gd name="connsiteY0" fmla="*/ 353874 h 997505"/>
              <a:gd name="connsiteX1" fmla="*/ 645111 w 7577709"/>
              <a:gd name="connsiteY1" fmla="*/ 194076 h 997505"/>
              <a:gd name="connsiteX2" fmla="*/ 2074416 w 7577709"/>
              <a:gd name="connsiteY2" fmla="*/ 194076 h 997505"/>
              <a:gd name="connsiteX3" fmla="*/ 3062057 w 7577709"/>
              <a:gd name="connsiteY3" fmla="*/ 167443 h 997505"/>
              <a:gd name="connsiteX4" fmla="*/ 4605292 w 7577709"/>
              <a:gd name="connsiteY4" fmla="*/ 112697 h 997505"/>
              <a:gd name="connsiteX5" fmla="*/ 6883154 w 7577709"/>
              <a:gd name="connsiteY5" fmla="*/ 87544 h 997505"/>
              <a:gd name="connsiteX6" fmla="*/ 7535663 w 7577709"/>
              <a:gd name="connsiteY6" fmla="*/ 637959 h 997505"/>
              <a:gd name="connsiteX7" fmla="*/ 7135428 w 7577709"/>
              <a:gd name="connsiteY7" fmla="*/ 942759 h 997505"/>
              <a:gd name="connsiteX8" fmla="*/ 5899212 w 7577709"/>
              <a:gd name="connsiteY8" fmla="*/ 966433 h 997505"/>
              <a:gd name="connsiteX9" fmla="*/ 3876583 w 7577709"/>
              <a:gd name="connsiteY9" fmla="*/ 904289 h 997505"/>
              <a:gd name="connsiteX10" fmla="*/ 3056878 w 7577709"/>
              <a:gd name="connsiteY10" fmla="*/ 519590 h 997505"/>
              <a:gd name="connsiteX11" fmla="*/ 2243092 w 7577709"/>
              <a:gd name="connsiteY11" fmla="*/ 512191 h 997505"/>
              <a:gd name="connsiteX12" fmla="*/ 538579 w 7577709"/>
              <a:gd name="connsiteY12" fmla="*/ 353874 h 997505"/>
              <a:gd name="connsiteX0" fmla="*/ 538579 w 7501509"/>
              <a:gd name="connsiteY0" fmla="*/ 328474 h 997505"/>
              <a:gd name="connsiteX1" fmla="*/ 645111 w 7501509"/>
              <a:gd name="connsiteY1" fmla="*/ 168676 h 997505"/>
              <a:gd name="connsiteX2" fmla="*/ 2074416 w 7501509"/>
              <a:gd name="connsiteY2" fmla="*/ 168676 h 997505"/>
              <a:gd name="connsiteX3" fmla="*/ 3062057 w 7501509"/>
              <a:gd name="connsiteY3" fmla="*/ 142043 h 997505"/>
              <a:gd name="connsiteX4" fmla="*/ 4605292 w 7501509"/>
              <a:gd name="connsiteY4" fmla="*/ 87297 h 997505"/>
              <a:gd name="connsiteX5" fmla="*/ 6883154 w 7501509"/>
              <a:gd name="connsiteY5" fmla="*/ 62144 h 997505"/>
              <a:gd name="connsiteX6" fmla="*/ 7459463 w 7501509"/>
              <a:gd name="connsiteY6" fmla="*/ 460159 h 997505"/>
              <a:gd name="connsiteX7" fmla="*/ 7135428 w 7501509"/>
              <a:gd name="connsiteY7" fmla="*/ 917359 h 997505"/>
              <a:gd name="connsiteX8" fmla="*/ 5899212 w 7501509"/>
              <a:gd name="connsiteY8" fmla="*/ 941033 h 997505"/>
              <a:gd name="connsiteX9" fmla="*/ 3876583 w 7501509"/>
              <a:gd name="connsiteY9" fmla="*/ 878889 h 997505"/>
              <a:gd name="connsiteX10" fmla="*/ 3056878 w 7501509"/>
              <a:gd name="connsiteY10" fmla="*/ 494190 h 997505"/>
              <a:gd name="connsiteX11" fmla="*/ 2243092 w 7501509"/>
              <a:gd name="connsiteY11" fmla="*/ 486791 h 997505"/>
              <a:gd name="connsiteX12" fmla="*/ 538579 w 7501509"/>
              <a:gd name="connsiteY12" fmla="*/ 328474 h 997505"/>
              <a:gd name="connsiteX0" fmla="*/ 538579 w 7459463"/>
              <a:gd name="connsiteY0" fmla="*/ 328474 h 997505"/>
              <a:gd name="connsiteX1" fmla="*/ 645111 w 7459463"/>
              <a:gd name="connsiteY1" fmla="*/ 168676 h 997505"/>
              <a:gd name="connsiteX2" fmla="*/ 2074416 w 7459463"/>
              <a:gd name="connsiteY2" fmla="*/ 168676 h 997505"/>
              <a:gd name="connsiteX3" fmla="*/ 3062057 w 7459463"/>
              <a:gd name="connsiteY3" fmla="*/ 142043 h 997505"/>
              <a:gd name="connsiteX4" fmla="*/ 4605292 w 7459463"/>
              <a:gd name="connsiteY4" fmla="*/ 87297 h 997505"/>
              <a:gd name="connsiteX5" fmla="*/ 6883154 w 7459463"/>
              <a:gd name="connsiteY5" fmla="*/ 62144 h 997505"/>
              <a:gd name="connsiteX6" fmla="*/ 7459463 w 7459463"/>
              <a:gd name="connsiteY6" fmla="*/ 460159 h 997505"/>
              <a:gd name="connsiteX7" fmla="*/ 7135428 w 7459463"/>
              <a:gd name="connsiteY7" fmla="*/ 917359 h 997505"/>
              <a:gd name="connsiteX8" fmla="*/ 5899212 w 7459463"/>
              <a:gd name="connsiteY8" fmla="*/ 941033 h 997505"/>
              <a:gd name="connsiteX9" fmla="*/ 3876583 w 7459463"/>
              <a:gd name="connsiteY9" fmla="*/ 878889 h 997505"/>
              <a:gd name="connsiteX10" fmla="*/ 3056878 w 7459463"/>
              <a:gd name="connsiteY10" fmla="*/ 494190 h 997505"/>
              <a:gd name="connsiteX11" fmla="*/ 2243092 w 7459463"/>
              <a:gd name="connsiteY11" fmla="*/ 486791 h 997505"/>
              <a:gd name="connsiteX12" fmla="*/ 538579 w 7459463"/>
              <a:gd name="connsiteY12" fmla="*/ 328474 h 997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59463" h="997505">
                <a:moveTo>
                  <a:pt x="538579" y="328474"/>
                </a:moveTo>
                <a:cubicBezTo>
                  <a:pt x="0" y="210105"/>
                  <a:pt x="389138" y="195309"/>
                  <a:pt x="645111" y="168676"/>
                </a:cubicBezTo>
                <a:cubicBezTo>
                  <a:pt x="901084" y="142043"/>
                  <a:pt x="1671592" y="173115"/>
                  <a:pt x="2074416" y="168676"/>
                </a:cubicBezTo>
                <a:cubicBezTo>
                  <a:pt x="2477240" y="164237"/>
                  <a:pt x="2640244" y="155606"/>
                  <a:pt x="3062057" y="142043"/>
                </a:cubicBezTo>
                <a:cubicBezTo>
                  <a:pt x="3483870" y="128480"/>
                  <a:pt x="3968443" y="100613"/>
                  <a:pt x="4605292" y="87297"/>
                </a:cubicBezTo>
                <a:cubicBezTo>
                  <a:pt x="5242141" y="73981"/>
                  <a:pt x="6407459" y="0"/>
                  <a:pt x="6883154" y="62144"/>
                </a:cubicBezTo>
                <a:cubicBezTo>
                  <a:pt x="7358849" y="124288"/>
                  <a:pt x="7417417" y="317623"/>
                  <a:pt x="7459463" y="460159"/>
                </a:cubicBezTo>
                <a:cubicBezTo>
                  <a:pt x="7458600" y="641905"/>
                  <a:pt x="7395470" y="837213"/>
                  <a:pt x="7135428" y="917359"/>
                </a:cubicBezTo>
                <a:cubicBezTo>
                  <a:pt x="6875386" y="997505"/>
                  <a:pt x="6442353" y="947445"/>
                  <a:pt x="5899212" y="941033"/>
                </a:cubicBezTo>
                <a:cubicBezTo>
                  <a:pt x="5356071" y="934621"/>
                  <a:pt x="4350305" y="953363"/>
                  <a:pt x="3876583" y="878889"/>
                </a:cubicBezTo>
                <a:cubicBezTo>
                  <a:pt x="3402861" y="804415"/>
                  <a:pt x="3329126" y="559540"/>
                  <a:pt x="3056878" y="494190"/>
                </a:cubicBezTo>
                <a:cubicBezTo>
                  <a:pt x="2784630" y="428840"/>
                  <a:pt x="2644314" y="478899"/>
                  <a:pt x="2243092" y="486791"/>
                </a:cubicBezTo>
                <a:cubicBezTo>
                  <a:pt x="1823376" y="459172"/>
                  <a:pt x="804909" y="406893"/>
                  <a:pt x="538579" y="32847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Line 73"/>
          <p:cNvSpPr>
            <a:spLocks noChangeShapeType="1"/>
          </p:cNvSpPr>
          <p:nvPr/>
        </p:nvSpPr>
        <p:spPr bwMode="auto">
          <a:xfrm>
            <a:off x="7543800" y="5053836"/>
            <a:ext cx="0" cy="65027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Dryad System Architecture</a:t>
            </a:r>
            <a:endParaRPr lang="en-US" dirty="0"/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602556" y="2197768"/>
            <a:ext cx="4671820" cy="58439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dirty="0" smtClean="0"/>
              <a:t>Files, TCP, FIFO, Network</a:t>
            </a:r>
            <a:endParaRPr lang="en-US" sz="2800" dirty="0"/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694016" y="2521476"/>
            <a:ext cx="2353984" cy="3345924"/>
          </a:xfrm>
          <a:prstGeom prst="rect">
            <a:avLst/>
          </a:prstGeom>
          <a:noFill/>
          <a:ln w="2857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6" name="Oval 25"/>
          <p:cNvSpPr>
            <a:spLocks noChangeArrowheads="1"/>
          </p:cNvSpPr>
          <p:nvPr/>
        </p:nvSpPr>
        <p:spPr bwMode="auto">
          <a:xfrm>
            <a:off x="1088573" y="2976956"/>
            <a:ext cx="237432" cy="194797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7" name="Oval 26"/>
          <p:cNvSpPr>
            <a:spLocks noChangeArrowheads="1"/>
          </p:cNvSpPr>
          <p:nvPr/>
        </p:nvSpPr>
        <p:spPr bwMode="auto">
          <a:xfrm>
            <a:off x="1563436" y="2976956"/>
            <a:ext cx="237432" cy="194797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8" name="Oval 27"/>
          <p:cNvSpPr>
            <a:spLocks noChangeArrowheads="1"/>
          </p:cNvSpPr>
          <p:nvPr/>
        </p:nvSpPr>
        <p:spPr bwMode="auto">
          <a:xfrm>
            <a:off x="2038300" y="2976956"/>
            <a:ext cx="237432" cy="194797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9" name="Oval 28"/>
          <p:cNvSpPr>
            <a:spLocks noChangeArrowheads="1"/>
          </p:cNvSpPr>
          <p:nvPr/>
        </p:nvSpPr>
        <p:spPr bwMode="auto">
          <a:xfrm>
            <a:off x="1326004" y="3366550"/>
            <a:ext cx="237432" cy="194797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10" name="Oval 29"/>
          <p:cNvSpPr>
            <a:spLocks noChangeArrowheads="1"/>
          </p:cNvSpPr>
          <p:nvPr/>
        </p:nvSpPr>
        <p:spPr bwMode="auto">
          <a:xfrm>
            <a:off x="1800868" y="3366550"/>
            <a:ext cx="237432" cy="194797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11" name="Oval 30"/>
          <p:cNvSpPr>
            <a:spLocks noChangeArrowheads="1"/>
          </p:cNvSpPr>
          <p:nvPr/>
        </p:nvSpPr>
        <p:spPr bwMode="auto">
          <a:xfrm>
            <a:off x="2275732" y="3366550"/>
            <a:ext cx="237432" cy="194797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12" name="Oval 31"/>
          <p:cNvSpPr>
            <a:spLocks noChangeArrowheads="1"/>
          </p:cNvSpPr>
          <p:nvPr/>
        </p:nvSpPr>
        <p:spPr bwMode="auto">
          <a:xfrm>
            <a:off x="2516654" y="2976956"/>
            <a:ext cx="237432" cy="194797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13" name="Oval 32"/>
          <p:cNvSpPr>
            <a:spLocks noChangeArrowheads="1"/>
          </p:cNvSpPr>
          <p:nvPr/>
        </p:nvSpPr>
        <p:spPr bwMode="auto">
          <a:xfrm>
            <a:off x="2038300" y="3690258"/>
            <a:ext cx="237432" cy="194797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14" name="Oval 33"/>
          <p:cNvSpPr>
            <a:spLocks noChangeArrowheads="1"/>
          </p:cNvSpPr>
          <p:nvPr/>
        </p:nvSpPr>
        <p:spPr bwMode="auto">
          <a:xfrm>
            <a:off x="1563436" y="3690258"/>
            <a:ext cx="237432" cy="194797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15" name="Oval 34"/>
          <p:cNvSpPr>
            <a:spLocks noChangeArrowheads="1"/>
          </p:cNvSpPr>
          <p:nvPr/>
        </p:nvSpPr>
        <p:spPr bwMode="auto">
          <a:xfrm>
            <a:off x="1011756" y="3690258"/>
            <a:ext cx="237432" cy="194797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16" name="Oval 35"/>
          <p:cNvSpPr>
            <a:spLocks noChangeArrowheads="1"/>
          </p:cNvSpPr>
          <p:nvPr/>
        </p:nvSpPr>
        <p:spPr bwMode="auto">
          <a:xfrm>
            <a:off x="1326004" y="3950941"/>
            <a:ext cx="237432" cy="194797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1800868" y="3950941"/>
            <a:ext cx="237432" cy="194797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18" name="Oval 37"/>
          <p:cNvSpPr>
            <a:spLocks noChangeArrowheads="1"/>
          </p:cNvSpPr>
          <p:nvPr/>
        </p:nvSpPr>
        <p:spPr bwMode="auto">
          <a:xfrm>
            <a:off x="2275732" y="3950941"/>
            <a:ext cx="237432" cy="194797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cxnSp>
        <p:nvCxnSpPr>
          <p:cNvPr id="19" name="AutoShape 38"/>
          <p:cNvCxnSpPr>
            <a:cxnSpLocks noChangeShapeType="1"/>
            <a:stCxn id="6" idx="4"/>
            <a:endCxn id="9" idx="1"/>
          </p:cNvCxnSpPr>
          <p:nvPr/>
        </p:nvCxnSpPr>
        <p:spPr bwMode="auto">
          <a:xfrm rot="16200000" flipH="1">
            <a:off x="1172371" y="3206671"/>
            <a:ext cx="223324" cy="153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0" name="AutoShape 39"/>
          <p:cNvCxnSpPr>
            <a:cxnSpLocks noChangeShapeType="1"/>
            <a:stCxn id="7" idx="3"/>
            <a:endCxn id="9" idx="7"/>
          </p:cNvCxnSpPr>
          <p:nvPr/>
        </p:nvCxnSpPr>
        <p:spPr bwMode="auto">
          <a:xfrm rot="5400000">
            <a:off x="1437511" y="3234380"/>
            <a:ext cx="251851" cy="6954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1" name="AutoShape 40"/>
          <p:cNvCxnSpPr>
            <a:cxnSpLocks noChangeShapeType="1"/>
            <a:stCxn id="7" idx="5"/>
            <a:endCxn id="10" idx="1"/>
          </p:cNvCxnSpPr>
          <p:nvPr/>
        </p:nvCxnSpPr>
        <p:spPr bwMode="auto">
          <a:xfrm rot="16200000" flipH="1">
            <a:off x="1674942" y="3234380"/>
            <a:ext cx="251852" cy="6954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2" name="AutoShape 41"/>
          <p:cNvCxnSpPr>
            <a:cxnSpLocks noChangeShapeType="1"/>
            <a:stCxn id="8" idx="3"/>
            <a:endCxn id="10" idx="0"/>
          </p:cNvCxnSpPr>
          <p:nvPr/>
        </p:nvCxnSpPr>
        <p:spPr bwMode="auto">
          <a:xfrm rot="5400000">
            <a:off x="1884666" y="3178145"/>
            <a:ext cx="223324" cy="153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3" name="AutoShape 42"/>
          <p:cNvCxnSpPr>
            <a:cxnSpLocks noChangeShapeType="1"/>
            <a:stCxn id="8" idx="5"/>
            <a:endCxn id="11" idx="0"/>
          </p:cNvCxnSpPr>
          <p:nvPr/>
        </p:nvCxnSpPr>
        <p:spPr bwMode="auto">
          <a:xfrm rot="16200000" flipH="1">
            <a:off x="2206042" y="3178144"/>
            <a:ext cx="223324" cy="153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4" name="AutoShape 43"/>
          <p:cNvCxnSpPr>
            <a:cxnSpLocks noChangeShapeType="1"/>
            <a:stCxn id="12" idx="4"/>
            <a:endCxn id="11" idx="7"/>
          </p:cNvCxnSpPr>
          <p:nvPr/>
        </p:nvCxnSpPr>
        <p:spPr bwMode="auto">
          <a:xfrm rot="5400000">
            <a:off x="2445220" y="3204927"/>
            <a:ext cx="223324" cy="15697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5" name="AutoShape 45"/>
          <p:cNvCxnSpPr>
            <a:cxnSpLocks noChangeShapeType="1"/>
            <a:stCxn id="10" idx="4"/>
            <a:endCxn id="13" idx="1"/>
          </p:cNvCxnSpPr>
          <p:nvPr/>
        </p:nvCxnSpPr>
        <p:spPr bwMode="auto">
          <a:xfrm rot="16200000" flipH="1">
            <a:off x="1917609" y="3563322"/>
            <a:ext cx="157438" cy="153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6" name="AutoShape 46"/>
          <p:cNvCxnSpPr>
            <a:cxnSpLocks noChangeShapeType="1"/>
            <a:stCxn id="10" idx="4"/>
            <a:endCxn id="14" idx="7"/>
          </p:cNvCxnSpPr>
          <p:nvPr/>
        </p:nvCxnSpPr>
        <p:spPr bwMode="auto">
          <a:xfrm rot="5400000">
            <a:off x="1764122" y="3563323"/>
            <a:ext cx="157438" cy="153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7" name="AutoShape 47"/>
          <p:cNvCxnSpPr>
            <a:cxnSpLocks noChangeShapeType="1"/>
            <a:stCxn id="9" idx="4"/>
            <a:endCxn id="15" idx="7"/>
          </p:cNvCxnSpPr>
          <p:nvPr/>
        </p:nvCxnSpPr>
        <p:spPr bwMode="auto">
          <a:xfrm rot="5400000">
            <a:off x="1250852" y="3524914"/>
            <a:ext cx="157438" cy="23030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8" name="AutoShape 48"/>
          <p:cNvCxnSpPr>
            <a:cxnSpLocks noChangeShapeType="1"/>
            <a:stCxn id="9" idx="4"/>
            <a:endCxn id="14" idx="1"/>
          </p:cNvCxnSpPr>
          <p:nvPr/>
        </p:nvCxnSpPr>
        <p:spPr bwMode="auto">
          <a:xfrm rot="16200000" flipH="1">
            <a:off x="1442746" y="3563322"/>
            <a:ext cx="157438" cy="153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9" name="AutoShape 51"/>
          <p:cNvCxnSpPr>
            <a:cxnSpLocks noChangeShapeType="1"/>
            <a:stCxn id="14" idx="5"/>
            <a:endCxn id="17" idx="1"/>
          </p:cNvCxnSpPr>
          <p:nvPr/>
        </p:nvCxnSpPr>
        <p:spPr bwMode="auto">
          <a:xfrm rot="16200000" flipH="1">
            <a:off x="1739397" y="3883226"/>
            <a:ext cx="122941" cy="6954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1" name="AutoShape 53"/>
          <p:cNvCxnSpPr>
            <a:cxnSpLocks noChangeShapeType="1"/>
            <a:stCxn id="13" idx="3"/>
            <a:endCxn id="17" idx="0"/>
          </p:cNvCxnSpPr>
          <p:nvPr/>
        </p:nvCxnSpPr>
        <p:spPr bwMode="auto">
          <a:xfrm rot="5400000">
            <a:off x="1949122" y="3826989"/>
            <a:ext cx="94414" cy="153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2" name="AutoShape 54"/>
          <p:cNvCxnSpPr>
            <a:cxnSpLocks noChangeShapeType="1"/>
            <a:stCxn id="14" idx="3"/>
            <a:endCxn id="16" idx="7"/>
          </p:cNvCxnSpPr>
          <p:nvPr/>
        </p:nvCxnSpPr>
        <p:spPr bwMode="auto">
          <a:xfrm rot="5400000">
            <a:off x="1501965" y="3883226"/>
            <a:ext cx="122941" cy="6954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3" name="AutoShape 55"/>
          <p:cNvCxnSpPr>
            <a:cxnSpLocks noChangeShapeType="1"/>
            <a:stCxn id="15" idx="5"/>
            <a:endCxn id="16" idx="1"/>
          </p:cNvCxnSpPr>
          <p:nvPr/>
        </p:nvCxnSpPr>
        <p:spPr bwMode="auto">
          <a:xfrm rot="16200000" flipH="1">
            <a:off x="1226126" y="3844819"/>
            <a:ext cx="122940" cy="14635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4" name="AutoShape 56"/>
          <p:cNvCxnSpPr>
            <a:cxnSpLocks noChangeShapeType="1"/>
            <a:stCxn id="13" idx="5"/>
            <a:endCxn id="18" idx="1"/>
          </p:cNvCxnSpPr>
          <p:nvPr/>
        </p:nvCxnSpPr>
        <p:spPr bwMode="auto">
          <a:xfrm rot="16200000" flipH="1">
            <a:off x="2214261" y="3883226"/>
            <a:ext cx="122941" cy="6954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35" name="Text Box 57"/>
          <p:cNvSpPr txBox="1">
            <a:spLocks noChangeArrowheads="1"/>
          </p:cNvSpPr>
          <p:nvPr/>
        </p:nvSpPr>
        <p:spPr bwMode="auto">
          <a:xfrm>
            <a:off x="914401" y="2514600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i="1" dirty="0"/>
              <a:t>job schedule</a:t>
            </a:r>
          </a:p>
        </p:txBody>
      </p:sp>
      <p:sp>
        <p:nvSpPr>
          <p:cNvPr id="37" name="Line 68"/>
          <p:cNvSpPr>
            <a:spLocks noChangeShapeType="1"/>
          </p:cNvSpPr>
          <p:nvPr/>
        </p:nvSpPr>
        <p:spPr bwMode="auto">
          <a:xfrm>
            <a:off x="990806" y="5704113"/>
            <a:ext cx="6892506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38" name="Line 69"/>
          <p:cNvSpPr>
            <a:spLocks noChangeShapeType="1"/>
          </p:cNvSpPr>
          <p:nvPr/>
        </p:nvSpPr>
        <p:spPr bwMode="auto">
          <a:xfrm>
            <a:off x="1957991" y="5446294"/>
            <a:ext cx="0" cy="25781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39" name="Line 70"/>
          <p:cNvSpPr>
            <a:spLocks noChangeShapeType="1"/>
          </p:cNvSpPr>
          <p:nvPr/>
        </p:nvSpPr>
        <p:spPr bwMode="auto">
          <a:xfrm>
            <a:off x="4000604" y="5053836"/>
            <a:ext cx="0" cy="65027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40" name="Line 72"/>
          <p:cNvSpPr>
            <a:spLocks noChangeShapeType="1"/>
          </p:cNvSpPr>
          <p:nvPr/>
        </p:nvSpPr>
        <p:spPr bwMode="auto">
          <a:xfrm>
            <a:off x="5344886" y="5053836"/>
            <a:ext cx="0" cy="65027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41" name="Line 73"/>
          <p:cNvSpPr>
            <a:spLocks noChangeShapeType="1"/>
          </p:cNvSpPr>
          <p:nvPr/>
        </p:nvSpPr>
        <p:spPr bwMode="auto">
          <a:xfrm>
            <a:off x="6374922" y="5053836"/>
            <a:ext cx="0" cy="65027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43" name="Oval 76"/>
          <p:cNvSpPr>
            <a:spLocks noChangeArrowheads="1"/>
          </p:cNvSpPr>
          <p:nvPr/>
        </p:nvSpPr>
        <p:spPr bwMode="auto">
          <a:xfrm>
            <a:off x="1881175" y="5641091"/>
            <a:ext cx="157125" cy="12891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44" name="Oval 77"/>
          <p:cNvSpPr>
            <a:spLocks noChangeArrowheads="1"/>
          </p:cNvSpPr>
          <p:nvPr/>
        </p:nvSpPr>
        <p:spPr bwMode="auto">
          <a:xfrm>
            <a:off x="3920295" y="5641091"/>
            <a:ext cx="157125" cy="12891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45" name="Oval 78"/>
          <p:cNvSpPr>
            <a:spLocks noChangeArrowheads="1"/>
          </p:cNvSpPr>
          <p:nvPr/>
        </p:nvSpPr>
        <p:spPr bwMode="auto">
          <a:xfrm>
            <a:off x="5264579" y="5641091"/>
            <a:ext cx="157123" cy="12891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46" name="Oval 79"/>
          <p:cNvSpPr>
            <a:spLocks noChangeArrowheads="1"/>
          </p:cNvSpPr>
          <p:nvPr/>
        </p:nvSpPr>
        <p:spPr bwMode="auto">
          <a:xfrm>
            <a:off x="6294613" y="5641091"/>
            <a:ext cx="157125" cy="12891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47" name="Oval 80"/>
          <p:cNvSpPr>
            <a:spLocks noChangeArrowheads="1"/>
          </p:cNvSpPr>
          <p:nvPr/>
        </p:nvSpPr>
        <p:spPr bwMode="auto">
          <a:xfrm>
            <a:off x="7467600" y="5638800"/>
            <a:ext cx="157123" cy="12891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48" name="Text Box 83"/>
          <p:cNvSpPr txBox="1">
            <a:spLocks noChangeArrowheads="1"/>
          </p:cNvSpPr>
          <p:nvPr/>
        </p:nvSpPr>
        <p:spPr bwMode="auto">
          <a:xfrm>
            <a:off x="5344886" y="1676400"/>
            <a:ext cx="24895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/>
              <a:t>data plane</a:t>
            </a:r>
          </a:p>
        </p:txBody>
      </p:sp>
      <p:sp>
        <p:nvSpPr>
          <p:cNvPr id="49" name="Text Box 84"/>
          <p:cNvSpPr txBox="1">
            <a:spLocks noChangeArrowheads="1"/>
          </p:cNvSpPr>
          <p:nvPr/>
        </p:nvSpPr>
        <p:spPr bwMode="auto">
          <a:xfrm>
            <a:off x="2895600" y="5715000"/>
            <a:ext cx="29609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/>
              <a:t>control plane</a:t>
            </a:r>
          </a:p>
        </p:txBody>
      </p:sp>
      <p:cxnSp>
        <p:nvCxnSpPr>
          <p:cNvPr id="52" name="AutoShape 88"/>
          <p:cNvCxnSpPr>
            <a:cxnSpLocks noChangeShapeType="1"/>
            <a:stCxn id="11" idx="3"/>
            <a:endCxn id="13" idx="7"/>
          </p:cNvCxnSpPr>
          <p:nvPr/>
        </p:nvCxnSpPr>
        <p:spPr bwMode="auto">
          <a:xfrm rot="5400000">
            <a:off x="2182750" y="3591031"/>
            <a:ext cx="185965" cy="6954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3" name="AutoShape 89"/>
          <p:cNvCxnSpPr>
            <a:cxnSpLocks noChangeShapeType="1"/>
            <a:stCxn id="11" idx="4"/>
            <a:endCxn id="18" idx="7"/>
          </p:cNvCxnSpPr>
          <p:nvPr/>
        </p:nvCxnSpPr>
        <p:spPr bwMode="auto">
          <a:xfrm rot="16200000" flipH="1">
            <a:off x="2227360" y="3728434"/>
            <a:ext cx="418121" cy="8394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54" name="Rectangle 7"/>
          <p:cNvSpPr>
            <a:spLocks noChangeArrowheads="1"/>
          </p:cNvSpPr>
          <p:nvPr/>
        </p:nvSpPr>
        <p:spPr bwMode="auto">
          <a:xfrm>
            <a:off x="3505201" y="4546121"/>
            <a:ext cx="990806" cy="705376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dirty="0" smtClean="0"/>
              <a:t>NS,</a:t>
            </a:r>
            <a:br>
              <a:rPr lang="en-US" sz="2800" dirty="0" smtClean="0"/>
            </a:br>
            <a:r>
              <a:rPr lang="en-US" sz="2800" dirty="0" err="1" smtClean="0"/>
              <a:t>Sched</a:t>
            </a:r>
            <a:endParaRPr lang="en-US" sz="2800" dirty="0"/>
          </a:p>
        </p:txBody>
      </p:sp>
      <p:sp>
        <p:nvSpPr>
          <p:cNvPr id="55" name="Rectangle 8"/>
          <p:cNvSpPr>
            <a:spLocks noChangeArrowheads="1"/>
          </p:cNvSpPr>
          <p:nvPr/>
        </p:nvSpPr>
        <p:spPr bwMode="auto">
          <a:xfrm>
            <a:off x="4800189" y="4546121"/>
            <a:ext cx="949727" cy="705376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dirty="0" smtClean="0"/>
              <a:t>RE</a:t>
            </a:r>
            <a:endParaRPr lang="en-US" sz="3200" dirty="0"/>
          </a:p>
        </p:txBody>
      </p:sp>
      <p:sp>
        <p:nvSpPr>
          <p:cNvPr id="56" name="Rectangle 9"/>
          <p:cNvSpPr>
            <a:spLocks noChangeArrowheads="1"/>
          </p:cNvSpPr>
          <p:nvPr/>
        </p:nvSpPr>
        <p:spPr bwMode="auto">
          <a:xfrm>
            <a:off x="7013892" y="4546121"/>
            <a:ext cx="949727" cy="705376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dirty="0" smtClean="0"/>
              <a:t>RE</a:t>
            </a:r>
            <a:endParaRPr lang="en-US" sz="3200" dirty="0"/>
          </a:p>
        </p:txBody>
      </p:sp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5907042" y="4546121"/>
            <a:ext cx="949727" cy="705376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dirty="0" smtClean="0"/>
              <a:t>RE</a:t>
            </a:r>
            <a:endParaRPr lang="en-US" sz="3200" dirty="0"/>
          </a:p>
        </p:txBody>
      </p:sp>
      <p:sp>
        <p:nvSpPr>
          <p:cNvPr id="59" name="Line 91"/>
          <p:cNvSpPr>
            <a:spLocks noChangeShapeType="1"/>
          </p:cNvSpPr>
          <p:nvPr/>
        </p:nvSpPr>
        <p:spPr bwMode="auto">
          <a:xfrm flipV="1">
            <a:off x="5425195" y="2782159"/>
            <a:ext cx="398047" cy="65027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60" name="Line 92"/>
          <p:cNvSpPr>
            <a:spLocks noChangeShapeType="1"/>
          </p:cNvSpPr>
          <p:nvPr/>
        </p:nvSpPr>
        <p:spPr bwMode="auto">
          <a:xfrm>
            <a:off x="6294613" y="2782159"/>
            <a:ext cx="80309" cy="584391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61" name="Line 93"/>
          <p:cNvSpPr>
            <a:spLocks noChangeShapeType="1"/>
          </p:cNvSpPr>
          <p:nvPr/>
        </p:nvSpPr>
        <p:spPr bwMode="auto">
          <a:xfrm>
            <a:off x="7324649" y="2782159"/>
            <a:ext cx="80307" cy="584391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62" name="Line 94"/>
          <p:cNvSpPr>
            <a:spLocks noChangeShapeType="1"/>
          </p:cNvSpPr>
          <p:nvPr/>
        </p:nvSpPr>
        <p:spPr bwMode="auto">
          <a:xfrm>
            <a:off x="5027147" y="2782159"/>
            <a:ext cx="160616" cy="584391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63" name="Line 97"/>
          <p:cNvSpPr>
            <a:spLocks noChangeShapeType="1"/>
          </p:cNvSpPr>
          <p:nvPr/>
        </p:nvSpPr>
        <p:spPr bwMode="auto">
          <a:xfrm flipV="1">
            <a:off x="6532045" y="2782159"/>
            <a:ext cx="398047" cy="65027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64" name="Line 98"/>
          <p:cNvSpPr>
            <a:spLocks noChangeShapeType="1"/>
          </p:cNvSpPr>
          <p:nvPr/>
        </p:nvSpPr>
        <p:spPr bwMode="auto">
          <a:xfrm flipV="1">
            <a:off x="7562081" y="2782159"/>
            <a:ext cx="398047" cy="65027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65" name="Line 99"/>
          <p:cNvSpPr>
            <a:spLocks noChangeShapeType="1"/>
          </p:cNvSpPr>
          <p:nvPr/>
        </p:nvSpPr>
        <p:spPr bwMode="auto">
          <a:xfrm>
            <a:off x="5264578" y="3950941"/>
            <a:ext cx="10473" cy="5951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66" name="Line 101"/>
          <p:cNvSpPr>
            <a:spLocks noChangeShapeType="1"/>
          </p:cNvSpPr>
          <p:nvPr/>
        </p:nvSpPr>
        <p:spPr bwMode="auto">
          <a:xfrm>
            <a:off x="6374921" y="3950941"/>
            <a:ext cx="6983" cy="5951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67" name="Line 102"/>
          <p:cNvSpPr>
            <a:spLocks noChangeShapeType="1"/>
          </p:cNvSpPr>
          <p:nvPr/>
        </p:nvSpPr>
        <p:spPr bwMode="auto">
          <a:xfrm>
            <a:off x="7481771" y="3950941"/>
            <a:ext cx="6983" cy="5951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68" name="Oval 58"/>
          <p:cNvSpPr>
            <a:spLocks noChangeArrowheads="1"/>
          </p:cNvSpPr>
          <p:nvPr/>
        </p:nvSpPr>
        <p:spPr bwMode="auto">
          <a:xfrm>
            <a:off x="4870022" y="3363686"/>
            <a:ext cx="789112" cy="584391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/>
              <a:t>V</a:t>
            </a:r>
          </a:p>
        </p:txBody>
      </p:sp>
      <p:sp>
        <p:nvSpPr>
          <p:cNvPr id="69" name="Oval 59"/>
          <p:cNvSpPr>
            <a:spLocks noChangeArrowheads="1"/>
          </p:cNvSpPr>
          <p:nvPr/>
        </p:nvSpPr>
        <p:spPr bwMode="auto">
          <a:xfrm>
            <a:off x="5980365" y="3366550"/>
            <a:ext cx="789112" cy="584391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/>
              <a:t>V</a:t>
            </a:r>
          </a:p>
        </p:txBody>
      </p:sp>
      <p:sp>
        <p:nvSpPr>
          <p:cNvPr id="70" name="Oval 60"/>
          <p:cNvSpPr>
            <a:spLocks noChangeArrowheads="1"/>
          </p:cNvSpPr>
          <p:nvPr/>
        </p:nvSpPr>
        <p:spPr bwMode="auto">
          <a:xfrm>
            <a:off x="7090708" y="3366550"/>
            <a:ext cx="789112" cy="584391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dirty="0"/>
              <a:t>V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19200" y="5867400"/>
            <a:ext cx="1643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Graph manager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334000" y="5867400"/>
            <a:ext cx="814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cluster</a:t>
            </a:r>
            <a:endParaRPr lang="en-US" dirty="0"/>
          </a:p>
        </p:txBody>
      </p:sp>
      <p:sp>
        <p:nvSpPr>
          <p:cNvPr id="80" name="Rectangle 24"/>
          <p:cNvSpPr>
            <a:spLocks noChangeArrowheads="1"/>
          </p:cNvSpPr>
          <p:nvPr/>
        </p:nvSpPr>
        <p:spPr bwMode="auto">
          <a:xfrm>
            <a:off x="3200400" y="1752600"/>
            <a:ext cx="5257800" cy="4114800"/>
          </a:xfrm>
          <a:prstGeom prst="rect">
            <a:avLst/>
          </a:prstGeom>
          <a:noFill/>
          <a:ln w="2857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pic>
        <p:nvPicPr>
          <p:cNvPr id="81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6258" y="4620465"/>
            <a:ext cx="691911" cy="10206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Separate Data and Control Plane</a:t>
            </a:r>
            <a:endParaRPr lang="en-US" dirty="0"/>
          </a:p>
        </p:txBody>
      </p:sp>
      <p:pic>
        <p:nvPicPr>
          <p:cNvPr id="5" name="Picture 2" descr="C:\Documents and Settings\mbudiu\Local Settings\Temporary Internet Files\Content.IE5\8FBAYZRT\MPj04277090000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58000" y="2819400"/>
            <a:ext cx="1675015" cy="1675015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2198915"/>
            <a:ext cx="486229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Different kinds of traffic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3200" dirty="0" smtClean="0"/>
              <a:t>Data = bulk, pipelined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3200" dirty="0" smtClean="0"/>
              <a:t>Control = interactive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Different reliability needs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42228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Centralized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Manager state is not replicated</a:t>
            </a:r>
          </a:p>
          <a:p>
            <a:r>
              <a:rPr lang="en-US" dirty="0" smtClean="0"/>
              <a:t>Entire manager state is held in RAM</a:t>
            </a:r>
          </a:p>
          <a:p>
            <a:r>
              <a:rPr lang="en-US" dirty="0" smtClean="0"/>
              <a:t>Simple implementation</a:t>
            </a:r>
          </a:p>
          <a:p>
            <a:r>
              <a:rPr lang="en-US" dirty="0" smtClean="0"/>
              <a:t>Vertices use leases: </a:t>
            </a:r>
            <a:br>
              <a:rPr lang="en-US" dirty="0" smtClean="0"/>
            </a:br>
            <a:r>
              <a:rPr lang="en-US" dirty="0" smtClean="0"/>
              <a:t>no runaway computations on manager crash</a:t>
            </a:r>
          </a:p>
          <a:p>
            <a:r>
              <a:rPr lang="en-US" dirty="0" smtClean="0"/>
              <a:t>Manager crash causes complete job crash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" name="Picture 2" descr="C:\Documents and Settings\mbudiu\Local Settings\Temporary Internet Files\Content.IE5\8FBAYZRT\MPj04277090000[1]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162800" y="1600200"/>
            <a:ext cx="1675015" cy="1675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8829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113"/>
          <p:cNvSpPr/>
          <p:nvPr/>
        </p:nvSpPr>
        <p:spPr>
          <a:xfrm>
            <a:off x="1219200" y="4038600"/>
            <a:ext cx="990600" cy="45720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GM code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7696200" y="3429000"/>
            <a:ext cx="9906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vertex code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905000" y="5334000"/>
            <a:ext cx="708660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62000" y="5943600"/>
            <a:ext cx="822960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1372394" y="5409406"/>
            <a:ext cx="106680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7544594" y="5409406"/>
            <a:ext cx="106680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odem"/>
          <p:cNvSpPr>
            <a:spLocks noEditPoints="1" noChangeArrowheads="1"/>
          </p:cNvSpPr>
          <p:nvPr/>
        </p:nvSpPr>
        <p:spPr bwMode="auto">
          <a:xfrm>
            <a:off x="7772400" y="4572000"/>
            <a:ext cx="609600" cy="304800"/>
          </a:xfrm>
          <a:custGeom>
            <a:avLst/>
            <a:gdLst>
              <a:gd name="T0" fmla="*/ 0 w 21600"/>
              <a:gd name="T1" fmla="*/ 5152 h 21600"/>
              <a:gd name="T2" fmla="*/ 2941 w 21600"/>
              <a:gd name="T3" fmla="*/ 0 h 21600"/>
              <a:gd name="T4" fmla="*/ 18625 w 21600"/>
              <a:gd name="T5" fmla="*/ 0 h 21600"/>
              <a:gd name="T6" fmla="*/ 21600 w 21600"/>
              <a:gd name="T7" fmla="*/ 5152 h 21600"/>
              <a:gd name="T8" fmla="*/ 21600 w 21600"/>
              <a:gd name="T9" fmla="*/ 21600 h 21600"/>
              <a:gd name="T10" fmla="*/ 0 w 21600"/>
              <a:gd name="T11" fmla="*/ 21600 h 21600"/>
              <a:gd name="T12" fmla="*/ 10800 w 21600"/>
              <a:gd name="T13" fmla="*/ 0 h 21600"/>
              <a:gd name="T14" fmla="*/ 10800 w 21600"/>
              <a:gd name="T15" fmla="*/ 21600 h 21600"/>
              <a:gd name="T16" fmla="*/ 0 w 21600"/>
              <a:gd name="T17" fmla="*/ 13376 h 21600"/>
              <a:gd name="T18" fmla="*/ 21600 w 21600"/>
              <a:gd name="T19" fmla="*/ 13376 h 21600"/>
              <a:gd name="T20" fmla="*/ 400 w 21600"/>
              <a:gd name="T21" fmla="*/ 22400 h 21600"/>
              <a:gd name="T22" fmla="*/ 21200 w 21600"/>
              <a:gd name="T23" fmla="*/ 300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3" descr="C:\Documents and Settings\mbudiu\Local Settings\Temporary Internet Files\Content.IE5\BEKKHKZ9\MPj0409015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8074" y="3973959"/>
            <a:ext cx="457944" cy="460190"/>
          </a:xfrm>
          <a:prstGeom prst="rect">
            <a:avLst/>
          </a:prstGeom>
          <a:noFill/>
        </p:spPr>
      </p:pic>
      <p:sp>
        <p:nvSpPr>
          <p:cNvPr id="26" name="modem"/>
          <p:cNvSpPr>
            <a:spLocks noEditPoints="1" noChangeArrowheads="1"/>
          </p:cNvSpPr>
          <p:nvPr/>
        </p:nvSpPr>
        <p:spPr bwMode="auto">
          <a:xfrm>
            <a:off x="1524000" y="4572000"/>
            <a:ext cx="609600" cy="304800"/>
          </a:xfrm>
          <a:custGeom>
            <a:avLst/>
            <a:gdLst>
              <a:gd name="T0" fmla="*/ 0 w 21600"/>
              <a:gd name="T1" fmla="*/ 5152 h 21600"/>
              <a:gd name="T2" fmla="*/ 2941 w 21600"/>
              <a:gd name="T3" fmla="*/ 0 h 21600"/>
              <a:gd name="T4" fmla="*/ 18625 w 21600"/>
              <a:gd name="T5" fmla="*/ 0 h 21600"/>
              <a:gd name="T6" fmla="*/ 21600 w 21600"/>
              <a:gd name="T7" fmla="*/ 5152 h 21600"/>
              <a:gd name="T8" fmla="*/ 21600 w 21600"/>
              <a:gd name="T9" fmla="*/ 21600 h 21600"/>
              <a:gd name="T10" fmla="*/ 0 w 21600"/>
              <a:gd name="T11" fmla="*/ 21600 h 21600"/>
              <a:gd name="T12" fmla="*/ 10800 w 21600"/>
              <a:gd name="T13" fmla="*/ 0 h 21600"/>
              <a:gd name="T14" fmla="*/ 10800 w 21600"/>
              <a:gd name="T15" fmla="*/ 21600 h 21600"/>
              <a:gd name="T16" fmla="*/ 0 w 21600"/>
              <a:gd name="T17" fmla="*/ 13376 h 21600"/>
              <a:gd name="T18" fmla="*/ 21600 w 21600"/>
              <a:gd name="T19" fmla="*/ 13376 h 21600"/>
              <a:gd name="T20" fmla="*/ 400 w 21600"/>
              <a:gd name="T21" fmla="*/ 22400 h 21600"/>
              <a:gd name="T22" fmla="*/ 21200 w 21600"/>
              <a:gd name="T23" fmla="*/ 300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rot="5400000">
            <a:off x="-838200" y="4343400"/>
            <a:ext cx="320040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6200000" flipH="1">
            <a:off x="838200" y="2819400"/>
            <a:ext cx="1600200" cy="6858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>
            <a:off x="2362201" y="2818892"/>
            <a:ext cx="5333999" cy="1237996"/>
          </a:xfrm>
          <a:custGeom>
            <a:avLst/>
            <a:gdLst>
              <a:gd name="connsiteX0" fmla="*/ 0 w 3044952"/>
              <a:gd name="connsiteY0" fmla="*/ 704088 h 704088"/>
              <a:gd name="connsiteX1" fmla="*/ 1271016 w 3044952"/>
              <a:gd name="connsiteY1" fmla="*/ 173736 h 704088"/>
              <a:gd name="connsiteX2" fmla="*/ 3044952 w 3044952"/>
              <a:gd name="connsiteY2" fmla="*/ 0 h 704088"/>
              <a:gd name="connsiteX0" fmla="*/ 0 w 3044952"/>
              <a:gd name="connsiteY0" fmla="*/ 704088 h 704088"/>
              <a:gd name="connsiteX1" fmla="*/ 1271016 w 3044952"/>
              <a:gd name="connsiteY1" fmla="*/ 326136 h 704088"/>
              <a:gd name="connsiteX2" fmla="*/ 3044952 w 3044952"/>
              <a:gd name="connsiteY2" fmla="*/ 0 h 704088"/>
              <a:gd name="connsiteX0" fmla="*/ 0 w 3089529"/>
              <a:gd name="connsiteY0" fmla="*/ 1485900 h 1485900"/>
              <a:gd name="connsiteX1" fmla="*/ 2582037 w 3089529"/>
              <a:gd name="connsiteY1" fmla="*/ 117348 h 1485900"/>
              <a:gd name="connsiteX2" fmla="*/ 3044952 w 3089529"/>
              <a:gd name="connsiteY2" fmla="*/ 781812 h 1485900"/>
              <a:gd name="connsiteX0" fmla="*/ 0 w 3091655"/>
              <a:gd name="connsiteY0" fmla="*/ 1596644 h 1596644"/>
              <a:gd name="connsiteX1" fmla="*/ 2582037 w 3091655"/>
              <a:gd name="connsiteY1" fmla="*/ 228092 h 1596644"/>
              <a:gd name="connsiteX2" fmla="*/ 3014502 w 3091655"/>
              <a:gd name="connsiteY2" fmla="*/ 380492 h 1596644"/>
              <a:gd name="connsiteX3" fmla="*/ 3044952 w 3091655"/>
              <a:gd name="connsiteY3" fmla="*/ 892556 h 1596644"/>
              <a:gd name="connsiteX0" fmla="*/ 0 w 3281964"/>
              <a:gd name="connsiteY0" fmla="*/ 1237996 h 1237996"/>
              <a:gd name="connsiteX1" fmla="*/ 1440180 w 3281964"/>
              <a:gd name="connsiteY1" fmla="*/ 402844 h 1237996"/>
              <a:gd name="connsiteX2" fmla="*/ 3014502 w 3281964"/>
              <a:gd name="connsiteY2" fmla="*/ 21844 h 1237996"/>
              <a:gd name="connsiteX3" fmla="*/ 3044952 w 3281964"/>
              <a:gd name="connsiteY3" fmla="*/ 533908 h 1237996"/>
              <a:gd name="connsiteX0" fmla="*/ 0 w 3044952"/>
              <a:gd name="connsiteY0" fmla="*/ 1390396 h 1390396"/>
              <a:gd name="connsiteX1" fmla="*/ 1440180 w 3044952"/>
              <a:gd name="connsiteY1" fmla="*/ 555244 h 1390396"/>
              <a:gd name="connsiteX2" fmla="*/ 2464719 w 3044952"/>
              <a:gd name="connsiteY2" fmla="*/ 21844 h 1390396"/>
              <a:gd name="connsiteX3" fmla="*/ 3044952 w 3044952"/>
              <a:gd name="connsiteY3" fmla="*/ 686308 h 1390396"/>
              <a:gd name="connsiteX0" fmla="*/ 0 w 3044952"/>
              <a:gd name="connsiteY0" fmla="*/ 1390396 h 1390396"/>
              <a:gd name="connsiteX1" fmla="*/ 1186434 w 3044952"/>
              <a:gd name="connsiteY1" fmla="*/ 555244 h 1390396"/>
              <a:gd name="connsiteX2" fmla="*/ 2464719 w 3044952"/>
              <a:gd name="connsiteY2" fmla="*/ 21844 h 1390396"/>
              <a:gd name="connsiteX3" fmla="*/ 3044952 w 3044952"/>
              <a:gd name="connsiteY3" fmla="*/ 686308 h 1390396"/>
              <a:gd name="connsiteX0" fmla="*/ 0 w 3044952"/>
              <a:gd name="connsiteY0" fmla="*/ 1237996 h 1237996"/>
              <a:gd name="connsiteX1" fmla="*/ 1186434 w 3044952"/>
              <a:gd name="connsiteY1" fmla="*/ 402844 h 1237996"/>
              <a:gd name="connsiteX2" fmla="*/ 2464719 w 3044952"/>
              <a:gd name="connsiteY2" fmla="*/ 21844 h 1237996"/>
              <a:gd name="connsiteX3" fmla="*/ 3044952 w 3044952"/>
              <a:gd name="connsiteY3" fmla="*/ 533908 h 123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4952" h="1237996">
                <a:moveTo>
                  <a:pt x="0" y="1237996"/>
                </a:moveTo>
                <a:cubicBezTo>
                  <a:pt x="381762" y="1031494"/>
                  <a:pt x="678942" y="520192"/>
                  <a:pt x="1186434" y="402844"/>
                </a:cubicBezTo>
                <a:cubicBezTo>
                  <a:pt x="1618366" y="174752"/>
                  <a:pt x="2154966" y="0"/>
                  <a:pt x="2464719" y="21844"/>
                </a:cubicBezTo>
                <a:cubicBezTo>
                  <a:pt x="2774472" y="43688"/>
                  <a:pt x="2969392" y="423164"/>
                  <a:pt x="3044952" y="533908"/>
                </a:cubicBezTo>
              </a:path>
            </a:pathLst>
          </a:custGeom>
          <a:ln w="28575">
            <a:solidFill>
              <a:srgbClr val="FF0000"/>
            </a:solidFill>
            <a:prstDash val="solid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itle 60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/>
          <a:lstStyle/>
          <a:p>
            <a:r>
              <a:rPr lang="en-US" dirty="0" smtClean="0"/>
              <a:t>Staging</a:t>
            </a:r>
            <a:endParaRPr lang="en-US" dirty="0"/>
          </a:p>
        </p:txBody>
      </p:sp>
      <p:pic>
        <p:nvPicPr>
          <p:cNvPr id="62" name="Picture 14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0" y="1524000"/>
            <a:ext cx="1194269" cy="1219200"/>
          </a:xfrm>
          <a:prstGeom prst="rect">
            <a:avLst/>
          </a:prstGeom>
          <a:noFill/>
        </p:spPr>
      </p:pic>
      <p:sp>
        <p:nvSpPr>
          <p:cNvPr id="63" name="TextBox 62"/>
          <p:cNvSpPr txBox="1"/>
          <p:nvPr/>
        </p:nvSpPr>
        <p:spPr>
          <a:xfrm>
            <a:off x="304800" y="990600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1. Build</a:t>
            </a:r>
            <a:endParaRPr lang="en-US" i="1" dirty="0"/>
          </a:p>
        </p:txBody>
      </p:sp>
      <p:sp>
        <p:nvSpPr>
          <p:cNvPr id="64" name="TextBox 63"/>
          <p:cNvSpPr txBox="1"/>
          <p:nvPr/>
        </p:nvSpPr>
        <p:spPr>
          <a:xfrm>
            <a:off x="762000" y="2819400"/>
            <a:ext cx="917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2. Send </a:t>
            </a:r>
            <a:br>
              <a:rPr lang="en-US" i="1" dirty="0" smtClean="0"/>
            </a:br>
            <a:r>
              <a:rPr lang="en-US" i="1" dirty="0" smtClean="0"/>
              <a:t>.exe</a:t>
            </a:r>
            <a:endParaRPr lang="en-US" i="1" dirty="0"/>
          </a:p>
        </p:txBody>
      </p:sp>
      <p:sp>
        <p:nvSpPr>
          <p:cNvPr id="65" name="TextBox 64"/>
          <p:cNvSpPr txBox="1"/>
          <p:nvPr/>
        </p:nvSpPr>
        <p:spPr>
          <a:xfrm>
            <a:off x="762000" y="4876800"/>
            <a:ext cx="176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3. Start manager</a:t>
            </a:r>
            <a:endParaRPr lang="en-US" i="1" dirty="0"/>
          </a:p>
        </p:txBody>
      </p:sp>
      <p:sp>
        <p:nvSpPr>
          <p:cNvPr id="66" name="TextBox 65"/>
          <p:cNvSpPr txBox="1"/>
          <p:nvPr/>
        </p:nvSpPr>
        <p:spPr>
          <a:xfrm>
            <a:off x="2590800" y="3886200"/>
            <a:ext cx="1886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5. Generate graph</a:t>
            </a:r>
            <a:endParaRPr lang="en-US" i="1" dirty="0"/>
          </a:p>
        </p:txBody>
      </p:sp>
      <p:sp>
        <p:nvSpPr>
          <p:cNvPr id="67" name="Oval 66"/>
          <p:cNvSpPr/>
          <p:nvPr/>
        </p:nvSpPr>
        <p:spPr>
          <a:xfrm>
            <a:off x="22860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2438400" y="4343400"/>
            <a:ext cx="76200" cy="76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25908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2362200" y="4495800"/>
            <a:ext cx="76200" cy="76200"/>
          </a:xfrm>
          <a:prstGeom prst="ellipse">
            <a:avLst/>
          </a:prstGeom>
          <a:ln>
            <a:tailEnd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514600" y="4495800"/>
            <a:ext cx="76200" cy="76200"/>
          </a:xfrm>
          <a:prstGeom prst="ellipse">
            <a:avLst/>
          </a:prstGeom>
          <a:ln>
            <a:tailEnd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2667000" y="4495800"/>
            <a:ext cx="76200" cy="76200"/>
          </a:xfrm>
          <a:prstGeom prst="ellipse">
            <a:avLst/>
          </a:prstGeom>
          <a:solidFill>
            <a:srgbClr val="FFFF00"/>
          </a:solidFill>
          <a:ln>
            <a:tailEnd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2362200" y="4191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2514600" y="4191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2667000" y="4191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7432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/>
          <p:cNvCxnSpPr>
            <a:stCxn id="72" idx="7"/>
            <a:endCxn id="76" idx="4"/>
          </p:cNvCxnSpPr>
          <p:nvPr/>
        </p:nvCxnSpPr>
        <p:spPr>
          <a:xfrm rot="5400000" flipH="1" flipV="1">
            <a:off x="2712991" y="4438651"/>
            <a:ext cx="87359" cy="49259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72" idx="1"/>
            <a:endCxn id="69" idx="4"/>
          </p:cNvCxnSpPr>
          <p:nvPr/>
        </p:nvCxnSpPr>
        <p:spPr>
          <a:xfrm rot="16200000" flipV="1">
            <a:off x="2609851" y="4438650"/>
            <a:ext cx="87359" cy="49259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71" idx="7"/>
            <a:endCxn id="69" idx="4"/>
          </p:cNvCxnSpPr>
          <p:nvPr/>
        </p:nvCxnSpPr>
        <p:spPr>
          <a:xfrm rot="5400000" flipH="1" flipV="1">
            <a:off x="2560591" y="4438651"/>
            <a:ext cx="87359" cy="49259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71" idx="1"/>
            <a:endCxn id="68" idx="4"/>
          </p:cNvCxnSpPr>
          <p:nvPr/>
        </p:nvCxnSpPr>
        <p:spPr>
          <a:xfrm rot="16200000" flipV="1">
            <a:off x="2457451" y="4438650"/>
            <a:ext cx="87359" cy="49259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70" idx="7"/>
            <a:endCxn id="68" idx="3"/>
          </p:cNvCxnSpPr>
          <p:nvPr/>
        </p:nvCxnSpPr>
        <p:spPr>
          <a:xfrm rot="5400000" flipH="1" flipV="1">
            <a:off x="2389141" y="4446541"/>
            <a:ext cx="98518" cy="22318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70" idx="1"/>
            <a:endCxn id="67" idx="5"/>
          </p:cNvCxnSpPr>
          <p:nvPr/>
        </p:nvCxnSpPr>
        <p:spPr>
          <a:xfrm rot="16200000" flipV="1">
            <a:off x="2312941" y="4446541"/>
            <a:ext cx="98518" cy="22318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76" idx="1"/>
            <a:endCxn id="75" idx="4"/>
          </p:cNvCxnSpPr>
          <p:nvPr/>
        </p:nvCxnSpPr>
        <p:spPr>
          <a:xfrm rot="16200000" flipV="1">
            <a:off x="2686051" y="4286250"/>
            <a:ext cx="87359" cy="49259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69" idx="7"/>
            <a:endCxn id="75" idx="5"/>
          </p:cNvCxnSpPr>
          <p:nvPr/>
        </p:nvCxnSpPr>
        <p:spPr>
          <a:xfrm rot="5400000" flipH="1" flipV="1">
            <a:off x="2644682" y="4267200"/>
            <a:ext cx="98518" cy="76200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69" idx="1"/>
            <a:endCxn id="74" idx="4"/>
          </p:cNvCxnSpPr>
          <p:nvPr/>
        </p:nvCxnSpPr>
        <p:spPr>
          <a:xfrm rot="16200000" flipV="1">
            <a:off x="2533651" y="4286250"/>
            <a:ext cx="87359" cy="49259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68" idx="7"/>
            <a:endCxn id="74" idx="6"/>
          </p:cNvCxnSpPr>
          <p:nvPr/>
        </p:nvCxnSpPr>
        <p:spPr>
          <a:xfrm rot="5400000" flipH="1" flipV="1">
            <a:off x="2484391" y="4248151"/>
            <a:ext cx="125459" cy="87359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68" idx="1"/>
            <a:endCxn id="73" idx="5"/>
          </p:cNvCxnSpPr>
          <p:nvPr/>
        </p:nvCxnSpPr>
        <p:spPr>
          <a:xfrm rot="16200000" flipV="1">
            <a:off x="2389141" y="4294141"/>
            <a:ext cx="98518" cy="22318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67" idx="1"/>
            <a:endCxn id="73" idx="3"/>
          </p:cNvCxnSpPr>
          <p:nvPr/>
        </p:nvCxnSpPr>
        <p:spPr>
          <a:xfrm rot="5400000" flipH="1" flipV="1">
            <a:off x="2286000" y="4267200"/>
            <a:ext cx="98518" cy="76200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3733800" y="2895600"/>
            <a:ext cx="1181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7. Serialize</a:t>
            </a:r>
            <a:br>
              <a:rPr lang="en-US" i="1" dirty="0" smtClean="0"/>
            </a:br>
            <a:r>
              <a:rPr lang="en-US" i="1" dirty="0" smtClean="0"/>
              <a:t>vertices</a:t>
            </a:r>
            <a:endParaRPr lang="en-US" i="1" dirty="0"/>
          </a:p>
        </p:txBody>
      </p:sp>
      <p:sp>
        <p:nvSpPr>
          <p:cNvPr id="109" name="Freeform 108"/>
          <p:cNvSpPr/>
          <p:nvPr/>
        </p:nvSpPr>
        <p:spPr>
          <a:xfrm>
            <a:off x="2191309" y="4553711"/>
            <a:ext cx="5799626" cy="866269"/>
          </a:xfrm>
          <a:custGeom>
            <a:avLst/>
            <a:gdLst>
              <a:gd name="connsiteX0" fmla="*/ 5708904 w 5995416"/>
              <a:gd name="connsiteY0" fmla="*/ 0 h 1772412"/>
              <a:gd name="connsiteX1" fmla="*/ 5562600 w 5995416"/>
              <a:gd name="connsiteY1" fmla="*/ 1380744 h 1772412"/>
              <a:gd name="connsiteX2" fmla="*/ 3112008 w 5995416"/>
              <a:gd name="connsiteY2" fmla="*/ 1664208 h 1772412"/>
              <a:gd name="connsiteX3" fmla="*/ 505968 w 5995416"/>
              <a:gd name="connsiteY3" fmla="*/ 1636776 h 1772412"/>
              <a:gd name="connsiteX4" fmla="*/ 76200 w 5995416"/>
              <a:gd name="connsiteY4" fmla="*/ 850392 h 1772412"/>
              <a:gd name="connsiteX0" fmla="*/ 6089904 w 6233160"/>
              <a:gd name="connsiteY0" fmla="*/ 0 h 1239012"/>
              <a:gd name="connsiteX1" fmla="*/ 5562600 w 6233160"/>
              <a:gd name="connsiteY1" fmla="*/ 847344 h 1239012"/>
              <a:gd name="connsiteX2" fmla="*/ 3112008 w 6233160"/>
              <a:gd name="connsiteY2" fmla="*/ 1130808 h 1239012"/>
              <a:gd name="connsiteX3" fmla="*/ 505968 w 6233160"/>
              <a:gd name="connsiteY3" fmla="*/ 1103376 h 1239012"/>
              <a:gd name="connsiteX4" fmla="*/ 76200 w 6233160"/>
              <a:gd name="connsiteY4" fmla="*/ 316992 h 1239012"/>
              <a:gd name="connsiteX0" fmla="*/ 6089904 w 6089904"/>
              <a:gd name="connsiteY0" fmla="*/ 0 h 1239012"/>
              <a:gd name="connsiteX1" fmla="*/ 5562600 w 6089904"/>
              <a:gd name="connsiteY1" fmla="*/ 847344 h 1239012"/>
              <a:gd name="connsiteX2" fmla="*/ 3112008 w 6089904"/>
              <a:gd name="connsiteY2" fmla="*/ 1130808 h 1239012"/>
              <a:gd name="connsiteX3" fmla="*/ 505968 w 6089904"/>
              <a:gd name="connsiteY3" fmla="*/ 1103376 h 1239012"/>
              <a:gd name="connsiteX4" fmla="*/ 76200 w 6089904"/>
              <a:gd name="connsiteY4" fmla="*/ 316992 h 1239012"/>
              <a:gd name="connsiteX0" fmla="*/ 5945435 w 5945435"/>
              <a:gd name="connsiteY0" fmla="*/ 338616 h 867697"/>
              <a:gd name="connsiteX1" fmla="*/ 5506565 w 5945435"/>
              <a:gd name="connsiteY1" fmla="*/ 530352 h 867697"/>
              <a:gd name="connsiteX2" fmla="*/ 3055973 w 5945435"/>
              <a:gd name="connsiteY2" fmla="*/ 813816 h 867697"/>
              <a:gd name="connsiteX3" fmla="*/ 449933 w 5945435"/>
              <a:gd name="connsiteY3" fmla="*/ 786384 h 867697"/>
              <a:gd name="connsiteX4" fmla="*/ 20165 w 5945435"/>
              <a:gd name="connsiteY4" fmla="*/ 0 h 867697"/>
              <a:gd name="connsiteX0" fmla="*/ 5945435 w 5945435"/>
              <a:gd name="connsiteY0" fmla="*/ 338616 h 867697"/>
              <a:gd name="connsiteX1" fmla="*/ 5506565 w 5945435"/>
              <a:gd name="connsiteY1" fmla="*/ 530352 h 867697"/>
              <a:gd name="connsiteX2" fmla="*/ 3055973 w 5945435"/>
              <a:gd name="connsiteY2" fmla="*/ 813816 h 867697"/>
              <a:gd name="connsiteX3" fmla="*/ 449933 w 5945435"/>
              <a:gd name="connsiteY3" fmla="*/ 786384 h 867697"/>
              <a:gd name="connsiteX4" fmla="*/ 20165 w 5945435"/>
              <a:gd name="connsiteY4" fmla="*/ 0 h 867697"/>
              <a:gd name="connsiteX0" fmla="*/ 5945435 w 5945435"/>
              <a:gd name="connsiteY0" fmla="*/ 338616 h 866269"/>
              <a:gd name="connsiteX1" fmla="*/ 5418132 w 5945435"/>
              <a:gd name="connsiteY1" fmla="*/ 556231 h 866269"/>
              <a:gd name="connsiteX2" fmla="*/ 3055973 w 5945435"/>
              <a:gd name="connsiteY2" fmla="*/ 813816 h 866269"/>
              <a:gd name="connsiteX3" fmla="*/ 449933 w 5945435"/>
              <a:gd name="connsiteY3" fmla="*/ 786384 h 866269"/>
              <a:gd name="connsiteX4" fmla="*/ 20165 w 5945435"/>
              <a:gd name="connsiteY4" fmla="*/ 0 h 866269"/>
              <a:gd name="connsiteX0" fmla="*/ 5945435 w 5945435"/>
              <a:gd name="connsiteY0" fmla="*/ 338616 h 866269"/>
              <a:gd name="connsiteX1" fmla="*/ 5418132 w 5945435"/>
              <a:gd name="connsiteY1" fmla="*/ 556231 h 866269"/>
              <a:gd name="connsiteX2" fmla="*/ 3055973 w 5945435"/>
              <a:gd name="connsiteY2" fmla="*/ 813816 h 866269"/>
              <a:gd name="connsiteX3" fmla="*/ 449933 w 5945435"/>
              <a:gd name="connsiteY3" fmla="*/ 786384 h 866269"/>
              <a:gd name="connsiteX4" fmla="*/ 20165 w 5945435"/>
              <a:gd name="connsiteY4" fmla="*/ 0 h 86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35" h="866269">
                <a:moveTo>
                  <a:pt x="5945435" y="338616"/>
                </a:moveTo>
                <a:cubicBezTo>
                  <a:pt x="5545683" y="579235"/>
                  <a:pt x="5882023" y="416646"/>
                  <a:pt x="5418132" y="556231"/>
                </a:cubicBezTo>
                <a:cubicBezTo>
                  <a:pt x="4954241" y="695816"/>
                  <a:pt x="3884006" y="775457"/>
                  <a:pt x="3055973" y="813816"/>
                </a:cubicBezTo>
                <a:cubicBezTo>
                  <a:pt x="2227940" y="852175"/>
                  <a:pt x="955901" y="922020"/>
                  <a:pt x="449933" y="786384"/>
                </a:cubicBezTo>
                <a:cubicBezTo>
                  <a:pt x="-56035" y="650748"/>
                  <a:pt x="-17935" y="325374"/>
                  <a:pt x="20165" y="0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5638800" y="4953000"/>
            <a:ext cx="1752660" cy="646331"/>
          </a:xfrm>
          <a:prstGeom prst="rect">
            <a:avLst/>
          </a:prstGeom>
          <a:noFill/>
          <a:ln>
            <a:noFill/>
            <a:tailEnd w="lg" len="lg"/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8. Monitor</a:t>
            </a:r>
          </a:p>
          <a:p>
            <a:pPr algn="ctr"/>
            <a:r>
              <a:rPr lang="en-US" i="1" dirty="0" smtClean="0"/>
              <a:t>Vertex execution</a:t>
            </a:r>
            <a:endParaRPr lang="en-US" i="1" dirty="0"/>
          </a:p>
        </p:txBody>
      </p:sp>
      <p:sp>
        <p:nvSpPr>
          <p:cNvPr id="116" name="modem"/>
          <p:cNvSpPr>
            <a:spLocks noEditPoints="1" noChangeArrowheads="1"/>
          </p:cNvSpPr>
          <p:nvPr/>
        </p:nvSpPr>
        <p:spPr bwMode="auto">
          <a:xfrm>
            <a:off x="4343400" y="4572000"/>
            <a:ext cx="609600" cy="304800"/>
          </a:xfrm>
          <a:custGeom>
            <a:avLst/>
            <a:gdLst>
              <a:gd name="T0" fmla="*/ 0 w 21600"/>
              <a:gd name="T1" fmla="*/ 5152 h 21600"/>
              <a:gd name="T2" fmla="*/ 2941 w 21600"/>
              <a:gd name="T3" fmla="*/ 0 h 21600"/>
              <a:gd name="T4" fmla="*/ 18625 w 21600"/>
              <a:gd name="T5" fmla="*/ 0 h 21600"/>
              <a:gd name="T6" fmla="*/ 21600 w 21600"/>
              <a:gd name="T7" fmla="*/ 5152 h 21600"/>
              <a:gd name="T8" fmla="*/ 21600 w 21600"/>
              <a:gd name="T9" fmla="*/ 21600 h 21600"/>
              <a:gd name="T10" fmla="*/ 0 w 21600"/>
              <a:gd name="T11" fmla="*/ 21600 h 21600"/>
              <a:gd name="T12" fmla="*/ 10800 w 21600"/>
              <a:gd name="T13" fmla="*/ 0 h 21600"/>
              <a:gd name="T14" fmla="*/ 10800 w 21600"/>
              <a:gd name="T15" fmla="*/ 21600 h 21600"/>
              <a:gd name="T16" fmla="*/ 0 w 21600"/>
              <a:gd name="T17" fmla="*/ 13376 h 21600"/>
              <a:gd name="T18" fmla="*/ 21600 w 21600"/>
              <a:gd name="T19" fmla="*/ 13376 h 21600"/>
              <a:gd name="T20" fmla="*/ 400 w 21600"/>
              <a:gd name="T21" fmla="*/ 22400 h 21600"/>
              <a:gd name="T22" fmla="*/ 21200 w 21600"/>
              <a:gd name="T23" fmla="*/ 300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7" name="Straight Connector 116"/>
          <p:cNvCxnSpPr/>
          <p:nvPr/>
        </p:nvCxnSpPr>
        <p:spPr>
          <a:xfrm rot="5400000">
            <a:off x="4267994" y="5409406"/>
            <a:ext cx="106680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Freeform 117"/>
          <p:cNvSpPr/>
          <p:nvPr/>
        </p:nvSpPr>
        <p:spPr>
          <a:xfrm>
            <a:off x="1941576" y="4956048"/>
            <a:ext cx="2750820" cy="905256"/>
          </a:xfrm>
          <a:custGeom>
            <a:avLst/>
            <a:gdLst>
              <a:gd name="connsiteX0" fmla="*/ 158496 w 2718816"/>
              <a:gd name="connsiteY0" fmla="*/ 45720 h 905256"/>
              <a:gd name="connsiteX1" fmla="*/ 204216 w 2718816"/>
              <a:gd name="connsiteY1" fmla="*/ 658368 h 905256"/>
              <a:gd name="connsiteX2" fmla="*/ 1383792 w 2718816"/>
              <a:gd name="connsiteY2" fmla="*/ 905256 h 905256"/>
              <a:gd name="connsiteX3" fmla="*/ 2490216 w 2718816"/>
              <a:gd name="connsiteY3" fmla="*/ 822960 h 905256"/>
              <a:gd name="connsiteX4" fmla="*/ 2718816 w 2718816"/>
              <a:gd name="connsiteY4" fmla="*/ 0 h 905256"/>
              <a:gd name="connsiteX0" fmla="*/ 158496 w 2756916"/>
              <a:gd name="connsiteY0" fmla="*/ 45720 h 905256"/>
              <a:gd name="connsiteX1" fmla="*/ 204216 w 2756916"/>
              <a:gd name="connsiteY1" fmla="*/ 658368 h 905256"/>
              <a:gd name="connsiteX2" fmla="*/ 1383792 w 2756916"/>
              <a:gd name="connsiteY2" fmla="*/ 905256 h 905256"/>
              <a:gd name="connsiteX3" fmla="*/ 2490216 w 2756916"/>
              <a:gd name="connsiteY3" fmla="*/ 822960 h 905256"/>
              <a:gd name="connsiteX4" fmla="*/ 2718816 w 2756916"/>
              <a:gd name="connsiteY4" fmla="*/ 432816 h 905256"/>
              <a:gd name="connsiteX5" fmla="*/ 2718816 w 2756916"/>
              <a:gd name="connsiteY5" fmla="*/ 0 h 905256"/>
              <a:gd name="connsiteX0" fmla="*/ 158496 w 2756916"/>
              <a:gd name="connsiteY0" fmla="*/ 45720 h 905256"/>
              <a:gd name="connsiteX1" fmla="*/ 204216 w 2756916"/>
              <a:gd name="connsiteY1" fmla="*/ 658368 h 905256"/>
              <a:gd name="connsiteX2" fmla="*/ 1383792 w 2756916"/>
              <a:gd name="connsiteY2" fmla="*/ 905256 h 905256"/>
              <a:gd name="connsiteX3" fmla="*/ 1773936 w 2756916"/>
              <a:gd name="connsiteY3" fmla="*/ 886968 h 905256"/>
              <a:gd name="connsiteX4" fmla="*/ 2490216 w 2756916"/>
              <a:gd name="connsiteY4" fmla="*/ 822960 h 905256"/>
              <a:gd name="connsiteX5" fmla="*/ 2718816 w 2756916"/>
              <a:gd name="connsiteY5" fmla="*/ 432816 h 905256"/>
              <a:gd name="connsiteX6" fmla="*/ 2718816 w 2756916"/>
              <a:gd name="connsiteY6" fmla="*/ 0 h 905256"/>
              <a:gd name="connsiteX0" fmla="*/ 79248 w 2830068"/>
              <a:gd name="connsiteY0" fmla="*/ 45720 h 905256"/>
              <a:gd name="connsiteX1" fmla="*/ 277368 w 2830068"/>
              <a:gd name="connsiteY1" fmla="*/ 658368 h 905256"/>
              <a:gd name="connsiteX2" fmla="*/ 1456944 w 2830068"/>
              <a:gd name="connsiteY2" fmla="*/ 905256 h 905256"/>
              <a:gd name="connsiteX3" fmla="*/ 1847088 w 2830068"/>
              <a:gd name="connsiteY3" fmla="*/ 886968 h 905256"/>
              <a:gd name="connsiteX4" fmla="*/ 2563368 w 2830068"/>
              <a:gd name="connsiteY4" fmla="*/ 822960 h 905256"/>
              <a:gd name="connsiteX5" fmla="*/ 2791968 w 2830068"/>
              <a:gd name="connsiteY5" fmla="*/ 432816 h 905256"/>
              <a:gd name="connsiteX6" fmla="*/ 2791968 w 2830068"/>
              <a:gd name="connsiteY6" fmla="*/ 0 h 905256"/>
              <a:gd name="connsiteX0" fmla="*/ 31496 w 2782316"/>
              <a:gd name="connsiteY0" fmla="*/ 45720 h 905256"/>
              <a:gd name="connsiteX1" fmla="*/ 229616 w 2782316"/>
              <a:gd name="connsiteY1" fmla="*/ 658368 h 905256"/>
              <a:gd name="connsiteX2" fmla="*/ 1409192 w 2782316"/>
              <a:gd name="connsiteY2" fmla="*/ 905256 h 905256"/>
              <a:gd name="connsiteX3" fmla="*/ 1799336 w 2782316"/>
              <a:gd name="connsiteY3" fmla="*/ 886968 h 905256"/>
              <a:gd name="connsiteX4" fmla="*/ 2515616 w 2782316"/>
              <a:gd name="connsiteY4" fmla="*/ 822960 h 905256"/>
              <a:gd name="connsiteX5" fmla="*/ 2744216 w 2782316"/>
              <a:gd name="connsiteY5" fmla="*/ 432816 h 905256"/>
              <a:gd name="connsiteX6" fmla="*/ 2744216 w 2782316"/>
              <a:gd name="connsiteY6" fmla="*/ 0 h 905256"/>
              <a:gd name="connsiteX0" fmla="*/ 0 w 2750820"/>
              <a:gd name="connsiteY0" fmla="*/ 45720 h 905256"/>
              <a:gd name="connsiteX1" fmla="*/ 198120 w 2750820"/>
              <a:gd name="connsiteY1" fmla="*/ 658368 h 905256"/>
              <a:gd name="connsiteX2" fmla="*/ 1072896 w 2750820"/>
              <a:gd name="connsiteY2" fmla="*/ 905256 h 905256"/>
              <a:gd name="connsiteX3" fmla="*/ 1767840 w 2750820"/>
              <a:gd name="connsiteY3" fmla="*/ 886968 h 905256"/>
              <a:gd name="connsiteX4" fmla="*/ 2484120 w 2750820"/>
              <a:gd name="connsiteY4" fmla="*/ 822960 h 905256"/>
              <a:gd name="connsiteX5" fmla="*/ 2712720 w 2750820"/>
              <a:gd name="connsiteY5" fmla="*/ 432816 h 905256"/>
              <a:gd name="connsiteX6" fmla="*/ 2712720 w 2750820"/>
              <a:gd name="connsiteY6" fmla="*/ 0 h 90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0820" h="905256">
                <a:moveTo>
                  <a:pt x="0" y="45720"/>
                </a:moveTo>
                <a:cubicBezTo>
                  <a:pt x="57912" y="252984"/>
                  <a:pt x="19304" y="515112"/>
                  <a:pt x="198120" y="658368"/>
                </a:cubicBezTo>
                <a:cubicBezTo>
                  <a:pt x="376936" y="801624"/>
                  <a:pt x="874776" y="867156"/>
                  <a:pt x="1072896" y="905256"/>
                </a:cubicBezTo>
                <a:lnTo>
                  <a:pt x="1767840" y="886968"/>
                </a:lnTo>
                <a:lnTo>
                  <a:pt x="2484120" y="822960"/>
                </a:lnTo>
                <a:cubicBezTo>
                  <a:pt x="2668524" y="807720"/>
                  <a:pt x="2674620" y="569976"/>
                  <a:pt x="2712720" y="432816"/>
                </a:cubicBezTo>
                <a:cubicBezTo>
                  <a:pt x="2750820" y="295656"/>
                  <a:pt x="2674620" y="135636"/>
                  <a:pt x="2712720" y="0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2590800" y="5562600"/>
            <a:ext cx="1772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4. Query</a:t>
            </a:r>
            <a:br>
              <a:rPr lang="en-US" i="1" dirty="0" smtClean="0"/>
            </a:br>
            <a:r>
              <a:rPr lang="en-US" i="1" dirty="0" smtClean="0"/>
              <a:t>cluster resources</a:t>
            </a:r>
            <a:endParaRPr lang="en-US" i="1" dirty="0"/>
          </a:p>
        </p:txBody>
      </p:sp>
      <p:sp>
        <p:nvSpPr>
          <p:cNvPr id="121" name="TextBox 120"/>
          <p:cNvSpPr txBox="1"/>
          <p:nvPr/>
        </p:nvSpPr>
        <p:spPr>
          <a:xfrm>
            <a:off x="4953000" y="4343400"/>
            <a:ext cx="769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</a:t>
            </a:r>
            <a:br>
              <a:rPr lang="en-US" dirty="0" smtClean="0"/>
            </a:br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2286000" y="4572000"/>
            <a:ext cx="1964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6. Initialize vertices</a:t>
            </a:r>
            <a:endParaRPr lang="en-US" i="1" dirty="0"/>
          </a:p>
        </p:txBody>
      </p:sp>
      <p:sp>
        <p:nvSpPr>
          <p:cNvPr id="52" name="TextBox 51"/>
          <p:cNvSpPr txBox="1"/>
          <p:nvPr/>
        </p:nvSpPr>
        <p:spPr>
          <a:xfrm>
            <a:off x="6855289" y="3717974"/>
            <a:ext cx="10984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Remote</a:t>
            </a:r>
            <a:br>
              <a:rPr lang="en-US" dirty="0" smtClean="0"/>
            </a:br>
            <a:r>
              <a:rPr lang="en-US" dirty="0" smtClean="0"/>
              <a:t>execution</a:t>
            </a:r>
          </a:p>
          <a:p>
            <a:r>
              <a:rPr lang="en-US" dirty="0" smtClean="0"/>
              <a:t>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3056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  <p:bldP spid="45" grpId="0" animBg="1"/>
      <p:bldP spid="63" grpId="0"/>
      <p:bldP spid="64" grpId="0"/>
      <p:bldP spid="65" grpId="0"/>
      <p:bldP spid="66" grpId="0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108" grpId="0"/>
      <p:bldP spid="109" grpId="0" animBg="1"/>
      <p:bldP spid="110" grpId="0"/>
      <p:bldP spid="118" grpId="0" animBg="1"/>
      <p:bldP spid="119" grpId="0"/>
      <p:bldP spid="5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Scaling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r>
              <a:rPr lang="en-US" dirty="0" smtClean="0"/>
              <a:t>Understand how fast things scale</a:t>
            </a:r>
          </a:p>
          <a:p>
            <a:pPr lvl="1"/>
            <a:r>
              <a:rPr lang="en-US" dirty="0" smtClean="0"/>
              <a:t># machines &lt;&lt; # vertices &lt;&lt; # channels</a:t>
            </a:r>
          </a:p>
          <a:p>
            <a:pPr lvl="1"/>
            <a:r>
              <a:rPr lang="en-US" dirty="0" smtClean="0"/>
              <a:t># control bytes &lt;&lt; # data bytes</a:t>
            </a:r>
          </a:p>
          <a:p>
            <a:r>
              <a:rPr lang="en-US" dirty="0" smtClean="0"/>
              <a:t>Understand the algorithm cost</a:t>
            </a:r>
          </a:p>
          <a:p>
            <a:pPr lvl="1"/>
            <a:r>
              <a:rPr lang="en-US" dirty="0" smtClean="0"/>
              <a:t>O(# machines</a:t>
            </a:r>
            <a:r>
              <a:rPr lang="en-US" baseline="30000" dirty="0" smtClean="0"/>
              <a:t>2</a:t>
            </a:r>
            <a:r>
              <a:rPr lang="en-US" dirty="0" smtClean="0"/>
              <a:t>) acceptable, but O(# edges</a:t>
            </a:r>
            <a:r>
              <a:rPr lang="en-US" baseline="30000" dirty="0" smtClean="0"/>
              <a:t>2</a:t>
            </a:r>
            <a:r>
              <a:rPr lang="en-US" dirty="0" smtClean="0"/>
              <a:t>) not</a:t>
            </a:r>
          </a:p>
          <a:p>
            <a:r>
              <a:rPr lang="en-US" dirty="0" smtClean="0"/>
              <a:t>Every order-of-magnitude increase </a:t>
            </a:r>
            <a:br>
              <a:rPr lang="en-US" dirty="0" smtClean="0"/>
            </a:br>
            <a:r>
              <a:rPr lang="en-US" dirty="0" smtClean="0"/>
              <a:t>will reveal new bugs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5" name="Picture 2" descr="C:\Documents and Settings\mbudiu\Local Settings\Temporary Internet Files\Content.IE5\8FBAYZRT\MPj0427709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2514600"/>
            <a:ext cx="1676400" cy="167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5398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Fault Tolerance</a:t>
            </a:r>
            <a:endParaRPr lang="en-US" dirty="0"/>
          </a:p>
        </p:txBody>
      </p:sp>
      <p:pic>
        <p:nvPicPr>
          <p:cNvPr id="66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8225" y="1750445"/>
            <a:ext cx="559723" cy="813967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 rot="16200000">
            <a:off x="592896" y="1863846"/>
            <a:ext cx="756076" cy="4129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 rot="16200000">
            <a:off x="1654780" y="1689367"/>
            <a:ext cx="756076" cy="4129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 rot="16200000">
            <a:off x="2893645" y="1573048"/>
            <a:ext cx="756076" cy="412955"/>
          </a:xfrm>
          <a:prstGeom prst="roundRect">
            <a:avLst/>
          </a:prstGeom>
          <a:solidFill>
            <a:srgbClr val="92D050"/>
          </a:solidFill>
          <a:ln>
            <a:solidFill>
              <a:srgbClr val="2B85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51" idx="4"/>
            <a:endCxn id="5" idx="0"/>
          </p:cNvCxnSpPr>
          <p:nvPr/>
        </p:nvCxnSpPr>
        <p:spPr>
          <a:xfrm>
            <a:off x="470104" y="2069718"/>
            <a:ext cx="294968" cy="121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5" idx="2"/>
            <a:endCxn id="10" idx="0"/>
          </p:cNvCxnSpPr>
          <p:nvPr/>
        </p:nvCxnSpPr>
        <p:spPr>
          <a:xfrm rot="10800000" flipH="1">
            <a:off x="1177412" y="1895844"/>
            <a:ext cx="648929" cy="174479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5" idx="2"/>
            <a:endCxn id="9" idx="0"/>
          </p:cNvCxnSpPr>
          <p:nvPr/>
        </p:nvCxnSpPr>
        <p:spPr>
          <a:xfrm>
            <a:off x="1177412" y="2070324"/>
            <a:ext cx="648929" cy="814236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0" idx="2"/>
            <a:endCxn id="13" idx="0"/>
          </p:cNvCxnSpPr>
          <p:nvPr/>
        </p:nvCxnSpPr>
        <p:spPr>
          <a:xfrm flipV="1">
            <a:off x="2239296" y="1779525"/>
            <a:ext cx="825910" cy="116319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2"/>
            <a:endCxn id="13" idx="0"/>
          </p:cNvCxnSpPr>
          <p:nvPr/>
        </p:nvCxnSpPr>
        <p:spPr>
          <a:xfrm flipV="1">
            <a:off x="2239296" y="1779525"/>
            <a:ext cx="825910" cy="1105034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3" idx="2"/>
          </p:cNvCxnSpPr>
          <p:nvPr/>
        </p:nvCxnSpPr>
        <p:spPr>
          <a:xfrm rot="10800000" flipH="1">
            <a:off x="3478160" y="1692286"/>
            <a:ext cx="412955" cy="8724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 rot="16200000">
            <a:off x="206103" y="1952336"/>
            <a:ext cx="290799" cy="2359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16200000">
            <a:off x="1654780" y="2678082"/>
            <a:ext cx="756076" cy="4129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0255" name="Picture 15" descr="C:\Users\mbudiu\AppData\Local\Microsoft\Windows\Temporary Internet Files\Content.IE5\BHDD9B0Z\MCj0434816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8225" y="1808605"/>
            <a:ext cx="766916" cy="756076"/>
          </a:xfrm>
          <a:prstGeom prst="rect">
            <a:avLst/>
          </a:prstGeom>
          <a:noFill/>
        </p:spPr>
      </p:pic>
      <p:pic>
        <p:nvPicPr>
          <p:cNvPr id="103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457" y="1866765"/>
            <a:ext cx="372723" cy="357682"/>
          </a:xfrm>
          <a:prstGeom prst="rect">
            <a:avLst/>
          </a:prstGeom>
          <a:noFill/>
        </p:spPr>
      </p:pic>
      <p:pic>
        <p:nvPicPr>
          <p:cNvPr id="104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6341" y="1692286"/>
            <a:ext cx="372723" cy="357682"/>
          </a:xfrm>
          <a:prstGeom prst="rect">
            <a:avLst/>
          </a:prstGeom>
          <a:noFill/>
        </p:spPr>
      </p:pic>
      <p:pic>
        <p:nvPicPr>
          <p:cNvPr id="105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2819400"/>
            <a:ext cx="372723" cy="357682"/>
          </a:xfrm>
          <a:prstGeom prst="rect">
            <a:avLst/>
          </a:prstGeom>
          <a:noFill/>
        </p:spPr>
      </p:pic>
      <p:pic>
        <p:nvPicPr>
          <p:cNvPr id="148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1284" y="2691233"/>
            <a:ext cx="559723" cy="813967"/>
          </a:xfrm>
          <a:prstGeom prst="rect">
            <a:avLst/>
          </a:prstGeom>
          <a:noFill/>
        </p:spPr>
      </p:pic>
      <p:sp>
        <p:nvSpPr>
          <p:cNvPr id="150" name="Rounded Rectangle 149"/>
          <p:cNvSpPr/>
          <p:nvPr/>
        </p:nvSpPr>
        <p:spPr>
          <a:xfrm rot="16200000">
            <a:off x="5395955" y="1757759"/>
            <a:ext cx="756076" cy="4129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51" name="Rounded Rectangle 150"/>
          <p:cNvSpPr/>
          <p:nvPr/>
        </p:nvSpPr>
        <p:spPr>
          <a:xfrm rot="16200000">
            <a:off x="6457839" y="1583280"/>
            <a:ext cx="756076" cy="4129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2" name="Rounded Rectangle 151"/>
          <p:cNvSpPr/>
          <p:nvPr/>
        </p:nvSpPr>
        <p:spPr>
          <a:xfrm rot="16200000">
            <a:off x="7696704" y="1466961"/>
            <a:ext cx="756076" cy="412955"/>
          </a:xfrm>
          <a:prstGeom prst="roundRect">
            <a:avLst/>
          </a:prstGeom>
          <a:solidFill>
            <a:srgbClr val="92D050"/>
          </a:solidFill>
          <a:ln>
            <a:solidFill>
              <a:srgbClr val="2B85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53" name="Straight Arrow Connector 152"/>
          <p:cNvCxnSpPr>
            <a:stCxn id="159" idx="4"/>
            <a:endCxn id="150" idx="0"/>
          </p:cNvCxnSpPr>
          <p:nvPr/>
        </p:nvCxnSpPr>
        <p:spPr>
          <a:xfrm>
            <a:off x="5273163" y="1963631"/>
            <a:ext cx="294968" cy="121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stCxn id="150" idx="2"/>
            <a:endCxn id="151" idx="0"/>
          </p:cNvCxnSpPr>
          <p:nvPr/>
        </p:nvCxnSpPr>
        <p:spPr>
          <a:xfrm rot="10800000" flipH="1">
            <a:off x="5980471" y="1789757"/>
            <a:ext cx="648929" cy="174479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>
            <a:stCxn id="150" idx="2"/>
            <a:endCxn id="160" idx="0"/>
          </p:cNvCxnSpPr>
          <p:nvPr/>
        </p:nvCxnSpPr>
        <p:spPr>
          <a:xfrm>
            <a:off x="5980471" y="1964237"/>
            <a:ext cx="648929" cy="814236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Oval 158"/>
          <p:cNvSpPr/>
          <p:nvPr/>
        </p:nvSpPr>
        <p:spPr>
          <a:xfrm rot="16200000">
            <a:off x="5009162" y="1846249"/>
            <a:ext cx="290799" cy="2359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ounded Rectangle 159"/>
          <p:cNvSpPr/>
          <p:nvPr/>
        </p:nvSpPr>
        <p:spPr>
          <a:xfrm rot="16200000">
            <a:off x="6457839" y="2571995"/>
            <a:ext cx="756076" cy="4129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61" name="Picture 15" descr="C:\Users\mbudiu\AppData\Local\Microsoft\Windows\Temporary Internet Files\Content.IE5\BHDD9B0Z\MCj0434816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1284" y="1702518"/>
            <a:ext cx="766916" cy="756076"/>
          </a:xfrm>
          <a:prstGeom prst="rect">
            <a:avLst/>
          </a:prstGeom>
          <a:noFill/>
        </p:spPr>
      </p:pic>
      <p:sp>
        <p:nvSpPr>
          <p:cNvPr id="162" name="Rounded Rectangle 161"/>
          <p:cNvSpPr/>
          <p:nvPr/>
        </p:nvSpPr>
        <p:spPr>
          <a:xfrm rot="16200000">
            <a:off x="7814691" y="2630155"/>
            <a:ext cx="756076" cy="412955"/>
          </a:xfrm>
          <a:prstGeom prst="roundRect">
            <a:avLst/>
          </a:prstGeom>
          <a:solidFill>
            <a:srgbClr val="92D050"/>
          </a:solidFill>
          <a:ln>
            <a:solidFill>
              <a:srgbClr val="2B85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63" name="Straight Arrow Connector 162"/>
          <p:cNvCxnSpPr>
            <a:stCxn id="160" idx="2"/>
            <a:endCxn id="162" idx="0"/>
          </p:cNvCxnSpPr>
          <p:nvPr/>
        </p:nvCxnSpPr>
        <p:spPr>
          <a:xfrm>
            <a:off x="7042355" y="2778472"/>
            <a:ext cx="943897" cy="5816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>
            <a:stCxn id="151" idx="2"/>
            <a:endCxn id="162" idx="0"/>
          </p:cNvCxnSpPr>
          <p:nvPr/>
        </p:nvCxnSpPr>
        <p:spPr>
          <a:xfrm>
            <a:off x="7042355" y="1789757"/>
            <a:ext cx="943897" cy="1046875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5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7516" y="1760678"/>
            <a:ext cx="372723" cy="357682"/>
          </a:xfrm>
          <a:prstGeom prst="rect">
            <a:avLst/>
          </a:prstGeom>
          <a:noFill/>
        </p:spPr>
      </p:pic>
      <p:pic>
        <p:nvPicPr>
          <p:cNvPr id="166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1586199"/>
            <a:ext cx="372723" cy="357682"/>
          </a:xfrm>
          <a:prstGeom prst="rect">
            <a:avLst/>
          </a:prstGeom>
          <a:noFill/>
        </p:spPr>
      </p:pic>
      <p:pic>
        <p:nvPicPr>
          <p:cNvPr id="167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667000"/>
            <a:ext cx="372723" cy="357682"/>
          </a:xfrm>
          <a:prstGeom prst="rect">
            <a:avLst/>
          </a:prstGeom>
          <a:noFill/>
        </p:spPr>
      </p:pic>
      <p:sp>
        <p:nvSpPr>
          <p:cNvPr id="168" name="Right Arrow 167"/>
          <p:cNvSpPr/>
          <p:nvPr/>
        </p:nvSpPr>
        <p:spPr>
          <a:xfrm>
            <a:off x="4119715" y="2043398"/>
            <a:ext cx="762000" cy="685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3310" y="4577923"/>
            <a:ext cx="559723" cy="813967"/>
          </a:xfrm>
          <a:prstGeom prst="rect">
            <a:avLst/>
          </a:prstGeom>
          <a:noFill/>
        </p:spPr>
      </p:pic>
      <p:sp>
        <p:nvSpPr>
          <p:cNvPr id="170" name="Rounded Rectangle 169"/>
          <p:cNvSpPr/>
          <p:nvPr/>
        </p:nvSpPr>
        <p:spPr>
          <a:xfrm rot="16200000">
            <a:off x="587981" y="4691324"/>
            <a:ext cx="756076" cy="4129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71" name="Rounded Rectangle 170"/>
          <p:cNvSpPr/>
          <p:nvPr/>
        </p:nvSpPr>
        <p:spPr>
          <a:xfrm rot="16200000">
            <a:off x="1649865" y="4516845"/>
            <a:ext cx="756076" cy="4129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2" name="Rounded Rectangle 171"/>
          <p:cNvSpPr/>
          <p:nvPr/>
        </p:nvSpPr>
        <p:spPr>
          <a:xfrm rot="16200000">
            <a:off x="2888730" y="4400526"/>
            <a:ext cx="756076" cy="412955"/>
          </a:xfrm>
          <a:prstGeom prst="roundRect">
            <a:avLst/>
          </a:prstGeom>
          <a:solidFill>
            <a:srgbClr val="92D050"/>
          </a:solidFill>
          <a:ln>
            <a:solidFill>
              <a:srgbClr val="2B85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73" name="Straight Arrow Connector 172"/>
          <p:cNvCxnSpPr>
            <a:stCxn id="179" idx="4"/>
            <a:endCxn id="170" idx="0"/>
          </p:cNvCxnSpPr>
          <p:nvPr/>
        </p:nvCxnSpPr>
        <p:spPr>
          <a:xfrm>
            <a:off x="465189" y="4897196"/>
            <a:ext cx="294968" cy="121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70" idx="2"/>
            <a:endCxn id="171" idx="0"/>
          </p:cNvCxnSpPr>
          <p:nvPr/>
        </p:nvCxnSpPr>
        <p:spPr>
          <a:xfrm rot="10800000" flipH="1">
            <a:off x="1172497" y="4723322"/>
            <a:ext cx="648929" cy="174479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stCxn id="170" idx="2"/>
            <a:endCxn id="180" idx="0"/>
          </p:cNvCxnSpPr>
          <p:nvPr/>
        </p:nvCxnSpPr>
        <p:spPr>
          <a:xfrm>
            <a:off x="1172497" y="4897802"/>
            <a:ext cx="648929" cy="814236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171" idx="2"/>
            <a:endCxn id="172" idx="0"/>
          </p:cNvCxnSpPr>
          <p:nvPr/>
        </p:nvCxnSpPr>
        <p:spPr>
          <a:xfrm flipV="1">
            <a:off x="2234381" y="4607003"/>
            <a:ext cx="825910" cy="116319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stCxn id="180" idx="2"/>
            <a:endCxn id="172" idx="0"/>
          </p:cNvCxnSpPr>
          <p:nvPr/>
        </p:nvCxnSpPr>
        <p:spPr>
          <a:xfrm flipV="1">
            <a:off x="2234381" y="4607003"/>
            <a:ext cx="825910" cy="1105034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>
            <a:stCxn id="172" idx="2"/>
          </p:cNvCxnSpPr>
          <p:nvPr/>
        </p:nvCxnSpPr>
        <p:spPr>
          <a:xfrm rot="10800000" flipH="1">
            <a:off x="3473245" y="4519764"/>
            <a:ext cx="412955" cy="8724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Oval 178"/>
          <p:cNvSpPr/>
          <p:nvPr/>
        </p:nvSpPr>
        <p:spPr>
          <a:xfrm rot="16200000">
            <a:off x="201188" y="4779814"/>
            <a:ext cx="290799" cy="2359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ounded Rectangle 179"/>
          <p:cNvSpPr/>
          <p:nvPr/>
        </p:nvSpPr>
        <p:spPr>
          <a:xfrm rot="16200000">
            <a:off x="1649865" y="5505560"/>
            <a:ext cx="756076" cy="4129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82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542" y="4694243"/>
            <a:ext cx="372723" cy="357682"/>
          </a:xfrm>
          <a:prstGeom prst="rect">
            <a:avLst/>
          </a:prstGeom>
          <a:noFill/>
        </p:spPr>
      </p:pic>
      <p:pic>
        <p:nvPicPr>
          <p:cNvPr id="183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1426" y="4519764"/>
            <a:ext cx="372723" cy="357682"/>
          </a:xfrm>
          <a:prstGeom prst="rect">
            <a:avLst/>
          </a:prstGeom>
          <a:noFill/>
        </p:spPr>
      </p:pic>
      <p:pic>
        <p:nvPicPr>
          <p:cNvPr id="184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5562600"/>
            <a:ext cx="372723" cy="357682"/>
          </a:xfrm>
          <a:prstGeom prst="rect">
            <a:avLst/>
          </a:prstGeom>
          <a:noFill/>
        </p:spPr>
      </p:pic>
      <p:sp>
        <p:nvSpPr>
          <p:cNvPr id="185" name="Right Arrow 184"/>
          <p:cNvSpPr/>
          <p:nvPr/>
        </p:nvSpPr>
        <p:spPr>
          <a:xfrm>
            <a:off x="4114800" y="4876800"/>
            <a:ext cx="762000" cy="685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6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6665" y="4189114"/>
            <a:ext cx="559723" cy="813967"/>
          </a:xfrm>
          <a:prstGeom prst="rect">
            <a:avLst/>
          </a:prstGeom>
          <a:noFill/>
        </p:spPr>
      </p:pic>
      <p:sp>
        <p:nvSpPr>
          <p:cNvPr id="187" name="Rounded Rectangle 186"/>
          <p:cNvSpPr/>
          <p:nvPr/>
        </p:nvSpPr>
        <p:spPr>
          <a:xfrm rot="16200000">
            <a:off x="5452491" y="4691325"/>
            <a:ext cx="756076" cy="4129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88" name="Rounded Rectangle 187"/>
          <p:cNvSpPr/>
          <p:nvPr/>
        </p:nvSpPr>
        <p:spPr>
          <a:xfrm rot="16200000">
            <a:off x="6534040" y="4210160"/>
            <a:ext cx="756076" cy="412955"/>
          </a:xfrm>
          <a:prstGeom prst="roundRect">
            <a:avLst/>
          </a:prstGeom>
          <a:solidFill>
            <a:srgbClr val="92D050"/>
          </a:solidFill>
          <a:ln>
            <a:solidFill>
              <a:srgbClr val="2B85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9" name="Rounded Rectangle 188"/>
          <p:cNvSpPr/>
          <p:nvPr/>
        </p:nvSpPr>
        <p:spPr>
          <a:xfrm rot="16200000">
            <a:off x="7753240" y="4400527"/>
            <a:ext cx="756076" cy="412955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90" name="Straight Arrow Connector 189"/>
          <p:cNvCxnSpPr>
            <a:stCxn id="196" idx="4"/>
            <a:endCxn id="187" idx="0"/>
          </p:cNvCxnSpPr>
          <p:nvPr/>
        </p:nvCxnSpPr>
        <p:spPr>
          <a:xfrm>
            <a:off x="5329699" y="4897197"/>
            <a:ext cx="294968" cy="121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>
            <a:stCxn id="187" idx="2"/>
            <a:endCxn id="188" idx="0"/>
          </p:cNvCxnSpPr>
          <p:nvPr/>
        </p:nvCxnSpPr>
        <p:spPr>
          <a:xfrm flipV="1">
            <a:off x="6037007" y="4416638"/>
            <a:ext cx="668594" cy="481165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/>
          <p:cNvCxnSpPr>
            <a:stCxn id="187" idx="2"/>
            <a:endCxn id="197" idx="0"/>
          </p:cNvCxnSpPr>
          <p:nvPr/>
        </p:nvCxnSpPr>
        <p:spPr>
          <a:xfrm>
            <a:off x="6037007" y="4897803"/>
            <a:ext cx="648929" cy="814236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/>
          <p:cNvCxnSpPr>
            <a:stCxn id="188" idx="2"/>
            <a:endCxn id="189" idx="0"/>
          </p:cNvCxnSpPr>
          <p:nvPr/>
        </p:nvCxnSpPr>
        <p:spPr>
          <a:xfrm>
            <a:off x="7118556" y="4416638"/>
            <a:ext cx="806245" cy="190367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/>
          <p:cNvCxnSpPr>
            <a:stCxn id="197" idx="2"/>
            <a:endCxn id="189" idx="0"/>
          </p:cNvCxnSpPr>
          <p:nvPr/>
        </p:nvCxnSpPr>
        <p:spPr>
          <a:xfrm flipV="1">
            <a:off x="7098891" y="4607004"/>
            <a:ext cx="825910" cy="1105034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>
            <a:stCxn id="189" idx="2"/>
          </p:cNvCxnSpPr>
          <p:nvPr/>
        </p:nvCxnSpPr>
        <p:spPr>
          <a:xfrm rot="10800000" flipH="1">
            <a:off x="8337755" y="4519765"/>
            <a:ext cx="412955" cy="8724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Oval 195"/>
          <p:cNvSpPr/>
          <p:nvPr/>
        </p:nvSpPr>
        <p:spPr>
          <a:xfrm rot="16200000">
            <a:off x="5065698" y="4779815"/>
            <a:ext cx="290799" cy="2359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ounded Rectangle 196"/>
          <p:cNvSpPr/>
          <p:nvPr/>
        </p:nvSpPr>
        <p:spPr>
          <a:xfrm rot="16200000">
            <a:off x="6514375" y="5505561"/>
            <a:ext cx="756076" cy="4129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99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24052" y="4694244"/>
            <a:ext cx="372723" cy="357682"/>
          </a:xfrm>
          <a:prstGeom prst="rect">
            <a:avLst/>
          </a:prstGeom>
          <a:noFill/>
        </p:spPr>
      </p:pic>
      <p:pic>
        <p:nvPicPr>
          <p:cNvPr id="201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5562600"/>
            <a:ext cx="372723" cy="357682"/>
          </a:xfrm>
          <a:prstGeom prst="rect">
            <a:avLst/>
          </a:prstGeom>
          <a:noFill/>
        </p:spPr>
      </p:pic>
      <p:pic>
        <p:nvPicPr>
          <p:cNvPr id="202" name="Picture 15" descr="C:\Users\mbudiu\AppData\Local\Microsoft\Windows\Temporary Internet Files\Content.IE5\BHDD9B0Z\MCj0434816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4267200"/>
            <a:ext cx="766916" cy="756076"/>
          </a:xfrm>
          <a:prstGeom prst="rect">
            <a:avLst/>
          </a:prstGeom>
          <a:noFill/>
        </p:spPr>
      </p:pic>
      <p:sp>
        <p:nvSpPr>
          <p:cNvPr id="205" name="Rectangle 204"/>
          <p:cNvSpPr/>
          <p:nvPr/>
        </p:nvSpPr>
        <p:spPr>
          <a:xfrm>
            <a:off x="152400" y="1143000"/>
            <a:ext cx="8763000" cy="2590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/>
          <p:cNvSpPr/>
          <p:nvPr/>
        </p:nvSpPr>
        <p:spPr>
          <a:xfrm>
            <a:off x="152400" y="3810000"/>
            <a:ext cx="8763000" cy="2590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7" name="Picture 5" descr="C:\Program Files\Microsoft Resource DVD Artwork\DVD_ART\Artwork_Imagery\HARDWARE_IMAGERY\Illustration - Misc Hardware\Windows Server Icons\Misc\Hourglass waiti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4419600"/>
            <a:ext cx="281940" cy="4876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1" grpId="0" animBg="1"/>
      <p:bldP spid="152" grpId="0" animBg="1"/>
      <p:bldP spid="159" grpId="0" animBg="1"/>
      <p:bldP spid="160" grpId="0" animBg="1"/>
      <p:bldP spid="162" grpId="0" animBg="1"/>
      <p:bldP spid="168" grpId="0" animBg="1"/>
      <p:bldP spid="170" grpId="0" animBg="1"/>
      <p:bldP spid="171" grpId="0" animBg="1"/>
      <p:bldP spid="172" grpId="0" animBg="1"/>
      <p:bldP spid="179" grpId="0" animBg="1"/>
      <p:bldP spid="180" grpId="0" animBg="1"/>
      <p:bldP spid="185" grpId="0" animBg="1"/>
      <p:bldP spid="187" grpId="0" animBg="1"/>
      <p:bldP spid="188" grpId="0" animBg="1"/>
      <p:bldP spid="189" grpId="0" animBg="1"/>
      <p:bldP spid="196" grpId="0" animBg="1"/>
      <p:bldP spid="1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le:Kepler laws diagram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57400"/>
            <a:ext cx="4222750" cy="36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Laws of Planetary Motion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37" y="1752600"/>
            <a:ext cx="3556271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3594" y="5945469"/>
            <a:ext cx="3024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Tycho’s</a:t>
            </a:r>
            <a:r>
              <a:rPr lang="en-US" sz="2400" dirty="0" smtClean="0"/>
              <a:t> measurements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971394" y="5945469"/>
            <a:ext cx="1801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Kepler’s</a:t>
            </a:r>
            <a:r>
              <a:rPr lang="en-US" sz="2400" dirty="0" smtClean="0"/>
              <a:t> laws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6D15-E93D-49F7-A232-24DC301FD6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99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Danger of Fault Tolerance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r>
              <a:rPr lang="en-US" dirty="0" smtClean="0"/>
              <a:t>Fault tolerance can mask defects in other software layers</a:t>
            </a:r>
          </a:p>
          <a:p>
            <a:r>
              <a:rPr lang="en-US" dirty="0" smtClean="0"/>
              <a:t>Log fault repairs</a:t>
            </a:r>
          </a:p>
          <a:p>
            <a:r>
              <a:rPr lang="en-US" dirty="0" smtClean="0"/>
              <a:t>Review the logs periodically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Picture 2" descr="C:\Documents and Settings\mbudiu\Local Settings\Temporary Internet Files\Content.IE5\8FBAYZRT\MPj0427709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2514600"/>
            <a:ext cx="1676400" cy="167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9174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Failures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Fail-stop (crash) failures are easiest to handle</a:t>
            </a:r>
          </a:p>
          <a:p>
            <a:r>
              <a:rPr lang="en-US" dirty="0" smtClean="0"/>
              <a:t>Many other kinds of failures possible</a:t>
            </a:r>
          </a:p>
          <a:p>
            <a:pPr lvl="1"/>
            <a:r>
              <a:rPr lang="en-US" dirty="0" smtClean="0"/>
              <a:t>Very slow progress</a:t>
            </a:r>
          </a:p>
          <a:p>
            <a:pPr lvl="1"/>
            <a:r>
              <a:rPr lang="en-US" dirty="0" smtClean="0"/>
              <a:t>Byzantine (malicious) failures</a:t>
            </a:r>
          </a:p>
          <a:p>
            <a:pPr lvl="1"/>
            <a:r>
              <a:rPr lang="en-US" dirty="0" smtClean="0"/>
              <a:t>Network partitions</a:t>
            </a:r>
          </a:p>
          <a:p>
            <a:r>
              <a:rPr lang="en-US" dirty="0" smtClean="0"/>
              <a:t>Understand the failure model for your system</a:t>
            </a:r>
          </a:p>
          <a:p>
            <a:pPr lvl="1"/>
            <a:r>
              <a:rPr lang="en-US" dirty="0" smtClean="0"/>
              <a:t>probability of each kind of failure</a:t>
            </a:r>
          </a:p>
          <a:p>
            <a:pPr lvl="1"/>
            <a:r>
              <a:rPr lang="en-US" dirty="0" smtClean="0"/>
              <a:t>validate the failure model (measurements)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" name="Picture 2" descr="C:\Documents and Settings\mbudiu\Local Settings\Temporary Internet Files\Content.IE5\8FBAYZRT\MPj0427709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2362200"/>
            <a:ext cx="1676400" cy="1676400"/>
          </a:xfrm>
          <a:prstGeom prst="rect">
            <a:avLst/>
          </a:prstGeom>
          <a:noFill/>
        </p:spPr>
      </p:pic>
      <p:pic>
        <p:nvPicPr>
          <p:cNvPr id="3074" name="Picture 2" descr="C:\Users\mbudiu\AppData\Local\Microsoft\Windows\Temporary Internet Files\Content.IE5\D5HS8DXT\MC90005662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8600"/>
            <a:ext cx="1804111" cy="14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834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14400" y="1981200"/>
            <a:ext cx="990600" cy="533400"/>
          </a:xfrm>
          <a:prstGeom prst="roundRect">
            <a:avLst/>
          </a:prstGeom>
          <a:solidFill>
            <a:srgbClr val="99FF99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X[0]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09800" y="1981200"/>
            <a:ext cx="990600" cy="533400"/>
          </a:xfrm>
          <a:prstGeom prst="roundRect">
            <a:avLst/>
          </a:prstGeom>
          <a:solidFill>
            <a:srgbClr val="99FF99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X[1]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05200" y="1981200"/>
            <a:ext cx="990600" cy="533400"/>
          </a:xfrm>
          <a:prstGeom prst="roundRect">
            <a:avLst/>
          </a:prstGeom>
          <a:solidFill>
            <a:srgbClr val="99FF99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X[3]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876800" y="1981200"/>
            <a:ext cx="9906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X[2]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/>
          <p:cNvCxnSpPr>
            <a:endCxn id="9" idx="0"/>
          </p:cNvCxnSpPr>
          <p:nvPr/>
        </p:nvCxnSpPr>
        <p:spPr>
          <a:xfrm rot="16200000" flipH="1">
            <a:off x="2286000" y="1562100"/>
            <a:ext cx="609600" cy="2286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0" idx="0"/>
          </p:cNvCxnSpPr>
          <p:nvPr/>
        </p:nvCxnSpPr>
        <p:spPr>
          <a:xfrm rot="16200000" flipH="1">
            <a:off x="3581400" y="1562100"/>
            <a:ext cx="609600" cy="2286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11" idx="0"/>
          </p:cNvCxnSpPr>
          <p:nvPr/>
        </p:nvCxnSpPr>
        <p:spPr>
          <a:xfrm rot="16200000" flipH="1">
            <a:off x="4914900" y="1524000"/>
            <a:ext cx="609600" cy="3048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endCxn id="8" idx="0"/>
          </p:cNvCxnSpPr>
          <p:nvPr/>
        </p:nvCxnSpPr>
        <p:spPr>
          <a:xfrm rot="16200000" flipH="1">
            <a:off x="933450" y="1504950"/>
            <a:ext cx="685800" cy="2667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9" idx="2"/>
          </p:cNvCxnSpPr>
          <p:nvPr/>
        </p:nvCxnSpPr>
        <p:spPr>
          <a:xfrm rot="16200000" flipH="1">
            <a:off x="2533650" y="2686050"/>
            <a:ext cx="685800" cy="3429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rot="16200000" flipH="1">
            <a:off x="1219200" y="2743200"/>
            <a:ext cx="685800" cy="2286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10" idx="2"/>
          </p:cNvCxnSpPr>
          <p:nvPr/>
        </p:nvCxnSpPr>
        <p:spPr>
          <a:xfrm rot="16200000" flipH="1">
            <a:off x="3867150" y="2647950"/>
            <a:ext cx="685800" cy="4191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11" idx="2"/>
          </p:cNvCxnSpPr>
          <p:nvPr/>
        </p:nvCxnSpPr>
        <p:spPr>
          <a:xfrm rot="16200000" flipH="1">
            <a:off x="5276850" y="2609850"/>
            <a:ext cx="685800" cy="4953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ounded Rectangle 69"/>
          <p:cNvSpPr/>
          <p:nvPr/>
        </p:nvSpPr>
        <p:spPr>
          <a:xfrm>
            <a:off x="7239000" y="1981200"/>
            <a:ext cx="9906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X’[2]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71" name="Straight Arrow Connector 70"/>
          <p:cNvCxnSpPr>
            <a:endCxn id="70" idx="0"/>
          </p:cNvCxnSpPr>
          <p:nvPr/>
        </p:nvCxnSpPr>
        <p:spPr>
          <a:xfrm>
            <a:off x="5105400" y="1371600"/>
            <a:ext cx="2628900" cy="6096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70" idx="2"/>
          </p:cNvCxnSpPr>
          <p:nvPr/>
        </p:nvCxnSpPr>
        <p:spPr>
          <a:xfrm rot="16200000" flipH="1">
            <a:off x="7639050" y="2609850"/>
            <a:ext cx="685800" cy="4953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1676400" y="3429000"/>
            <a:ext cx="25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Completed vertices</a:t>
            </a:r>
            <a:endParaRPr lang="en-US" sz="2400" i="1" dirty="0"/>
          </a:p>
        </p:txBody>
      </p:sp>
      <p:sp>
        <p:nvSpPr>
          <p:cNvPr id="75" name="Left Brace 74"/>
          <p:cNvSpPr/>
          <p:nvPr/>
        </p:nvSpPr>
        <p:spPr>
          <a:xfrm rot="16200000">
            <a:off x="2590800" y="1524000"/>
            <a:ext cx="304800" cy="3657600"/>
          </a:xfrm>
          <a:prstGeom prst="leftBrace">
            <a:avLst>
              <a:gd name="adj1" fmla="val 50333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5181600" y="3276600"/>
            <a:ext cx="949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/>
              <a:t>Slow </a:t>
            </a:r>
            <a:br>
              <a:rPr lang="en-US" sz="2400" i="1" dirty="0" smtClean="0"/>
            </a:br>
            <a:r>
              <a:rPr lang="en-US" sz="2400" i="1" dirty="0" smtClean="0"/>
              <a:t>vertex</a:t>
            </a:r>
            <a:endParaRPr lang="en-US" sz="2400" i="1" dirty="0"/>
          </a:p>
        </p:txBody>
      </p:sp>
      <p:sp>
        <p:nvSpPr>
          <p:cNvPr id="78" name="TextBox 77"/>
          <p:cNvSpPr txBox="1"/>
          <p:nvPr/>
        </p:nvSpPr>
        <p:spPr>
          <a:xfrm>
            <a:off x="7239000" y="3276600"/>
            <a:ext cx="1364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/>
              <a:t>Duplicate</a:t>
            </a:r>
            <a:br>
              <a:rPr lang="en-US" sz="2400" i="1" dirty="0" smtClean="0"/>
            </a:br>
            <a:r>
              <a:rPr lang="en-US" sz="2400" i="1" dirty="0" smtClean="0"/>
              <a:t>vertex</a:t>
            </a:r>
            <a:endParaRPr lang="en-US" sz="2400" i="1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Dynamic Graph Rewriting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62000" y="5486400"/>
            <a:ext cx="7586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Duplication Policy = f(running times, data volumes)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8" grpId="0"/>
      <p:bldP spid="4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381000" y="3505200"/>
            <a:ext cx="8534400" cy="3276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457200" y="990600"/>
            <a:ext cx="8534400" cy="213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838200" y="3733800"/>
            <a:ext cx="9906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133600" y="3733800"/>
            <a:ext cx="9906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9000" y="3733800"/>
            <a:ext cx="9906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800600" y="3733800"/>
            <a:ext cx="9906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71800" y="4953000"/>
            <a:ext cx="990600" cy="533400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267200" y="4953000"/>
            <a:ext cx="990600" cy="533400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562600" y="4953000"/>
            <a:ext cx="990600" cy="533400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58" name="Straight Arrow Connector 57"/>
          <p:cNvCxnSpPr>
            <a:stCxn id="10" idx="2"/>
            <a:endCxn id="16" idx="0"/>
          </p:cNvCxnSpPr>
          <p:nvPr/>
        </p:nvCxnSpPr>
        <p:spPr>
          <a:xfrm rot="5400000">
            <a:off x="3352800" y="4381500"/>
            <a:ext cx="685800" cy="4572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8" idx="2"/>
            <a:endCxn id="16" idx="0"/>
          </p:cNvCxnSpPr>
          <p:nvPr/>
        </p:nvCxnSpPr>
        <p:spPr>
          <a:xfrm rot="16200000" flipH="1">
            <a:off x="2057400" y="3543300"/>
            <a:ext cx="685800" cy="21336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9" idx="2"/>
            <a:endCxn id="17" idx="0"/>
          </p:cNvCxnSpPr>
          <p:nvPr/>
        </p:nvCxnSpPr>
        <p:spPr>
          <a:xfrm rot="16200000" flipH="1">
            <a:off x="3352800" y="3543300"/>
            <a:ext cx="685800" cy="21336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57" idx="2"/>
            <a:endCxn id="18" idx="0"/>
          </p:cNvCxnSpPr>
          <p:nvPr/>
        </p:nvCxnSpPr>
        <p:spPr>
          <a:xfrm rot="5400000">
            <a:off x="6057900" y="4267200"/>
            <a:ext cx="685800" cy="6858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59" idx="2"/>
            <a:endCxn id="17" idx="0"/>
          </p:cNvCxnSpPr>
          <p:nvPr/>
        </p:nvCxnSpPr>
        <p:spPr>
          <a:xfrm rot="5400000">
            <a:off x="6096000" y="2933700"/>
            <a:ext cx="685800" cy="33528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11" idx="2"/>
            <a:endCxn id="18" idx="0"/>
          </p:cNvCxnSpPr>
          <p:nvPr/>
        </p:nvCxnSpPr>
        <p:spPr>
          <a:xfrm rot="16200000" flipH="1">
            <a:off x="5334000" y="4229100"/>
            <a:ext cx="685800" cy="7620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6248400" y="3733800"/>
            <a:ext cx="9906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620000" y="3733800"/>
            <a:ext cx="9906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4419600" y="6096000"/>
            <a:ext cx="990600" cy="533400"/>
          </a:xfrm>
          <a:prstGeom prst="roundRect">
            <a:avLst/>
          </a:prstGeom>
          <a:solidFill>
            <a:srgbClr val="FFFF99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838200" y="1219200"/>
            <a:ext cx="9906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2133600" y="1219200"/>
            <a:ext cx="9906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3429000" y="1219200"/>
            <a:ext cx="9906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4800600" y="1219200"/>
            <a:ext cx="9906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6248400" y="1219200"/>
            <a:ext cx="9906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7620000" y="1219200"/>
            <a:ext cx="9906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4419600" y="2286000"/>
            <a:ext cx="990600" cy="533400"/>
          </a:xfrm>
          <a:prstGeom prst="roundRect">
            <a:avLst/>
          </a:prstGeom>
          <a:solidFill>
            <a:srgbClr val="FFFF99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97" name="Straight Arrow Connector 96"/>
          <p:cNvCxnSpPr>
            <a:stCxn id="87" idx="2"/>
            <a:endCxn id="96" idx="0"/>
          </p:cNvCxnSpPr>
          <p:nvPr/>
        </p:nvCxnSpPr>
        <p:spPr>
          <a:xfrm rot="16200000" flipH="1">
            <a:off x="2857500" y="228600"/>
            <a:ext cx="533400" cy="35814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88" idx="2"/>
            <a:endCxn id="96" idx="0"/>
          </p:cNvCxnSpPr>
          <p:nvPr/>
        </p:nvCxnSpPr>
        <p:spPr>
          <a:xfrm rot="16200000" flipH="1">
            <a:off x="3505200" y="876300"/>
            <a:ext cx="533400" cy="22860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89" idx="2"/>
            <a:endCxn id="96" idx="0"/>
          </p:cNvCxnSpPr>
          <p:nvPr/>
        </p:nvCxnSpPr>
        <p:spPr>
          <a:xfrm rot="16200000" flipH="1">
            <a:off x="4152900" y="1524000"/>
            <a:ext cx="533400" cy="9906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91" idx="2"/>
            <a:endCxn id="96" idx="0"/>
          </p:cNvCxnSpPr>
          <p:nvPr/>
        </p:nvCxnSpPr>
        <p:spPr>
          <a:xfrm rot="5400000">
            <a:off x="4838700" y="1828800"/>
            <a:ext cx="533400" cy="3810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92" idx="2"/>
            <a:endCxn id="96" idx="0"/>
          </p:cNvCxnSpPr>
          <p:nvPr/>
        </p:nvCxnSpPr>
        <p:spPr>
          <a:xfrm rot="5400000">
            <a:off x="5562600" y="1104900"/>
            <a:ext cx="533400" cy="18288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95" idx="2"/>
            <a:endCxn id="96" idx="0"/>
          </p:cNvCxnSpPr>
          <p:nvPr/>
        </p:nvCxnSpPr>
        <p:spPr>
          <a:xfrm rot="5400000">
            <a:off x="6248400" y="419100"/>
            <a:ext cx="533400" cy="32004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stCxn id="18" idx="2"/>
            <a:endCxn id="65" idx="0"/>
          </p:cNvCxnSpPr>
          <p:nvPr/>
        </p:nvCxnSpPr>
        <p:spPr>
          <a:xfrm rot="5400000">
            <a:off x="5181600" y="5219700"/>
            <a:ext cx="609600" cy="11430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>
            <a:stCxn id="17" idx="2"/>
            <a:endCxn id="65" idx="0"/>
          </p:cNvCxnSpPr>
          <p:nvPr/>
        </p:nvCxnSpPr>
        <p:spPr>
          <a:xfrm rot="16200000" flipH="1">
            <a:off x="4533900" y="5715000"/>
            <a:ext cx="609600" cy="1524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>
            <a:stCxn id="16" idx="2"/>
            <a:endCxn id="65" idx="0"/>
          </p:cNvCxnSpPr>
          <p:nvPr/>
        </p:nvCxnSpPr>
        <p:spPr>
          <a:xfrm rot="16200000" flipH="1">
            <a:off x="3886200" y="5067300"/>
            <a:ext cx="609600" cy="14478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Down Arrow 149"/>
          <p:cNvSpPr/>
          <p:nvPr/>
        </p:nvSpPr>
        <p:spPr>
          <a:xfrm>
            <a:off x="4343400" y="3048000"/>
            <a:ext cx="8382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extBox 150"/>
          <p:cNvSpPr txBox="1"/>
          <p:nvPr/>
        </p:nvSpPr>
        <p:spPr>
          <a:xfrm>
            <a:off x="838200" y="3962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1</a:t>
            </a:r>
            <a:endParaRPr lang="en-US" dirty="0"/>
          </a:p>
        </p:txBody>
      </p:sp>
      <p:sp>
        <p:nvSpPr>
          <p:cNvPr id="152" name="TextBox 151"/>
          <p:cNvSpPr txBox="1"/>
          <p:nvPr/>
        </p:nvSpPr>
        <p:spPr>
          <a:xfrm>
            <a:off x="2133600" y="3962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2</a:t>
            </a:r>
            <a:endParaRPr lang="en-US" dirty="0"/>
          </a:p>
        </p:txBody>
      </p:sp>
      <p:sp>
        <p:nvSpPr>
          <p:cNvPr id="153" name="TextBox 152"/>
          <p:cNvSpPr txBox="1"/>
          <p:nvPr/>
        </p:nvSpPr>
        <p:spPr>
          <a:xfrm>
            <a:off x="3429000" y="3962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1</a:t>
            </a:r>
            <a:endParaRPr lang="en-US" dirty="0"/>
          </a:p>
        </p:txBody>
      </p:sp>
      <p:sp>
        <p:nvSpPr>
          <p:cNvPr id="154" name="TextBox 153"/>
          <p:cNvSpPr txBox="1"/>
          <p:nvPr/>
        </p:nvSpPr>
        <p:spPr>
          <a:xfrm>
            <a:off x="4800600" y="3962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3</a:t>
            </a:r>
            <a:endParaRPr lang="en-US" dirty="0"/>
          </a:p>
        </p:txBody>
      </p:sp>
      <p:sp>
        <p:nvSpPr>
          <p:cNvPr id="155" name="TextBox 154"/>
          <p:cNvSpPr txBox="1"/>
          <p:nvPr/>
        </p:nvSpPr>
        <p:spPr>
          <a:xfrm>
            <a:off x="6248400" y="3962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3</a:t>
            </a:r>
            <a:endParaRPr lang="en-US" dirty="0"/>
          </a:p>
        </p:txBody>
      </p:sp>
      <p:sp>
        <p:nvSpPr>
          <p:cNvPr id="156" name="TextBox 155"/>
          <p:cNvSpPr txBox="1"/>
          <p:nvPr/>
        </p:nvSpPr>
        <p:spPr>
          <a:xfrm>
            <a:off x="7620000" y="3962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2</a:t>
            </a:r>
            <a:endParaRPr lang="en-US" dirty="0"/>
          </a:p>
        </p:txBody>
      </p:sp>
      <p:sp>
        <p:nvSpPr>
          <p:cNvPr id="157" name="TextBox 156"/>
          <p:cNvSpPr txBox="1"/>
          <p:nvPr/>
        </p:nvSpPr>
        <p:spPr>
          <a:xfrm>
            <a:off x="5562600" y="5181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3</a:t>
            </a:r>
            <a:endParaRPr lang="en-US" dirty="0"/>
          </a:p>
        </p:txBody>
      </p:sp>
      <p:sp>
        <p:nvSpPr>
          <p:cNvPr id="158" name="TextBox 157"/>
          <p:cNvSpPr txBox="1"/>
          <p:nvPr/>
        </p:nvSpPr>
        <p:spPr>
          <a:xfrm>
            <a:off x="4267200" y="5181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2</a:t>
            </a:r>
            <a:endParaRPr lang="en-US" dirty="0"/>
          </a:p>
        </p:txBody>
      </p:sp>
      <p:sp>
        <p:nvSpPr>
          <p:cNvPr id="159" name="TextBox 158"/>
          <p:cNvSpPr txBox="1"/>
          <p:nvPr/>
        </p:nvSpPr>
        <p:spPr>
          <a:xfrm>
            <a:off x="2971800" y="5181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1</a:t>
            </a:r>
            <a:endParaRPr lang="en-US" dirty="0"/>
          </a:p>
        </p:txBody>
      </p:sp>
      <p:sp>
        <p:nvSpPr>
          <p:cNvPr id="160" name="TextBox 159"/>
          <p:cNvSpPr txBox="1"/>
          <p:nvPr/>
        </p:nvSpPr>
        <p:spPr>
          <a:xfrm>
            <a:off x="457200" y="2514600"/>
            <a:ext cx="970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static</a:t>
            </a:r>
            <a:endParaRPr lang="en-US" sz="2800" i="1" dirty="0"/>
          </a:p>
        </p:txBody>
      </p:sp>
      <p:sp>
        <p:nvSpPr>
          <p:cNvPr id="161" name="TextBox 160"/>
          <p:cNvSpPr txBox="1"/>
          <p:nvPr/>
        </p:nvSpPr>
        <p:spPr>
          <a:xfrm>
            <a:off x="533400" y="6172200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dynamic</a:t>
            </a:r>
            <a:endParaRPr lang="en-US" sz="2800" i="1" dirty="0"/>
          </a:p>
        </p:txBody>
      </p:sp>
      <p:sp>
        <p:nvSpPr>
          <p:cNvPr id="162" name="TextBox 161"/>
          <p:cNvSpPr txBox="1"/>
          <p:nvPr/>
        </p:nvSpPr>
        <p:spPr>
          <a:xfrm>
            <a:off x="762000" y="4800600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rack #</a:t>
            </a:r>
            <a:endParaRPr lang="en-US" sz="2000" i="1" dirty="0"/>
          </a:p>
        </p:txBody>
      </p:sp>
      <p:cxnSp>
        <p:nvCxnSpPr>
          <p:cNvPr id="164" name="Straight Arrow Connector 163"/>
          <p:cNvCxnSpPr/>
          <p:nvPr/>
        </p:nvCxnSpPr>
        <p:spPr>
          <a:xfrm rot="5400000" flipH="1" flipV="1">
            <a:off x="685800" y="4495800"/>
            <a:ext cx="6858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itle 50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Dynamic Aggregation</a:t>
            </a:r>
            <a:endParaRPr lang="en-US" dirty="0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8" grpId="0" animBg="1"/>
      <p:bldP spid="9" grpId="0" animBg="1"/>
      <p:bldP spid="10" grpId="0" animBg="1"/>
      <p:bldP spid="11" grpId="0" animBg="1"/>
      <p:bldP spid="16" grpId="0" animBg="1"/>
      <p:bldP spid="17" grpId="0" animBg="1"/>
      <p:bldP spid="18" grpId="0" animBg="1"/>
      <p:bldP spid="57" grpId="0" animBg="1"/>
      <p:bldP spid="59" grpId="0" animBg="1"/>
      <p:bldP spid="65" grpId="0" animBg="1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1" grpId="0"/>
      <p:bldP spid="16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Separate policy and mechanism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r>
              <a:rPr lang="en-US" dirty="0" smtClean="0"/>
              <a:t>Implement a powerful and generic mechanism</a:t>
            </a:r>
          </a:p>
          <a:p>
            <a:r>
              <a:rPr lang="en-US" dirty="0" smtClean="0"/>
              <a:t>Leave policy to the application layer</a:t>
            </a:r>
          </a:p>
          <a:p>
            <a:r>
              <a:rPr lang="en-US" dirty="0" smtClean="0"/>
              <a:t>Trade-off in policy language: </a:t>
            </a:r>
            <a:br>
              <a:rPr lang="en-US" dirty="0" smtClean="0"/>
            </a:br>
            <a:r>
              <a:rPr lang="en-US" dirty="0" smtClean="0"/>
              <a:t>power vs. simplicity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5" name="Picture 2" descr="C:\Documents and Settings\mbudiu\Local Settings\Temporary Internet Files\Content.IE5\8FBAYZRT\MPj0427709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8567" y="2667000"/>
            <a:ext cx="1676400" cy="167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0464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Policy vs. Mechanism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123907" name="Picture 3" descr="C:\Documents and Settings\mbudiu\Local Settings\Temporary Internet Files\Content.IE5\8FBAYZRT\MPj0434013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858000" y="762000"/>
            <a:ext cx="2133601" cy="1420623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3400" y="2209800"/>
            <a:ext cx="3733800" cy="4419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Application-level</a:t>
            </a:r>
          </a:p>
          <a:p>
            <a:r>
              <a:rPr lang="en-US" dirty="0" smtClean="0"/>
              <a:t>Most complex in C++ code</a:t>
            </a:r>
          </a:p>
          <a:p>
            <a:r>
              <a:rPr lang="en-US" dirty="0" smtClean="0"/>
              <a:t>Invoked with </a:t>
            </a:r>
            <a:r>
              <a:rPr lang="en-US" dirty="0" err="1" smtClean="0"/>
              <a:t>upcalls</a:t>
            </a:r>
            <a:endParaRPr lang="en-US" dirty="0" smtClean="0"/>
          </a:p>
          <a:p>
            <a:r>
              <a:rPr lang="en-US" dirty="0" smtClean="0"/>
              <a:t>Need good default implementations</a:t>
            </a:r>
          </a:p>
          <a:p>
            <a:r>
              <a:rPr lang="en-US" dirty="0" smtClean="0"/>
              <a:t>LINQ to HPC provides a comprehensive set</a:t>
            </a:r>
          </a:p>
        </p:txBody>
      </p:sp>
      <p:pic>
        <p:nvPicPr>
          <p:cNvPr id="123921" name="Picture 17" descr="C:\Documents and Settings\mbudiu\Local Settings\Temporary Internet Files\Content.IE5\O34CZ4MC\MCSY01686_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85800"/>
            <a:ext cx="1345997" cy="1345997"/>
          </a:xfrm>
          <a:prstGeom prst="rect">
            <a:avLst/>
          </a:prstGeom>
          <a:noFill/>
        </p:spPr>
      </p:pic>
      <p:sp>
        <p:nvSpPr>
          <p:cNvPr id="22" name="Content Placeholder 6"/>
          <p:cNvSpPr txBox="1">
            <a:spLocks/>
          </p:cNvSpPr>
          <p:nvPr/>
        </p:nvSpPr>
        <p:spPr>
          <a:xfrm>
            <a:off x="4495800" y="2209800"/>
            <a:ext cx="30480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Content Placeholder 6"/>
          <p:cNvSpPr txBox="1">
            <a:spLocks/>
          </p:cNvSpPr>
          <p:nvPr/>
        </p:nvSpPr>
        <p:spPr>
          <a:xfrm>
            <a:off x="4724400" y="2209800"/>
            <a:ext cx="35814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Built-in</a:t>
            </a:r>
          </a:p>
          <a:p>
            <a:pPr marL="914400" lvl="1" indent="-4572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800" dirty="0" smtClean="0"/>
              <a:t>Scheduling</a:t>
            </a:r>
          </a:p>
          <a:p>
            <a:pPr marL="914400" lvl="1" indent="-45720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Graph rewriting</a:t>
            </a:r>
          </a:p>
          <a:p>
            <a:pPr marL="914400" lvl="1" indent="-4572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800" dirty="0" smtClean="0"/>
              <a:t>Fault tolerance</a:t>
            </a:r>
          </a:p>
          <a:p>
            <a:pPr marL="914400" lvl="1" indent="-45720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Statistics and reporting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2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Dryad Abstraction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3600" y="4191000"/>
            <a:ext cx="7366000" cy="3734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Cluster services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3657600"/>
            <a:ext cx="73914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Cluster storage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200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4400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29400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3600" y="4724400"/>
            <a:ext cx="7366000" cy="3734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Health 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3124200"/>
            <a:ext cx="7391400" cy="38100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Distributed Execution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" name="Elbow Connector 12"/>
          <p:cNvCxnSpPr>
            <a:endCxn id="12" idx="0"/>
          </p:cNvCxnSpPr>
          <p:nvPr/>
        </p:nvCxnSpPr>
        <p:spPr>
          <a:xfrm>
            <a:off x="609600" y="2667000"/>
            <a:ext cx="3924300" cy="457200"/>
          </a:xfrm>
          <a:prstGeom prst="bent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5158" y="2170093"/>
            <a:ext cx="69735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Reliable machine running distributed jobs with</a:t>
            </a:r>
            <a:br>
              <a:rPr lang="en-US" sz="2800" dirty="0" smtClean="0"/>
            </a:br>
            <a:r>
              <a:rPr lang="en-US" sz="2800" dirty="0" smtClean="0"/>
              <a:t> “infinite” resources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19392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LINQ to HPC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67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1953922" y="1545383"/>
            <a:ext cx="4958652" cy="2692276"/>
            <a:chOff x="814873" y="2028986"/>
            <a:chExt cx="7414727" cy="3914614"/>
          </a:xfrm>
        </p:grpSpPr>
        <p:sp>
          <p:nvSpPr>
            <p:cNvPr id="30" name="Rectangle 29"/>
            <p:cNvSpPr/>
            <p:nvPr/>
          </p:nvSpPr>
          <p:spPr>
            <a:xfrm>
              <a:off x="8382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63600" y="4191000"/>
              <a:ext cx="7366000" cy="37349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Cluster services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38200" y="3657600"/>
              <a:ext cx="7391400" cy="381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Cluster storage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38200" y="3124200"/>
              <a:ext cx="7391400" cy="381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Distributed Execution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38200" y="2590800"/>
              <a:ext cx="7391400" cy="38100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FF99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Language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7432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7244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6294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63600" y="4724400"/>
              <a:ext cx="7366000" cy="37349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Health service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14873" y="2028986"/>
              <a:ext cx="7391400" cy="381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Applications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774371" y="1371601"/>
            <a:ext cx="5388429" cy="494521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946146" y="2248678"/>
            <a:ext cx="5388429" cy="2094722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09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4495800"/>
            <a:ext cx="1363467" cy="2011226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7800" y="274638"/>
            <a:ext cx="3886200" cy="1143000"/>
          </a:xfrm>
        </p:spPr>
        <p:txBody>
          <a:bodyPr/>
          <a:lstStyle/>
          <a:p>
            <a:r>
              <a:rPr lang="en-US" dirty="0" smtClean="0"/>
              <a:t>LINQ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8" name="Picture 5" descr="C:\Program Files\Microsoft Resource DVD Artwork\DVD_ART\BoxShots_Logos\Visual Studio 2008 Professional Edition MSDN Premium\Visual Studio 2008 Professional Edition with MSDN Premium Subscription Ang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219200"/>
            <a:ext cx="1736852" cy="2357718"/>
          </a:xfrm>
          <a:prstGeom prst="rect">
            <a:avLst/>
          </a:prstGeom>
          <a:noFill/>
        </p:spPr>
      </p:pic>
      <p:pic>
        <p:nvPicPr>
          <p:cNvPr id="6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4343401"/>
            <a:ext cx="799643" cy="2514600"/>
          </a:xfrm>
          <a:prstGeom prst="rect">
            <a:avLst/>
          </a:prstGeom>
          <a:noFill/>
        </p:spPr>
      </p:pic>
      <p:pic>
        <p:nvPicPr>
          <p:cNvPr id="7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4343400"/>
            <a:ext cx="799643" cy="2514600"/>
          </a:xfrm>
          <a:prstGeom prst="rect">
            <a:avLst/>
          </a:prstGeom>
          <a:noFill/>
        </p:spPr>
      </p:pic>
      <p:pic>
        <p:nvPicPr>
          <p:cNvPr id="9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4343400"/>
            <a:ext cx="799643" cy="2514600"/>
          </a:xfrm>
          <a:prstGeom prst="rect">
            <a:avLst/>
          </a:prstGeom>
          <a:noFill/>
        </p:spPr>
      </p:pic>
      <p:pic>
        <p:nvPicPr>
          <p:cNvPr id="10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4343400"/>
            <a:ext cx="799643" cy="2514600"/>
          </a:xfrm>
          <a:prstGeom prst="rect">
            <a:avLst/>
          </a:prstGeom>
          <a:noFill/>
        </p:spPr>
      </p:pic>
      <p:pic>
        <p:nvPicPr>
          <p:cNvPr id="11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343400"/>
            <a:ext cx="799643" cy="2514600"/>
          </a:xfrm>
          <a:prstGeom prst="rect">
            <a:avLst/>
          </a:prstGeom>
          <a:noFill/>
        </p:spPr>
      </p:pic>
      <p:pic>
        <p:nvPicPr>
          <p:cNvPr id="12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4343400"/>
            <a:ext cx="799643" cy="2514600"/>
          </a:xfrm>
          <a:prstGeom prst="rect">
            <a:avLst/>
          </a:prstGeom>
          <a:noFill/>
        </p:spPr>
      </p:pic>
      <p:pic>
        <p:nvPicPr>
          <p:cNvPr id="13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343400"/>
            <a:ext cx="799643" cy="2514600"/>
          </a:xfrm>
          <a:prstGeom prst="rect">
            <a:avLst/>
          </a:prstGeom>
          <a:noFill/>
        </p:spPr>
      </p:pic>
      <p:pic>
        <p:nvPicPr>
          <p:cNvPr id="14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4343400"/>
            <a:ext cx="799643" cy="25146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219200" y="3733800"/>
            <a:ext cx="6629400" cy="38100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Dryad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62400" y="430640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/>
              <a:t>=&gt; LINQ to HPC</a:t>
            </a:r>
            <a:endParaRPr lang="en-US" sz="4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6200" y="1722437"/>
            <a:ext cx="8991600" cy="4800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28600" y="4160837"/>
            <a:ext cx="8686800" cy="2133600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4800" y="4618037"/>
            <a:ext cx="1676400" cy="5334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214021" name="Title 1"/>
          <p:cNvSpPr>
            <a:spLocks noGrp="1"/>
          </p:cNvSpPr>
          <p:nvPr>
            <p:ph type="title" idx="4294967295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en-US" dirty="0" smtClean="0"/>
              <a:t>LINQ = </a:t>
            </a:r>
            <a:r>
              <a:rPr lang="en-US" dirty="0" err="1" smtClean="0"/>
              <a:t>.Net</a:t>
            </a:r>
            <a:r>
              <a:rPr lang="en-US" dirty="0" smtClean="0"/>
              <a:t>+ Queries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28600" y="2255837"/>
            <a:ext cx="8686800" cy="5334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28600" y="2865437"/>
            <a:ext cx="8686800" cy="1219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4024" name="Content Placeholder 2"/>
          <p:cNvSpPr txBox="1">
            <a:spLocks/>
          </p:cNvSpPr>
          <p:nvPr/>
        </p:nvSpPr>
        <p:spPr bwMode="auto">
          <a:xfrm>
            <a:off x="228600" y="2255837"/>
            <a:ext cx="8686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3200" dirty="0">
                <a:latin typeface="Calibri" pitchFamily="34" charset="0"/>
              </a:rPr>
              <a:t>Collection&lt;T&gt; collection;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3200" dirty="0" err="1">
                <a:latin typeface="Calibri" pitchFamily="34" charset="0"/>
              </a:rPr>
              <a:t>bool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IsLegal</a:t>
            </a:r>
            <a:r>
              <a:rPr lang="en-US" sz="3200" dirty="0">
                <a:latin typeface="Calibri" pitchFamily="34" charset="0"/>
              </a:rPr>
              <a:t>(Key);	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3200" dirty="0">
                <a:latin typeface="Calibri" pitchFamily="34" charset="0"/>
              </a:rPr>
              <a:t>string Hash(Key);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endParaRPr lang="en-US" sz="32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3200" dirty="0" err="1">
                <a:latin typeface="Calibri" pitchFamily="34" charset="0"/>
              </a:rPr>
              <a:t>var</a:t>
            </a:r>
            <a:r>
              <a:rPr lang="en-US" sz="3200" dirty="0">
                <a:latin typeface="Calibri" pitchFamily="34" charset="0"/>
              </a:rPr>
              <a:t> results = from c in collection 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		where </a:t>
            </a:r>
            <a:r>
              <a:rPr lang="en-US" sz="3200" dirty="0" err="1">
                <a:latin typeface="Calibri" pitchFamily="34" charset="0"/>
              </a:rPr>
              <a:t>IsLegal</a:t>
            </a:r>
            <a:r>
              <a:rPr lang="en-US" sz="3200" dirty="0">
                <a:latin typeface="Calibri" pitchFamily="34" charset="0"/>
              </a:rPr>
              <a:t>(</a:t>
            </a:r>
            <a:r>
              <a:rPr lang="en-US" sz="3200" dirty="0" err="1">
                <a:latin typeface="Calibri" pitchFamily="34" charset="0"/>
              </a:rPr>
              <a:t>c.key</a:t>
            </a:r>
            <a:r>
              <a:rPr lang="en-US" sz="3200" dirty="0">
                <a:latin typeface="Calibri" pitchFamily="34" charset="0"/>
              </a:rPr>
              <a:t>) 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		select new { Hash(</a:t>
            </a:r>
            <a:r>
              <a:rPr lang="en-US" sz="3200" dirty="0" err="1">
                <a:latin typeface="Calibri" pitchFamily="34" charset="0"/>
              </a:rPr>
              <a:t>c.key</a:t>
            </a:r>
            <a:r>
              <a:rPr lang="en-US" sz="3200" dirty="0">
                <a:latin typeface="Calibri" pitchFamily="34" charset="0"/>
              </a:rPr>
              <a:t>), </a:t>
            </a:r>
            <a:r>
              <a:rPr lang="en-US" sz="3200" dirty="0" err="1">
                <a:latin typeface="Calibri" pitchFamily="34" charset="0"/>
              </a:rPr>
              <a:t>c.value</a:t>
            </a:r>
            <a:r>
              <a:rPr lang="en-US" sz="3200" dirty="0">
                <a:latin typeface="Calibri" pitchFamily="34" charset="0"/>
              </a:rPr>
              <a:t>};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1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http://www.nature.com/news/2011/110119/images/469282a-i5.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14820" r="5084" b="1686"/>
          <a:stretch/>
        </p:blipFill>
        <p:spPr bwMode="auto">
          <a:xfrm>
            <a:off x="3443920" y="2350806"/>
            <a:ext cx="5700080" cy="317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Large Hadron Collider</a:t>
            </a:r>
            <a:endParaRPr lang="en-US" dirty="0"/>
          </a:p>
        </p:txBody>
      </p:sp>
      <p:pic>
        <p:nvPicPr>
          <p:cNvPr id="7170" name="Picture 2" descr="File:Construction of LHC at CER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3200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25161" y="6019800"/>
            <a:ext cx="1553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15 PB/year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5219911" y="5867400"/>
            <a:ext cx="29535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LHC Grid: </a:t>
            </a:r>
            <a:br>
              <a:rPr lang="en-US" sz="2400" dirty="0" smtClean="0"/>
            </a:br>
            <a:r>
              <a:rPr lang="en-US" sz="2400" dirty="0" smtClean="0"/>
              <a:t>200K computing cores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6D15-E93D-49F7-A232-24DC301FD6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919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44562"/>
          </a:xfrm>
        </p:spPr>
        <p:txBody>
          <a:bodyPr/>
          <a:lstStyle/>
          <a:p>
            <a:r>
              <a:rPr lang="en-US" dirty="0" smtClean="0"/>
              <a:t>Collections and Iterators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1733716"/>
            <a:ext cx="8382000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2800" dirty="0" smtClean="0">
                <a:latin typeface="Calibri" pitchFamily="34" charset="0"/>
              </a:rPr>
              <a:t>class Collection&lt;T&gt; : IEnumerable&lt;T&gt;;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endParaRPr lang="en-US" sz="2800" dirty="0" smtClean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endParaRPr lang="en-US" sz="2800" dirty="0" smtClean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endParaRPr lang="en-US" sz="2800" dirty="0" smtClean="0">
              <a:latin typeface="Calibri" pitchFamily="34" charset="0"/>
            </a:endParaRPr>
          </a:p>
          <a:p>
            <a:endParaRPr lang="en-US" sz="2800" dirty="0" smtClean="0"/>
          </a:p>
          <a:p>
            <a:endParaRPr lang="en-US" sz="2800" dirty="0" smtClean="0">
              <a:latin typeface="Calibri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43000" y="2819401"/>
            <a:ext cx="3352800" cy="761999"/>
            <a:chOff x="1143000" y="1524000"/>
            <a:chExt cx="3352800" cy="1349145"/>
          </a:xfrm>
        </p:grpSpPr>
        <p:sp>
          <p:nvSpPr>
            <p:cNvPr id="5" name="Rounded Rectangle 4"/>
            <p:cNvSpPr/>
            <p:nvPr/>
          </p:nvSpPr>
          <p:spPr>
            <a:xfrm>
              <a:off x="1143000" y="1524000"/>
              <a:ext cx="3352800" cy="1349145"/>
            </a:xfrm>
            <a:prstGeom prst="roundRect">
              <a:avLst/>
            </a:prstGeom>
            <a:solidFill>
              <a:srgbClr val="FFCCFF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370811" y="1673904"/>
              <a:ext cx="227811" cy="10493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750493" y="1673904"/>
              <a:ext cx="227811" cy="10493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30177" y="1673904"/>
              <a:ext cx="227811" cy="10493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09861" y="1673904"/>
              <a:ext cx="227811" cy="10493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89545" y="1673904"/>
              <a:ext cx="227811" cy="10493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76600" y="1676400"/>
              <a:ext cx="227811" cy="10493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56284" y="1676400"/>
              <a:ext cx="227811" cy="10493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35968" y="1676400"/>
              <a:ext cx="227811" cy="10493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</p:grpSp>
      <p:sp>
        <p:nvSpPr>
          <p:cNvPr id="16" name="Down Arrow 15"/>
          <p:cNvSpPr/>
          <p:nvPr/>
        </p:nvSpPr>
        <p:spPr>
          <a:xfrm flipV="1">
            <a:off x="1656192" y="3513056"/>
            <a:ext cx="381000" cy="6096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90505" y="4122656"/>
            <a:ext cx="2512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Elements of type T</a:t>
            </a:r>
            <a:endParaRPr lang="en-US" sz="2400" i="1" dirty="0"/>
          </a:p>
        </p:txBody>
      </p:sp>
      <p:cxnSp>
        <p:nvCxnSpPr>
          <p:cNvPr id="20" name="Straight Arrow Connector 19"/>
          <p:cNvCxnSpPr>
            <a:stCxn id="18" idx="0"/>
            <a:endCxn id="11" idx="2"/>
          </p:cNvCxnSpPr>
          <p:nvPr/>
        </p:nvCxnSpPr>
        <p:spPr>
          <a:xfrm flipH="1" flipV="1">
            <a:off x="3390506" y="3498143"/>
            <a:ext cx="1256273" cy="6245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2184" y="4115906"/>
            <a:ext cx="2396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/>
              <a:t>Iterator</a:t>
            </a:r>
          </a:p>
          <a:p>
            <a:pPr algn="ctr"/>
            <a:r>
              <a:rPr lang="en-US" sz="2400" i="1" dirty="0" smtClean="0"/>
              <a:t>(current element)</a:t>
            </a:r>
            <a:endParaRPr lang="en-US" sz="2400" i="1" dirty="0"/>
          </a:p>
        </p:txBody>
      </p:sp>
      <p:cxnSp>
        <p:nvCxnSpPr>
          <p:cNvPr id="24" name="Straight Arrow Connector 23"/>
          <p:cNvCxnSpPr>
            <a:endCxn id="5" idx="0"/>
          </p:cNvCxnSpPr>
          <p:nvPr/>
        </p:nvCxnSpPr>
        <p:spPr>
          <a:xfrm>
            <a:off x="2130177" y="2133600"/>
            <a:ext cx="689223" cy="68580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0"/>
            <a:endCxn id="13" idx="2"/>
          </p:cNvCxnSpPr>
          <p:nvPr/>
        </p:nvCxnSpPr>
        <p:spPr>
          <a:xfrm flipH="1" flipV="1">
            <a:off x="4149874" y="3498143"/>
            <a:ext cx="496905" cy="6245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LINQ to HPC Data Model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4" name="Picture 3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0155" y="2998065"/>
            <a:ext cx="884439" cy="1304621"/>
          </a:xfrm>
          <a:prstGeom prst="rect">
            <a:avLst/>
          </a:prstGeom>
          <a:noFill/>
        </p:spPr>
      </p:pic>
      <p:pic>
        <p:nvPicPr>
          <p:cNvPr id="5" name="Picture 4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6065" y="2998065"/>
            <a:ext cx="884439" cy="1304621"/>
          </a:xfrm>
          <a:prstGeom prst="rect">
            <a:avLst/>
          </a:prstGeom>
          <a:noFill/>
        </p:spPr>
      </p:pic>
      <p:pic>
        <p:nvPicPr>
          <p:cNvPr id="6" name="Picture 5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025" y="2998065"/>
            <a:ext cx="884439" cy="1304621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1078913" y="2700754"/>
            <a:ext cx="2202164" cy="1349145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8" name="Rectangle 7"/>
          <p:cNvSpPr/>
          <p:nvPr/>
        </p:nvSpPr>
        <p:spPr>
          <a:xfrm>
            <a:off x="1306724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86406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0" name="Rectangle 9"/>
          <p:cNvSpPr/>
          <p:nvPr/>
        </p:nvSpPr>
        <p:spPr>
          <a:xfrm>
            <a:off x="2066090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1" name="Rectangle 10"/>
          <p:cNvSpPr/>
          <p:nvPr/>
        </p:nvSpPr>
        <p:spPr>
          <a:xfrm>
            <a:off x="2445774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2" name="Rectangle 11"/>
          <p:cNvSpPr/>
          <p:nvPr/>
        </p:nvSpPr>
        <p:spPr>
          <a:xfrm>
            <a:off x="2825458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3" name="Rounded Rectangle 12"/>
          <p:cNvSpPr/>
          <p:nvPr/>
        </p:nvSpPr>
        <p:spPr>
          <a:xfrm>
            <a:off x="3812634" y="2700754"/>
            <a:ext cx="1822480" cy="1349145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4" name="Rectangle 13"/>
          <p:cNvSpPr/>
          <p:nvPr/>
        </p:nvSpPr>
        <p:spPr>
          <a:xfrm>
            <a:off x="4040443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5" name="Rectangle 14"/>
          <p:cNvSpPr/>
          <p:nvPr/>
        </p:nvSpPr>
        <p:spPr>
          <a:xfrm>
            <a:off x="4420127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" name="Rectangle 15"/>
          <p:cNvSpPr/>
          <p:nvPr/>
        </p:nvSpPr>
        <p:spPr>
          <a:xfrm>
            <a:off x="4799811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7" name="Rectangle 16"/>
          <p:cNvSpPr/>
          <p:nvPr/>
        </p:nvSpPr>
        <p:spPr>
          <a:xfrm>
            <a:off x="5179495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" name="Rounded Rectangle 17"/>
          <p:cNvSpPr/>
          <p:nvPr/>
        </p:nvSpPr>
        <p:spPr>
          <a:xfrm>
            <a:off x="6470418" y="2700754"/>
            <a:ext cx="1822480" cy="1349145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9" name="Rectangle 18"/>
          <p:cNvSpPr/>
          <p:nvPr/>
        </p:nvSpPr>
        <p:spPr>
          <a:xfrm>
            <a:off x="6698226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" name="Rectangle 19"/>
          <p:cNvSpPr/>
          <p:nvPr/>
        </p:nvSpPr>
        <p:spPr>
          <a:xfrm>
            <a:off x="7077910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1" name="Rectangle 20"/>
          <p:cNvSpPr/>
          <p:nvPr/>
        </p:nvSpPr>
        <p:spPr>
          <a:xfrm>
            <a:off x="7457594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" name="Rectangle 21"/>
          <p:cNvSpPr/>
          <p:nvPr/>
        </p:nvSpPr>
        <p:spPr>
          <a:xfrm>
            <a:off x="7837278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3" name="TextBox 18"/>
          <p:cNvSpPr txBox="1"/>
          <p:nvPr/>
        </p:nvSpPr>
        <p:spPr>
          <a:xfrm>
            <a:off x="1371600" y="1676400"/>
            <a:ext cx="1627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i="1" dirty="0" smtClean="0"/>
              <a:t>Partition</a:t>
            </a:r>
            <a:endParaRPr lang="en-US" sz="3200" i="1" dirty="0"/>
          </a:p>
        </p:txBody>
      </p:sp>
      <p:sp>
        <p:nvSpPr>
          <p:cNvPr id="24" name="Left Brace 23"/>
          <p:cNvSpPr/>
          <p:nvPr/>
        </p:nvSpPr>
        <p:spPr>
          <a:xfrm rot="16200000" flipH="1">
            <a:off x="2066090" y="1376594"/>
            <a:ext cx="294813" cy="2063691"/>
          </a:xfrm>
          <a:prstGeom prst="leftBrace">
            <a:avLst>
              <a:gd name="adj1" fmla="val 27750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TextBox 20"/>
          <p:cNvSpPr txBox="1"/>
          <p:nvPr/>
        </p:nvSpPr>
        <p:spPr>
          <a:xfrm>
            <a:off x="3810000" y="4724400"/>
            <a:ext cx="1819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i="1" dirty="0" smtClean="0"/>
              <a:t>Collection</a:t>
            </a:r>
            <a:endParaRPr lang="en-US" sz="3200" i="1" dirty="0"/>
          </a:p>
        </p:txBody>
      </p:sp>
      <p:sp>
        <p:nvSpPr>
          <p:cNvPr id="26" name="Left Brace 25"/>
          <p:cNvSpPr/>
          <p:nvPr/>
        </p:nvSpPr>
        <p:spPr>
          <a:xfrm rot="16200000">
            <a:off x="4645703" y="860673"/>
            <a:ext cx="294813" cy="7517731"/>
          </a:xfrm>
          <a:prstGeom prst="leftBrace">
            <a:avLst>
              <a:gd name="adj1" fmla="val 27750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TextBox 25"/>
          <p:cNvSpPr txBox="1"/>
          <p:nvPr/>
        </p:nvSpPr>
        <p:spPr>
          <a:xfrm>
            <a:off x="5603845" y="1524000"/>
            <a:ext cx="2202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i="1" dirty="0" err="1" smtClean="0"/>
              <a:t>.Net</a:t>
            </a:r>
            <a:r>
              <a:rPr lang="en-US" sz="3200" i="1" dirty="0" smtClean="0"/>
              <a:t> objects</a:t>
            </a:r>
            <a:endParaRPr lang="en-US" sz="3200" i="1" dirty="0"/>
          </a:p>
        </p:txBody>
      </p:sp>
      <p:cxnSp>
        <p:nvCxnSpPr>
          <p:cNvPr id="28" name="Straight Arrow Connector 27"/>
          <p:cNvCxnSpPr>
            <a:stCxn id="27" idx="2"/>
            <a:endCxn id="12" idx="0"/>
          </p:cNvCxnSpPr>
          <p:nvPr/>
        </p:nvCxnSpPr>
        <p:spPr>
          <a:xfrm rot="5400000">
            <a:off x="4451239" y="596900"/>
            <a:ext cx="741883" cy="37656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886838" y="2555845"/>
            <a:ext cx="7665137" cy="162147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27" idx="2"/>
            <a:endCxn id="22" idx="0"/>
          </p:cNvCxnSpPr>
          <p:nvPr/>
        </p:nvCxnSpPr>
        <p:spPr>
          <a:xfrm rot="16200000" flipH="1">
            <a:off x="6957149" y="1856622"/>
            <a:ext cx="741883" cy="12461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86000" y="1371600"/>
            <a:ext cx="4191000" cy="19081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357438" y="2341563"/>
            <a:ext cx="4048125" cy="84772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2393950" y="2514600"/>
            <a:ext cx="858838" cy="22542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2366963" y="1600200"/>
            <a:ext cx="4049712" cy="20955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357438" y="1828800"/>
            <a:ext cx="4048125" cy="48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357438" y="1584325"/>
            <a:ext cx="4048125" cy="179863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>
                <a:latin typeface="+mn-lt"/>
              </a:rPr>
              <a:t>Collection&lt;T&gt; collection;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 err="1">
                <a:latin typeface="+mn-lt"/>
              </a:rPr>
              <a:t>bool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IsLegal</a:t>
            </a:r>
            <a:r>
              <a:rPr lang="en-US" sz="3200" dirty="0">
                <a:latin typeface="+mn-lt"/>
              </a:rPr>
              <a:t>(Key k);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>
                <a:latin typeface="+mn-lt"/>
              </a:rPr>
              <a:t>string Hash(Key);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32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 err="1">
                <a:latin typeface="+mn-lt"/>
              </a:rPr>
              <a:t>var</a:t>
            </a:r>
            <a:r>
              <a:rPr lang="en-US" sz="3200" dirty="0">
                <a:latin typeface="+mn-lt"/>
              </a:rPr>
              <a:t> results = from c in collection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	where </a:t>
            </a:r>
            <a:r>
              <a:rPr lang="en-US" sz="3200" dirty="0" err="1">
                <a:latin typeface="+mn-lt"/>
              </a:rPr>
              <a:t>IsLegal</a:t>
            </a:r>
            <a:r>
              <a:rPr lang="en-US" sz="3200" dirty="0">
                <a:latin typeface="+mn-lt"/>
              </a:rPr>
              <a:t>(</a:t>
            </a:r>
            <a:r>
              <a:rPr lang="en-US" sz="3200" dirty="0" err="1">
                <a:latin typeface="+mn-lt"/>
              </a:rPr>
              <a:t>c.key</a:t>
            </a:r>
            <a:r>
              <a:rPr lang="en-US" sz="3200" dirty="0">
                <a:latin typeface="+mn-lt"/>
              </a:rPr>
              <a:t>)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	select new { Hash(</a:t>
            </a:r>
            <a:r>
              <a:rPr lang="en-US" sz="3200" dirty="0" err="1">
                <a:latin typeface="+mn-lt"/>
              </a:rPr>
              <a:t>c.key</a:t>
            </a:r>
            <a:r>
              <a:rPr lang="en-US" sz="3200" dirty="0">
                <a:latin typeface="+mn-lt"/>
              </a:rPr>
              <a:t>), </a:t>
            </a:r>
            <a:r>
              <a:rPr lang="en-US" sz="3200" dirty="0" err="1">
                <a:latin typeface="+mn-lt"/>
              </a:rPr>
              <a:t>c.value</a:t>
            </a:r>
            <a:r>
              <a:rPr lang="en-US" sz="3200" dirty="0">
                <a:latin typeface="+mn-lt"/>
              </a:rPr>
              <a:t>};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676400" y="4953000"/>
            <a:ext cx="5334000" cy="838200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504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6688" y="4657725"/>
            <a:ext cx="7223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21505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LINQ to HPC </a:t>
            </a:r>
            <a:r>
              <a:rPr lang="en-US" dirty="0"/>
              <a:t>= LINQ + Dryad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817688" y="5114925"/>
            <a:ext cx="990600" cy="533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</a:rPr>
              <a:t>C#</a:t>
            </a:r>
          </a:p>
        </p:txBody>
      </p:sp>
      <p:cxnSp>
        <p:nvCxnSpPr>
          <p:cNvPr id="17" name="Straight Arrow Connector 16"/>
          <p:cNvCxnSpPr>
            <a:stCxn id="21" idx="4"/>
            <a:endCxn id="13" idx="0"/>
          </p:cNvCxnSpPr>
          <p:nvPr/>
        </p:nvCxnSpPr>
        <p:spPr>
          <a:xfrm rot="5400000">
            <a:off x="2121694" y="4925219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6" idx="0"/>
          </p:cNvCxnSpPr>
          <p:nvPr/>
        </p:nvCxnSpPr>
        <p:spPr>
          <a:xfrm rot="16200000" flipH="1">
            <a:off x="6065838" y="4905375"/>
            <a:ext cx="381000" cy="381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122488" y="44291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417888" y="44291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713288" y="44291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008688" y="44291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542088" y="4352925"/>
            <a:ext cx="1611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i="1">
                <a:latin typeface="Calibri" pitchFamily="34" charset="0"/>
              </a:rPr>
              <a:t>collection</a:t>
            </a:r>
          </a:p>
        </p:txBody>
      </p:sp>
      <p:sp>
        <p:nvSpPr>
          <p:cNvPr id="33" name="Oval 32"/>
          <p:cNvSpPr/>
          <p:nvPr/>
        </p:nvSpPr>
        <p:spPr>
          <a:xfrm>
            <a:off x="2198688" y="60293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494088" y="60293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789488" y="60293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084888" y="60293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7" name="Straight Arrow Connector 36"/>
          <p:cNvCxnSpPr>
            <a:stCxn id="13" idx="2"/>
            <a:endCxn id="33" idx="0"/>
          </p:cNvCxnSpPr>
          <p:nvPr/>
        </p:nvCxnSpPr>
        <p:spPr>
          <a:xfrm rot="16200000" flipH="1">
            <a:off x="2160588" y="5800725"/>
            <a:ext cx="381000" cy="76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4" idx="2"/>
            <a:endCxn id="34" idx="0"/>
          </p:cNvCxnSpPr>
          <p:nvPr/>
        </p:nvCxnSpPr>
        <p:spPr>
          <a:xfrm rot="16200000" flipH="1">
            <a:off x="3455988" y="5800725"/>
            <a:ext cx="381000" cy="76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5" idx="2"/>
            <a:endCxn id="35" idx="0"/>
          </p:cNvCxnSpPr>
          <p:nvPr/>
        </p:nvCxnSpPr>
        <p:spPr>
          <a:xfrm rot="16200000" flipH="1">
            <a:off x="4751388" y="5800725"/>
            <a:ext cx="381000" cy="76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6" idx="2"/>
            <a:endCxn id="36" idx="0"/>
          </p:cNvCxnSpPr>
          <p:nvPr/>
        </p:nvCxnSpPr>
        <p:spPr>
          <a:xfrm rot="5400000">
            <a:off x="6084094" y="5839619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6618288" y="5953125"/>
            <a:ext cx="11445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i="1">
                <a:latin typeface="Calibri" pitchFamily="34" charset="0"/>
              </a:rPr>
              <a:t>results</a:t>
            </a:r>
          </a:p>
        </p:txBody>
      </p:sp>
      <p:pic>
        <p:nvPicPr>
          <p:cNvPr id="215068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4488" y="4657725"/>
            <a:ext cx="7223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9888" y="4657725"/>
            <a:ext cx="7223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0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5288" y="4657725"/>
            <a:ext cx="7223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ounded Rectangle 13"/>
          <p:cNvSpPr/>
          <p:nvPr/>
        </p:nvSpPr>
        <p:spPr>
          <a:xfrm>
            <a:off x="3113088" y="5114925"/>
            <a:ext cx="990600" cy="533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</a:rPr>
              <a:t>C#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408488" y="5114925"/>
            <a:ext cx="990600" cy="533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</a:rPr>
              <a:t>C#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0088" y="5114925"/>
            <a:ext cx="990600" cy="533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</a:rPr>
              <a:t>C#</a:t>
            </a:r>
          </a:p>
        </p:txBody>
      </p:sp>
      <p:sp>
        <p:nvSpPr>
          <p:cNvPr id="54" name="Down Arrow 53"/>
          <p:cNvSpPr/>
          <p:nvPr/>
        </p:nvSpPr>
        <p:spPr>
          <a:xfrm>
            <a:off x="3886200" y="3429000"/>
            <a:ext cx="914400" cy="762000"/>
          </a:xfrm>
          <a:prstGeom prst="down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1333500" y="1897063"/>
            <a:ext cx="1038225" cy="3200400"/>
          </a:xfrm>
          <a:custGeom>
            <a:avLst/>
            <a:gdLst>
              <a:gd name="connsiteX0" fmla="*/ 1017916 w 1017916"/>
              <a:gd name="connsiteY0" fmla="*/ 0 h 3200400"/>
              <a:gd name="connsiteX1" fmla="*/ 586595 w 1017916"/>
              <a:gd name="connsiteY1" fmla="*/ 155276 h 3200400"/>
              <a:gd name="connsiteX2" fmla="*/ 8626 w 1017916"/>
              <a:gd name="connsiteY2" fmla="*/ 854015 h 3200400"/>
              <a:gd name="connsiteX3" fmla="*/ 534837 w 1017916"/>
              <a:gd name="connsiteY3" fmla="*/ 3200400 h 3200400"/>
              <a:gd name="connsiteX0" fmla="*/ 1038764 w 1038764"/>
              <a:gd name="connsiteY0" fmla="*/ 0 h 3200400"/>
              <a:gd name="connsiteX1" fmla="*/ 378843 w 1038764"/>
              <a:gd name="connsiteY1" fmla="*/ 155276 h 3200400"/>
              <a:gd name="connsiteX2" fmla="*/ 29474 w 1038764"/>
              <a:gd name="connsiteY2" fmla="*/ 854015 h 3200400"/>
              <a:gd name="connsiteX3" fmla="*/ 555685 w 1038764"/>
              <a:gd name="connsiteY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764" h="3200400">
                <a:moveTo>
                  <a:pt x="1038764" y="0"/>
                </a:moveTo>
                <a:cubicBezTo>
                  <a:pt x="907211" y="6470"/>
                  <a:pt x="547058" y="12940"/>
                  <a:pt x="378843" y="155276"/>
                </a:cubicBezTo>
                <a:cubicBezTo>
                  <a:pt x="210628" y="297612"/>
                  <a:pt x="0" y="346494"/>
                  <a:pt x="29474" y="854015"/>
                </a:cubicBezTo>
                <a:cubicBezTo>
                  <a:pt x="58948" y="1361536"/>
                  <a:pt x="288266" y="2280968"/>
                  <a:pt x="555685" y="3200400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" name="Freeform 60"/>
          <p:cNvSpPr/>
          <p:nvPr/>
        </p:nvSpPr>
        <p:spPr>
          <a:xfrm flipH="1">
            <a:off x="6400800" y="2743200"/>
            <a:ext cx="889000" cy="2286000"/>
          </a:xfrm>
          <a:custGeom>
            <a:avLst/>
            <a:gdLst>
              <a:gd name="connsiteX0" fmla="*/ 1017916 w 1017916"/>
              <a:gd name="connsiteY0" fmla="*/ 0 h 3200400"/>
              <a:gd name="connsiteX1" fmla="*/ 586595 w 1017916"/>
              <a:gd name="connsiteY1" fmla="*/ 155276 h 3200400"/>
              <a:gd name="connsiteX2" fmla="*/ 8626 w 1017916"/>
              <a:gd name="connsiteY2" fmla="*/ 854015 h 3200400"/>
              <a:gd name="connsiteX3" fmla="*/ 534837 w 1017916"/>
              <a:gd name="connsiteY3" fmla="*/ 3200400 h 3200400"/>
              <a:gd name="connsiteX0" fmla="*/ 1038764 w 1038764"/>
              <a:gd name="connsiteY0" fmla="*/ 0 h 3200400"/>
              <a:gd name="connsiteX1" fmla="*/ 378843 w 1038764"/>
              <a:gd name="connsiteY1" fmla="*/ 155276 h 3200400"/>
              <a:gd name="connsiteX2" fmla="*/ 29474 w 1038764"/>
              <a:gd name="connsiteY2" fmla="*/ 854015 h 3200400"/>
              <a:gd name="connsiteX3" fmla="*/ 555685 w 1038764"/>
              <a:gd name="connsiteY3" fmla="*/ 3200400 h 3200400"/>
              <a:gd name="connsiteX0" fmla="*/ 1009909 w 1009909"/>
              <a:gd name="connsiteY0" fmla="*/ 0 h 2743200"/>
              <a:gd name="connsiteX1" fmla="*/ 349988 w 1009909"/>
              <a:gd name="connsiteY1" fmla="*/ 155276 h 2743200"/>
              <a:gd name="connsiteX2" fmla="*/ 619 w 1009909"/>
              <a:gd name="connsiteY2" fmla="*/ 854015 h 2743200"/>
              <a:gd name="connsiteX3" fmla="*/ 353703 w 1009909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9909" h="2743200">
                <a:moveTo>
                  <a:pt x="1009909" y="0"/>
                </a:moveTo>
                <a:cubicBezTo>
                  <a:pt x="878356" y="6470"/>
                  <a:pt x="518203" y="12940"/>
                  <a:pt x="349988" y="155276"/>
                </a:cubicBezTo>
                <a:cubicBezTo>
                  <a:pt x="181773" y="297612"/>
                  <a:pt x="0" y="422694"/>
                  <a:pt x="619" y="854015"/>
                </a:cubicBezTo>
                <a:cubicBezTo>
                  <a:pt x="1238" y="1285336"/>
                  <a:pt x="86284" y="1823768"/>
                  <a:pt x="353703" y="2743200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685800" y="2133600"/>
            <a:ext cx="773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i="1">
                <a:latin typeface="Calibri" pitchFamily="34" charset="0"/>
              </a:rPr>
              <a:t>Vertex</a:t>
            </a:r>
            <a:br>
              <a:rPr lang="en-US" i="1">
                <a:latin typeface="Calibri" pitchFamily="34" charset="0"/>
              </a:rPr>
            </a:br>
            <a:r>
              <a:rPr lang="en-US" i="1">
                <a:latin typeface="Calibri" pitchFamily="34" charset="0"/>
              </a:rPr>
              <a:t>code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7315200" y="2819400"/>
            <a:ext cx="12319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i="1" dirty="0">
                <a:latin typeface="Calibri" pitchFamily="34" charset="0"/>
              </a:rPr>
              <a:t>Query</a:t>
            </a:r>
            <a:br>
              <a:rPr lang="en-US" i="1" dirty="0">
                <a:latin typeface="Calibri" pitchFamily="34" charset="0"/>
              </a:rPr>
            </a:br>
            <a:r>
              <a:rPr lang="en-US" i="1" dirty="0">
                <a:latin typeface="Calibri" pitchFamily="34" charset="0"/>
              </a:rPr>
              <a:t>plan</a:t>
            </a:r>
          </a:p>
          <a:p>
            <a:pPr>
              <a:spcBef>
                <a:spcPct val="0"/>
              </a:spcBef>
            </a:pPr>
            <a:r>
              <a:rPr lang="en-US" i="1" dirty="0">
                <a:latin typeface="Calibri" pitchFamily="34" charset="0"/>
              </a:rPr>
              <a:t>(Dryad job)</a:t>
            </a:r>
          </a:p>
        </p:txBody>
      </p:sp>
      <p:sp>
        <p:nvSpPr>
          <p:cNvPr id="68" name="Freeform 67"/>
          <p:cNvSpPr/>
          <p:nvPr/>
        </p:nvSpPr>
        <p:spPr>
          <a:xfrm>
            <a:off x="1854200" y="1703388"/>
            <a:ext cx="547688" cy="2792412"/>
          </a:xfrm>
          <a:custGeom>
            <a:avLst/>
            <a:gdLst>
              <a:gd name="connsiteX0" fmla="*/ 1017916 w 1017916"/>
              <a:gd name="connsiteY0" fmla="*/ 0 h 3200400"/>
              <a:gd name="connsiteX1" fmla="*/ 586595 w 1017916"/>
              <a:gd name="connsiteY1" fmla="*/ 155276 h 3200400"/>
              <a:gd name="connsiteX2" fmla="*/ 8626 w 1017916"/>
              <a:gd name="connsiteY2" fmla="*/ 854015 h 3200400"/>
              <a:gd name="connsiteX3" fmla="*/ 534837 w 1017916"/>
              <a:gd name="connsiteY3" fmla="*/ 3200400 h 3200400"/>
              <a:gd name="connsiteX0" fmla="*/ 1038764 w 1038764"/>
              <a:gd name="connsiteY0" fmla="*/ 0 h 3200400"/>
              <a:gd name="connsiteX1" fmla="*/ 378843 w 1038764"/>
              <a:gd name="connsiteY1" fmla="*/ 155276 h 3200400"/>
              <a:gd name="connsiteX2" fmla="*/ 29474 w 1038764"/>
              <a:gd name="connsiteY2" fmla="*/ 854015 h 3200400"/>
              <a:gd name="connsiteX3" fmla="*/ 555685 w 1038764"/>
              <a:gd name="connsiteY3" fmla="*/ 3200400 h 3200400"/>
              <a:gd name="connsiteX0" fmla="*/ 1038764 w 1038764"/>
              <a:gd name="connsiteY0" fmla="*/ 22561 h 3222961"/>
              <a:gd name="connsiteX1" fmla="*/ 792088 w 1038764"/>
              <a:gd name="connsiteY1" fmla="*/ 25879 h 3222961"/>
              <a:gd name="connsiteX2" fmla="*/ 378843 w 1038764"/>
              <a:gd name="connsiteY2" fmla="*/ 177837 h 3222961"/>
              <a:gd name="connsiteX3" fmla="*/ 29474 w 1038764"/>
              <a:gd name="connsiteY3" fmla="*/ 876576 h 3222961"/>
              <a:gd name="connsiteX4" fmla="*/ 555685 w 1038764"/>
              <a:gd name="connsiteY4" fmla="*/ 3222961 h 3222961"/>
              <a:gd name="connsiteX0" fmla="*/ 798875 w 862093"/>
              <a:gd name="connsiteY0" fmla="*/ 22561 h 3222961"/>
              <a:gd name="connsiteX1" fmla="*/ 792088 w 862093"/>
              <a:gd name="connsiteY1" fmla="*/ 25879 h 3222961"/>
              <a:gd name="connsiteX2" fmla="*/ 378843 w 862093"/>
              <a:gd name="connsiteY2" fmla="*/ 177837 h 3222961"/>
              <a:gd name="connsiteX3" fmla="*/ 29474 w 862093"/>
              <a:gd name="connsiteY3" fmla="*/ 876576 h 3222961"/>
              <a:gd name="connsiteX4" fmla="*/ 555685 w 862093"/>
              <a:gd name="connsiteY4" fmla="*/ 3222961 h 322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093" h="3222961">
                <a:moveTo>
                  <a:pt x="798875" y="22561"/>
                </a:moveTo>
                <a:cubicBezTo>
                  <a:pt x="797744" y="23114"/>
                  <a:pt x="862093" y="0"/>
                  <a:pt x="792088" y="25879"/>
                </a:cubicBezTo>
                <a:cubicBezTo>
                  <a:pt x="722083" y="51758"/>
                  <a:pt x="505945" y="36054"/>
                  <a:pt x="378843" y="177837"/>
                </a:cubicBezTo>
                <a:cubicBezTo>
                  <a:pt x="251741" y="319620"/>
                  <a:pt x="0" y="369055"/>
                  <a:pt x="29474" y="876576"/>
                </a:cubicBezTo>
                <a:cubicBezTo>
                  <a:pt x="58948" y="1384097"/>
                  <a:pt x="288266" y="2303529"/>
                  <a:pt x="555685" y="3222961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2057400" y="3505200"/>
            <a:ext cx="638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i="1">
                <a:latin typeface="Calibri" pitchFamily="34" charset="0"/>
              </a:rPr>
              <a:t>Data</a:t>
            </a:r>
          </a:p>
        </p:txBody>
      </p:sp>
      <p:cxnSp>
        <p:nvCxnSpPr>
          <p:cNvPr id="18" name="Straight Arrow Connector 17"/>
          <p:cNvCxnSpPr>
            <a:stCxn id="22" idx="4"/>
            <a:endCxn id="14" idx="0"/>
          </p:cNvCxnSpPr>
          <p:nvPr/>
        </p:nvCxnSpPr>
        <p:spPr>
          <a:xfrm rot="5400000">
            <a:off x="3417094" y="4925219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3" idx="4"/>
            <a:endCxn id="15" idx="0"/>
          </p:cNvCxnSpPr>
          <p:nvPr/>
        </p:nvCxnSpPr>
        <p:spPr>
          <a:xfrm rot="5400000">
            <a:off x="4712494" y="4925219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3" grpId="0" animBg="1"/>
      <p:bldP spid="21" grpId="0" animBg="1"/>
      <p:bldP spid="22" grpId="0" animBg="1"/>
      <p:bldP spid="23" grpId="0" animBg="1"/>
      <p:bldP spid="24" grpId="0" animBg="1"/>
      <p:bldP spid="25" grpId="0"/>
      <p:bldP spid="33" grpId="0" animBg="1"/>
      <p:bldP spid="34" grpId="0" animBg="1"/>
      <p:bldP spid="35" grpId="0" animBg="1"/>
      <p:bldP spid="36" grpId="0" animBg="1"/>
      <p:bldP spid="49" grpId="0"/>
      <p:bldP spid="14" grpId="0" animBg="1"/>
      <p:bldP spid="15" grpId="0" animBg="1"/>
      <p:bldP spid="16" grpId="0" animBg="1"/>
      <p:bldP spid="60" grpId="0" animBg="1"/>
      <p:bldP spid="61" grpId="0" animBg="1"/>
      <p:bldP spid="62" grpId="0"/>
      <p:bldP spid="63" grpId="0"/>
      <p:bldP spid="68" grpId="0" animBg="1"/>
      <p:bldP spid="6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LINQ to HPC Abstraction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38200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3600" y="4191000"/>
            <a:ext cx="7366000" cy="3734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Cluster services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3657600"/>
            <a:ext cx="73914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Cluster storage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3124200"/>
            <a:ext cx="7391400" cy="38100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Distributed Execution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2590800"/>
            <a:ext cx="7391400" cy="381000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Language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200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4400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29400" y="5257800"/>
            <a:ext cx="1600200" cy="6858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Windows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3600" y="4724400"/>
            <a:ext cx="7366000" cy="3734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Health 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157" y="1636693"/>
            <a:ext cx="451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.Net</a:t>
            </a:r>
            <a:r>
              <a:rPr lang="en-US" sz="2800" dirty="0" smtClean="0"/>
              <a:t> with “infinite” resources</a:t>
            </a:r>
            <a:endParaRPr lang="en-US" sz="2800" dirty="0"/>
          </a:p>
        </p:txBody>
      </p:sp>
      <p:cxnSp>
        <p:nvCxnSpPr>
          <p:cNvPr id="14" name="Elbow Connector 13"/>
          <p:cNvCxnSpPr>
            <a:endCxn id="7" idx="0"/>
          </p:cNvCxnSpPr>
          <p:nvPr/>
        </p:nvCxnSpPr>
        <p:spPr>
          <a:xfrm>
            <a:off x="609600" y="2133600"/>
            <a:ext cx="3924300" cy="457200"/>
          </a:xfrm>
          <a:prstGeom prst="bent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195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8077200" y="5562600"/>
            <a:ext cx="533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382000" cy="503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counting lines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75944" y="2057400"/>
            <a:ext cx="6858000" cy="830997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/>
              <a:t>var</a:t>
            </a:r>
            <a:r>
              <a:rPr lang="en-US" sz="2400" dirty="0"/>
              <a:t> table = </a:t>
            </a:r>
            <a:r>
              <a:rPr lang="en-US" sz="2400" dirty="0" err="1"/>
              <a:t>PartitionedTable.Get</a:t>
            </a:r>
            <a:r>
              <a:rPr lang="en-US" sz="2400" dirty="0"/>
              <a:t>&lt;</a:t>
            </a:r>
            <a:r>
              <a:rPr lang="en-US" sz="2400" dirty="0" err="1"/>
              <a:t>LineRecord</a:t>
            </a:r>
            <a:r>
              <a:rPr lang="en-US" sz="2400" dirty="0"/>
              <a:t>&gt;(</a:t>
            </a:r>
            <a:r>
              <a:rPr lang="en-US" sz="2400" dirty="0" smtClean="0"/>
              <a:t>file);</a:t>
            </a:r>
          </a:p>
          <a:p>
            <a:r>
              <a:rPr lang="en-US" sz="2400" dirty="0" err="1" smtClean="0"/>
              <a:t>int</a:t>
            </a:r>
            <a:r>
              <a:rPr lang="en-US" sz="2400" dirty="0" smtClean="0"/>
              <a:t> count = </a:t>
            </a:r>
            <a:r>
              <a:rPr lang="en-US" sz="2400" dirty="0" err="1" smtClean="0"/>
              <a:t>table.Count</a:t>
            </a:r>
            <a:r>
              <a:rPr lang="en-US" sz="2400" dirty="0" smtClean="0"/>
              <a:t>();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83542"/>
            <a:ext cx="8581644" cy="1278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34" y="4572000"/>
            <a:ext cx="800925" cy="6463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Parse, </a:t>
            </a:r>
            <a:br>
              <a:rPr lang="en-US" dirty="0" smtClean="0"/>
            </a:br>
            <a:r>
              <a:rPr lang="en-US" dirty="0" smtClean="0"/>
              <a:t>Count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3320" y="5218331"/>
            <a:ext cx="596638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Sum</a:t>
            </a:r>
            <a:endParaRPr lang="en-US" dirty="0"/>
          </a:p>
        </p:txBody>
      </p:sp>
      <p:cxnSp>
        <p:nvCxnSpPr>
          <p:cNvPr id="7" name="Straight Arrow Connector 6"/>
          <p:cNvCxnSpPr>
            <a:stCxn id="4" idx="3"/>
          </p:cNvCxnSpPr>
          <p:nvPr/>
        </p:nvCxnSpPr>
        <p:spPr>
          <a:xfrm flipV="1">
            <a:off x="1128459" y="4343400"/>
            <a:ext cx="1157541" cy="5517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3"/>
          </p:cNvCxnSpPr>
          <p:nvPr/>
        </p:nvCxnSpPr>
        <p:spPr>
          <a:xfrm flipV="1">
            <a:off x="959958" y="4912459"/>
            <a:ext cx="3114742" cy="4905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87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counting words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75944" y="1752600"/>
            <a:ext cx="6858000" cy="1569660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/>
              <a:t>var</a:t>
            </a:r>
            <a:r>
              <a:rPr lang="en-US" sz="2400" dirty="0"/>
              <a:t> table = </a:t>
            </a:r>
            <a:r>
              <a:rPr lang="en-US" sz="2400" dirty="0" err="1"/>
              <a:t>PartitionedTable.Get</a:t>
            </a:r>
            <a:r>
              <a:rPr lang="en-US" sz="2400" dirty="0"/>
              <a:t>&lt;</a:t>
            </a:r>
            <a:r>
              <a:rPr lang="en-US" sz="2400" dirty="0" err="1"/>
              <a:t>LineRecord</a:t>
            </a:r>
            <a:r>
              <a:rPr lang="en-US" sz="2400" dirty="0"/>
              <a:t>&gt;(</a:t>
            </a:r>
            <a:r>
              <a:rPr lang="en-US" sz="2400" dirty="0" smtClean="0"/>
              <a:t>file);</a:t>
            </a:r>
          </a:p>
          <a:p>
            <a:r>
              <a:rPr lang="en-US" sz="2400" dirty="0" err="1" smtClean="0"/>
              <a:t>int</a:t>
            </a:r>
            <a:r>
              <a:rPr lang="en-US" sz="2400" dirty="0" smtClean="0"/>
              <a:t> count = table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  <a:r>
              <a:rPr lang="en-US" sz="2400" dirty="0" err="1" smtClean="0">
                <a:solidFill>
                  <a:srgbClr val="FF0000"/>
                </a:solidFill>
              </a:rPr>
              <a:t>SelectMany</a:t>
            </a:r>
            <a:r>
              <a:rPr lang="en-US" sz="2400" dirty="0" smtClean="0">
                <a:solidFill>
                  <a:srgbClr val="FF0000"/>
                </a:solidFill>
              </a:rPr>
              <a:t>(l =&gt; </a:t>
            </a:r>
            <a:r>
              <a:rPr lang="en-US" sz="2400" dirty="0" err="1" smtClean="0">
                <a:solidFill>
                  <a:srgbClr val="FF0000"/>
                </a:solidFill>
              </a:rPr>
              <a:t>l.line.Split</a:t>
            </a:r>
            <a:r>
              <a:rPr lang="en-US" sz="2400" dirty="0" smtClean="0">
                <a:solidFill>
                  <a:srgbClr val="FF0000"/>
                </a:solidFill>
              </a:rPr>
              <a:t>(‘ ‘))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.Count();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65" y="3810000"/>
            <a:ext cx="766915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9666" y="4295001"/>
            <a:ext cx="1372555" cy="92333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Parse, </a:t>
            </a:r>
            <a:br>
              <a:rPr lang="en-US" dirty="0" smtClean="0"/>
            </a:br>
            <a:r>
              <a:rPr lang="en-US" dirty="0" err="1" smtClean="0"/>
              <a:t>SelectMany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Count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5265123"/>
            <a:ext cx="596638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Sum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1762221" y="4295001"/>
            <a:ext cx="980979" cy="4616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1130038" y="4572000"/>
            <a:ext cx="2908562" cy="877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42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67301"/>
            <a:ext cx="7924739" cy="151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counting unique words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75944" y="1447800"/>
            <a:ext cx="6858000" cy="1938992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/>
              <a:t>var</a:t>
            </a:r>
            <a:r>
              <a:rPr lang="en-US" sz="2400" dirty="0"/>
              <a:t> table = </a:t>
            </a:r>
            <a:r>
              <a:rPr lang="en-US" sz="2400" dirty="0" err="1"/>
              <a:t>PartitionedTable.Get</a:t>
            </a:r>
            <a:r>
              <a:rPr lang="en-US" sz="2400" dirty="0"/>
              <a:t>&lt;</a:t>
            </a:r>
            <a:r>
              <a:rPr lang="en-US" sz="2400" dirty="0" err="1"/>
              <a:t>LineRecord</a:t>
            </a:r>
            <a:r>
              <a:rPr lang="en-US" sz="2400" dirty="0"/>
              <a:t>&gt;(</a:t>
            </a:r>
            <a:r>
              <a:rPr lang="en-US" sz="2400" dirty="0" smtClean="0"/>
              <a:t>file);</a:t>
            </a:r>
          </a:p>
          <a:p>
            <a:r>
              <a:rPr lang="en-US" sz="2400" dirty="0" err="1" smtClean="0"/>
              <a:t>int</a:t>
            </a:r>
            <a:r>
              <a:rPr lang="en-US" sz="2400" dirty="0" smtClean="0"/>
              <a:t> count = table</a:t>
            </a:r>
            <a:br>
              <a:rPr lang="en-US" sz="2400" dirty="0" smtClean="0"/>
            </a:br>
            <a:r>
              <a:rPr lang="en-US" sz="2400" dirty="0" smtClean="0"/>
              <a:t>	.</a:t>
            </a:r>
            <a:r>
              <a:rPr lang="en-US" sz="2400" dirty="0" err="1" smtClean="0"/>
              <a:t>SelectMany</a:t>
            </a:r>
            <a:r>
              <a:rPr lang="en-US" sz="2400" dirty="0" smtClean="0"/>
              <a:t>(l =&gt; </a:t>
            </a:r>
            <a:r>
              <a:rPr lang="en-US" sz="2400" dirty="0" err="1" smtClean="0"/>
              <a:t>l.line.Split</a:t>
            </a:r>
            <a:r>
              <a:rPr lang="en-US" sz="2400" dirty="0" smtClean="0"/>
              <a:t>(‘ ‘))</a:t>
            </a:r>
          </a:p>
          <a:p>
            <a:r>
              <a:rPr lang="en-US" sz="2400" dirty="0"/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  <a:r>
              <a:rPr lang="en-US" sz="2400" dirty="0" err="1" smtClean="0">
                <a:solidFill>
                  <a:srgbClr val="FF0000"/>
                </a:solidFill>
              </a:rPr>
              <a:t>GroupBy</a:t>
            </a:r>
            <a:r>
              <a:rPr lang="en-US" sz="2400" dirty="0" smtClean="0">
                <a:solidFill>
                  <a:srgbClr val="FF0000"/>
                </a:solidFill>
              </a:rPr>
              <a:t>(w =&gt; w)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.Count();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27412" y="4756666"/>
            <a:ext cx="1061957" cy="6463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GroupBy</a:t>
            </a:r>
            <a:r>
              <a:rPr lang="en-US" dirty="0" smtClean="0"/>
              <a:t>;</a:t>
            </a:r>
          </a:p>
          <a:p>
            <a:r>
              <a:rPr lang="en-US" dirty="0" smtClean="0"/>
              <a:t>Count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5988" y="4205253"/>
            <a:ext cx="1458926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HashPartition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1489369" y="4389920"/>
            <a:ext cx="1253831" cy="6899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1834914" y="4038600"/>
            <a:ext cx="908286" cy="3513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475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02115"/>
            <a:ext cx="7724775" cy="115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word histogram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447800"/>
            <a:ext cx="8458200" cy="1569660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/>
              <a:t>var</a:t>
            </a:r>
            <a:r>
              <a:rPr lang="en-US" sz="2400" dirty="0"/>
              <a:t> table = </a:t>
            </a:r>
            <a:r>
              <a:rPr lang="en-US" sz="2400" dirty="0" err="1"/>
              <a:t>PartitionedTable.Get</a:t>
            </a:r>
            <a:r>
              <a:rPr lang="en-US" sz="2400" dirty="0"/>
              <a:t>&lt;</a:t>
            </a:r>
            <a:r>
              <a:rPr lang="en-US" sz="2400" dirty="0" err="1"/>
              <a:t>LineRecord</a:t>
            </a:r>
            <a:r>
              <a:rPr lang="en-US" sz="2400" dirty="0"/>
              <a:t>&gt;(</a:t>
            </a:r>
            <a:r>
              <a:rPr lang="en-US" sz="2400" dirty="0" smtClean="0"/>
              <a:t>file);</a:t>
            </a:r>
          </a:p>
          <a:p>
            <a:r>
              <a:rPr lang="en-US" sz="2400" dirty="0" err="1"/>
              <a:t>var</a:t>
            </a:r>
            <a:r>
              <a:rPr lang="en-US" sz="2400" dirty="0"/>
              <a:t> result = </a:t>
            </a:r>
            <a:r>
              <a:rPr lang="en-US" sz="2400" dirty="0" err="1"/>
              <a:t>table.SelectMany</a:t>
            </a:r>
            <a:r>
              <a:rPr lang="en-US" sz="2400" dirty="0"/>
              <a:t>(l =&gt; </a:t>
            </a:r>
            <a:r>
              <a:rPr lang="en-US" sz="2400" dirty="0" err="1"/>
              <a:t>l.line.Split</a:t>
            </a:r>
            <a:r>
              <a:rPr lang="en-US" sz="2400" dirty="0"/>
              <a:t>(' '))</a:t>
            </a:r>
          </a:p>
          <a:p>
            <a:r>
              <a:rPr lang="en-US" sz="2400" dirty="0"/>
              <a:t>                .</a:t>
            </a:r>
            <a:r>
              <a:rPr lang="en-US" sz="2400" dirty="0" err="1"/>
              <a:t>GroupBy</a:t>
            </a:r>
            <a:r>
              <a:rPr lang="en-US" sz="2400" dirty="0"/>
              <a:t>(w =&gt; w)</a:t>
            </a:r>
          </a:p>
          <a:p>
            <a:r>
              <a:rPr lang="en-US" sz="2400" dirty="0"/>
              <a:t>                </a:t>
            </a:r>
            <a:r>
              <a:rPr lang="en-US" sz="2400" dirty="0">
                <a:solidFill>
                  <a:srgbClr val="FF0000"/>
                </a:solidFill>
              </a:rPr>
              <a:t>.Select(g =&gt; new { word = </a:t>
            </a:r>
            <a:r>
              <a:rPr lang="en-US" sz="2400" dirty="0" err="1">
                <a:solidFill>
                  <a:srgbClr val="FF0000"/>
                </a:solidFill>
              </a:rPr>
              <a:t>g.Key</a:t>
            </a:r>
            <a:r>
              <a:rPr lang="en-US" sz="2400" dirty="0">
                <a:solidFill>
                  <a:srgbClr val="FF0000"/>
                </a:solidFill>
              </a:rPr>
              <a:t>, count = </a:t>
            </a:r>
            <a:r>
              <a:rPr lang="en-US" sz="2400" dirty="0" err="1">
                <a:solidFill>
                  <a:srgbClr val="FF0000"/>
                </a:solidFill>
              </a:rPr>
              <a:t>g.Count</a:t>
            </a:r>
            <a:r>
              <a:rPr lang="en-US" sz="2400" dirty="0">
                <a:solidFill>
                  <a:srgbClr val="FF0000"/>
                </a:solidFill>
              </a:rPr>
              <a:t>() </a:t>
            </a:r>
            <a:r>
              <a:rPr lang="en-US" sz="2400" dirty="0" smtClean="0">
                <a:solidFill>
                  <a:srgbClr val="FF0000"/>
                </a:solidFill>
              </a:rPr>
              <a:t>});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412" y="4756666"/>
            <a:ext cx="1061957" cy="6463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GroupBy</a:t>
            </a:r>
            <a:r>
              <a:rPr lang="en-US" dirty="0" smtClean="0"/>
              <a:t>;</a:t>
            </a:r>
          </a:p>
          <a:p>
            <a:r>
              <a:rPr lang="en-US" dirty="0" smtClean="0"/>
              <a:t>Count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5988" y="3833336"/>
            <a:ext cx="1458926" cy="92333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GroupBy</a:t>
            </a:r>
            <a:endParaRPr lang="en-US" dirty="0" smtClean="0"/>
          </a:p>
          <a:p>
            <a:r>
              <a:rPr lang="en-US" dirty="0" smtClean="0"/>
              <a:t>Count</a:t>
            </a:r>
          </a:p>
          <a:p>
            <a:r>
              <a:rPr lang="en-US" dirty="0" err="1" smtClean="0"/>
              <a:t>HashPartition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1489369" y="4389920"/>
            <a:ext cx="1253831" cy="6899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1834914" y="3980842"/>
            <a:ext cx="832086" cy="3141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363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88" y="3962400"/>
            <a:ext cx="8153400" cy="18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high-frequency words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447800"/>
            <a:ext cx="8458200" cy="2308324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/>
              <a:t>var</a:t>
            </a:r>
            <a:r>
              <a:rPr lang="en-US" sz="2400" dirty="0"/>
              <a:t> table = </a:t>
            </a:r>
            <a:r>
              <a:rPr lang="en-US" sz="2400" dirty="0" err="1"/>
              <a:t>PartitionedTable.Get</a:t>
            </a:r>
            <a:r>
              <a:rPr lang="en-US" sz="2400" dirty="0"/>
              <a:t>&lt;</a:t>
            </a:r>
            <a:r>
              <a:rPr lang="en-US" sz="2400" dirty="0" err="1"/>
              <a:t>LineRecord</a:t>
            </a:r>
            <a:r>
              <a:rPr lang="en-US" sz="2400" dirty="0"/>
              <a:t>&gt;(</a:t>
            </a:r>
            <a:r>
              <a:rPr lang="en-US" sz="2400" dirty="0" smtClean="0"/>
              <a:t>file);</a:t>
            </a:r>
          </a:p>
          <a:p>
            <a:r>
              <a:rPr lang="en-US" sz="2400" dirty="0" err="1"/>
              <a:t>var</a:t>
            </a:r>
            <a:r>
              <a:rPr lang="en-US" sz="2400" dirty="0"/>
              <a:t> result = </a:t>
            </a:r>
            <a:r>
              <a:rPr lang="en-US" sz="2400" dirty="0" err="1"/>
              <a:t>table.SelectMany</a:t>
            </a:r>
            <a:r>
              <a:rPr lang="en-US" sz="2400" dirty="0"/>
              <a:t>(l =&gt; </a:t>
            </a:r>
            <a:r>
              <a:rPr lang="en-US" sz="2400" dirty="0" err="1"/>
              <a:t>l.line.Split</a:t>
            </a:r>
            <a:r>
              <a:rPr lang="en-US" sz="2400" dirty="0"/>
              <a:t>(' </a:t>
            </a:r>
            <a:r>
              <a:rPr lang="en-US" sz="2400" dirty="0" smtClean="0"/>
              <a:t>'))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.</a:t>
            </a:r>
            <a:r>
              <a:rPr lang="en-US" sz="2400" dirty="0" err="1"/>
              <a:t>GroupBy</a:t>
            </a:r>
            <a:r>
              <a:rPr lang="en-US" sz="2400" dirty="0"/>
              <a:t>(w =&gt; w</a:t>
            </a:r>
            <a:r>
              <a:rPr lang="en-US" sz="2400" dirty="0" smtClean="0"/>
              <a:t>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	</a:t>
            </a:r>
            <a:r>
              <a:rPr lang="en-US" sz="2400" dirty="0" smtClean="0"/>
              <a:t>.</a:t>
            </a:r>
            <a:r>
              <a:rPr lang="en-US" sz="2400" dirty="0"/>
              <a:t>Select(g =&gt; new { word = </a:t>
            </a:r>
            <a:r>
              <a:rPr lang="en-US" sz="2400" dirty="0" err="1"/>
              <a:t>g.Key</a:t>
            </a:r>
            <a:r>
              <a:rPr lang="en-US" sz="2400" dirty="0"/>
              <a:t>, count = </a:t>
            </a:r>
            <a:r>
              <a:rPr lang="en-US" sz="2400" dirty="0" err="1"/>
              <a:t>g.Count</a:t>
            </a:r>
            <a:r>
              <a:rPr lang="en-US" sz="2400" dirty="0"/>
              <a:t>() </a:t>
            </a:r>
            <a:r>
              <a:rPr lang="en-US" sz="2400" dirty="0" smtClean="0"/>
              <a:t>})</a:t>
            </a:r>
          </a:p>
          <a:p>
            <a:r>
              <a:rPr lang="en-US" sz="2400" dirty="0" smtClean="0"/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  <a:r>
              <a:rPr lang="en-US" sz="2400" dirty="0" err="1" smtClean="0">
                <a:solidFill>
                  <a:srgbClr val="FF0000"/>
                </a:solidFill>
              </a:rPr>
              <a:t>OrderByDescending</a:t>
            </a:r>
            <a:r>
              <a:rPr lang="en-US" sz="2400" dirty="0" smtClean="0">
                <a:solidFill>
                  <a:srgbClr val="FF0000"/>
                </a:solidFill>
              </a:rPr>
              <a:t>(t =&gt; </a:t>
            </a:r>
            <a:r>
              <a:rPr lang="en-US" sz="2400" dirty="0" err="1" smtClean="0">
                <a:solidFill>
                  <a:srgbClr val="FF0000"/>
                </a:solidFill>
              </a:rPr>
              <a:t>t.count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	.Take(100);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791200"/>
            <a:ext cx="684803" cy="6463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Sort; </a:t>
            </a:r>
            <a:br>
              <a:rPr lang="en-US" dirty="0" smtClean="0"/>
            </a:br>
            <a:r>
              <a:rPr lang="en-US" dirty="0" smtClean="0"/>
              <a:t>Take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 flipV="1">
            <a:off x="1142003" y="5144870"/>
            <a:ext cx="1372597" cy="9694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33600" y="6088702"/>
            <a:ext cx="1280863" cy="6463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Mergesort</a:t>
            </a:r>
            <a:r>
              <a:rPr lang="en-US" dirty="0" smtClean="0"/>
              <a:t>; </a:t>
            </a:r>
            <a:br>
              <a:rPr lang="en-US" dirty="0" smtClean="0"/>
            </a:br>
            <a:r>
              <a:rPr lang="en-US" dirty="0" smtClean="0"/>
              <a:t>Take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 flipV="1">
            <a:off x="3414463" y="5442372"/>
            <a:ext cx="776537" cy="9694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557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Genetic Code</a:t>
            </a:r>
            <a:endParaRPr lang="en-US" dirty="0"/>
          </a:p>
        </p:txBody>
      </p:sp>
      <p:pic>
        <p:nvPicPr>
          <p:cNvPr id="8197" name="Picture 5" descr="File:Genome Siz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620000" cy="539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6D15-E93D-49F7-A232-24DC301FD6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58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" y="2841012"/>
            <a:ext cx="7897209" cy="378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Example: words by frequency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838200"/>
            <a:ext cx="8458200" cy="1938992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/>
              <a:t>var</a:t>
            </a:r>
            <a:r>
              <a:rPr lang="en-US" sz="2400" dirty="0"/>
              <a:t> table = </a:t>
            </a:r>
            <a:r>
              <a:rPr lang="en-US" sz="2400" dirty="0" err="1"/>
              <a:t>PartitionedTable.Get</a:t>
            </a:r>
            <a:r>
              <a:rPr lang="en-US" sz="2400" dirty="0"/>
              <a:t>&lt;</a:t>
            </a:r>
            <a:r>
              <a:rPr lang="en-US" sz="2400" dirty="0" err="1"/>
              <a:t>LineRecord</a:t>
            </a:r>
            <a:r>
              <a:rPr lang="en-US" sz="2400" dirty="0"/>
              <a:t>&gt;(</a:t>
            </a:r>
            <a:r>
              <a:rPr lang="en-US" sz="2400" dirty="0" smtClean="0"/>
              <a:t>file);</a:t>
            </a:r>
          </a:p>
          <a:p>
            <a:r>
              <a:rPr lang="en-US" sz="2400" dirty="0" err="1"/>
              <a:t>var</a:t>
            </a:r>
            <a:r>
              <a:rPr lang="en-US" sz="2400" dirty="0"/>
              <a:t> result = </a:t>
            </a:r>
            <a:r>
              <a:rPr lang="en-US" sz="2400" dirty="0" err="1"/>
              <a:t>table.SelectMany</a:t>
            </a:r>
            <a:r>
              <a:rPr lang="en-US" sz="2400" dirty="0"/>
              <a:t>(l =&gt; </a:t>
            </a:r>
            <a:r>
              <a:rPr lang="en-US" sz="2400" dirty="0" err="1"/>
              <a:t>l.line.Split</a:t>
            </a:r>
            <a:r>
              <a:rPr lang="en-US" sz="2400" dirty="0"/>
              <a:t>(' </a:t>
            </a:r>
            <a:r>
              <a:rPr lang="en-US" sz="2400" dirty="0" smtClean="0"/>
              <a:t>'))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.</a:t>
            </a:r>
            <a:r>
              <a:rPr lang="en-US" sz="2400" dirty="0" err="1"/>
              <a:t>GroupBy</a:t>
            </a:r>
            <a:r>
              <a:rPr lang="en-US" sz="2400" dirty="0"/>
              <a:t>(w =&gt; w</a:t>
            </a:r>
            <a:r>
              <a:rPr lang="en-US" sz="2400" dirty="0" smtClean="0"/>
              <a:t>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	</a:t>
            </a:r>
            <a:r>
              <a:rPr lang="en-US" sz="2400" dirty="0" smtClean="0"/>
              <a:t>.</a:t>
            </a:r>
            <a:r>
              <a:rPr lang="en-US" sz="2400" dirty="0"/>
              <a:t>Select(g =&gt; new { word = </a:t>
            </a:r>
            <a:r>
              <a:rPr lang="en-US" sz="2400" dirty="0" err="1"/>
              <a:t>g.Key</a:t>
            </a:r>
            <a:r>
              <a:rPr lang="en-US" sz="2400" dirty="0"/>
              <a:t>, count = </a:t>
            </a:r>
            <a:r>
              <a:rPr lang="en-US" sz="2400" dirty="0" err="1"/>
              <a:t>g.Count</a:t>
            </a:r>
            <a:r>
              <a:rPr lang="en-US" sz="2400" dirty="0"/>
              <a:t>() </a:t>
            </a:r>
            <a:r>
              <a:rPr lang="en-US" sz="2400" dirty="0" smtClean="0"/>
              <a:t>})</a:t>
            </a:r>
          </a:p>
          <a:p>
            <a:r>
              <a:rPr lang="en-US" sz="2400" dirty="0" smtClean="0"/>
              <a:t>	.</a:t>
            </a:r>
            <a:r>
              <a:rPr lang="en-US" sz="2400" dirty="0" err="1" smtClean="0"/>
              <a:t>OrderByDescending</a:t>
            </a:r>
            <a:r>
              <a:rPr lang="en-US" sz="2400" dirty="0" smtClean="0"/>
              <a:t>(t =&gt; </a:t>
            </a:r>
            <a:r>
              <a:rPr lang="en-US" sz="2400" dirty="0" err="1" smtClean="0"/>
              <a:t>t.count</a:t>
            </a:r>
            <a:r>
              <a:rPr lang="en-US" sz="2400" dirty="0" smtClean="0"/>
              <a:t>);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3962400"/>
            <a:ext cx="875561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Sample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1180361" y="4147066"/>
            <a:ext cx="1334239" cy="138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2871" y="4412040"/>
            <a:ext cx="1144929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Histogram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 flipV="1">
            <a:off x="1447800" y="4584353"/>
            <a:ext cx="3086100" cy="123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6790" y="4888468"/>
            <a:ext cx="1111010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Broadcast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>
            <a:off x="1447800" y="5073134"/>
            <a:ext cx="2895600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36790" y="5334000"/>
            <a:ext cx="1651093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Range-partition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20" idx="3"/>
          </p:cNvCxnSpPr>
          <p:nvPr/>
        </p:nvCxnSpPr>
        <p:spPr>
          <a:xfrm>
            <a:off x="1987883" y="5518666"/>
            <a:ext cx="221917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36790" y="6096000"/>
            <a:ext cx="569387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Sort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23" idx="3"/>
          </p:cNvCxnSpPr>
          <p:nvPr/>
        </p:nvCxnSpPr>
        <p:spPr>
          <a:xfrm flipV="1">
            <a:off x="906177" y="6172200"/>
            <a:ext cx="1837023" cy="1084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664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810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Example: Map-Reduce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447800"/>
            <a:ext cx="8458200" cy="4524315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public static IQueryable&lt;S&gt;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MapReduce&lt;T,M,K,S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&gt;(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 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    IQueryable&lt;T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&gt; input,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	Func&lt;T, IEnumerable&lt;M&gt;&gt; mapper,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	Func&lt;M,K&gt;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keySelector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	Func&lt;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IGrouping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&lt;K,M&gt;,S&gt; reducer)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{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 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var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map =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input.SelectMany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(mapper);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 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var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group =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map.GroupBy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keySelector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);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 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var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result =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group.Select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(reducer);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   return result;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12765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angle 225"/>
          <p:cNvSpPr/>
          <p:nvPr/>
        </p:nvSpPr>
        <p:spPr>
          <a:xfrm>
            <a:off x="152400" y="5791200"/>
            <a:ext cx="2590800" cy="1066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Map-Reduce Plan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071944" y="3444240"/>
            <a:ext cx="533400" cy="1371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757744" y="3444240"/>
            <a:ext cx="533400" cy="1371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423744" y="1051560"/>
            <a:ext cx="533400" cy="21945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423744" y="3550920"/>
            <a:ext cx="533400" cy="17068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80744" y="2514600"/>
            <a:ext cx="401782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M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390195" y="2423001"/>
            <a:ext cx="18288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280744" y="3489960"/>
            <a:ext cx="401782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0744" y="3002280"/>
            <a:ext cx="401782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G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390195" y="3398361"/>
            <a:ext cx="18288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2"/>
          </p:cNvCxnSpPr>
          <p:nvPr/>
        </p:nvCxnSpPr>
        <p:spPr>
          <a:xfrm rot="5400000">
            <a:off x="389481" y="2910760"/>
            <a:ext cx="183515" cy="79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390195" y="3881004"/>
            <a:ext cx="182880" cy="1039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510335" y="117348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10335" y="160020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Q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510335" y="202692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G</a:t>
            </a:r>
            <a:r>
              <a:rPr lang="en-US" baseline="-25000" dirty="0" smtClean="0">
                <a:solidFill>
                  <a:schemeClr val="tx1"/>
                </a:solidFill>
              </a:rPr>
              <a:t>1</a:t>
            </a:r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10335" y="245364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10335" y="288036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>
            <a:endCxn id="17" idx="0"/>
          </p:cNvCxnSpPr>
          <p:nvPr/>
        </p:nvCxnSpPr>
        <p:spPr>
          <a:xfrm rot="5400000">
            <a:off x="1568524" y="1051401"/>
            <a:ext cx="24384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7" idx="2"/>
            <a:endCxn id="18" idx="0"/>
          </p:cNvCxnSpPr>
          <p:nvPr/>
        </p:nvCxnSpPr>
        <p:spPr>
          <a:xfrm rot="5400000">
            <a:off x="1629484" y="153908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2"/>
            <a:endCxn id="19" idx="0"/>
          </p:cNvCxnSpPr>
          <p:nvPr/>
        </p:nvCxnSpPr>
        <p:spPr>
          <a:xfrm rot="5400000">
            <a:off x="1629484" y="196580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9" idx="2"/>
            <a:endCxn id="20" idx="0"/>
          </p:cNvCxnSpPr>
          <p:nvPr/>
        </p:nvCxnSpPr>
        <p:spPr>
          <a:xfrm rot="5400000">
            <a:off x="1629484" y="239252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0" idx="2"/>
            <a:endCxn id="21" idx="0"/>
          </p:cNvCxnSpPr>
          <p:nvPr/>
        </p:nvCxnSpPr>
        <p:spPr>
          <a:xfrm rot="5400000">
            <a:off x="1629484" y="281924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510335" y="361188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510335" y="403860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G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510335" y="446532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0" name="Straight Arrow Connector 29"/>
          <p:cNvCxnSpPr>
            <a:stCxn id="27" idx="2"/>
            <a:endCxn id="28" idx="0"/>
          </p:cNvCxnSpPr>
          <p:nvPr/>
        </p:nvCxnSpPr>
        <p:spPr>
          <a:xfrm rot="5400000">
            <a:off x="1629484" y="397748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8" idx="2"/>
            <a:endCxn id="29" idx="0"/>
          </p:cNvCxnSpPr>
          <p:nvPr/>
        </p:nvCxnSpPr>
        <p:spPr>
          <a:xfrm rot="5400000">
            <a:off x="1629484" y="440420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9" idx="2"/>
            <a:endCxn id="44" idx="0"/>
          </p:cNvCxnSpPr>
          <p:nvPr/>
        </p:nvCxnSpPr>
        <p:spPr>
          <a:xfrm rot="5400000">
            <a:off x="1629484" y="483092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1477084" y="3398361"/>
            <a:ext cx="426720" cy="1588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ight Arrow 33"/>
          <p:cNvSpPr/>
          <p:nvPr/>
        </p:nvSpPr>
        <p:spPr>
          <a:xfrm>
            <a:off x="814144" y="3154680"/>
            <a:ext cx="381000" cy="3048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TextBox 218"/>
          <p:cNvSpPr txBox="1"/>
          <p:nvPr/>
        </p:nvSpPr>
        <p:spPr>
          <a:xfrm>
            <a:off x="762000" y="5410200"/>
            <a:ext cx="6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static</a:t>
            </a:r>
            <a:endParaRPr lang="en-US" dirty="0"/>
          </a:p>
        </p:txBody>
      </p:sp>
      <p:sp>
        <p:nvSpPr>
          <p:cNvPr id="36" name="Right Arrow 35"/>
          <p:cNvSpPr/>
          <p:nvPr/>
        </p:nvSpPr>
        <p:spPr>
          <a:xfrm>
            <a:off x="2109544" y="3154680"/>
            <a:ext cx="381000" cy="3048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7" name="TextBox 288"/>
          <p:cNvSpPr txBox="1"/>
          <p:nvPr/>
        </p:nvSpPr>
        <p:spPr>
          <a:xfrm>
            <a:off x="2133600" y="5410200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dynamic</a:t>
            </a:r>
            <a:endParaRPr lang="en-US" dirty="0"/>
          </a:p>
        </p:txBody>
      </p:sp>
      <p:sp>
        <p:nvSpPr>
          <p:cNvPr id="38" name="Right Arrow 37"/>
          <p:cNvSpPr/>
          <p:nvPr/>
        </p:nvSpPr>
        <p:spPr>
          <a:xfrm>
            <a:off x="4776544" y="3154680"/>
            <a:ext cx="381000" cy="3048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280744" y="3977640"/>
            <a:ext cx="401782" cy="3048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rot="16200000" flipH="1">
            <a:off x="390195" y="4371282"/>
            <a:ext cx="182880" cy="51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280744" y="1539240"/>
            <a:ext cx="401782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80744" y="4465320"/>
            <a:ext cx="401782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510335" y="4892040"/>
            <a:ext cx="360218" cy="3048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rot="16200000" flipH="1">
            <a:off x="1568524" y="5316162"/>
            <a:ext cx="243840" cy="51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1489553" y="5440680"/>
            <a:ext cx="401782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642944" y="1051560"/>
            <a:ext cx="533400" cy="21945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2947744" y="3550920"/>
            <a:ext cx="533400" cy="17068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2729535" y="117348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729535" y="160020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Q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2729535" y="202692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G</a:t>
            </a:r>
            <a:r>
              <a:rPr lang="en-US" baseline="-25000" dirty="0" smtClean="0">
                <a:solidFill>
                  <a:schemeClr val="tx1"/>
                </a:solidFill>
              </a:rPr>
              <a:t>1</a:t>
            </a:r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729535" y="245364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729535" y="288036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4" name="Straight Arrow Connector 53"/>
          <p:cNvCxnSpPr>
            <a:endCxn id="49" idx="0"/>
          </p:cNvCxnSpPr>
          <p:nvPr/>
        </p:nvCxnSpPr>
        <p:spPr>
          <a:xfrm rot="5400000">
            <a:off x="2787724" y="1051401"/>
            <a:ext cx="24384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9" idx="2"/>
            <a:endCxn id="50" idx="0"/>
          </p:cNvCxnSpPr>
          <p:nvPr/>
        </p:nvCxnSpPr>
        <p:spPr>
          <a:xfrm rot="5400000">
            <a:off x="2848684" y="153908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0" idx="2"/>
            <a:endCxn id="51" idx="0"/>
          </p:cNvCxnSpPr>
          <p:nvPr/>
        </p:nvCxnSpPr>
        <p:spPr>
          <a:xfrm rot="5400000">
            <a:off x="2848684" y="196580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1" idx="2"/>
            <a:endCxn id="52" idx="0"/>
          </p:cNvCxnSpPr>
          <p:nvPr/>
        </p:nvCxnSpPr>
        <p:spPr>
          <a:xfrm rot="5400000">
            <a:off x="2848684" y="239252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2" idx="2"/>
            <a:endCxn id="53" idx="0"/>
          </p:cNvCxnSpPr>
          <p:nvPr/>
        </p:nvCxnSpPr>
        <p:spPr>
          <a:xfrm rot="5400000">
            <a:off x="2848684" y="281924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3034335" y="361188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3034335" y="403860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G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034335" y="446532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2" name="Straight Arrow Connector 61"/>
          <p:cNvCxnSpPr>
            <a:stCxn id="59" idx="2"/>
            <a:endCxn id="60" idx="0"/>
          </p:cNvCxnSpPr>
          <p:nvPr/>
        </p:nvCxnSpPr>
        <p:spPr>
          <a:xfrm rot="5400000">
            <a:off x="3153484" y="397748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60" idx="2"/>
            <a:endCxn id="61" idx="0"/>
          </p:cNvCxnSpPr>
          <p:nvPr/>
        </p:nvCxnSpPr>
        <p:spPr>
          <a:xfrm rot="5400000">
            <a:off x="3153484" y="440420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61" idx="2"/>
            <a:endCxn id="65" idx="0"/>
          </p:cNvCxnSpPr>
          <p:nvPr/>
        </p:nvCxnSpPr>
        <p:spPr>
          <a:xfrm rot="5400000">
            <a:off x="3153484" y="483092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3034335" y="4892040"/>
            <a:ext cx="360218" cy="3048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 rot="16200000" flipH="1">
            <a:off x="3092524" y="5316162"/>
            <a:ext cx="243840" cy="51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3013553" y="5440680"/>
            <a:ext cx="401782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3328744" y="1051560"/>
            <a:ext cx="533400" cy="21945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3633544" y="3550920"/>
            <a:ext cx="533400" cy="17068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0" name="Rounded Rectangle 69"/>
          <p:cNvSpPr/>
          <p:nvPr/>
        </p:nvSpPr>
        <p:spPr>
          <a:xfrm>
            <a:off x="3415335" y="117348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3415335" y="160020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Q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3415335" y="202692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G</a:t>
            </a:r>
            <a:r>
              <a:rPr lang="en-US" baseline="-25000" dirty="0" smtClean="0">
                <a:solidFill>
                  <a:schemeClr val="tx1"/>
                </a:solidFill>
              </a:rPr>
              <a:t>1</a:t>
            </a:r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3415335" y="245364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3415335" y="288036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5" name="Straight Arrow Connector 74"/>
          <p:cNvCxnSpPr>
            <a:endCxn id="70" idx="0"/>
          </p:cNvCxnSpPr>
          <p:nvPr/>
        </p:nvCxnSpPr>
        <p:spPr>
          <a:xfrm rot="5400000">
            <a:off x="3473524" y="1051401"/>
            <a:ext cx="24384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0" idx="2"/>
            <a:endCxn id="71" idx="0"/>
          </p:cNvCxnSpPr>
          <p:nvPr/>
        </p:nvCxnSpPr>
        <p:spPr>
          <a:xfrm rot="5400000">
            <a:off x="3534484" y="153908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71" idx="2"/>
            <a:endCxn id="72" idx="0"/>
          </p:cNvCxnSpPr>
          <p:nvPr/>
        </p:nvCxnSpPr>
        <p:spPr>
          <a:xfrm rot="5400000">
            <a:off x="3534484" y="196580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72" idx="2"/>
            <a:endCxn id="73" idx="0"/>
          </p:cNvCxnSpPr>
          <p:nvPr/>
        </p:nvCxnSpPr>
        <p:spPr>
          <a:xfrm rot="5400000">
            <a:off x="3534484" y="239252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73" idx="2"/>
            <a:endCxn id="74" idx="0"/>
          </p:cNvCxnSpPr>
          <p:nvPr/>
        </p:nvCxnSpPr>
        <p:spPr>
          <a:xfrm rot="5400000">
            <a:off x="3534484" y="281924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/>
          <p:cNvSpPr/>
          <p:nvPr/>
        </p:nvSpPr>
        <p:spPr>
          <a:xfrm>
            <a:off x="3720135" y="361188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3720135" y="403860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G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3720135" y="446532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3" name="Straight Arrow Connector 82"/>
          <p:cNvCxnSpPr>
            <a:stCxn id="80" idx="2"/>
            <a:endCxn id="81" idx="0"/>
          </p:cNvCxnSpPr>
          <p:nvPr/>
        </p:nvCxnSpPr>
        <p:spPr>
          <a:xfrm rot="5400000">
            <a:off x="3839284" y="397748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81" idx="2"/>
            <a:endCxn id="82" idx="0"/>
          </p:cNvCxnSpPr>
          <p:nvPr/>
        </p:nvCxnSpPr>
        <p:spPr>
          <a:xfrm rot="5400000">
            <a:off x="3839284" y="440420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82" idx="2"/>
            <a:endCxn id="86" idx="0"/>
          </p:cNvCxnSpPr>
          <p:nvPr/>
        </p:nvCxnSpPr>
        <p:spPr>
          <a:xfrm rot="5400000">
            <a:off x="3839284" y="483092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ounded Rectangle 85"/>
          <p:cNvSpPr/>
          <p:nvPr/>
        </p:nvSpPr>
        <p:spPr>
          <a:xfrm>
            <a:off x="3720135" y="4892040"/>
            <a:ext cx="360218" cy="3048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7" name="Straight Arrow Connector 86"/>
          <p:cNvCxnSpPr/>
          <p:nvPr/>
        </p:nvCxnSpPr>
        <p:spPr>
          <a:xfrm rot="16200000" flipH="1">
            <a:off x="3778324" y="5316162"/>
            <a:ext cx="243840" cy="51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ounded Rectangle 87"/>
          <p:cNvSpPr/>
          <p:nvPr/>
        </p:nvSpPr>
        <p:spPr>
          <a:xfrm>
            <a:off x="3699353" y="5440680"/>
            <a:ext cx="401782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4014544" y="1051560"/>
            <a:ext cx="533400" cy="21945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0" name="Rounded Rectangle 89"/>
          <p:cNvSpPr/>
          <p:nvPr/>
        </p:nvSpPr>
        <p:spPr>
          <a:xfrm>
            <a:off x="4101135" y="117348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4101135" y="160020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Q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4101135" y="202692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G</a:t>
            </a:r>
            <a:r>
              <a:rPr lang="en-US" baseline="-25000" dirty="0" smtClean="0">
                <a:solidFill>
                  <a:schemeClr val="tx1"/>
                </a:solidFill>
              </a:rPr>
              <a:t>1</a:t>
            </a:r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4101135" y="245364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4101135" y="288036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5" name="Straight Arrow Connector 94"/>
          <p:cNvCxnSpPr>
            <a:endCxn id="90" idx="0"/>
          </p:cNvCxnSpPr>
          <p:nvPr/>
        </p:nvCxnSpPr>
        <p:spPr>
          <a:xfrm rot="5400000">
            <a:off x="4159324" y="1051401"/>
            <a:ext cx="24384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90" idx="2"/>
            <a:endCxn id="91" idx="0"/>
          </p:cNvCxnSpPr>
          <p:nvPr/>
        </p:nvCxnSpPr>
        <p:spPr>
          <a:xfrm rot="5400000">
            <a:off x="4220284" y="153908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91" idx="2"/>
            <a:endCxn id="92" idx="0"/>
          </p:cNvCxnSpPr>
          <p:nvPr/>
        </p:nvCxnSpPr>
        <p:spPr>
          <a:xfrm rot="5400000">
            <a:off x="4220284" y="196580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92" idx="2"/>
            <a:endCxn id="93" idx="0"/>
          </p:cNvCxnSpPr>
          <p:nvPr/>
        </p:nvCxnSpPr>
        <p:spPr>
          <a:xfrm rot="5400000">
            <a:off x="4220284" y="239252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93" idx="2"/>
            <a:endCxn id="94" idx="0"/>
          </p:cNvCxnSpPr>
          <p:nvPr/>
        </p:nvCxnSpPr>
        <p:spPr>
          <a:xfrm rot="5400000">
            <a:off x="4220284" y="281924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3" idx="2"/>
            <a:endCxn id="59" idx="0"/>
          </p:cNvCxnSpPr>
          <p:nvPr/>
        </p:nvCxnSpPr>
        <p:spPr>
          <a:xfrm rot="16200000" flipH="1">
            <a:off x="2848684" y="3246120"/>
            <a:ext cx="42672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3" idx="2"/>
            <a:endCxn id="80" idx="0"/>
          </p:cNvCxnSpPr>
          <p:nvPr/>
        </p:nvCxnSpPr>
        <p:spPr>
          <a:xfrm rot="16200000" flipH="1">
            <a:off x="3191584" y="2903220"/>
            <a:ext cx="426720" cy="990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74" idx="2"/>
            <a:endCxn id="80" idx="0"/>
          </p:cNvCxnSpPr>
          <p:nvPr/>
        </p:nvCxnSpPr>
        <p:spPr>
          <a:xfrm rot="16200000" flipH="1">
            <a:off x="3534484" y="3246120"/>
            <a:ext cx="42672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94" idx="2"/>
            <a:endCxn id="80" idx="0"/>
          </p:cNvCxnSpPr>
          <p:nvPr/>
        </p:nvCxnSpPr>
        <p:spPr>
          <a:xfrm rot="5400000">
            <a:off x="3877384" y="3208020"/>
            <a:ext cx="42672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74" idx="2"/>
            <a:endCxn id="59" idx="0"/>
          </p:cNvCxnSpPr>
          <p:nvPr/>
        </p:nvCxnSpPr>
        <p:spPr>
          <a:xfrm rot="5400000">
            <a:off x="3191584" y="3208020"/>
            <a:ext cx="42672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94" idx="2"/>
            <a:endCxn id="59" idx="0"/>
          </p:cNvCxnSpPr>
          <p:nvPr/>
        </p:nvCxnSpPr>
        <p:spPr>
          <a:xfrm rot="5400000">
            <a:off x="3534484" y="2865120"/>
            <a:ext cx="426720" cy="1066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ounded Rectangle 105"/>
          <p:cNvSpPr/>
          <p:nvPr/>
        </p:nvSpPr>
        <p:spPr>
          <a:xfrm>
            <a:off x="5386144" y="1051560"/>
            <a:ext cx="533400" cy="21945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7" name="Rounded Rectangle 106"/>
          <p:cNvSpPr/>
          <p:nvPr/>
        </p:nvSpPr>
        <p:spPr>
          <a:xfrm>
            <a:off x="5690944" y="4968240"/>
            <a:ext cx="533400" cy="17068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8" name="Rounded Rectangle 107"/>
          <p:cNvSpPr/>
          <p:nvPr/>
        </p:nvSpPr>
        <p:spPr>
          <a:xfrm>
            <a:off x="5472735" y="117348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5472735" y="160020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Q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5472735" y="202692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G</a:t>
            </a:r>
            <a:r>
              <a:rPr lang="en-US" baseline="-25000" dirty="0" smtClean="0">
                <a:solidFill>
                  <a:schemeClr val="tx1"/>
                </a:solidFill>
              </a:rPr>
              <a:t>1</a:t>
            </a:r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5472735" y="245364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2" name="Rounded Rectangle 111"/>
          <p:cNvSpPr/>
          <p:nvPr/>
        </p:nvSpPr>
        <p:spPr>
          <a:xfrm>
            <a:off x="5472735" y="288036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3" name="Straight Arrow Connector 112"/>
          <p:cNvCxnSpPr>
            <a:endCxn id="108" idx="0"/>
          </p:cNvCxnSpPr>
          <p:nvPr/>
        </p:nvCxnSpPr>
        <p:spPr>
          <a:xfrm rot="5400000">
            <a:off x="5530924" y="1051401"/>
            <a:ext cx="24384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108" idx="2"/>
            <a:endCxn id="109" idx="0"/>
          </p:cNvCxnSpPr>
          <p:nvPr/>
        </p:nvCxnSpPr>
        <p:spPr>
          <a:xfrm rot="5400000">
            <a:off x="5591884" y="153908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09" idx="2"/>
            <a:endCxn id="110" idx="0"/>
          </p:cNvCxnSpPr>
          <p:nvPr/>
        </p:nvCxnSpPr>
        <p:spPr>
          <a:xfrm rot="5400000">
            <a:off x="5591884" y="196580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110" idx="2"/>
            <a:endCxn id="111" idx="0"/>
          </p:cNvCxnSpPr>
          <p:nvPr/>
        </p:nvCxnSpPr>
        <p:spPr>
          <a:xfrm rot="5400000">
            <a:off x="5591884" y="239252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111" idx="2"/>
            <a:endCxn id="112" idx="0"/>
          </p:cNvCxnSpPr>
          <p:nvPr/>
        </p:nvCxnSpPr>
        <p:spPr>
          <a:xfrm rot="5400000">
            <a:off x="5591884" y="281924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ounded Rectangle 117"/>
          <p:cNvSpPr/>
          <p:nvPr/>
        </p:nvSpPr>
        <p:spPr>
          <a:xfrm>
            <a:off x="5777535" y="502920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5777535" y="545592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G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5777535" y="588264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1" name="Straight Arrow Connector 120"/>
          <p:cNvCxnSpPr>
            <a:stCxn id="118" idx="2"/>
            <a:endCxn id="119" idx="0"/>
          </p:cNvCxnSpPr>
          <p:nvPr/>
        </p:nvCxnSpPr>
        <p:spPr>
          <a:xfrm rot="5400000">
            <a:off x="5896684" y="539480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19" idx="2"/>
            <a:endCxn id="120" idx="0"/>
          </p:cNvCxnSpPr>
          <p:nvPr/>
        </p:nvCxnSpPr>
        <p:spPr>
          <a:xfrm rot="5400000">
            <a:off x="5896684" y="582152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120" idx="2"/>
            <a:endCxn id="124" idx="0"/>
          </p:cNvCxnSpPr>
          <p:nvPr/>
        </p:nvCxnSpPr>
        <p:spPr>
          <a:xfrm rot="5400000">
            <a:off x="5896684" y="624824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ounded Rectangle 123"/>
          <p:cNvSpPr/>
          <p:nvPr/>
        </p:nvSpPr>
        <p:spPr>
          <a:xfrm>
            <a:off x="5777535" y="6309360"/>
            <a:ext cx="360218" cy="3048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5" name="Straight Arrow Connector 124"/>
          <p:cNvCxnSpPr/>
          <p:nvPr/>
        </p:nvCxnSpPr>
        <p:spPr>
          <a:xfrm rot="16200000" flipH="1">
            <a:off x="5835724" y="6733482"/>
            <a:ext cx="243840" cy="51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ounded Rectangle 126"/>
          <p:cNvSpPr/>
          <p:nvPr/>
        </p:nvSpPr>
        <p:spPr>
          <a:xfrm>
            <a:off x="6071944" y="1051560"/>
            <a:ext cx="533400" cy="21945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8" name="Rounded Rectangle 127"/>
          <p:cNvSpPr/>
          <p:nvPr/>
        </p:nvSpPr>
        <p:spPr>
          <a:xfrm>
            <a:off x="6376744" y="4968240"/>
            <a:ext cx="533400" cy="17068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9" name="Rounded Rectangle 128"/>
          <p:cNvSpPr/>
          <p:nvPr/>
        </p:nvSpPr>
        <p:spPr>
          <a:xfrm>
            <a:off x="6158535" y="117348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6158535" y="160020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Q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6158535" y="202692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G</a:t>
            </a:r>
            <a:r>
              <a:rPr lang="en-US" baseline="-25000" dirty="0" smtClean="0">
                <a:solidFill>
                  <a:schemeClr val="tx1"/>
                </a:solidFill>
              </a:rPr>
              <a:t>1</a:t>
            </a:r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6158535" y="245364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6158535" y="288036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4" name="Straight Arrow Connector 133"/>
          <p:cNvCxnSpPr>
            <a:endCxn id="129" idx="0"/>
          </p:cNvCxnSpPr>
          <p:nvPr/>
        </p:nvCxnSpPr>
        <p:spPr>
          <a:xfrm rot="5400000">
            <a:off x="6216724" y="1051401"/>
            <a:ext cx="24384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stCxn id="129" idx="2"/>
            <a:endCxn id="130" idx="0"/>
          </p:cNvCxnSpPr>
          <p:nvPr/>
        </p:nvCxnSpPr>
        <p:spPr>
          <a:xfrm rot="5400000">
            <a:off x="6277684" y="153908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>
            <a:stCxn id="130" idx="2"/>
            <a:endCxn id="131" idx="0"/>
          </p:cNvCxnSpPr>
          <p:nvPr/>
        </p:nvCxnSpPr>
        <p:spPr>
          <a:xfrm rot="5400000">
            <a:off x="6277684" y="196580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>
            <a:stCxn id="131" idx="2"/>
            <a:endCxn id="132" idx="0"/>
          </p:cNvCxnSpPr>
          <p:nvPr/>
        </p:nvCxnSpPr>
        <p:spPr>
          <a:xfrm rot="5400000">
            <a:off x="6277684" y="239252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stCxn id="132" idx="2"/>
            <a:endCxn id="133" idx="0"/>
          </p:cNvCxnSpPr>
          <p:nvPr/>
        </p:nvCxnSpPr>
        <p:spPr>
          <a:xfrm rot="5400000">
            <a:off x="6277684" y="281924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ounded Rectangle 138"/>
          <p:cNvSpPr/>
          <p:nvPr/>
        </p:nvSpPr>
        <p:spPr>
          <a:xfrm>
            <a:off x="6463335" y="502920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0" name="Rounded Rectangle 139"/>
          <p:cNvSpPr/>
          <p:nvPr/>
        </p:nvSpPr>
        <p:spPr>
          <a:xfrm>
            <a:off x="6463335" y="545592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G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6463335" y="588264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2" name="Straight Arrow Connector 141"/>
          <p:cNvCxnSpPr>
            <a:stCxn id="139" idx="2"/>
            <a:endCxn id="140" idx="0"/>
          </p:cNvCxnSpPr>
          <p:nvPr/>
        </p:nvCxnSpPr>
        <p:spPr>
          <a:xfrm rot="5400000">
            <a:off x="6582484" y="539480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>
            <a:stCxn id="140" idx="2"/>
            <a:endCxn id="141" idx="0"/>
          </p:cNvCxnSpPr>
          <p:nvPr/>
        </p:nvCxnSpPr>
        <p:spPr>
          <a:xfrm rot="5400000">
            <a:off x="6582484" y="582152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stCxn id="141" idx="2"/>
            <a:endCxn id="145" idx="0"/>
          </p:cNvCxnSpPr>
          <p:nvPr/>
        </p:nvCxnSpPr>
        <p:spPr>
          <a:xfrm rot="5400000">
            <a:off x="6582484" y="624824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ounded Rectangle 144"/>
          <p:cNvSpPr/>
          <p:nvPr/>
        </p:nvSpPr>
        <p:spPr>
          <a:xfrm>
            <a:off x="6463335" y="6309360"/>
            <a:ext cx="360218" cy="3048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6" name="Straight Arrow Connector 145"/>
          <p:cNvCxnSpPr/>
          <p:nvPr/>
        </p:nvCxnSpPr>
        <p:spPr>
          <a:xfrm rot="16200000" flipH="1">
            <a:off x="6521524" y="6733482"/>
            <a:ext cx="243840" cy="51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ounded Rectangle 147"/>
          <p:cNvSpPr/>
          <p:nvPr/>
        </p:nvSpPr>
        <p:spPr>
          <a:xfrm>
            <a:off x="6757744" y="1051560"/>
            <a:ext cx="533400" cy="21945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9" name="Rounded Rectangle 148"/>
          <p:cNvSpPr/>
          <p:nvPr/>
        </p:nvSpPr>
        <p:spPr>
          <a:xfrm>
            <a:off x="6844335" y="117348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6844335" y="160020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Q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6844335" y="202692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G</a:t>
            </a:r>
            <a:r>
              <a:rPr lang="en-US" baseline="-25000" dirty="0" smtClean="0">
                <a:solidFill>
                  <a:schemeClr val="tx1"/>
                </a:solidFill>
              </a:rPr>
              <a:t>1</a:t>
            </a:r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6844335" y="245364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6844335" y="288036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4" name="Straight Arrow Connector 153"/>
          <p:cNvCxnSpPr>
            <a:endCxn id="149" idx="0"/>
          </p:cNvCxnSpPr>
          <p:nvPr/>
        </p:nvCxnSpPr>
        <p:spPr>
          <a:xfrm rot="5400000">
            <a:off x="6902524" y="1051401"/>
            <a:ext cx="24384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>
            <a:stCxn id="149" idx="2"/>
            <a:endCxn id="150" idx="0"/>
          </p:cNvCxnSpPr>
          <p:nvPr/>
        </p:nvCxnSpPr>
        <p:spPr>
          <a:xfrm rot="5400000">
            <a:off x="6963484" y="153908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>
            <a:stCxn id="150" idx="2"/>
            <a:endCxn id="151" idx="0"/>
          </p:cNvCxnSpPr>
          <p:nvPr/>
        </p:nvCxnSpPr>
        <p:spPr>
          <a:xfrm rot="5400000">
            <a:off x="6963484" y="196580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>
            <a:stCxn id="151" idx="2"/>
            <a:endCxn id="152" idx="0"/>
          </p:cNvCxnSpPr>
          <p:nvPr/>
        </p:nvCxnSpPr>
        <p:spPr>
          <a:xfrm rot="5400000">
            <a:off x="6963484" y="239252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>
            <a:stCxn id="152" idx="2"/>
            <a:endCxn id="153" idx="0"/>
          </p:cNvCxnSpPr>
          <p:nvPr/>
        </p:nvCxnSpPr>
        <p:spPr>
          <a:xfrm rot="5400000">
            <a:off x="6963484" y="2819241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>
            <a:stCxn id="153" idx="2"/>
            <a:endCxn id="169" idx="0"/>
          </p:cNvCxnSpPr>
          <p:nvPr/>
        </p:nvCxnSpPr>
        <p:spPr>
          <a:xfrm rot="5400000">
            <a:off x="6498664" y="3025140"/>
            <a:ext cx="365760" cy="685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>
            <a:stCxn id="133" idx="2"/>
            <a:endCxn id="163" idx="0"/>
          </p:cNvCxnSpPr>
          <p:nvPr/>
        </p:nvCxnSpPr>
        <p:spPr>
          <a:xfrm rot="16200000" flipH="1">
            <a:off x="6498664" y="3025140"/>
            <a:ext cx="365760" cy="685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stCxn id="153" idx="2"/>
            <a:endCxn id="163" idx="0"/>
          </p:cNvCxnSpPr>
          <p:nvPr/>
        </p:nvCxnSpPr>
        <p:spPr>
          <a:xfrm rot="5400000">
            <a:off x="6841564" y="3368040"/>
            <a:ext cx="36576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133" idx="2"/>
            <a:endCxn id="169" idx="0"/>
          </p:cNvCxnSpPr>
          <p:nvPr/>
        </p:nvCxnSpPr>
        <p:spPr>
          <a:xfrm rot="5400000">
            <a:off x="6155764" y="3368040"/>
            <a:ext cx="36576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ounded Rectangle 162"/>
          <p:cNvSpPr/>
          <p:nvPr/>
        </p:nvSpPr>
        <p:spPr>
          <a:xfrm>
            <a:off x="6844335" y="355092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4" name="Rounded Rectangle 163"/>
          <p:cNvSpPr/>
          <p:nvPr/>
        </p:nvSpPr>
        <p:spPr>
          <a:xfrm>
            <a:off x="6844335" y="397764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G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5" name="Rounded Rectangle 164"/>
          <p:cNvSpPr/>
          <p:nvPr/>
        </p:nvSpPr>
        <p:spPr>
          <a:xfrm>
            <a:off x="6844335" y="440436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66" name="Straight Arrow Connector 165"/>
          <p:cNvCxnSpPr/>
          <p:nvPr/>
        </p:nvCxnSpPr>
        <p:spPr>
          <a:xfrm rot="5400000">
            <a:off x="6963484" y="3916680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/>
          <p:cNvCxnSpPr/>
          <p:nvPr/>
        </p:nvCxnSpPr>
        <p:spPr>
          <a:xfrm rot="5400000">
            <a:off x="6963484" y="4343400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stCxn id="165" idx="2"/>
            <a:endCxn id="139" idx="0"/>
          </p:cNvCxnSpPr>
          <p:nvPr/>
        </p:nvCxnSpPr>
        <p:spPr>
          <a:xfrm rot="5400000">
            <a:off x="6673924" y="4678680"/>
            <a:ext cx="32004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Rounded Rectangle 168"/>
          <p:cNvSpPr/>
          <p:nvPr/>
        </p:nvSpPr>
        <p:spPr>
          <a:xfrm>
            <a:off x="6158535" y="355092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0" name="Rounded Rectangle 169"/>
          <p:cNvSpPr/>
          <p:nvPr/>
        </p:nvSpPr>
        <p:spPr>
          <a:xfrm>
            <a:off x="6158535" y="397764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G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1" name="Rounded Rectangle 170"/>
          <p:cNvSpPr/>
          <p:nvPr/>
        </p:nvSpPr>
        <p:spPr>
          <a:xfrm>
            <a:off x="6158535" y="4404360"/>
            <a:ext cx="3602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tailEnd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72" name="Straight Arrow Connector 171"/>
          <p:cNvCxnSpPr/>
          <p:nvPr/>
        </p:nvCxnSpPr>
        <p:spPr>
          <a:xfrm rot="5400000">
            <a:off x="6277684" y="3916680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rot="5400000">
            <a:off x="6277684" y="4343400"/>
            <a:ext cx="1219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71" idx="2"/>
            <a:endCxn id="118" idx="0"/>
          </p:cNvCxnSpPr>
          <p:nvPr/>
        </p:nvCxnSpPr>
        <p:spPr>
          <a:xfrm rot="5400000">
            <a:off x="5988124" y="4678680"/>
            <a:ext cx="32004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Freeform 174"/>
          <p:cNvSpPr/>
          <p:nvPr/>
        </p:nvSpPr>
        <p:spPr>
          <a:xfrm>
            <a:off x="5729115" y="3188158"/>
            <a:ext cx="723829" cy="1843790"/>
          </a:xfrm>
          <a:custGeom>
            <a:avLst/>
            <a:gdLst>
              <a:gd name="connsiteX0" fmla="*/ 41223 w 296056"/>
              <a:gd name="connsiteY0" fmla="*/ 0 h 1993692"/>
              <a:gd name="connsiteX1" fmla="*/ 26233 w 296056"/>
              <a:gd name="connsiteY1" fmla="*/ 1244184 h 1993692"/>
              <a:gd name="connsiteX2" fmla="*/ 198619 w 296056"/>
              <a:gd name="connsiteY2" fmla="*/ 1723869 h 1993692"/>
              <a:gd name="connsiteX3" fmla="*/ 296056 w 296056"/>
              <a:gd name="connsiteY3" fmla="*/ 1993692 h 1993692"/>
              <a:gd name="connsiteX0" fmla="*/ 41223 w 296056"/>
              <a:gd name="connsiteY0" fmla="*/ 0 h 1993692"/>
              <a:gd name="connsiteX1" fmla="*/ 26233 w 296056"/>
              <a:gd name="connsiteY1" fmla="*/ 1244184 h 1993692"/>
              <a:gd name="connsiteX2" fmla="*/ 198619 w 296056"/>
              <a:gd name="connsiteY2" fmla="*/ 1723869 h 1993692"/>
              <a:gd name="connsiteX3" fmla="*/ 296056 w 296056"/>
              <a:gd name="connsiteY3" fmla="*/ 1993692 h 1993692"/>
              <a:gd name="connsiteX0" fmla="*/ 41223 w 296056"/>
              <a:gd name="connsiteY0" fmla="*/ 0 h 1993692"/>
              <a:gd name="connsiteX1" fmla="*/ 26233 w 296056"/>
              <a:gd name="connsiteY1" fmla="*/ 1244184 h 1993692"/>
              <a:gd name="connsiteX2" fmla="*/ 198619 w 296056"/>
              <a:gd name="connsiteY2" fmla="*/ 1723869 h 1993692"/>
              <a:gd name="connsiteX3" fmla="*/ 296056 w 296056"/>
              <a:gd name="connsiteY3" fmla="*/ 1993692 h 1993692"/>
              <a:gd name="connsiteX0" fmla="*/ 41223 w 296056"/>
              <a:gd name="connsiteY0" fmla="*/ 0 h 1993692"/>
              <a:gd name="connsiteX1" fmla="*/ 26233 w 296056"/>
              <a:gd name="connsiteY1" fmla="*/ 1244184 h 1993692"/>
              <a:gd name="connsiteX2" fmla="*/ 198619 w 296056"/>
              <a:gd name="connsiteY2" fmla="*/ 1800069 h 1993692"/>
              <a:gd name="connsiteX3" fmla="*/ 296056 w 296056"/>
              <a:gd name="connsiteY3" fmla="*/ 1993692 h 1993692"/>
              <a:gd name="connsiteX0" fmla="*/ 20612 w 329193"/>
              <a:gd name="connsiteY0" fmla="*/ 0 h 1993692"/>
              <a:gd name="connsiteX1" fmla="*/ 59370 w 329193"/>
              <a:gd name="connsiteY1" fmla="*/ 1244184 h 1993692"/>
              <a:gd name="connsiteX2" fmla="*/ 231756 w 329193"/>
              <a:gd name="connsiteY2" fmla="*/ 1800069 h 1993692"/>
              <a:gd name="connsiteX3" fmla="*/ 329193 w 329193"/>
              <a:gd name="connsiteY3" fmla="*/ 1993692 h 1993692"/>
              <a:gd name="connsiteX0" fmla="*/ 20612 w 370342"/>
              <a:gd name="connsiteY0" fmla="*/ 0 h 1993692"/>
              <a:gd name="connsiteX1" fmla="*/ 100519 w 370342"/>
              <a:gd name="connsiteY1" fmla="*/ 1244184 h 1993692"/>
              <a:gd name="connsiteX2" fmla="*/ 272905 w 370342"/>
              <a:gd name="connsiteY2" fmla="*/ 1800069 h 1993692"/>
              <a:gd name="connsiteX3" fmla="*/ 370342 w 370342"/>
              <a:gd name="connsiteY3" fmla="*/ 1993692 h 1993692"/>
              <a:gd name="connsiteX0" fmla="*/ 5097 w 354827"/>
              <a:gd name="connsiteY0" fmla="*/ 0 h 1993692"/>
              <a:gd name="connsiteX1" fmla="*/ 85004 w 354827"/>
              <a:gd name="connsiteY1" fmla="*/ 1244184 h 1993692"/>
              <a:gd name="connsiteX2" fmla="*/ 257390 w 354827"/>
              <a:gd name="connsiteY2" fmla="*/ 1800069 h 1993692"/>
              <a:gd name="connsiteX3" fmla="*/ 354827 w 354827"/>
              <a:gd name="connsiteY3" fmla="*/ 1993692 h 1993692"/>
              <a:gd name="connsiteX0" fmla="*/ 5097 w 395976"/>
              <a:gd name="connsiteY0" fmla="*/ 0 h 1993692"/>
              <a:gd name="connsiteX1" fmla="*/ 126153 w 395976"/>
              <a:gd name="connsiteY1" fmla="*/ 1244184 h 1993692"/>
              <a:gd name="connsiteX2" fmla="*/ 298539 w 395976"/>
              <a:gd name="connsiteY2" fmla="*/ 1800069 h 1993692"/>
              <a:gd name="connsiteX3" fmla="*/ 395976 w 395976"/>
              <a:gd name="connsiteY3" fmla="*/ 1993692 h 1993692"/>
              <a:gd name="connsiteX0" fmla="*/ 0 w 390879"/>
              <a:gd name="connsiteY0" fmla="*/ 0 h 1993692"/>
              <a:gd name="connsiteX1" fmla="*/ 121056 w 390879"/>
              <a:gd name="connsiteY1" fmla="*/ 1244184 h 1993692"/>
              <a:gd name="connsiteX2" fmla="*/ 293442 w 390879"/>
              <a:gd name="connsiteY2" fmla="*/ 1800069 h 1993692"/>
              <a:gd name="connsiteX3" fmla="*/ 390879 w 390879"/>
              <a:gd name="connsiteY3" fmla="*/ 1993692 h 1993692"/>
              <a:gd name="connsiteX0" fmla="*/ 0 w 390879"/>
              <a:gd name="connsiteY0" fmla="*/ 0 h 1993692"/>
              <a:gd name="connsiteX1" fmla="*/ 121056 w 390879"/>
              <a:gd name="connsiteY1" fmla="*/ 1244184 h 1993692"/>
              <a:gd name="connsiteX2" fmla="*/ 169995 w 390879"/>
              <a:gd name="connsiteY2" fmla="*/ 1800069 h 1993692"/>
              <a:gd name="connsiteX3" fmla="*/ 390879 w 390879"/>
              <a:gd name="connsiteY3" fmla="*/ 1993692 h 199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879" h="1993692">
                <a:moveTo>
                  <a:pt x="0" y="0"/>
                </a:moveTo>
                <a:cubicBezTo>
                  <a:pt x="35378" y="525711"/>
                  <a:pt x="92724" y="944173"/>
                  <a:pt x="121056" y="1244184"/>
                </a:cubicBezTo>
                <a:cubicBezTo>
                  <a:pt x="149388" y="1544195"/>
                  <a:pt x="169995" y="1800069"/>
                  <a:pt x="169995" y="1800069"/>
                </a:cubicBezTo>
                <a:lnTo>
                  <a:pt x="390879" y="1993692"/>
                </a:ln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6" name="TextBox 844"/>
          <p:cNvSpPr txBox="1"/>
          <p:nvPr/>
        </p:nvSpPr>
        <p:spPr>
          <a:xfrm>
            <a:off x="7367344" y="1158240"/>
            <a:ext cx="558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 smtClean="0"/>
              <a:t>map</a:t>
            </a:r>
            <a:endParaRPr lang="en-US" sz="1600" i="1" dirty="0"/>
          </a:p>
        </p:txBody>
      </p:sp>
      <p:sp>
        <p:nvSpPr>
          <p:cNvPr id="177" name="TextBox 845"/>
          <p:cNvSpPr txBox="1"/>
          <p:nvPr/>
        </p:nvSpPr>
        <p:spPr>
          <a:xfrm>
            <a:off x="7367344" y="1615440"/>
            <a:ext cx="510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 smtClean="0"/>
              <a:t>sort</a:t>
            </a:r>
            <a:endParaRPr lang="en-US" sz="1600" i="1" dirty="0"/>
          </a:p>
        </p:txBody>
      </p:sp>
      <p:sp>
        <p:nvSpPr>
          <p:cNvPr id="178" name="TextBox 846"/>
          <p:cNvSpPr txBox="1"/>
          <p:nvPr/>
        </p:nvSpPr>
        <p:spPr>
          <a:xfrm>
            <a:off x="7367344" y="1996440"/>
            <a:ext cx="87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 err="1" smtClean="0"/>
              <a:t>groupby</a:t>
            </a:r>
            <a:endParaRPr lang="en-US" sz="1600" i="1" dirty="0"/>
          </a:p>
        </p:txBody>
      </p:sp>
      <p:sp>
        <p:nvSpPr>
          <p:cNvPr id="179" name="TextBox 847"/>
          <p:cNvSpPr txBox="1"/>
          <p:nvPr/>
        </p:nvSpPr>
        <p:spPr>
          <a:xfrm>
            <a:off x="7367344" y="2453640"/>
            <a:ext cx="746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 smtClean="0"/>
              <a:t>reduce</a:t>
            </a:r>
            <a:endParaRPr lang="en-US" sz="1600" i="1" dirty="0"/>
          </a:p>
        </p:txBody>
      </p:sp>
      <p:sp>
        <p:nvSpPr>
          <p:cNvPr id="180" name="TextBox 848"/>
          <p:cNvSpPr txBox="1"/>
          <p:nvPr/>
        </p:nvSpPr>
        <p:spPr>
          <a:xfrm>
            <a:off x="7367344" y="2834640"/>
            <a:ext cx="97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 smtClean="0"/>
              <a:t>distribute</a:t>
            </a:r>
            <a:endParaRPr lang="en-US" sz="1600" i="1" dirty="0"/>
          </a:p>
        </p:txBody>
      </p:sp>
      <p:sp>
        <p:nvSpPr>
          <p:cNvPr id="181" name="TextBox 849"/>
          <p:cNvSpPr txBox="1"/>
          <p:nvPr/>
        </p:nvSpPr>
        <p:spPr>
          <a:xfrm>
            <a:off x="7367344" y="3520440"/>
            <a:ext cx="1043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 err="1" smtClean="0"/>
              <a:t>mergesort</a:t>
            </a:r>
            <a:endParaRPr lang="en-US" sz="1600" i="1" dirty="0"/>
          </a:p>
        </p:txBody>
      </p:sp>
      <p:sp>
        <p:nvSpPr>
          <p:cNvPr id="182" name="TextBox 850"/>
          <p:cNvSpPr txBox="1"/>
          <p:nvPr/>
        </p:nvSpPr>
        <p:spPr>
          <a:xfrm>
            <a:off x="7367344" y="3901440"/>
            <a:ext cx="87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 err="1" smtClean="0"/>
              <a:t>groupby</a:t>
            </a:r>
            <a:endParaRPr lang="en-US" sz="1600" i="1" dirty="0"/>
          </a:p>
        </p:txBody>
      </p:sp>
      <p:sp>
        <p:nvSpPr>
          <p:cNvPr id="183" name="TextBox 851"/>
          <p:cNvSpPr txBox="1"/>
          <p:nvPr/>
        </p:nvSpPr>
        <p:spPr>
          <a:xfrm>
            <a:off x="7367344" y="4358640"/>
            <a:ext cx="746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 smtClean="0"/>
              <a:t>reduce</a:t>
            </a:r>
            <a:endParaRPr lang="en-US" sz="1600" i="1" dirty="0"/>
          </a:p>
        </p:txBody>
      </p:sp>
      <p:sp>
        <p:nvSpPr>
          <p:cNvPr id="184" name="TextBox 852"/>
          <p:cNvSpPr txBox="1"/>
          <p:nvPr/>
        </p:nvSpPr>
        <p:spPr>
          <a:xfrm>
            <a:off x="7367344" y="4968240"/>
            <a:ext cx="1043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 err="1" smtClean="0"/>
              <a:t>mergesort</a:t>
            </a:r>
            <a:endParaRPr lang="en-US" sz="1600" i="1" dirty="0"/>
          </a:p>
        </p:txBody>
      </p:sp>
      <p:sp>
        <p:nvSpPr>
          <p:cNvPr id="185" name="TextBox 853"/>
          <p:cNvSpPr txBox="1"/>
          <p:nvPr/>
        </p:nvSpPr>
        <p:spPr>
          <a:xfrm>
            <a:off x="7367344" y="5425440"/>
            <a:ext cx="87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 err="1" smtClean="0"/>
              <a:t>groupby</a:t>
            </a:r>
            <a:endParaRPr lang="en-US" sz="1600" i="1" dirty="0"/>
          </a:p>
        </p:txBody>
      </p:sp>
      <p:sp>
        <p:nvSpPr>
          <p:cNvPr id="186" name="TextBox 854"/>
          <p:cNvSpPr txBox="1"/>
          <p:nvPr/>
        </p:nvSpPr>
        <p:spPr>
          <a:xfrm>
            <a:off x="7367344" y="5882640"/>
            <a:ext cx="746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 smtClean="0"/>
              <a:t>reduce</a:t>
            </a:r>
            <a:endParaRPr lang="en-US" sz="1600" i="1" dirty="0"/>
          </a:p>
        </p:txBody>
      </p:sp>
      <p:sp>
        <p:nvSpPr>
          <p:cNvPr id="187" name="TextBox 855"/>
          <p:cNvSpPr txBox="1"/>
          <p:nvPr/>
        </p:nvSpPr>
        <p:spPr>
          <a:xfrm>
            <a:off x="7367344" y="6263640"/>
            <a:ext cx="995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 smtClean="0"/>
              <a:t>consumer</a:t>
            </a:r>
            <a:endParaRPr lang="en-US" sz="1600" i="1" dirty="0"/>
          </a:p>
        </p:txBody>
      </p:sp>
      <p:sp>
        <p:nvSpPr>
          <p:cNvPr id="188" name="Right Brace 187"/>
          <p:cNvSpPr/>
          <p:nvPr/>
        </p:nvSpPr>
        <p:spPr>
          <a:xfrm>
            <a:off x="8281744" y="1082040"/>
            <a:ext cx="228600" cy="2209800"/>
          </a:xfrm>
          <a:prstGeom prst="rightBrace">
            <a:avLst>
              <a:gd name="adj1" fmla="val 5095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9" name="Right Brace 188"/>
          <p:cNvSpPr/>
          <p:nvPr/>
        </p:nvSpPr>
        <p:spPr>
          <a:xfrm>
            <a:off x="8281744" y="4892040"/>
            <a:ext cx="228600" cy="1752600"/>
          </a:xfrm>
          <a:prstGeom prst="rightBrace">
            <a:avLst>
              <a:gd name="adj1" fmla="val 5095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0" name="Right Brace 189"/>
          <p:cNvSpPr/>
          <p:nvPr/>
        </p:nvSpPr>
        <p:spPr>
          <a:xfrm>
            <a:off x="8281744" y="3368040"/>
            <a:ext cx="228600" cy="1447800"/>
          </a:xfrm>
          <a:prstGeom prst="rightBrace">
            <a:avLst>
              <a:gd name="adj1" fmla="val 5095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1" name="TextBox 859"/>
          <p:cNvSpPr txBox="1"/>
          <p:nvPr/>
        </p:nvSpPr>
        <p:spPr>
          <a:xfrm rot="16200000">
            <a:off x="8414896" y="2072640"/>
            <a:ext cx="558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 smtClean="0"/>
              <a:t>map</a:t>
            </a:r>
            <a:endParaRPr lang="en-US" sz="1600" i="1" dirty="0"/>
          </a:p>
        </p:txBody>
      </p:sp>
      <p:sp>
        <p:nvSpPr>
          <p:cNvPr id="192" name="TextBox 860"/>
          <p:cNvSpPr txBox="1"/>
          <p:nvPr/>
        </p:nvSpPr>
        <p:spPr>
          <a:xfrm rot="16200000">
            <a:off x="7776973" y="3935046"/>
            <a:ext cx="1805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 smtClean="0"/>
              <a:t>partial aggregation</a:t>
            </a:r>
            <a:endParaRPr lang="en-US" sz="1600" i="1" dirty="0"/>
          </a:p>
        </p:txBody>
      </p:sp>
      <p:sp>
        <p:nvSpPr>
          <p:cNvPr id="193" name="TextBox 861"/>
          <p:cNvSpPr txBox="1"/>
          <p:nvPr/>
        </p:nvSpPr>
        <p:spPr>
          <a:xfrm rot="16200000">
            <a:off x="8306603" y="5623554"/>
            <a:ext cx="746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 smtClean="0"/>
              <a:t>reduce</a:t>
            </a:r>
            <a:endParaRPr lang="en-US" sz="1600" i="1" dirty="0"/>
          </a:p>
        </p:txBody>
      </p:sp>
      <p:cxnSp>
        <p:nvCxnSpPr>
          <p:cNvPr id="194" name="Straight Arrow Connector 193"/>
          <p:cNvCxnSpPr>
            <a:stCxn id="112" idx="2"/>
            <a:endCxn id="118" idx="0"/>
          </p:cNvCxnSpPr>
          <p:nvPr/>
        </p:nvCxnSpPr>
        <p:spPr>
          <a:xfrm rot="16200000" flipH="1">
            <a:off x="4883224" y="3954780"/>
            <a:ext cx="184404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ounded Rectangle 194"/>
          <p:cNvSpPr/>
          <p:nvPr/>
        </p:nvSpPr>
        <p:spPr>
          <a:xfrm>
            <a:off x="228600" y="5910309"/>
            <a:ext cx="298142" cy="1605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6" name="Rounded Rectangle 195"/>
          <p:cNvSpPr/>
          <p:nvPr/>
        </p:nvSpPr>
        <p:spPr>
          <a:xfrm>
            <a:off x="618478" y="5910309"/>
            <a:ext cx="298142" cy="1605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7" name="Rounded Rectangle 196"/>
          <p:cNvSpPr/>
          <p:nvPr/>
        </p:nvSpPr>
        <p:spPr>
          <a:xfrm>
            <a:off x="1008355" y="5910309"/>
            <a:ext cx="298142" cy="1605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8" name="Rounded Rectangle 197"/>
          <p:cNvSpPr/>
          <p:nvPr/>
        </p:nvSpPr>
        <p:spPr>
          <a:xfrm>
            <a:off x="1421167" y="5910309"/>
            <a:ext cx="298142" cy="1605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9" name="Rounded Rectangle 198"/>
          <p:cNvSpPr/>
          <p:nvPr/>
        </p:nvSpPr>
        <p:spPr>
          <a:xfrm>
            <a:off x="870751" y="6277253"/>
            <a:ext cx="298142" cy="160538"/>
          </a:xfrm>
          <a:prstGeom prst="round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1260629" y="6277253"/>
            <a:ext cx="298142" cy="160538"/>
          </a:xfrm>
          <a:prstGeom prst="round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1650507" y="6277253"/>
            <a:ext cx="298142" cy="160538"/>
          </a:xfrm>
          <a:prstGeom prst="round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202" name="Straight Arrow Connector 201"/>
          <p:cNvCxnSpPr>
            <a:stCxn id="197" idx="2"/>
            <a:endCxn id="199" idx="0"/>
          </p:cNvCxnSpPr>
          <p:nvPr/>
        </p:nvCxnSpPr>
        <p:spPr>
          <a:xfrm rot="5400000">
            <a:off x="985421" y="6105248"/>
            <a:ext cx="206406" cy="137604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/>
          <p:cNvCxnSpPr>
            <a:stCxn id="195" idx="2"/>
            <a:endCxn id="199" idx="0"/>
          </p:cNvCxnSpPr>
          <p:nvPr/>
        </p:nvCxnSpPr>
        <p:spPr>
          <a:xfrm rot="16200000" flipH="1">
            <a:off x="595544" y="5852974"/>
            <a:ext cx="206406" cy="642151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/>
          <p:cNvCxnSpPr>
            <a:stCxn id="196" idx="2"/>
            <a:endCxn id="200" idx="0"/>
          </p:cNvCxnSpPr>
          <p:nvPr/>
        </p:nvCxnSpPr>
        <p:spPr>
          <a:xfrm rot="16200000" flipH="1">
            <a:off x="985421" y="5852974"/>
            <a:ext cx="206406" cy="642151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>
            <a:stCxn id="208" idx="2"/>
            <a:endCxn id="201" idx="0"/>
          </p:cNvCxnSpPr>
          <p:nvPr/>
        </p:nvCxnSpPr>
        <p:spPr>
          <a:xfrm rot="5400000">
            <a:off x="1799578" y="6070847"/>
            <a:ext cx="206406" cy="206406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stCxn id="209" idx="2"/>
            <a:endCxn id="200" idx="0"/>
          </p:cNvCxnSpPr>
          <p:nvPr/>
        </p:nvCxnSpPr>
        <p:spPr>
          <a:xfrm rot="5400000">
            <a:off x="1811045" y="5669502"/>
            <a:ext cx="206406" cy="1009095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>
            <a:stCxn id="198" idx="2"/>
            <a:endCxn id="201" idx="0"/>
          </p:cNvCxnSpPr>
          <p:nvPr/>
        </p:nvCxnSpPr>
        <p:spPr>
          <a:xfrm rot="16200000" flipH="1">
            <a:off x="1581705" y="6059380"/>
            <a:ext cx="206406" cy="229340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Rounded Rectangle 207"/>
          <p:cNvSpPr/>
          <p:nvPr/>
        </p:nvSpPr>
        <p:spPr>
          <a:xfrm>
            <a:off x="1856913" y="5910309"/>
            <a:ext cx="298142" cy="1605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9" name="Rounded Rectangle 208"/>
          <p:cNvSpPr/>
          <p:nvPr/>
        </p:nvSpPr>
        <p:spPr>
          <a:xfrm>
            <a:off x="2269724" y="5910309"/>
            <a:ext cx="298142" cy="1605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10" name="Rounded Rectangle 209"/>
          <p:cNvSpPr/>
          <p:nvPr/>
        </p:nvSpPr>
        <p:spPr>
          <a:xfrm>
            <a:off x="1306497" y="6621262"/>
            <a:ext cx="298142" cy="160538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211" name="Straight Arrow Connector 210"/>
          <p:cNvCxnSpPr>
            <a:stCxn id="201" idx="2"/>
            <a:endCxn id="210" idx="0"/>
          </p:cNvCxnSpPr>
          <p:nvPr/>
        </p:nvCxnSpPr>
        <p:spPr>
          <a:xfrm rot="5400000">
            <a:off x="1535837" y="6357521"/>
            <a:ext cx="183472" cy="344010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>
            <a:stCxn id="200" idx="2"/>
            <a:endCxn id="210" idx="0"/>
          </p:cNvCxnSpPr>
          <p:nvPr/>
        </p:nvCxnSpPr>
        <p:spPr>
          <a:xfrm rot="16200000" flipH="1">
            <a:off x="1340898" y="6506592"/>
            <a:ext cx="183472" cy="45868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>
            <a:stCxn id="199" idx="2"/>
            <a:endCxn id="210" idx="0"/>
          </p:cNvCxnSpPr>
          <p:nvPr/>
        </p:nvCxnSpPr>
        <p:spPr>
          <a:xfrm rot="16200000" flipH="1">
            <a:off x="1145959" y="6311653"/>
            <a:ext cx="183472" cy="435746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TextBox 288"/>
          <p:cNvSpPr txBox="1"/>
          <p:nvPr/>
        </p:nvSpPr>
        <p:spPr>
          <a:xfrm>
            <a:off x="4495800" y="5410200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dynamic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/>
      <p:bldP spid="3" grpId="0"/>
      <p:bldP spid="4" grpId="0" animBg="1"/>
      <p:bldP spid="5" grpId="0" animBg="1"/>
      <p:bldP spid="6" grpId="0" animBg="1"/>
      <p:bldP spid="7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7" grpId="0" animBg="1"/>
      <p:bldP spid="28" grpId="0" animBg="1"/>
      <p:bldP spid="29" grpId="0" animBg="1"/>
      <p:bldP spid="34" grpId="0" animBg="1"/>
      <p:bldP spid="35" grpId="0"/>
      <p:bldP spid="36" grpId="0" animBg="1"/>
      <p:bldP spid="37" grpId="0"/>
      <p:bldP spid="38" grpId="0" animBg="1"/>
      <p:bldP spid="44" grpId="0" animBg="1"/>
      <p:bldP spid="46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9" grpId="0" animBg="1"/>
      <p:bldP spid="60" grpId="0" animBg="1"/>
      <p:bldP spid="61" grpId="0" animBg="1"/>
      <p:bldP spid="65" grpId="0" animBg="1"/>
      <p:bldP spid="67" grpId="0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80" grpId="0" animBg="1"/>
      <p:bldP spid="81" grpId="0" animBg="1"/>
      <p:bldP spid="82" grpId="0" animBg="1"/>
      <p:bldP spid="86" grpId="0" animBg="1"/>
      <p:bldP spid="88" grpId="0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8" grpId="0" animBg="1"/>
      <p:bldP spid="119" grpId="0" animBg="1"/>
      <p:bldP spid="120" grpId="0" animBg="1"/>
      <p:bldP spid="124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9" grpId="0" animBg="1"/>
      <p:bldP spid="140" grpId="0" animBg="1"/>
      <p:bldP spid="141" grpId="0" animBg="1"/>
      <p:bldP spid="145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63" grpId="0" animBg="1"/>
      <p:bldP spid="164" grpId="0" animBg="1"/>
      <p:bldP spid="165" grpId="0" animBg="1"/>
      <p:bldP spid="169" grpId="0" animBg="1"/>
      <p:bldP spid="170" grpId="0" animBg="1"/>
      <p:bldP spid="171" grpId="0" animBg="1"/>
      <p:bldP spid="175" grpId="0" animBg="1"/>
      <p:bldP spid="176" grpId="0"/>
      <p:bldP spid="177" grpId="0"/>
      <p:bldP spid="178" grpId="0"/>
      <p:bldP spid="179" grpId="0"/>
      <p:bldP spid="180" grpId="0"/>
      <p:bldP spid="181" grpId="0"/>
      <p:bldP spid="182" grpId="0"/>
      <p:bldP spid="183" grpId="0"/>
      <p:bldP spid="184" grpId="0"/>
      <p:bldP spid="185" grpId="0"/>
      <p:bldP spid="186" grpId="0"/>
      <p:bldP spid="187" grpId="0"/>
      <p:bldP spid="188" grpId="0" animBg="1"/>
      <p:bldP spid="189" grpId="0" animBg="1"/>
      <p:bldP spid="190" grpId="0" animBg="1"/>
      <p:bldP spid="191" grpId="0"/>
      <p:bldP spid="192" grpId="0"/>
      <p:bldP spid="193" grpId="0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8" grpId="0" animBg="1"/>
      <p:bldP spid="209" grpId="0" animBg="1"/>
      <p:bldP spid="210" grpId="0" animBg="1"/>
      <p:bldP spid="21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Sorting Plan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999520" y="4723604"/>
            <a:ext cx="533400" cy="1676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42544" y="3781772"/>
            <a:ext cx="3810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O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371600" y="3809204"/>
            <a:ext cx="381000" cy="3810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017840" y="1980404"/>
            <a:ext cx="49676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DS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075720" y="2894804"/>
            <a:ext cx="3810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H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stCxn id="9" idx="2"/>
            <a:endCxn id="10" idx="0"/>
          </p:cNvCxnSpPr>
          <p:nvPr/>
        </p:nvCxnSpPr>
        <p:spPr>
          <a:xfrm rot="5400000">
            <a:off x="2075720" y="2704304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9" idx="0"/>
          </p:cNvCxnSpPr>
          <p:nvPr/>
        </p:nvCxnSpPr>
        <p:spPr>
          <a:xfrm rot="16200000" flipH="1">
            <a:off x="2104660" y="1818844"/>
            <a:ext cx="304800" cy="183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2075720" y="3809204"/>
            <a:ext cx="3810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4" name="Straight Arrow Connector 13"/>
          <p:cNvCxnSpPr>
            <a:stCxn id="10" idx="2"/>
            <a:endCxn id="13" idx="0"/>
          </p:cNvCxnSpPr>
          <p:nvPr/>
        </p:nvCxnSpPr>
        <p:spPr>
          <a:xfrm rot="5400000">
            <a:off x="2075720" y="3618704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2075720" y="4876004"/>
            <a:ext cx="3810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M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>
            <a:stCxn id="13" idx="2"/>
            <a:endCxn id="15" idx="0"/>
          </p:cNvCxnSpPr>
          <p:nvPr/>
        </p:nvCxnSpPr>
        <p:spPr>
          <a:xfrm rot="5400000">
            <a:off x="1999520" y="4609304"/>
            <a:ext cx="5334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2075720" y="5714998"/>
            <a:ext cx="3810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15" idx="2"/>
            <a:endCxn id="17" idx="0"/>
          </p:cNvCxnSpPr>
          <p:nvPr/>
        </p:nvCxnSpPr>
        <p:spPr>
          <a:xfrm rot="5400000">
            <a:off x="2113423" y="5562201"/>
            <a:ext cx="305594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4292923" y="4723604"/>
            <a:ext cx="533400" cy="1676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777843" y="1980404"/>
            <a:ext cx="49676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DS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419600" y="2894804"/>
            <a:ext cx="3810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H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>
            <a:stCxn id="20" idx="2"/>
            <a:endCxn id="21" idx="0"/>
          </p:cNvCxnSpPr>
          <p:nvPr/>
        </p:nvCxnSpPr>
        <p:spPr>
          <a:xfrm rot="16200000" flipH="1">
            <a:off x="4127661" y="2412365"/>
            <a:ext cx="381000" cy="58387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0" idx="0"/>
          </p:cNvCxnSpPr>
          <p:nvPr/>
        </p:nvCxnSpPr>
        <p:spPr>
          <a:xfrm rot="5400000">
            <a:off x="3874617" y="1828004"/>
            <a:ext cx="304006" cy="79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3835723" y="3809204"/>
            <a:ext cx="3810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25" name="Straight Arrow Connector 24"/>
          <p:cNvCxnSpPr>
            <a:stCxn id="21" idx="2"/>
            <a:endCxn id="24" idx="0"/>
          </p:cNvCxnSpPr>
          <p:nvPr/>
        </p:nvCxnSpPr>
        <p:spPr>
          <a:xfrm rot="5400000">
            <a:off x="4127662" y="3326766"/>
            <a:ext cx="381000" cy="58387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4369123" y="4876004"/>
            <a:ext cx="3810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M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7" name="Straight Arrow Connector 26"/>
          <p:cNvCxnSpPr>
            <a:stCxn id="24" idx="2"/>
            <a:endCxn id="26" idx="0"/>
          </p:cNvCxnSpPr>
          <p:nvPr/>
        </p:nvCxnSpPr>
        <p:spPr>
          <a:xfrm rot="16200000" flipH="1">
            <a:off x="4026223" y="4342604"/>
            <a:ext cx="5334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4369123" y="5714998"/>
            <a:ext cx="3810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/>
          <p:cNvCxnSpPr>
            <a:stCxn id="26" idx="2"/>
            <a:endCxn id="28" idx="0"/>
          </p:cNvCxnSpPr>
          <p:nvPr/>
        </p:nvCxnSpPr>
        <p:spPr>
          <a:xfrm rot="5400000">
            <a:off x="4406826" y="5562201"/>
            <a:ext cx="305594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" idx="2"/>
          </p:cNvCxnSpPr>
          <p:nvPr/>
        </p:nvCxnSpPr>
        <p:spPr>
          <a:xfrm rot="16200000" flipH="1">
            <a:off x="2096675" y="6417943"/>
            <a:ext cx="343630" cy="454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4920843" y="1980404"/>
            <a:ext cx="49676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DS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/>
          <p:cNvCxnSpPr>
            <a:stCxn id="31" idx="2"/>
            <a:endCxn id="21" idx="0"/>
          </p:cNvCxnSpPr>
          <p:nvPr/>
        </p:nvCxnSpPr>
        <p:spPr>
          <a:xfrm rot="5400000">
            <a:off x="4699162" y="2424743"/>
            <a:ext cx="381000" cy="55912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31" idx="0"/>
          </p:cNvCxnSpPr>
          <p:nvPr/>
        </p:nvCxnSpPr>
        <p:spPr>
          <a:xfrm rot="5400000">
            <a:off x="5017617" y="1828004"/>
            <a:ext cx="304006" cy="79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4978723" y="3809204"/>
            <a:ext cx="3810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35" name="Straight Arrow Connector 34"/>
          <p:cNvCxnSpPr>
            <a:stCxn id="21" idx="2"/>
            <a:endCxn id="34" idx="0"/>
          </p:cNvCxnSpPr>
          <p:nvPr/>
        </p:nvCxnSpPr>
        <p:spPr>
          <a:xfrm rot="16200000" flipH="1">
            <a:off x="4699161" y="3339142"/>
            <a:ext cx="381000" cy="55912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4" idx="2"/>
            <a:endCxn id="26" idx="0"/>
          </p:cNvCxnSpPr>
          <p:nvPr/>
        </p:nvCxnSpPr>
        <p:spPr>
          <a:xfrm rot="5400000">
            <a:off x="4597723" y="4304504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7162800" y="4723604"/>
            <a:ext cx="533400" cy="1676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6647720" y="1980404"/>
            <a:ext cx="49676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DS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239000" y="2894804"/>
            <a:ext cx="3810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H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stCxn id="38" idx="2"/>
            <a:endCxn id="39" idx="0"/>
          </p:cNvCxnSpPr>
          <p:nvPr/>
        </p:nvCxnSpPr>
        <p:spPr>
          <a:xfrm rot="16200000" flipH="1">
            <a:off x="6972300" y="2437604"/>
            <a:ext cx="3810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38" idx="0"/>
          </p:cNvCxnSpPr>
          <p:nvPr/>
        </p:nvCxnSpPr>
        <p:spPr>
          <a:xfrm rot="5400000">
            <a:off x="6744494" y="1828004"/>
            <a:ext cx="304006" cy="79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6705600" y="3809204"/>
            <a:ext cx="3810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43" name="Straight Arrow Connector 42"/>
          <p:cNvCxnSpPr>
            <a:stCxn id="39" idx="2"/>
            <a:endCxn id="42" idx="0"/>
          </p:cNvCxnSpPr>
          <p:nvPr/>
        </p:nvCxnSpPr>
        <p:spPr>
          <a:xfrm rot="5400000">
            <a:off x="6972300" y="3352004"/>
            <a:ext cx="3810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7239000" y="4876004"/>
            <a:ext cx="3810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M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/>
          <p:cNvCxnSpPr>
            <a:stCxn id="42" idx="2"/>
            <a:endCxn id="44" idx="0"/>
          </p:cNvCxnSpPr>
          <p:nvPr/>
        </p:nvCxnSpPr>
        <p:spPr>
          <a:xfrm rot="16200000" flipH="1">
            <a:off x="6896100" y="4342604"/>
            <a:ext cx="5334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7239000" y="5714998"/>
            <a:ext cx="3810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47" name="Straight Arrow Connector 46"/>
          <p:cNvCxnSpPr>
            <a:stCxn id="44" idx="2"/>
            <a:endCxn id="46" idx="0"/>
          </p:cNvCxnSpPr>
          <p:nvPr/>
        </p:nvCxnSpPr>
        <p:spPr>
          <a:xfrm rot="5400000">
            <a:off x="7276703" y="5562201"/>
            <a:ext cx="305594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6" idx="2"/>
          </p:cNvCxnSpPr>
          <p:nvPr/>
        </p:nvCxnSpPr>
        <p:spPr>
          <a:xfrm rot="16200000" flipH="1">
            <a:off x="7253875" y="6424023"/>
            <a:ext cx="358870" cy="76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7790720" y="1980404"/>
            <a:ext cx="49676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DS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50" name="Straight Arrow Connector 49"/>
          <p:cNvCxnSpPr>
            <a:stCxn id="49" idx="2"/>
            <a:endCxn id="39" idx="0"/>
          </p:cNvCxnSpPr>
          <p:nvPr/>
        </p:nvCxnSpPr>
        <p:spPr>
          <a:xfrm rot="5400000">
            <a:off x="7543800" y="2399504"/>
            <a:ext cx="381000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49" idx="0"/>
          </p:cNvCxnSpPr>
          <p:nvPr/>
        </p:nvCxnSpPr>
        <p:spPr>
          <a:xfrm rot="5400000">
            <a:off x="7887494" y="1828004"/>
            <a:ext cx="304006" cy="79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7848600" y="3809204"/>
            <a:ext cx="3810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53" name="Straight Arrow Connector 52"/>
          <p:cNvCxnSpPr>
            <a:stCxn id="39" idx="2"/>
            <a:endCxn id="52" idx="0"/>
          </p:cNvCxnSpPr>
          <p:nvPr/>
        </p:nvCxnSpPr>
        <p:spPr>
          <a:xfrm rot="16200000" flipH="1">
            <a:off x="7543800" y="3313904"/>
            <a:ext cx="381000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52" idx="2"/>
            <a:endCxn id="44" idx="0"/>
          </p:cNvCxnSpPr>
          <p:nvPr/>
        </p:nvCxnSpPr>
        <p:spPr>
          <a:xfrm rot="5400000">
            <a:off x="7467600" y="4304504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8" idx="2"/>
          </p:cNvCxnSpPr>
          <p:nvPr/>
        </p:nvCxnSpPr>
        <p:spPr>
          <a:xfrm rot="16200000" flipH="1">
            <a:off x="4390094" y="6417927"/>
            <a:ext cx="349726" cy="1066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ight Arrow 55"/>
          <p:cNvSpPr/>
          <p:nvPr/>
        </p:nvSpPr>
        <p:spPr>
          <a:xfrm>
            <a:off x="2971800" y="3809204"/>
            <a:ext cx="381000" cy="3810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7" name="Right Arrow 56"/>
          <p:cNvSpPr/>
          <p:nvPr/>
        </p:nvSpPr>
        <p:spPr>
          <a:xfrm>
            <a:off x="5638800" y="3809204"/>
            <a:ext cx="381000" cy="3810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8" name="Rounded Rectangle 57"/>
          <p:cNvSpPr/>
          <p:nvPr/>
        </p:nvSpPr>
        <p:spPr>
          <a:xfrm>
            <a:off x="7924800" y="4723604"/>
            <a:ext cx="533400" cy="1676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8001000" y="4876004"/>
            <a:ext cx="3810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M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8001000" y="5714998"/>
            <a:ext cx="3810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61" name="Straight Arrow Connector 60"/>
          <p:cNvCxnSpPr>
            <a:stCxn id="59" idx="2"/>
            <a:endCxn id="60" idx="0"/>
          </p:cNvCxnSpPr>
          <p:nvPr/>
        </p:nvCxnSpPr>
        <p:spPr>
          <a:xfrm rot="5400000">
            <a:off x="8038703" y="5562201"/>
            <a:ext cx="305594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60" idx="2"/>
          </p:cNvCxnSpPr>
          <p:nvPr/>
        </p:nvCxnSpPr>
        <p:spPr>
          <a:xfrm rot="5400000">
            <a:off x="7998516" y="6436416"/>
            <a:ext cx="381002" cy="496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62"/>
          <p:cNvSpPr/>
          <p:nvPr/>
        </p:nvSpPr>
        <p:spPr>
          <a:xfrm>
            <a:off x="6400800" y="4723604"/>
            <a:ext cx="533400" cy="1676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6477000" y="4876004"/>
            <a:ext cx="3810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M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6477000" y="5714998"/>
            <a:ext cx="3810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66" name="Straight Arrow Connector 65"/>
          <p:cNvCxnSpPr>
            <a:stCxn id="64" idx="2"/>
            <a:endCxn id="65" idx="0"/>
          </p:cNvCxnSpPr>
          <p:nvPr/>
        </p:nvCxnSpPr>
        <p:spPr>
          <a:xfrm rot="5400000">
            <a:off x="6514703" y="5562201"/>
            <a:ext cx="305594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65" idx="2"/>
          </p:cNvCxnSpPr>
          <p:nvPr/>
        </p:nvCxnSpPr>
        <p:spPr>
          <a:xfrm rot="5400000">
            <a:off x="6474516" y="6436416"/>
            <a:ext cx="381002" cy="496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52" idx="2"/>
            <a:endCxn id="59" idx="0"/>
          </p:cNvCxnSpPr>
          <p:nvPr/>
        </p:nvCxnSpPr>
        <p:spPr>
          <a:xfrm rot="16200000" flipH="1">
            <a:off x="7848600" y="4533104"/>
            <a:ext cx="533400" cy="152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42" idx="2"/>
            <a:endCxn id="64" idx="0"/>
          </p:cNvCxnSpPr>
          <p:nvPr/>
        </p:nvCxnSpPr>
        <p:spPr>
          <a:xfrm rot="5400000">
            <a:off x="6515100" y="4495004"/>
            <a:ext cx="533400" cy="228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52" idx="2"/>
            <a:endCxn id="64" idx="0"/>
          </p:cNvCxnSpPr>
          <p:nvPr/>
        </p:nvCxnSpPr>
        <p:spPr>
          <a:xfrm rot="5400000">
            <a:off x="7086600" y="3923504"/>
            <a:ext cx="533400" cy="1371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42" idx="2"/>
            <a:endCxn id="59" idx="0"/>
          </p:cNvCxnSpPr>
          <p:nvPr/>
        </p:nvCxnSpPr>
        <p:spPr>
          <a:xfrm rot="16200000" flipH="1">
            <a:off x="7277100" y="3961604"/>
            <a:ext cx="533400" cy="1295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endCxn id="7" idx="0"/>
          </p:cNvCxnSpPr>
          <p:nvPr/>
        </p:nvCxnSpPr>
        <p:spPr>
          <a:xfrm rot="5400000">
            <a:off x="587502" y="3634706"/>
            <a:ext cx="292608" cy="15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" idx="2"/>
          </p:cNvCxnSpPr>
          <p:nvPr/>
        </p:nvCxnSpPr>
        <p:spPr>
          <a:xfrm rot="16200000" flipH="1">
            <a:off x="589026" y="4459190"/>
            <a:ext cx="289560" cy="15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Freeform 76"/>
          <p:cNvSpPr/>
          <p:nvPr/>
        </p:nvSpPr>
        <p:spPr>
          <a:xfrm>
            <a:off x="1732405" y="1673106"/>
            <a:ext cx="509874" cy="2121108"/>
          </a:xfrm>
          <a:custGeom>
            <a:avLst/>
            <a:gdLst>
              <a:gd name="connsiteX0" fmla="*/ 553388 w 553388"/>
              <a:gd name="connsiteY0" fmla="*/ 0 h 2121108"/>
              <a:gd name="connsiteX1" fmla="*/ 425971 w 553388"/>
              <a:gd name="connsiteY1" fmla="*/ 194872 h 2121108"/>
              <a:gd name="connsiteX2" fmla="*/ 133663 w 553388"/>
              <a:gd name="connsiteY2" fmla="*/ 412229 h 2121108"/>
              <a:gd name="connsiteX3" fmla="*/ 43722 w 553388"/>
              <a:gd name="connsiteY3" fmla="*/ 906905 h 2121108"/>
              <a:gd name="connsiteX4" fmla="*/ 58712 w 553388"/>
              <a:gd name="connsiteY4" fmla="*/ 1641423 h 2121108"/>
              <a:gd name="connsiteX5" fmla="*/ 395991 w 553388"/>
              <a:gd name="connsiteY5" fmla="*/ 1948721 h 2121108"/>
              <a:gd name="connsiteX6" fmla="*/ 508417 w 553388"/>
              <a:gd name="connsiteY6" fmla="*/ 2121108 h 2121108"/>
              <a:gd name="connsiteX0" fmla="*/ 509874 w 509874"/>
              <a:gd name="connsiteY0" fmla="*/ 0 h 2121108"/>
              <a:gd name="connsiteX1" fmla="*/ 382457 w 509874"/>
              <a:gd name="connsiteY1" fmla="*/ 194872 h 2121108"/>
              <a:gd name="connsiteX2" fmla="*/ 90149 w 509874"/>
              <a:gd name="connsiteY2" fmla="*/ 412229 h 2121108"/>
              <a:gd name="connsiteX3" fmla="*/ 208 w 509874"/>
              <a:gd name="connsiteY3" fmla="*/ 906905 h 2121108"/>
              <a:gd name="connsiteX4" fmla="*/ 91398 w 509874"/>
              <a:gd name="connsiteY4" fmla="*/ 1641423 h 2121108"/>
              <a:gd name="connsiteX5" fmla="*/ 352477 w 509874"/>
              <a:gd name="connsiteY5" fmla="*/ 1948721 h 2121108"/>
              <a:gd name="connsiteX6" fmla="*/ 464903 w 509874"/>
              <a:gd name="connsiteY6" fmla="*/ 2121108 h 212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9874" h="2121108">
                <a:moveTo>
                  <a:pt x="509874" y="0"/>
                </a:moveTo>
                <a:cubicBezTo>
                  <a:pt x="481142" y="63083"/>
                  <a:pt x="452411" y="126167"/>
                  <a:pt x="382457" y="194872"/>
                </a:cubicBezTo>
                <a:cubicBezTo>
                  <a:pt x="312503" y="263577"/>
                  <a:pt x="153857" y="293557"/>
                  <a:pt x="90149" y="412229"/>
                </a:cubicBezTo>
                <a:cubicBezTo>
                  <a:pt x="26441" y="530901"/>
                  <a:pt x="0" y="702039"/>
                  <a:pt x="208" y="906905"/>
                </a:cubicBezTo>
                <a:cubicBezTo>
                  <a:pt x="416" y="1111771"/>
                  <a:pt x="32686" y="1467787"/>
                  <a:pt x="91398" y="1641423"/>
                </a:cubicBezTo>
                <a:cubicBezTo>
                  <a:pt x="150110" y="1815059"/>
                  <a:pt x="290226" y="1868774"/>
                  <a:pt x="352477" y="1948721"/>
                </a:cubicBezTo>
                <a:cubicBezTo>
                  <a:pt x="414728" y="2028668"/>
                  <a:pt x="446165" y="2074888"/>
                  <a:pt x="464903" y="2121108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8" name="Freeform 77"/>
          <p:cNvSpPr/>
          <p:nvPr/>
        </p:nvSpPr>
        <p:spPr>
          <a:xfrm>
            <a:off x="3505200" y="1675604"/>
            <a:ext cx="509874" cy="2121108"/>
          </a:xfrm>
          <a:custGeom>
            <a:avLst/>
            <a:gdLst>
              <a:gd name="connsiteX0" fmla="*/ 553388 w 553388"/>
              <a:gd name="connsiteY0" fmla="*/ 0 h 2121108"/>
              <a:gd name="connsiteX1" fmla="*/ 425971 w 553388"/>
              <a:gd name="connsiteY1" fmla="*/ 194872 h 2121108"/>
              <a:gd name="connsiteX2" fmla="*/ 133663 w 553388"/>
              <a:gd name="connsiteY2" fmla="*/ 412229 h 2121108"/>
              <a:gd name="connsiteX3" fmla="*/ 43722 w 553388"/>
              <a:gd name="connsiteY3" fmla="*/ 906905 h 2121108"/>
              <a:gd name="connsiteX4" fmla="*/ 58712 w 553388"/>
              <a:gd name="connsiteY4" fmla="*/ 1641423 h 2121108"/>
              <a:gd name="connsiteX5" fmla="*/ 395991 w 553388"/>
              <a:gd name="connsiteY5" fmla="*/ 1948721 h 2121108"/>
              <a:gd name="connsiteX6" fmla="*/ 508417 w 553388"/>
              <a:gd name="connsiteY6" fmla="*/ 2121108 h 2121108"/>
              <a:gd name="connsiteX0" fmla="*/ 509874 w 509874"/>
              <a:gd name="connsiteY0" fmla="*/ 0 h 2121108"/>
              <a:gd name="connsiteX1" fmla="*/ 382457 w 509874"/>
              <a:gd name="connsiteY1" fmla="*/ 194872 h 2121108"/>
              <a:gd name="connsiteX2" fmla="*/ 90149 w 509874"/>
              <a:gd name="connsiteY2" fmla="*/ 412229 h 2121108"/>
              <a:gd name="connsiteX3" fmla="*/ 208 w 509874"/>
              <a:gd name="connsiteY3" fmla="*/ 906905 h 2121108"/>
              <a:gd name="connsiteX4" fmla="*/ 91398 w 509874"/>
              <a:gd name="connsiteY4" fmla="*/ 1641423 h 2121108"/>
              <a:gd name="connsiteX5" fmla="*/ 352477 w 509874"/>
              <a:gd name="connsiteY5" fmla="*/ 1948721 h 2121108"/>
              <a:gd name="connsiteX6" fmla="*/ 464903 w 509874"/>
              <a:gd name="connsiteY6" fmla="*/ 2121108 h 212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9874" h="2121108">
                <a:moveTo>
                  <a:pt x="509874" y="0"/>
                </a:moveTo>
                <a:cubicBezTo>
                  <a:pt x="481142" y="63083"/>
                  <a:pt x="452411" y="126167"/>
                  <a:pt x="382457" y="194872"/>
                </a:cubicBezTo>
                <a:cubicBezTo>
                  <a:pt x="312503" y="263577"/>
                  <a:pt x="153857" y="293557"/>
                  <a:pt x="90149" y="412229"/>
                </a:cubicBezTo>
                <a:cubicBezTo>
                  <a:pt x="26441" y="530901"/>
                  <a:pt x="0" y="702039"/>
                  <a:pt x="208" y="906905"/>
                </a:cubicBezTo>
                <a:cubicBezTo>
                  <a:pt x="416" y="1111771"/>
                  <a:pt x="32686" y="1467787"/>
                  <a:pt x="91398" y="1641423"/>
                </a:cubicBezTo>
                <a:cubicBezTo>
                  <a:pt x="150110" y="1815059"/>
                  <a:pt x="290226" y="1868774"/>
                  <a:pt x="352477" y="1948721"/>
                </a:cubicBezTo>
                <a:cubicBezTo>
                  <a:pt x="414728" y="2028668"/>
                  <a:pt x="446165" y="2074888"/>
                  <a:pt x="464903" y="2121108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9" name="Freeform 78"/>
          <p:cNvSpPr/>
          <p:nvPr/>
        </p:nvSpPr>
        <p:spPr>
          <a:xfrm>
            <a:off x="6379564" y="1679352"/>
            <a:ext cx="509874" cy="2121108"/>
          </a:xfrm>
          <a:custGeom>
            <a:avLst/>
            <a:gdLst>
              <a:gd name="connsiteX0" fmla="*/ 553388 w 553388"/>
              <a:gd name="connsiteY0" fmla="*/ 0 h 2121108"/>
              <a:gd name="connsiteX1" fmla="*/ 425971 w 553388"/>
              <a:gd name="connsiteY1" fmla="*/ 194872 h 2121108"/>
              <a:gd name="connsiteX2" fmla="*/ 133663 w 553388"/>
              <a:gd name="connsiteY2" fmla="*/ 412229 h 2121108"/>
              <a:gd name="connsiteX3" fmla="*/ 43722 w 553388"/>
              <a:gd name="connsiteY3" fmla="*/ 906905 h 2121108"/>
              <a:gd name="connsiteX4" fmla="*/ 58712 w 553388"/>
              <a:gd name="connsiteY4" fmla="*/ 1641423 h 2121108"/>
              <a:gd name="connsiteX5" fmla="*/ 395991 w 553388"/>
              <a:gd name="connsiteY5" fmla="*/ 1948721 h 2121108"/>
              <a:gd name="connsiteX6" fmla="*/ 508417 w 553388"/>
              <a:gd name="connsiteY6" fmla="*/ 2121108 h 2121108"/>
              <a:gd name="connsiteX0" fmla="*/ 509874 w 509874"/>
              <a:gd name="connsiteY0" fmla="*/ 0 h 2121108"/>
              <a:gd name="connsiteX1" fmla="*/ 382457 w 509874"/>
              <a:gd name="connsiteY1" fmla="*/ 194872 h 2121108"/>
              <a:gd name="connsiteX2" fmla="*/ 90149 w 509874"/>
              <a:gd name="connsiteY2" fmla="*/ 412229 h 2121108"/>
              <a:gd name="connsiteX3" fmla="*/ 208 w 509874"/>
              <a:gd name="connsiteY3" fmla="*/ 906905 h 2121108"/>
              <a:gd name="connsiteX4" fmla="*/ 91398 w 509874"/>
              <a:gd name="connsiteY4" fmla="*/ 1641423 h 2121108"/>
              <a:gd name="connsiteX5" fmla="*/ 352477 w 509874"/>
              <a:gd name="connsiteY5" fmla="*/ 1948721 h 2121108"/>
              <a:gd name="connsiteX6" fmla="*/ 464903 w 509874"/>
              <a:gd name="connsiteY6" fmla="*/ 2121108 h 212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9874" h="2121108">
                <a:moveTo>
                  <a:pt x="509874" y="0"/>
                </a:moveTo>
                <a:cubicBezTo>
                  <a:pt x="481142" y="63083"/>
                  <a:pt x="452411" y="126167"/>
                  <a:pt x="382457" y="194872"/>
                </a:cubicBezTo>
                <a:cubicBezTo>
                  <a:pt x="312503" y="263577"/>
                  <a:pt x="153857" y="293557"/>
                  <a:pt x="90149" y="412229"/>
                </a:cubicBezTo>
                <a:cubicBezTo>
                  <a:pt x="26441" y="530901"/>
                  <a:pt x="0" y="702039"/>
                  <a:pt x="208" y="906905"/>
                </a:cubicBezTo>
                <a:cubicBezTo>
                  <a:pt x="416" y="1111771"/>
                  <a:pt x="32686" y="1467787"/>
                  <a:pt x="91398" y="1641423"/>
                </a:cubicBezTo>
                <a:cubicBezTo>
                  <a:pt x="150110" y="1815059"/>
                  <a:pt x="290226" y="1868774"/>
                  <a:pt x="352477" y="1948721"/>
                </a:cubicBezTo>
                <a:cubicBezTo>
                  <a:pt x="414728" y="2028668"/>
                  <a:pt x="446165" y="2074888"/>
                  <a:pt x="464903" y="2121108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0" name="Freeform 79"/>
          <p:cNvSpPr/>
          <p:nvPr/>
        </p:nvSpPr>
        <p:spPr>
          <a:xfrm flipH="1">
            <a:off x="8059920" y="1681850"/>
            <a:ext cx="474480" cy="2121108"/>
          </a:xfrm>
          <a:custGeom>
            <a:avLst/>
            <a:gdLst>
              <a:gd name="connsiteX0" fmla="*/ 553388 w 553388"/>
              <a:gd name="connsiteY0" fmla="*/ 0 h 2121108"/>
              <a:gd name="connsiteX1" fmla="*/ 425971 w 553388"/>
              <a:gd name="connsiteY1" fmla="*/ 194872 h 2121108"/>
              <a:gd name="connsiteX2" fmla="*/ 133663 w 553388"/>
              <a:gd name="connsiteY2" fmla="*/ 412229 h 2121108"/>
              <a:gd name="connsiteX3" fmla="*/ 43722 w 553388"/>
              <a:gd name="connsiteY3" fmla="*/ 906905 h 2121108"/>
              <a:gd name="connsiteX4" fmla="*/ 58712 w 553388"/>
              <a:gd name="connsiteY4" fmla="*/ 1641423 h 2121108"/>
              <a:gd name="connsiteX5" fmla="*/ 395991 w 553388"/>
              <a:gd name="connsiteY5" fmla="*/ 1948721 h 2121108"/>
              <a:gd name="connsiteX6" fmla="*/ 508417 w 553388"/>
              <a:gd name="connsiteY6" fmla="*/ 2121108 h 2121108"/>
              <a:gd name="connsiteX0" fmla="*/ 509874 w 509874"/>
              <a:gd name="connsiteY0" fmla="*/ 0 h 2121108"/>
              <a:gd name="connsiteX1" fmla="*/ 382457 w 509874"/>
              <a:gd name="connsiteY1" fmla="*/ 194872 h 2121108"/>
              <a:gd name="connsiteX2" fmla="*/ 90149 w 509874"/>
              <a:gd name="connsiteY2" fmla="*/ 412229 h 2121108"/>
              <a:gd name="connsiteX3" fmla="*/ 208 w 509874"/>
              <a:gd name="connsiteY3" fmla="*/ 906905 h 2121108"/>
              <a:gd name="connsiteX4" fmla="*/ 91398 w 509874"/>
              <a:gd name="connsiteY4" fmla="*/ 1641423 h 2121108"/>
              <a:gd name="connsiteX5" fmla="*/ 352477 w 509874"/>
              <a:gd name="connsiteY5" fmla="*/ 1948721 h 2121108"/>
              <a:gd name="connsiteX6" fmla="*/ 464903 w 509874"/>
              <a:gd name="connsiteY6" fmla="*/ 2121108 h 212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9874" h="2121108">
                <a:moveTo>
                  <a:pt x="509874" y="0"/>
                </a:moveTo>
                <a:cubicBezTo>
                  <a:pt x="481142" y="63083"/>
                  <a:pt x="452411" y="126167"/>
                  <a:pt x="382457" y="194872"/>
                </a:cubicBezTo>
                <a:cubicBezTo>
                  <a:pt x="312503" y="263577"/>
                  <a:pt x="153857" y="293557"/>
                  <a:pt x="90149" y="412229"/>
                </a:cubicBezTo>
                <a:cubicBezTo>
                  <a:pt x="26441" y="530901"/>
                  <a:pt x="0" y="702039"/>
                  <a:pt x="208" y="906905"/>
                </a:cubicBezTo>
                <a:cubicBezTo>
                  <a:pt x="416" y="1111771"/>
                  <a:pt x="32686" y="1467787"/>
                  <a:pt x="91398" y="1641423"/>
                </a:cubicBezTo>
                <a:cubicBezTo>
                  <a:pt x="150110" y="1815059"/>
                  <a:pt x="290226" y="1868774"/>
                  <a:pt x="352477" y="1948721"/>
                </a:cubicBezTo>
                <a:cubicBezTo>
                  <a:pt x="414728" y="2028668"/>
                  <a:pt x="446165" y="2074888"/>
                  <a:pt x="464903" y="2121108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 flipH="1">
            <a:off x="5181600" y="1675604"/>
            <a:ext cx="474480" cy="2121108"/>
          </a:xfrm>
          <a:custGeom>
            <a:avLst/>
            <a:gdLst>
              <a:gd name="connsiteX0" fmla="*/ 553388 w 553388"/>
              <a:gd name="connsiteY0" fmla="*/ 0 h 2121108"/>
              <a:gd name="connsiteX1" fmla="*/ 425971 w 553388"/>
              <a:gd name="connsiteY1" fmla="*/ 194872 h 2121108"/>
              <a:gd name="connsiteX2" fmla="*/ 133663 w 553388"/>
              <a:gd name="connsiteY2" fmla="*/ 412229 h 2121108"/>
              <a:gd name="connsiteX3" fmla="*/ 43722 w 553388"/>
              <a:gd name="connsiteY3" fmla="*/ 906905 h 2121108"/>
              <a:gd name="connsiteX4" fmla="*/ 58712 w 553388"/>
              <a:gd name="connsiteY4" fmla="*/ 1641423 h 2121108"/>
              <a:gd name="connsiteX5" fmla="*/ 395991 w 553388"/>
              <a:gd name="connsiteY5" fmla="*/ 1948721 h 2121108"/>
              <a:gd name="connsiteX6" fmla="*/ 508417 w 553388"/>
              <a:gd name="connsiteY6" fmla="*/ 2121108 h 2121108"/>
              <a:gd name="connsiteX0" fmla="*/ 509874 w 509874"/>
              <a:gd name="connsiteY0" fmla="*/ 0 h 2121108"/>
              <a:gd name="connsiteX1" fmla="*/ 382457 w 509874"/>
              <a:gd name="connsiteY1" fmla="*/ 194872 h 2121108"/>
              <a:gd name="connsiteX2" fmla="*/ 90149 w 509874"/>
              <a:gd name="connsiteY2" fmla="*/ 412229 h 2121108"/>
              <a:gd name="connsiteX3" fmla="*/ 208 w 509874"/>
              <a:gd name="connsiteY3" fmla="*/ 906905 h 2121108"/>
              <a:gd name="connsiteX4" fmla="*/ 91398 w 509874"/>
              <a:gd name="connsiteY4" fmla="*/ 1641423 h 2121108"/>
              <a:gd name="connsiteX5" fmla="*/ 352477 w 509874"/>
              <a:gd name="connsiteY5" fmla="*/ 1948721 h 2121108"/>
              <a:gd name="connsiteX6" fmla="*/ 464903 w 509874"/>
              <a:gd name="connsiteY6" fmla="*/ 2121108 h 212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9874" h="2121108">
                <a:moveTo>
                  <a:pt x="509874" y="0"/>
                </a:moveTo>
                <a:cubicBezTo>
                  <a:pt x="481142" y="63083"/>
                  <a:pt x="452411" y="126167"/>
                  <a:pt x="382457" y="194872"/>
                </a:cubicBezTo>
                <a:cubicBezTo>
                  <a:pt x="312503" y="263577"/>
                  <a:pt x="153857" y="293557"/>
                  <a:pt x="90149" y="412229"/>
                </a:cubicBezTo>
                <a:cubicBezTo>
                  <a:pt x="26441" y="530901"/>
                  <a:pt x="0" y="702039"/>
                  <a:pt x="208" y="906905"/>
                </a:cubicBezTo>
                <a:cubicBezTo>
                  <a:pt x="416" y="1111771"/>
                  <a:pt x="32686" y="1467787"/>
                  <a:pt x="91398" y="1641423"/>
                </a:cubicBezTo>
                <a:cubicBezTo>
                  <a:pt x="150110" y="1815059"/>
                  <a:pt x="290226" y="1868774"/>
                  <a:pt x="352477" y="1948721"/>
                </a:cubicBezTo>
                <a:cubicBezTo>
                  <a:pt x="414728" y="2028668"/>
                  <a:pt x="446165" y="2074888"/>
                  <a:pt x="464903" y="2121108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2" name="TextBox 218"/>
          <p:cNvSpPr txBox="1"/>
          <p:nvPr/>
        </p:nvSpPr>
        <p:spPr>
          <a:xfrm>
            <a:off x="1143000" y="4495800"/>
            <a:ext cx="6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static</a:t>
            </a:r>
            <a:endParaRPr lang="en-US" dirty="0"/>
          </a:p>
        </p:txBody>
      </p:sp>
      <p:sp>
        <p:nvSpPr>
          <p:cNvPr id="83" name="TextBox 288"/>
          <p:cNvSpPr txBox="1"/>
          <p:nvPr/>
        </p:nvSpPr>
        <p:spPr>
          <a:xfrm>
            <a:off x="2679447" y="4495800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dynamic</a:t>
            </a:r>
            <a:endParaRPr lang="en-US" dirty="0"/>
          </a:p>
        </p:txBody>
      </p:sp>
      <p:sp>
        <p:nvSpPr>
          <p:cNvPr id="84" name="TextBox 288"/>
          <p:cNvSpPr txBox="1"/>
          <p:nvPr/>
        </p:nvSpPr>
        <p:spPr>
          <a:xfrm>
            <a:off x="5257800" y="4495800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dynamic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 animBg="1"/>
      <p:bldP spid="9" grpId="0" animBg="1"/>
      <p:bldP spid="10" grpId="0" animBg="1"/>
      <p:bldP spid="13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4" grpId="0" animBg="1"/>
      <p:bldP spid="26" grpId="0" animBg="1"/>
      <p:bldP spid="28" grpId="0" animBg="1"/>
      <p:bldP spid="31" grpId="0" animBg="1"/>
      <p:bldP spid="34" grpId="0" animBg="1"/>
      <p:bldP spid="37" grpId="0" animBg="1"/>
      <p:bldP spid="38" grpId="0" animBg="1"/>
      <p:bldP spid="39" grpId="0" animBg="1"/>
      <p:bldP spid="42" grpId="0" animBg="1"/>
      <p:bldP spid="44" grpId="0" animBg="1"/>
      <p:bldP spid="46" grpId="0" animBg="1"/>
      <p:bldP spid="49" grpId="0" animBg="1"/>
      <p:bldP spid="52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3" grpId="0" animBg="1"/>
      <p:bldP spid="64" grpId="0" animBg="1"/>
      <p:bldP spid="65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1"/>
      <p:bldP spid="83" grpId="1"/>
      <p:bldP spid="8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34216" y="722555"/>
            <a:ext cx="3109383" cy="61354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Expectation Maximization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2133600" cy="365125"/>
          </a:xfrm>
        </p:spPr>
        <p:txBody>
          <a:bodyPr/>
          <a:lstStyle/>
          <a:p>
            <a:fld id="{05B373E8-BEAF-4D31-8BC4-0CF0FBB3AA11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48400" y="3200400"/>
            <a:ext cx="2665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smtClean="0"/>
              <a:t> 160 </a:t>
            </a:r>
            <a:r>
              <a:rPr lang="en-US" sz="2400" dirty="0" smtClean="0"/>
              <a:t>lines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3 iterations shown</a:t>
            </a:r>
          </a:p>
        </p:txBody>
      </p:sp>
      <p:sp>
        <p:nvSpPr>
          <p:cNvPr id="49154" name="AutoShape 2" descr="job graph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6" name="AutoShape 4" descr="job graph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514600" y="838200"/>
            <a:ext cx="2514600" cy="1828800"/>
          </a:xfrm>
          <a:prstGeom prst="roundRect">
            <a:avLst>
              <a:gd name="adj" fmla="val 12778"/>
            </a:avLst>
          </a:prstGeom>
          <a:solidFill>
            <a:srgbClr val="FFFFCC">
              <a:alpha val="38824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895600" y="2895600"/>
            <a:ext cx="2514600" cy="1828800"/>
          </a:xfrm>
          <a:prstGeom prst="roundRect">
            <a:avLst>
              <a:gd name="adj" fmla="val 12778"/>
            </a:avLst>
          </a:prstGeom>
          <a:solidFill>
            <a:srgbClr val="FFFFCC">
              <a:alpha val="38824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976880" y="4897120"/>
            <a:ext cx="2509520" cy="1808480"/>
          </a:xfrm>
          <a:prstGeom prst="roundRect">
            <a:avLst>
              <a:gd name="adj" fmla="val 12778"/>
            </a:avLst>
          </a:prstGeom>
          <a:solidFill>
            <a:srgbClr val="FFFFCC">
              <a:alpha val="38824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Index Maps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447800"/>
            <a:ext cx="5429250" cy="487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85800" y="1295400"/>
            <a:ext cx="189327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Images</a:t>
            </a:r>
          </a:p>
          <a:p>
            <a:endParaRPr lang="en-US" sz="4000" dirty="0" smtClean="0"/>
          </a:p>
          <a:p>
            <a:endParaRPr lang="en-US" sz="4000" dirty="0" smtClean="0"/>
          </a:p>
          <a:p>
            <a:endParaRPr lang="en-US" sz="4000" dirty="0" smtClean="0"/>
          </a:p>
          <a:p>
            <a:endParaRPr lang="en-US" sz="4000" dirty="0" smtClean="0"/>
          </a:p>
          <a:p>
            <a:endParaRPr lang="en-US" sz="4000" dirty="0" smtClean="0"/>
          </a:p>
          <a:p>
            <a:endParaRPr lang="en-US" sz="4000" dirty="0" smtClean="0"/>
          </a:p>
          <a:p>
            <a:r>
              <a:rPr lang="en-US" sz="4000" dirty="0" smtClean="0"/>
              <a:t>features</a:t>
            </a:r>
            <a:endParaRPr lang="en-US" sz="4000" dirty="0"/>
          </a:p>
        </p:txBody>
      </p:sp>
      <p:sp>
        <p:nvSpPr>
          <p:cNvPr id="10" name="Down Arrow 9"/>
          <p:cNvSpPr/>
          <p:nvPr/>
        </p:nvSpPr>
        <p:spPr>
          <a:xfrm>
            <a:off x="1219200" y="2438400"/>
            <a:ext cx="685800" cy="2743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194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4087125"/>
            <a:ext cx="467620" cy="367961"/>
          </a:xfrm>
          <a:prstGeom prst="rect">
            <a:avLst/>
          </a:prstGeom>
          <a:noFill/>
        </p:spPr>
      </p:pic>
      <p:sp>
        <p:nvSpPr>
          <p:cNvPr id="204" name="Rounded Rectangle 203"/>
          <p:cNvSpPr/>
          <p:nvPr/>
        </p:nvSpPr>
        <p:spPr>
          <a:xfrm>
            <a:off x="5257800" y="4003271"/>
            <a:ext cx="1142375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pic>
        <p:nvPicPr>
          <p:cNvPr id="174" name="Picture 173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581400"/>
            <a:ext cx="467620" cy="367961"/>
          </a:xfrm>
          <a:prstGeom prst="rect">
            <a:avLst/>
          </a:prstGeom>
          <a:noFill/>
        </p:spPr>
      </p:pic>
      <p:sp>
        <p:nvSpPr>
          <p:cNvPr id="183" name="Rounded Rectangle 182"/>
          <p:cNvSpPr/>
          <p:nvPr/>
        </p:nvSpPr>
        <p:spPr>
          <a:xfrm>
            <a:off x="5638800" y="3469871"/>
            <a:ext cx="761375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pic>
        <p:nvPicPr>
          <p:cNvPr id="175" name="Picture 174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7453" y="3553725"/>
            <a:ext cx="467620" cy="367961"/>
          </a:xfrm>
          <a:prstGeom prst="rect">
            <a:avLst/>
          </a:prstGeom>
          <a:noFill/>
        </p:spPr>
      </p:pic>
      <p:sp>
        <p:nvSpPr>
          <p:cNvPr id="188" name="Rounded Rectangle 187"/>
          <p:cNvSpPr/>
          <p:nvPr/>
        </p:nvSpPr>
        <p:spPr>
          <a:xfrm>
            <a:off x="6841817" y="3469871"/>
            <a:ext cx="963579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305" name="Rounded Rectangle 304"/>
          <p:cNvSpPr/>
          <p:nvPr/>
        </p:nvSpPr>
        <p:spPr>
          <a:xfrm>
            <a:off x="5715000" y="3509400"/>
            <a:ext cx="622005" cy="294118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06" name="Rounded Rectangle 305"/>
          <p:cNvSpPr/>
          <p:nvPr/>
        </p:nvSpPr>
        <p:spPr>
          <a:xfrm>
            <a:off x="6898200" y="3509400"/>
            <a:ext cx="841800" cy="294118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pic>
        <p:nvPicPr>
          <p:cNvPr id="176" name="Picture 175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3553725"/>
            <a:ext cx="467620" cy="367961"/>
          </a:xfrm>
          <a:prstGeom prst="rect">
            <a:avLst/>
          </a:prstGeom>
          <a:noFill/>
        </p:spPr>
      </p:pic>
      <p:sp>
        <p:nvSpPr>
          <p:cNvPr id="177" name="Rounded Rectangle 176"/>
          <p:cNvSpPr/>
          <p:nvPr/>
        </p:nvSpPr>
        <p:spPr>
          <a:xfrm>
            <a:off x="3991227" y="3469871"/>
            <a:ext cx="1329573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300" name="Rounded Rectangle 299"/>
          <p:cNvSpPr/>
          <p:nvPr/>
        </p:nvSpPr>
        <p:spPr>
          <a:xfrm>
            <a:off x="4036800" y="3509400"/>
            <a:ext cx="657600" cy="294118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303" name="Rounded Rectangle 302"/>
          <p:cNvSpPr/>
          <p:nvPr/>
        </p:nvSpPr>
        <p:spPr>
          <a:xfrm>
            <a:off x="4724400" y="3505200"/>
            <a:ext cx="533400" cy="294118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Language Summary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2286000"/>
            <a:ext cx="208063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Where</a:t>
            </a:r>
          </a:p>
          <a:p>
            <a:r>
              <a:rPr lang="en-US" sz="3600" dirty="0" smtClean="0"/>
              <a:t>Select</a:t>
            </a:r>
          </a:p>
          <a:p>
            <a:r>
              <a:rPr lang="en-US" sz="3600" dirty="0" err="1" smtClean="0"/>
              <a:t>GroupBy</a:t>
            </a:r>
            <a:endParaRPr lang="en-US" sz="3600" dirty="0" smtClean="0"/>
          </a:p>
          <a:p>
            <a:r>
              <a:rPr lang="en-US" sz="3600" dirty="0" err="1" smtClean="0"/>
              <a:t>OrderBy</a:t>
            </a:r>
            <a:endParaRPr lang="en-US" sz="3600" dirty="0" smtClean="0"/>
          </a:p>
          <a:p>
            <a:r>
              <a:rPr lang="en-US" sz="3600" dirty="0" smtClean="0"/>
              <a:t>Aggregate</a:t>
            </a:r>
          </a:p>
          <a:p>
            <a:r>
              <a:rPr lang="en-US" sz="3600" dirty="0" smtClean="0"/>
              <a:t>Join</a:t>
            </a:r>
          </a:p>
        </p:txBody>
      </p:sp>
      <p:pic>
        <p:nvPicPr>
          <p:cNvPr id="5" name="Picture 4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532" y="1572525"/>
            <a:ext cx="467620" cy="367961"/>
          </a:xfrm>
          <a:prstGeom prst="rect">
            <a:avLst/>
          </a:prstGeom>
          <a:noFill/>
        </p:spPr>
      </p:pic>
      <p:pic>
        <p:nvPicPr>
          <p:cNvPr id="6" name="Picture 5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7453" y="1572525"/>
            <a:ext cx="467620" cy="367961"/>
          </a:xfrm>
          <a:prstGeom prst="rect">
            <a:avLst/>
          </a:prstGeom>
          <a:noFill/>
        </p:spPr>
      </p:pic>
      <p:pic>
        <p:nvPicPr>
          <p:cNvPr id="7" name="Picture 6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572525"/>
            <a:ext cx="467620" cy="367961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3991227" y="1488671"/>
            <a:ext cx="1164325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9" name="Rectangle 8"/>
          <p:cNvSpPr/>
          <p:nvPr/>
        </p:nvSpPr>
        <p:spPr>
          <a:xfrm>
            <a:off x="4111675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12420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1" name="Rectangle 10"/>
          <p:cNvSpPr/>
          <p:nvPr/>
        </p:nvSpPr>
        <p:spPr>
          <a:xfrm>
            <a:off x="4513166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2" name="Rectangle 11"/>
          <p:cNvSpPr/>
          <p:nvPr/>
        </p:nvSpPr>
        <p:spPr>
          <a:xfrm>
            <a:off x="4713912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3" name="Rectangle 12"/>
          <p:cNvSpPr/>
          <p:nvPr/>
        </p:nvSpPr>
        <p:spPr>
          <a:xfrm>
            <a:off x="4914658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" name="Rounded Rectangle 13"/>
          <p:cNvSpPr/>
          <p:nvPr/>
        </p:nvSpPr>
        <p:spPr>
          <a:xfrm>
            <a:off x="5436596" y="1488671"/>
            <a:ext cx="963579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5" name="Rectangle 14"/>
          <p:cNvSpPr/>
          <p:nvPr/>
        </p:nvSpPr>
        <p:spPr>
          <a:xfrm>
            <a:off x="5557043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" name="Rectangle 15"/>
          <p:cNvSpPr/>
          <p:nvPr/>
        </p:nvSpPr>
        <p:spPr>
          <a:xfrm>
            <a:off x="5757789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7" name="Rectangle 16"/>
          <p:cNvSpPr/>
          <p:nvPr/>
        </p:nvSpPr>
        <p:spPr>
          <a:xfrm>
            <a:off x="5958535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" name="Rectangle 17"/>
          <p:cNvSpPr/>
          <p:nvPr/>
        </p:nvSpPr>
        <p:spPr>
          <a:xfrm>
            <a:off x="6159282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9" name="Rounded Rectangle 18"/>
          <p:cNvSpPr/>
          <p:nvPr/>
        </p:nvSpPr>
        <p:spPr>
          <a:xfrm>
            <a:off x="6841817" y="1488671"/>
            <a:ext cx="963579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0" name="Rectangle 19"/>
          <p:cNvSpPr/>
          <p:nvPr/>
        </p:nvSpPr>
        <p:spPr>
          <a:xfrm>
            <a:off x="6962263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1" name="Rectangle 20"/>
          <p:cNvSpPr/>
          <p:nvPr/>
        </p:nvSpPr>
        <p:spPr>
          <a:xfrm>
            <a:off x="7163009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" name="Rectangle 21"/>
          <p:cNvSpPr/>
          <p:nvPr/>
        </p:nvSpPr>
        <p:spPr>
          <a:xfrm>
            <a:off x="7363755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3" name="Rectangle 22"/>
          <p:cNvSpPr/>
          <p:nvPr/>
        </p:nvSpPr>
        <p:spPr>
          <a:xfrm>
            <a:off x="7564501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pic>
        <p:nvPicPr>
          <p:cNvPr id="132" name="Picture 131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532" y="2486925"/>
            <a:ext cx="467620" cy="367961"/>
          </a:xfrm>
          <a:prstGeom prst="rect">
            <a:avLst/>
          </a:prstGeom>
          <a:noFill/>
        </p:spPr>
      </p:pic>
      <p:pic>
        <p:nvPicPr>
          <p:cNvPr id="133" name="Picture 13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7453" y="2486925"/>
            <a:ext cx="467620" cy="367961"/>
          </a:xfrm>
          <a:prstGeom prst="rect">
            <a:avLst/>
          </a:prstGeom>
          <a:noFill/>
        </p:spPr>
      </p:pic>
      <p:pic>
        <p:nvPicPr>
          <p:cNvPr id="134" name="Picture 133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2486925"/>
            <a:ext cx="467620" cy="367961"/>
          </a:xfrm>
          <a:prstGeom prst="rect">
            <a:avLst/>
          </a:prstGeom>
          <a:noFill/>
        </p:spPr>
      </p:pic>
      <p:sp>
        <p:nvSpPr>
          <p:cNvPr id="135" name="Rounded Rectangle 134"/>
          <p:cNvSpPr/>
          <p:nvPr/>
        </p:nvSpPr>
        <p:spPr>
          <a:xfrm>
            <a:off x="3991227" y="2403071"/>
            <a:ext cx="1164325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36" name="Rectangle 135"/>
          <p:cNvSpPr/>
          <p:nvPr/>
        </p:nvSpPr>
        <p:spPr>
          <a:xfrm>
            <a:off x="4111675" y="24453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4513166" y="24453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39" name="Rectangle 138"/>
          <p:cNvSpPr/>
          <p:nvPr/>
        </p:nvSpPr>
        <p:spPr>
          <a:xfrm>
            <a:off x="4713912" y="24453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1" name="Rounded Rectangle 140"/>
          <p:cNvSpPr/>
          <p:nvPr/>
        </p:nvSpPr>
        <p:spPr>
          <a:xfrm>
            <a:off x="5436596" y="2403071"/>
            <a:ext cx="963579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43" name="Rectangle 142"/>
          <p:cNvSpPr/>
          <p:nvPr/>
        </p:nvSpPr>
        <p:spPr>
          <a:xfrm>
            <a:off x="5757789" y="24453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4" name="Rectangle 143"/>
          <p:cNvSpPr/>
          <p:nvPr/>
        </p:nvSpPr>
        <p:spPr>
          <a:xfrm>
            <a:off x="5958535" y="24453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5" name="Rectangle 144"/>
          <p:cNvSpPr/>
          <p:nvPr/>
        </p:nvSpPr>
        <p:spPr>
          <a:xfrm>
            <a:off x="6159282" y="24453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6" name="Rounded Rectangle 145"/>
          <p:cNvSpPr/>
          <p:nvPr/>
        </p:nvSpPr>
        <p:spPr>
          <a:xfrm>
            <a:off x="6841817" y="2403071"/>
            <a:ext cx="963579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47" name="Rectangle 146"/>
          <p:cNvSpPr/>
          <p:nvPr/>
        </p:nvSpPr>
        <p:spPr>
          <a:xfrm>
            <a:off x="6962263" y="24453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8" name="Rectangle 147"/>
          <p:cNvSpPr/>
          <p:nvPr/>
        </p:nvSpPr>
        <p:spPr>
          <a:xfrm>
            <a:off x="7163009" y="24453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pic>
        <p:nvPicPr>
          <p:cNvPr id="153" name="Picture 15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532" y="3020325"/>
            <a:ext cx="467620" cy="367961"/>
          </a:xfrm>
          <a:prstGeom prst="rect">
            <a:avLst/>
          </a:prstGeom>
          <a:noFill/>
        </p:spPr>
      </p:pic>
      <p:pic>
        <p:nvPicPr>
          <p:cNvPr id="154" name="Picture 153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7453" y="3020325"/>
            <a:ext cx="467620" cy="367961"/>
          </a:xfrm>
          <a:prstGeom prst="rect">
            <a:avLst/>
          </a:prstGeom>
          <a:noFill/>
        </p:spPr>
      </p:pic>
      <p:pic>
        <p:nvPicPr>
          <p:cNvPr id="155" name="Picture 154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3020325"/>
            <a:ext cx="467620" cy="367961"/>
          </a:xfrm>
          <a:prstGeom prst="rect">
            <a:avLst/>
          </a:prstGeom>
          <a:noFill/>
        </p:spPr>
      </p:pic>
      <p:sp>
        <p:nvSpPr>
          <p:cNvPr id="156" name="Rounded Rectangle 155"/>
          <p:cNvSpPr/>
          <p:nvPr/>
        </p:nvSpPr>
        <p:spPr>
          <a:xfrm>
            <a:off x="3991227" y="2936471"/>
            <a:ext cx="1164325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57" name="Rectangle 156"/>
          <p:cNvSpPr/>
          <p:nvPr/>
        </p:nvSpPr>
        <p:spPr>
          <a:xfrm>
            <a:off x="4089600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4290345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59" name="Rectangle 158"/>
          <p:cNvSpPr/>
          <p:nvPr/>
        </p:nvSpPr>
        <p:spPr>
          <a:xfrm>
            <a:off x="4491091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0" name="Rectangle 159"/>
          <p:cNvSpPr/>
          <p:nvPr/>
        </p:nvSpPr>
        <p:spPr>
          <a:xfrm>
            <a:off x="4691837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1" name="Rectangle 160"/>
          <p:cNvSpPr/>
          <p:nvPr/>
        </p:nvSpPr>
        <p:spPr>
          <a:xfrm>
            <a:off x="4892583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2" name="Rounded Rectangle 161"/>
          <p:cNvSpPr/>
          <p:nvPr/>
        </p:nvSpPr>
        <p:spPr>
          <a:xfrm>
            <a:off x="5436596" y="2936471"/>
            <a:ext cx="963579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63" name="Rectangle 162"/>
          <p:cNvSpPr/>
          <p:nvPr/>
        </p:nvSpPr>
        <p:spPr>
          <a:xfrm>
            <a:off x="5534968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4" name="Rectangle 163"/>
          <p:cNvSpPr/>
          <p:nvPr/>
        </p:nvSpPr>
        <p:spPr>
          <a:xfrm>
            <a:off x="5735714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5" name="Rectangle 164"/>
          <p:cNvSpPr/>
          <p:nvPr/>
        </p:nvSpPr>
        <p:spPr>
          <a:xfrm>
            <a:off x="5936460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6" name="Rectangle 165"/>
          <p:cNvSpPr/>
          <p:nvPr/>
        </p:nvSpPr>
        <p:spPr>
          <a:xfrm>
            <a:off x="6137207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7" name="Rounded Rectangle 166"/>
          <p:cNvSpPr/>
          <p:nvPr/>
        </p:nvSpPr>
        <p:spPr>
          <a:xfrm>
            <a:off x="6841817" y="2936471"/>
            <a:ext cx="963579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68" name="Rectangle 167"/>
          <p:cNvSpPr/>
          <p:nvPr/>
        </p:nvSpPr>
        <p:spPr>
          <a:xfrm>
            <a:off x="6940188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9" name="Rectangle 168"/>
          <p:cNvSpPr/>
          <p:nvPr/>
        </p:nvSpPr>
        <p:spPr>
          <a:xfrm>
            <a:off x="7140934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70" name="Rectangle 169"/>
          <p:cNvSpPr/>
          <p:nvPr/>
        </p:nvSpPr>
        <p:spPr>
          <a:xfrm>
            <a:off x="7341680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71" name="Rectangle 170"/>
          <p:cNvSpPr/>
          <p:nvPr/>
        </p:nvSpPr>
        <p:spPr>
          <a:xfrm>
            <a:off x="7542426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78" name="Rectangle 177"/>
          <p:cNvSpPr/>
          <p:nvPr/>
        </p:nvSpPr>
        <p:spPr>
          <a:xfrm>
            <a:off x="4114374" y="3571201"/>
            <a:ext cx="115050" cy="1778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4315119" y="3571201"/>
            <a:ext cx="115050" cy="1778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0" name="Rectangle 179"/>
          <p:cNvSpPr/>
          <p:nvPr/>
        </p:nvSpPr>
        <p:spPr>
          <a:xfrm>
            <a:off x="4515865" y="3571201"/>
            <a:ext cx="115050" cy="1778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1" name="Rectangle 180"/>
          <p:cNvSpPr/>
          <p:nvPr/>
        </p:nvSpPr>
        <p:spPr>
          <a:xfrm>
            <a:off x="4761750" y="3571201"/>
            <a:ext cx="115050" cy="177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2" name="Rectangle 181"/>
          <p:cNvSpPr/>
          <p:nvPr/>
        </p:nvSpPr>
        <p:spPr>
          <a:xfrm>
            <a:off x="4933575" y="3571201"/>
            <a:ext cx="115050" cy="177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5" name="Rectangle 184"/>
          <p:cNvSpPr/>
          <p:nvPr/>
        </p:nvSpPr>
        <p:spPr>
          <a:xfrm>
            <a:off x="5760488" y="3571201"/>
            <a:ext cx="115050" cy="17785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6" name="Rectangle 185"/>
          <p:cNvSpPr/>
          <p:nvPr/>
        </p:nvSpPr>
        <p:spPr>
          <a:xfrm>
            <a:off x="5961234" y="3571201"/>
            <a:ext cx="115050" cy="17785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7" name="Rectangle 186"/>
          <p:cNvSpPr/>
          <p:nvPr/>
        </p:nvSpPr>
        <p:spPr>
          <a:xfrm>
            <a:off x="6161981" y="3571201"/>
            <a:ext cx="115050" cy="17785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9" name="Rectangle 188"/>
          <p:cNvSpPr/>
          <p:nvPr/>
        </p:nvSpPr>
        <p:spPr>
          <a:xfrm>
            <a:off x="6964962" y="3571201"/>
            <a:ext cx="115050" cy="177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90" name="Rectangle 189"/>
          <p:cNvSpPr/>
          <p:nvPr/>
        </p:nvSpPr>
        <p:spPr>
          <a:xfrm>
            <a:off x="7165708" y="3571201"/>
            <a:ext cx="115050" cy="177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91" name="Rectangle 190"/>
          <p:cNvSpPr/>
          <p:nvPr/>
        </p:nvSpPr>
        <p:spPr>
          <a:xfrm>
            <a:off x="7366454" y="3571201"/>
            <a:ext cx="115050" cy="177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92" name="Rectangle 191"/>
          <p:cNvSpPr/>
          <p:nvPr/>
        </p:nvSpPr>
        <p:spPr>
          <a:xfrm>
            <a:off x="7567200" y="3571201"/>
            <a:ext cx="115050" cy="177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pic>
        <p:nvPicPr>
          <p:cNvPr id="196" name="Picture 195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7453" y="4087125"/>
            <a:ext cx="467620" cy="367961"/>
          </a:xfrm>
          <a:prstGeom prst="rect">
            <a:avLst/>
          </a:prstGeom>
          <a:noFill/>
        </p:spPr>
      </p:pic>
      <p:pic>
        <p:nvPicPr>
          <p:cNvPr id="197" name="Picture 196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4087125"/>
            <a:ext cx="467620" cy="367961"/>
          </a:xfrm>
          <a:prstGeom prst="rect">
            <a:avLst/>
          </a:prstGeom>
          <a:noFill/>
        </p:spPr>
      </p:pic>
      <p:sp>
        <p:nvSpPr>
          <p:cNvPr id="198" name="Rounded Rectangle 197"/>
          <p:cNvSpPr/>
          <p:nvPr/>
        </p:nvSpPr>
        <p:spPr>
          <a:xfrm>
            <a:off x="3991227" y="4003271"/>
            <a:ext cx="961773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99" name="Rectangle 198"/>
          <p:cNvSpPr/>
          <p:nvPr/>
        </p:nvSpPr>
        <p:spPr>
          <a:xfrm>
            <a:off x="4118400" y="4295790"/>
            <a:ext cx="11372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4316484" y="4289363"/>
            <a:ext cx="116383" cy="52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1" name="Rectangle 200"/>
          <p:cNvSpPr/>
          <p:nvPr/>
        </p:nvSpPr>
        <p:spPr>
          <a:xfrm>
            <a:off x="4511080" y="4268487"/>
            <a:ext cx="122534" cy="73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2" name="Rectangle 201"/>
          <p:cNvSpPr/>
          <p:nvPr/>
        </p:nvSpPr>
        <p:spPr>
          <a:xfrm>
            <a:off x="4705674" y="4268487"/>
            <a:ext cx="128685" cy="73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3" name="Rectangle 202"/>
          <p:cNvSpPr/>
          <p:nvPr/>
        </p:nvSpPr>
        <p:spPr>
          <a:xfrm>
            <a:off x="5334000" y="4261529"/>
            <a:ext cx="120878" cy="79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5" name="Rectangle 204"/>
          <p:cNvSpPr/>
          <p:nvPr/>
        </p:nvSpPr>
        <p:spPr>
          <a:xfrm>
            <a:off x="5551200" y="4226400"/>
            <a:ext cx="126291" cy="115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6" name="Rectangle 205"/>
          <p:cNvSpPr/>
          <p:nvPr/>
        </p:nvSpPr>
        <p:spPr>
          <a:xfrm>
            <a:off x="5752800" y="4212000"/>
            <a:ext cx="125437" cy="129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7" name="Rectangle 206"/>
          <p:cNvSpPr/>
          <p:nvPr/>
        </p:nvSpPr>
        <p:spPr>
          <a:xfrm>
            <a:off x="5947201" y="4176000"/>
            <a:ext cx="131782" cy="165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8" name="Rectangle 207"/>
          <p:cNvSpPr/>
          <p:nvPr/>
        </p:nvSpPr>
        <p:spPr>
          <a:xfrm>
            <a:off x="6159418" y="4140000"/>
            <a:ext cx="120311" cy="20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9" name="Rounded Rectangle 208"/>
          <p:cNvSpPr/>
          <p:nvPr/>
        </p:nvSpPr>
        <p:spPr>
          <a:xfrm>
            <a:off x="6841817" y="4003271"/>
            <a:ext cx="963579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10" name="Rectangle 209"/>
          <p:cNvSpPr/>
          <p:nvPr/>
        </p:nvSpPr>
        <p:spPr>
          <a:xfrm>
            <a:off x="6962399" y="4140000"/>
            <a:ext cx="120311" cy="20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11" name="Rectangle 210"/>
          <p:cNvSpPr/>
          <p:nvPr/>
        </p:nvSpPr>
        <p:spPr>
          <a:xfrm>
            <a:off x="7163999" y="4118400"/>
            <a:ext cx="119457" cy="223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12" name="Rectangle 211"/>
          <p:cNvSpPr/>
          <p:nvPr/>
        </p:nvSpPr>
        <p:spPr>
          <a:xfrm>
            <a:off x="7358400" y="4075200"/>
            <a:ext cx="125803" cy="266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13" name="Rectangle 212"/>
          <p:cNvSpPr/>
          <p:nvPr/>
        </p:nvSpPr>
        <p:spPr>
          <a:xfrm>
            <a:off x="7564501" y="40455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pic>
        <p:nvPicPr>
          <p:cNvPr id="216" name="Picture 215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7867" y="5192431"/>
            <a:ext cx="467620" cy="367961"/>
          </a:xfrm>
          <a:prstGeom prst="rect">
            <a:avLst/>
          </a:prstGeom>
          <a:noFill/>
        </p:spPr>
      </p:pic>
      <p:pic>
        <p:nvPicPr>
          <p:cNvPr id="218" name="Picture 217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9135" y="5192431"/>
            <a:ext cx="467620" cy="367961"/>
          </a:xfrm>
          <a:prstGeom prst="rect">
            <a:avLst/>
          </a:prstGeom>
          <a:noFill/>
        </p:spPr>
      </p:pic>
      <p:sp>
        <p:nvSpPr>
          <p:cNvPr id="219" name="Rounded Rectangle 218"/>
          <p:cNvSpPr/>
          <p:nvPr/>
        </p:nvSpPr>
        <p:spPr>
          <a:xfrm>
            <a:off x="4646562" y="5108577"/>
            <a:ext cx="1164325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20" name="Rectangle 219"/>
          <p:cNvSpPr/>
          <p:nvPr/>
        </p:nvSpPr>
        <p:spPr>
          <a:xfrm>
            <a:off x="4767010" y="5150856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4967755" y="5150856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2" name="Rectangle 221"/>
          <p:cNvSpPr/>
          <p:nvPr/>
        </p:nvSpPr>
        <p:spPr>
          <a:xfrm>
            <a:off x="5168501" y="5150856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3" name="Rectangle 222"/>
          <p:cNvSpPr/>
          <p:nvPr/>
        </p:nvSpPr>
        <p:spPr>
          <a:xfrm>
            <a:off x="5369247" y="5150856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4" name="Rectangle 223"/>
          <p:cNvSpPr/>
          <p:nvPr/>
        </p:nvSpPr>
        <p:spPr>
          <a:xfrm>
            <a:off x="5569993" y="5150856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5" name="Rounded Rectangle 224"/>
          <p:cNvSpPr/>
          <p:nvPr/>
        </p:nvSpPr>
        <p:spPr>
          <a:xfrm>
            <a:off x="6091931" y="5108577"/>
            <a:ext cx="734979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26" name="Rectangle 225"/>
          <p:cNvSpPr/>
          <p:nvPr/>
        </p:nvSpPr>
        <p:spPr>
          <a:xfrm>
            <a:off x="6212378" y="5150856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7" name="Rectangle 226"/>
          <p:cNvSpPr/>
          <p:nvPr/>
        </p:nvSpPr>
        <p:spPr>
          <a:xfrm>
            <a:off x="6413124" y="5150856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8" name="Rectangle 227"/>
          <p:cNvSpPr/>
          <p:nvPr/>
        </p:nvSpPr>
        <p:spPr>
          <a:xfrm>
            <a:off x="6613870" y="5150856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pic>
        <p:nvPicPr>
          <p:cNvPr id="237" name="Picture 236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532" y="4579654"/>
            <a:ext cx="467620" cy="367961"/>
          </a:xfrm>
          <a:prstGeom prst="rect">
            <a:avLst/>
          </a:prstGeom>
          <a:noFill/>
        </p:spPr>
      </p:pic>
      <p:sp>
        <p:nvSpPr>
          <p:cNvPr id="246" name="Rounded Rectangle 245"/>
          <p:cNvSpPr/>
          <p:nvPr/>
        </p:nvSpPr>
        <p:spPr>
          <a:xfrm>
            <a:off x="5436597" y="4495800"/>
            <a:ext cx="354604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47" name="Rectangle 246"/>
          <p:cNvSpPr/>
          <p:nvPr/>
        </p:nvSpPr>
        <p:spPr>
          <a:xfrm>
            <a:off x="5557043" y="4538079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04" name="Rectangle 303"/>
          <p:cNvSpPr/>
          <p:nvPr/>
        </p:nvSpPr>
        <p:spPr>
          <a:xfrm>
            <a:off x="5105400" y="3571201"/>
            <a:ext cx="115050" cy="177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10" name="Down Arrow 309"/>
          <p:cNvSpPr/>
          <p:nvPr/>
        </p:nvSpPr>
        <p:spPr>
          <a:xfrm>
            <a:off x="5715000" y="1981200"/>
            <a:ext cx="457200" cy="3048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3" name="Picture 31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1794" y="5189254"/>
            <a:ext cx="467620" cy="367961"/>
          </a:xfrm>
          <a:prstGeom prst="rect">
            <a:avLst/>
          </a:prstGeom>
          <a:noFill/>
        </p:spPr>
      </p:pic>
      <p:pic>
        <p:nvPicPr>
          <p:cNvPr id="314" name="Picture 313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9710" y="5189254"/>
            <a:ext cx="467620" cy="367961"/>
          </a:xfrm>
          <a:prstGeom prst="rect">
            <a:avLst/>
          </a:prstGeom>
          <a:noFill/>
        </p:spPr>
      </p:pic>
      <p:sp>
        <p:nvSpPr>
          <p:cNvPr id="315" name="Rounded Rectangle 314"/>
          <p:cNvSpPr/>
          <p:nvPr/>
        </p:nvSpPr>
        <p:spPr>
          <a:xfrm>
            <a:off x="1705859" y="5105400"/>
            <a:ext cx="728274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316" name="Rectangle 315"/>
          <p:cNvSpPr/>
          <p:nvPr/>
        </p:nvSpPr>
        <p:spPr>
          <a:xfrm>
            <a:off x="1826305" y="5147679"/>
            <a:ext cx="120448" cy="29595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17" name="Rectangle 316"/>
          <p:cNvSpPr/>
          <p:nvPr/>
        </p:nvSpPr>
        <p:spPr>
          <a:xfrm>
            <a:off x="2027051" y="5147679"/>
            <a:ext cx="120448" cy="29595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18" name="Rectangle 317"/>
          <p:cNvSpPr/>
          <p:nvPr/>
        </p:nvSpPr>
        <p:spPr>
          <a:xfrm>
            <a:off x="2227797" y="5147679"/>
            <a:ext cx="120448" cy="29595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20" name="Rounded Rectangle 319"/>
          <p:cNvSpPr/>
          <p:nvPr/>
        </p:nvSpPr>
        <p:spPr>
          <a:xfrm>
            <a:off x="2784074" y="5105400"/>
            <a:ext cx="515431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321" name="Rectangle 320"/>
          <p:cNvSpPr/>
          <p:nvPr/>
        </p:nvSpPr>
        <p:spPr>
          <a:xfrm>
            <a:off x="2904520" y="5147679"/>
            <a:ext cx="120448" cy="29595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22" name="Rectangle 321"/>
          <p:cNvSpPr/>
          <p:nvPr/>
        </p:nvSpPr>
        <p:spPr>
          <a:xfrm>
            <a:off x="3105266" y="5147679"/>
            <a:ext cx="120448" cy="29595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25" name="Down Arrow 324"/>
          <p:cNvSpPr/>
          <p:nvPr/>
        </p:nvSpPr>
        <p:spPr>
          <a:xfrm rot="16200000">
            <a:off x="3276600" y="5225592"/>
            <a:ext cx="457200" cy="3048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ectangle 325"/>
          <p:cNvSpPr/>
          <p:nvPr/>
        </p:nvSpPr>
        <p:spPr>
          <a:xfrm>
            <a:off x="4768772" y="5309603"/>
            <a:ext cx="113759" cy="1391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27" name="Rectangle 326"/>
          <p:cNvSpPr/>
          <p:nvPr/>
        </p:nvSpPr>
        <p:spPr>
          <a:xfrm>
            <a:off x="4969517" y="5309603"/>
            <a:ext cx="113759" cy="1391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28" name="Rectangle 327"/>
          <p:cNvSpPr/>
          <p:nvPr/>
        </p:nvSpPr>
        <p:spPr>
          <a:xfrm>
            <a:off x="5170263" y="5309603"/>
            <a:ext cx="113759" cy="1391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29" name="Rectangle 328"/>
          <p:cNvSpPr/>
          <p:nvPr/>
        </p:nvSpPr>
        <p:spPr>
          <a:xfrm>
            <a:off x="5371009" y="5309603"/>
            <a:ext cx="113759" cy="1391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30" name="Rectangle 329"/>
          <p:cNvSpPr/>
          <p:nvPr/>
        </p:nvSpPr>
        <p:spPr>
          <a:xfrm>
            <a:off x="5571755" y="5309603"/>
            <a:ext cx="113759" cy="1391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31" name="Rectangle 330"/>
          <p:cNvSpPr/>
          <p:nvPr/>
        </p:nvSpPr>
        <p:spPr>
          <a:xfrm>
            <a:off x="6214140" y="5309603"/>
            <a:ext cx="113759" cy="1391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32" name="Rectangle 331"/>
          <p:cNvSpPr/>
          <p:nvPr/>
        </p:nvSpPr>
        <p:spPr>
          <a:xfrm>
            <a:off x="6414886" y="5309603"/>
            <a:ext cx="113759" cy="1391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33" name="Rectangle 332"/>
          <p:cNvSpPr/>
          <p:nvPr/>
        </p:nvSpPr>
        <p:spPr>
          <a:xfrm>
            <a:off x="6615632" y="5309603"/>
            <a:ext cx="113759" cy="1391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 animBg="1"/>
      <p:bldP spid="183" grpId="0" animBg="1"/>
      <p:bldP spid="188" grpId="0" animBg="1"/>
      <p:bldP spid="305" grpId="0" animBg="1"/>
      <p:bldP spid="306" grpId="0" animBg="1"/>
      <p:bldP spid="177" grpId="0" animBg="1"/>
      <p:bldP spid="300" grpId="0" animBg="1"/>
      <p:bldP spid="303" grpId="0" animBg="1"/>
      <p:bldP spid="135" grpId="0" animBg="1"/>
      <p:bldP spid="136" grpId="0" animBg="1"/>
      <p:bldP spid="138" grpId="0" animBg="1"/>
      <p:bldP spid="139" grpId="0" animBg="1"/>
      <p:bldP spid="141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5" grpId="0" animBg="1"/>
      <p:bldP spid="186" grpId="0" animBg="1"/>
      <p:bldP spid="187" grpId="0" animBg="1"/>
      <p:bldP spid="189" grpId="0" animBg="1"/>
      <p:bldP spid="190" grpId="0" animBg="1"/>
      <p:bldP spid="191" grpId="0" animBg="1"/>
      <p:bldP spid="192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46" grpId="0" animBg="1"/>
      <p:bldP spid="247" grpId="0" animBg="1"/>
      <p:bldP spid="304" grpId="0" animBg="1"/>
      <p:bldP spid="315" grpId="0" animBg="1"/>
      <p:bldP spid="316" grpId="0" animBg="1"/>
      <p:bldP spid="317" grpId="0" animBg="1"/>
      <p:bldP spid="318" grpId="0" animBg="1"/>
      <p:bldP spid="320" grpId="0" animBg="1"/>
      <p:bldP spid="321" grpId="0" animBg="1"/>
      <p:bldP spid="322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mbudiu\AppData\Local\Microsoft\Windows\Temporary Internet Files\Content.IE5\7Q8VXV76\MC900198979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634" y="0"/>
            <a:ext cx="3025366" cy="21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Think Parallel: Exercises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60198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You are given a partitioned set of strings</a:t>
            </a:r>
            <a:br>
              <a:rPr lang="en-US" sz="2800" dirty="0" smtClean="0"/>
            </a:br>
            <a:r>
              <a:rPr lang="en-US" sz="2800" dirty="0" smtClean="0"/>
              <a:t>e.g., [ [</a:t>
            </a:r>
            <a:r>
              <a:rPr lang="en-US" sz="2800" dirty="0" err="1" smtClean="0"/>
              <a:t>to,be,or</a:t>
            </a:r>
            <a:r>
              <a:rPr lang="en-US" sz="2800" dirty="0" smtClean="0"/>
              <a:t>] [</a:t>
            </a:r>
            <a:r>
              <a:rPr lang="en-US" sz="2800" dirty="0" err="1" smtClean="0"/>
              <a:t>not,to,be</a:t>
            </a:r>
            <a:r>
              <a:rPr lang="en-US" sz="2800" dirty="0" smtClean="0"/>
              <a:t>] [</a:t>
            </a:r>
            <a:r>
              <a:rPr lang="en-US" sz="2800" dirty="0" err="1" smtClean="0"/>
              <a:t>that,is,the,question</a:t>
            </a:r>
            <a:r>
              <a:rPr lang="en-US" sz="2800" dirty="0" smtClean="0"/>
              <a:t>] ]</a:t>
            </a:r>
          </a:p>
          <a:p>
            <a:r>
              <a:rPr lang="en-US" sz="2800" dirty="0" smtClean="0"/>
              <a:t>Computing is free</a:t>
            </a:r>
          </a:p>
          <a:p>
            <a:r>
              <a:rPr lang="en-US" sz="2800" dirty="0" smtClean="0"/>
              <a:t>Data movement is expensive</a:t>
            </a:r>
          </a:p>
          <a:p>
            <a:r>
              <a:rPr lang="en-US" sz="2800" dirty="0" smtClean="0"/>
              <a:t>Compute efficiently:</a:t>
            </a:r>
          </a:p>
          <a:p>
            <a:pPr lvl="1"/>
            <a:r>
              <a:rPr lang="en-US" sz="2400" dirty="0" smtClean="0"/>
              <a:t>For each string its length</a:t>
            </a:r>
          </a:p>
          <a:p>
            <a:pPr lvl="1"/>
            <a:r>
              <a:rPr lang="en-US" sz="2400" dirty="0" smtClean="0"/>
              <a:t>The total number of strings</a:t>
            </a:r>
          </a:p>
          <a:p>
            <a:pPr lvl="1"/>
            <a:r>
              <a:rPr lang="en-US" sz="2400" dirty="0" smtClean="0"/>
              <a:t>The total number of characters</a:t>
            </a:r>
          </a:p>
          <a:p>
            <a:pPr lvl="1"/>
            <a:r>
              <a:rPr lang="en-US" sz="2400" dirty="0" smtClean="0"/>
              <a:t>The longest string</a:t>
            </a:r>
          </a:p>
          <a:p>
            <a:pPr lvl="1"/>
            <a:r>
              <a:rPr lang="en-US" sz="2400" dirty="0" smtClean="0"/>
              <a:t>The average string length</a:t>
            </a:r>
          </a:p>
          <a:p>
            <a:pPr lvl="1"/>
            <a:r>
              <a:rPr lang="en-US" sz="2400" dirty="0" smtClean="0"/>
              <a:t>The standard deviation of the string length</a:t>
            </a:r>
          </a:p>
          <a:p>
            <a:pPr lvl="1"/>
            <a:r>
              <a:rPr lang="en-US" sz="2400" dirty="0" smtClean="0"/>
              <a:t>The number of unique strings</a:t>
            </a:r>
          </a:p>
          <a:p>
            <a:pPr lvl="1"/>
            <a:r>
              <a:rPr lang="en-US" sz="2400" dirty="0" smtClean="0"/>
              <a:t>The median length</a:t>
            </a:r>
          </a:p>
          <a:p>
            <a:pPr lvl="1"/>
            <a:r>
              <a:rPr lang="en-US" sz="2400" dirty="0" smtClean="0"/>
              <a:t>The position of the longest string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 flipH="1">
            <a:off x="6564742" y="3523891"/>
            <a:ext cx="2392682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for (</a:t>
            </a:r>
            <a:r>
              <a:rPr lang="en-US" sz="3600" dirty="0" err="1" smtClean="0"/>
              <a:t>int</a:t>
            </a:r>
            <a:r>
              <a:rPr lang="en-US" sz="3600" dirty="0" smtClean="0"/>
              <a:t> i=…)</a:t>
            </a:r>
            <a:endParaRPr lang="en-US" sz="3600" dirty="0"/>
          </a:p>
        </p:txBody>
      </p:sp>
      <p:sp>
        <p:nvSpPr>
          <p:cNvPr id="6" name="&quot;No&quot; Symbol 5"/>
          <p:cNvSpPr/>
          <p:nvPr/>
        </p:nvSpPr>
        <p:spPr>
          <a:xfrm>
            <a:off x="7233341" y="3352800"/>
            <a:ext cx="1055483" cy="1023610"/>
          </a:xfrm>
          <a:prstGeom prst="noSmoking">
            <a:avLst>
              <a:gd name="adj" fmla="val 11616"/>
            </a:avLst>
          </a:prstGeom>
          <a:solidFill>
            <a:srgbClr val="FF3300">
              <a:alpha val="3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64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LINQ System Architecture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33400" y="1981200"/>
            <a:ext cx="4419600" cy="41910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019800" y="1981200"/>
            <a:ext cx="2590800" cy="41910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0"/>
          <p:cNvSpPr txBox="1"/>
          <p:nvPr/>
        </p:nvSpPr>
        <p:spPr>
          <a:xfrm>
            <a:off x="1676400" y="1600200"/>
            <a:ext cx="1963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 smtClean="0"/>
              <a:t>Local machine</a:t>
            </a:r>
            <a:endParaRPr lang="en-US" sz="2400" i="1" dirty="0"/>
          </a:p>
        </p:txBody>
      </p:sp>
      <p:sp>
        <p:nvSpPr>
          <p:cNvPr id="14" name="Rectangle 13"/>
          <p:cNvSpPr/>
          <p:nvPr/>
        </p:nvSpPr>
        <p:spPr>
          <a:xfrm>
            <a:off x="762000" y="2362200"/>
            <a:ext cx="1371600" cy="3429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.Net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program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76600" y="2362200"/>
            <a:ext cx="1295400" cy="3429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LINQ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Provider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TextBox 30"/>
          <p:cNvSpPr txBox="1"/>
          <p:nvPr/>
        </p:nvSpPr>
        <p:spPr>
          <a:xfrm>
            <a:off x="6172200" y="1600200"/>
            <a:ext cx="2297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 smtClean="0"/>
              <a:t>Execution engine</a:t>
            </a:r>
            <a:endParaRPr lang="en-US" sz="2400" i="1" dirty="0"/>
          </a:p>
        </p:txBody>
      </p:sp>
      <p:sp>
        <p:nvSpPr>
          <p:cNvPr id="17" name="Right Arrow 16"/>
          <p:cNvSpPr/>
          <p:nvPr/>
        </p:nvSpPr>
        <p:spPr>
          <a:xfrm>
            <a:off x="2133600" y="2895600"/>
            <a:ext cx="1143000" cy="685800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Query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flipH="1">
            <a:off x="2133600" y="4648200"/>
            <a:ext cx="1143000" cy="685800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Objects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Left-Right Arrow 18"/>
          <p:cNvSpPr/>
          <p:nvPr/>
        </p:nvSpPr>
        <p:spPr>
          <a:xfrm>
            <a:off x="4572000" y="3810000"/>
            <a:ext cx="1524000" cy="685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172200" y="2057400"/>
            <a:ext cx="2286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LINQ-to-</a:t>
            </a:r>
            <a:r>
              <a:rPr lang="en-US" sz="2800" dirty="0" err="1" smtClean="0"/>
              <a:t>obj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PLINQ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LINQ-to-SQL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LINQ-to-WS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LINQ to HPC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 smtClean="0"/>
              <a:t>Flickr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Oracle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LINQ-to-XML</a:t>
            </a:r>
          </a:p>
          <a:p>
            <a:pPr>
              <a:buFont typeface="Arial" pitchFamily="34" charset="0"/>
              <a:buChar char="•"/>
            </a:pPr>
            <a:r>
              <a:rPr lang="en-US" sz="2800" i="1" dirty="0" smtClean="0"/>
              <a:t>Your own</a:t>
            </a:r>
          </a:p>
          <a:p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Aside: </a:t>
            </a:r>
            <a:r>
              <a:rPr lang="en-US" dirty="0" err="1" smtClean="0"/>
              <a:t>Linq</a:t>
            </a:r>
            <a:r>
              <a:rPr lang="en-US" dirty="0" smtClean="0"/>
              <a:t> to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89</a:t>
            </a:fld>
            <a:endParaRPr 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4643590" cy="415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1400" y="3505200"/>
            <a:ext cx="3760058" cy="318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1524000"/>
            <a:ext cx="7313669" cy="156966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Operates on </a:t>
            </a:r>
            <a:r>
              <a:rPr lang="en-US" sz="3200" i="1" dirty="0" smtClean="0"/>
              <a:t>collections of images</a:t>
            </a:r>
            <a:endParaRPr lang="en-US" sz="3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Executes on local machine &amp; </a:t>
            </a:r>
            <a:r>
              <a:rPr lang="en-US" sz="3200" dirty="0" err="1" smtClean="0"/>
              <a:t>flickr</a:t>
            </a:r>
            <a:endParaRPr lang="en-US" sz="3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Another illustration of the power of LINQ</a:t>
            </a:r>
          </a:p>
        </p:txBody>
      </p:sp>
    </p:spTree>
    <p:extLst>
      <p:ext uri="{BB962C8B-B14F-4D97-AF65-F5344CB8AC3E}">
        <p14:creationId xmlns:p14="http://schemas.microsoft.com/office/powerpoint/2010/main" val="3708185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Webs</a:t>
            </a:r>
            <a:endParaRPr lang="en-US" dirty="0"/>
          </a:p>
        </p:txBody>
      </p:sp>
      <p:pic>
        <p:nvPicPr>
          <p:cNvPr id="10244" name="Picture 4" descr="http://r1.3crowd.com/blyon/opte/maps/static/1069646562.LGL.2D.4096x4096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9400"/>
            <a:ext cx="3306763" cy="330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64348" y="6248400"/>
            <a:ext cx="11978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Internet</a:t>
            </a:r>
            <a:endParaRPr lang="en-US" sz="2400" dirty="0"/>
          </a:p>
        </p:txBody>
      </p:sp>
      <p:pic>
        <p:nvPicPr>
          <p:cNvPr id="10246" name="Picture 6" descr="http://1.bp.blogspot.com/_P3kw8FQvTAU/TRCJ_vh8WzI/AAAAAAAAAFM/Wp1lD76CaEk/s1600/facebook_social_graph_connection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23952"/>
            <a:ext cx="6403767" cy="318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483565" y="4355068"/>
            <a:ext cx="30987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Facebook friends graph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6D15-E93D-49F7-A232-24DC301FD6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553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2590800"/>
            <a:ext cx="4495800" cy="3505200"/>
          </a:xfrm>
          <a:prstGeom prst="rect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/>
          </a:p>
        </p:txBody>
      </p:sp>
      <p:sp>
        <p:nvSpPr>
          <p:cNvPr id="6" name="Rounded Rectangle 5"/>
          <p:cNvSpPr/>
          <p:nvPr/>
        </p:nvSpPr>
        <p:spPr>
          <a:xfrm>
            <a:off x="3124200" y="2667000"/>
            <a:ext cx="1828800" cy="32766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LINQ to HPC</a:t>
            </a:r>
          </a:p>
          <a:p>
            <a:pPr algn="ctr"/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05200" y="4953000"/>
            <a:ext cx="1143000" cy="838200"/>
          </a:xfrm>
          <a:prstGeom prst="rec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Output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Table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iterator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The LINQ to HPC Provider</a:t>
            </a:r>
            <a:endParaRPr lang="en-US" sz="4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z="1400" smtClean="0"/>
              <a:pPr/>
              <a:t>90</a:t>
            </a:fld>
            <a:endParaRPr lang="en-US" sz="1400"/>
          </a:p>
        </p:txBody>
      </p:sp>
      <p:sp>
        <p:nvSpPr>
          <p:cNvPr id="4" name="Rectangle 3"/>
          <p:cNvSpPr/>
          <p:nvPr/>
        </p:nvSpPr>
        <p:spPr>
          <a:xfrm>
            <a:off x="5448300" y="3048000"/>
            <a:ext cx="3162300" cy="3048000"/>
          </a:xfrm>
          <a:prstGeom prst="rect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/>
          </a:p>
        </p:txBody>
      </p:sp>
      <p:sp>
        <p:nvSpPr>
          <p:cNvPr id="7" name="Down Arrow 6"/>
          <p:cNvSpPr/>
          <p:nvPr/>
        </p:nvSpPr>
        <p:spPr>
          <a:xfrm>
            <a:off x="7543800" y="4925568"/>
            <a:ext cx="457200" cy="256032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/>
          </a:p>
        </p:txBody>
      </p:sp>
      <p:sp>
        <p:nvSpPr>
          <p:cNvPr id="8" name="TextBox 30"/>
          <p:cNvSpPr txBox="1"/>
          <p:nvPr/>
        </p:nvSpPr>
        <p:spPr>
          <a:xfrm>
            <a:off x="2209800" y="2286000"/>
            <a:ext cx="1719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 smtClean="0"/>
              <a:t>Client machine</a:t>
            </a:r>
            <a:endParaRPr lang="en-US" sz="2000" i="1" dirty="0"/>
          </a:p>
        </p:txBody>
      </p:sp>
      <p:sp>
        <p:nvSpPr>
          <p:cNvPr id="11" name="Rectangle 10"/>
          <p:cNvSpPr/>
          <p:nvPr/>
        </p:nvSpPr>
        <p:spPr>
          <a:xfrm>
            <a:off x="3505200" y="3162300"/>
            <a:ext cx="1143000" cy="1181100"/>
          </a:xfrm>
          <a:prstGeom prst="rec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Distributed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query plan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0" y="2743200"/>
            <a:ext cx="1600200" cy="3124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chemeClr val="tx1"/>
                </a:solidFill>
              </a:rPr>
              <a:t>.Net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n-US" sz="12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2247900" y="3352800"/>
            <a:ext cx="1257300" cy="762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Query </a:t>
            </a:r>
            <a:r>
              <a:rPr lang="en-US" dirty="0" err="1" smtClean="0">
                <a:solidFill>
                  <a:schemeClr val="tx1"/>
                </a:solidFill>
              </a:rPr>
              <a:t>Expr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39"/>
          <p:cNvSpPr txBox="1"/>
          <p:nvPr/>
        </p:nvSpPr>
        <p:spPr>
          <a:xfrm>
            <a:off x="6400800" y="2743200"/>
            <a:ext cx="1395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 smtClean="0"/>
              <a:t>Data center</a:t>
            </a:r>
            <a:endParaRPr lang="en-US" sz="2000" i="1" dirty="0"/>
          </a:p>
        </p:txBody>
      </p:sp>
      <p:sp>
        <p:nvSpPr>
          <p:cNvPr id="17" name="Rectangle 16"/>
          <p:cNvSpPr/>
          <p:nvPr/>
        </p:nvSpPr>
        <p:spPr>
          <a:xfrm>
            <a:off x="5753100" y="5181600"/>
            <a:ext cx="2705100" cy="495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Output Tables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Left Arrow 18"/>
          <p:cNvSpPr/>
          <p:nvPr/>
        </p:nvSpPr>
        <p:spPr>
          <a:xfrm>
            <a:off x="4672584" y="5029200"/>
            <a:ext cx="1080516" cy="762000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Results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96200" y="3429000"/>
            <a:ext cx="838200" cy="533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Input Tables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7848600" y="3962400"/>
            <a:ext cx="457200" cy="304800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/>
          </a:p>
        </p:txBody>
      </p:sp>
      <p:sp>
        <p:nvSpPr>
          <p:cNvPr id="22" name="Right Arrow 21"/>
          <p:cNvSpPr/>
          <p:nvPr/>
        </p:nvSpPr>
        <p:spPr>
          <a:xfrm>
            <a:off x="4672584" y="3341132"/>
            <a:ext cx="1080516" cy="762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Invoke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Double Wave 22"/>
          <p:cNvSpPr/>
          <p:nvPr/>
        </p:nvSpPr>
        <p:spPr>
          <a:xfrm>
            <a:off x="5753100" y="3352800"/>
            <a:ext cx="609600" cy="609600"/>
          </a:xfrm>
          <a:prstGeom prst="doubleWav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Query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5905500" y="3962400"/>
            <a:ext cx="457200" cy="304800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/>
          </a:p>
        </p:txBody>
      </p:sp>
      <p:sp>
        <p:nvSpPr>
          <p:cNvPr id="29" name="Rectangle 28"/>
          <p:cNvSpPr/>
          <p:nvPr/>
        </p:nvSpPr>
        <p:spPr>
          <a:xfrm>
            <a:off x="7010400" y="4267200"/>
            <a:ext cx="1447800" cy="647700"/>
          </a:xfrm>
          <a:prstGeom prst="rect">
            <a:avLst/>
          </a:prstGeom>
          <a:solidFill>
            <a:srgbClr val="CCFFCC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Dryad Execution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Left Arrow 30"/>
          <p:cNvSpPr/>
          <p:nvPr/>
        </p:nvSpPr>
        <p:spPr>
          <a:xfrm>
            <a:off x="2133600" y="5029200"/>
            <a:ext cx="1371600" cy="762000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.Net</a:t>
            </a:r>
            <a:r>
              <a:rPr lang="en-US" dirty="0" smtClean="0">
                <a:solidFill>
                  <a:schemeClr val="tx1"/>
                </a:solidFill>
              </a:rPr>
              <a:t> Objects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600700" y="4267200"/>
            <a:ext cx="1066800" cy="647700"/>
          </a:xfrm>
          <a:prstGeom prst="rect">
            <a:avLst/>
          </a:prstGeom>
          <a:solidFill>
            <a:srgbClr val="CCFFCC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Dryad </a:t>
            </a:r>
            <a:r>
              <a:rPr lang="en-US" dirty="0" smtClean="0">
                <a:solidFill>
                  <a:schemeClr val="tx1"/>
                </a:solidFill>
              </a:rPr>
              <a:t>JM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Down Arrow 32"/>
          <p:cNvSpPr/>
          <p:nvPr/>
        </p:nvSpPr>
        <p:spPr>
          <a:xfrm rot="16200000">
            <a:off x="6610350" y="4476750"/>
            <a:ext cx="457200" cy="342900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/>
          </a:p>
        </p:txBody>
      </p:sp>
      <p:sp>
        <p:nvSpPr>
          <p:cNvPr id="35" name="TextBox 44"/>
          <p:cNvSpPr txBox="1"/>
          <p:nvPr/>
        </p:nvSpPr>
        <p:spPr>
          <a:xfrm>
            <a:off x="876300" y="3581400"/>
            <a:ext cx="1463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/>
              <a:t>ToCollection</a:t>
            </a:r>
            <a:endParaRPr lang="en-US" sz="2000" dirty="0"/>
          </a:p>
        </p:txBody>
      </p:sp>
      <p:sp>
        <p:nvSpPr>
          <p:cNvPr id="36" name="TextBox 45"/>
          <p:cNvSpPr txBox="1"/>
          <p:nvPr/>
        </p:nvSpPr>
        <p:spPr>
          <a:xfrm>
            <a:off x="1066800" y="5269468"/>
            <a:ext cx="974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/>
              <a:t>foreach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6362700" y="3352800"/>
            <a:ext cx="685800" cy="647700"/>
          </a:xfrm>
          <a:prstGeom prst="rect">
            <a:avLst/>
          </a:prstGeom>
          <a:solidFill>
            <a:srgbClr val="CCFFCC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Vertex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code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Down Arrow 29"/>
          <p:cNvSpPr/>
          <p:nvPr/>
        </p:nvSpPr>
        <p:spPr>
          <a:xfrm rot="19214695">
            <a:off x="6819900" y="3962400"/>
            <a:ext cx="457200" cy="304800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/>
          </a:p>
        </p:txBody>
      </p:sp>
      <p:sp>
        <p:nvSpPr>
          <p:cNvPr id="34" name="Rectangle 33"/>
          <p:cNvSpPr/>
          <p:nvPr/>
        </p:nvSpPr>
        <p:spPr>
          <a:xfrm>
            <a:off x="7086600" y="3352800"/>
            <a:ext cx="533400" cy="647700"/>
          </a:xfrm>
          <a:prstGeom prst="rect">
            <a:avLst/>
          </a:prstGeom>
          <a:solidFill>
            <a:srgbClr val="CCFFCC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Con-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text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Down Arrow 39"/>
          <p:cNvSpPr/>
          <p:nvPr/>
        </p:nvSpPr>
        <p:spPr>
          <a:xfrm>
            <a:off x="7162800" y="3962400"/>
            <a:ext cx="457200" cy="304800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7" grpId="0" animBg="1"/>
      <p:bldP spid="11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9" grpId="0" animBg="1"/>
      <p:bldP spid="31" grpId="0" animBg="1"/>
      <p:bldP spid="32" grpId="0" animBg="1"/>
      <p:bldP spid="33" grpId="0" animBg="1"/>
      <p:bldP spid="28" grpId="0" animBg="1"/>
      <p:bldP spid="30" grpId="0" animBg="1"/>
      <p:bldP spid="34" grpId="0" animBg="1"/>
      <p:bldP spid="4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5344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Using PLINQ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91</a:t>
            </a:fld>
            <a:endParaRPr lang="en-US" dirty="0"/>
          </a:p>
        </p:txBody>
      </p:sp>
      <p:pic>
        <p:nvPicPr>
          <p:cNvPr id="80901" name="Picture 5" descr="C:\Users\mbudiu\Pictures\TaskManag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743200"/>
            <a:ext cx="3962400" cy="1018327"/>
          </a:xfrm>
          <a:prstGeom prst="rect">
            <a:avLst/>
          </a:prstGeom>
          <a:noFill/>
        </p:spPr>
      </p:pic>
      <p:sp>
        <p:nvSpPr>
          <p:cNvPr id="11" name="Down Arrow 10"/>
          <p:cNvSpPr/>
          <p:nvPr/>
        </p:nvSpPr>
        <p:spPr>
          <a:xfrm>
            <a:off x="6781800" y="3810000"/>
            <a:ext cx="609600" cy="38100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22" name="Picture 2" descr="C:\Users\mbudiu\Pictures\TaskManag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267200"/>
            <a:ext cx="3914775" cy="942975"/>
          </a:xfrm>
          <a:prstGeom prst="rect">
            <a:avLst/>
          </a:prstGeom>
          <a:noFill/>
        </p:spPr>
      </p:pic>
      <p:pic>
        <p:nvPicPr>
          <p:cNvPr id="149506" name="Picture 2" descr="C:\Users\mbudiu\AppData\Local\Microsoft\Windows\Temporary Internet Files\Content.IE5\CEUDYJIA\MCj0433905000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6019800"/>
            <a:ext cx="838200" cy="838200"/>
          </a:xfrm>
          <a:prstGeom prst="rect">
            <a:avLst/>
          </a:prstGeom>
          <a:noFill/>
        </p:spPr>
      </p:pic>
      <p:pic>
        <p:nvPicPr>
          <p:cNvPr id="12" name="Picture 2" descr="C:\Users\mbudiu\AppData\Local\Microsoft\Windows\Temporary Internet Files\Content.IE5\CEUDYJIA\MCj0433905000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6019800"/>
            <a:ext cx="838200" cy="838200"/>
          </a:xfrm>
          <a:prstGeom prst="rect">
            <a:avLst/>
          </a:prstGeom>
          <a:noFill/>
        </p:spPr>
      </p:pic>
      <p:pic>
        <p:nvPicPr>
          <p:cNvPr id="13" name="Picture 2" descr="C:\Users\mbudiu\AppData\Local\Microsoft\Windows\Temporary Internet Files\Content.IE5\CEUDYJIA\MCj0433905000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6019800"/>
            <a:ext cx="838200" cy="838200"/>
          </a:xfrm>
          <a:prstGeom prst="rect">
            <a:avLst/>
          </a:prstGeom>
          <a:noFill/>
        </p:spPr>
      </p:pic>
      <p:pic>
        <p:nvPicPr>
          <p:cNvPr id="14" name="Picture 2" descr="C:\Users\mbudiu\AppData\Local\Microsoft\Windows\Temporary Internet Files\Content.IE5\CEUDYJIA\MCj0433905000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6019800"/>
            <a:ext cx="838200" cy="838200"/>
          </a:xfrm>
          <a:prstGeom prst="rect">
            <a:avLst/>
          </a:prstGeom>
          <a:noFill/>
        </p:spPr>
      </p:pic>
      <p:pic>
        <p:nvPicPr>
          <p:cNvPr id="15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47078" y="3062868"/>
            <a:ext cx="7223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3048000"/>
            <a:ext cx="7223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3048000"/>
            <a:ext cx="7223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ounded Rectangle 17"/>
          <p:cNvSpPr/>
          <p:nvPr/>
        </p:nvSpPr>
        <p:spPr>
          <a:xfrm>
            <a:off x="2057400" y="914400"/>
            <a:ext cx="1447800" cy="609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Query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43000" y="1905000"/>
            <a:ext cx="3276600" cy="45720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LINQ to HPC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200" y="5334000"/>
            <a:ext cx="2286000" cy="45720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PLINQ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>
            <a:stCxn id="18" idx="2"/>
            <a:endCxn id="19" idx="0"/>
          </p:cNvCxnSpPr>
          <p:nvPr/>
        </p:nvCxnSpPr>
        <p:spPr>
          <a:xfrm rot="5400000">
            <a:off x="2590800" y="1714500"/>
            <a:ext cx="381000" cy="158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9" idx="2"/>
            <a:endCxn id="15" idx="0"/>
          </p:cNvCxnSpPr>
          <p:nvPr/>
        </p:nvCxnSpPr>
        <p:spPr>
          <a:xfrm rot="5400000">
            <a:off x="1844433" y="2126001"/>
            <a:ext cx="700668" cy="117306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9" idx="2"/>
            <a:endCxn id="16" idx="0"/>
          </p:cNvCxnSpPr>
          <p:nvPr/>
        </p:nvCxnSpPr>
        <p:spPr>
          <a:xfrm rot="16200000" flipH="1">
            <a:off x="2447528" y="2695972"/>
            <a:ext cx="685800" cy="1825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9" idx="2"/>
            <a:endCxn id="17" idx="0"/>
          </p:cNvCxnSpPr>
          <p:nvPr/>
        </p:nvCxnSpPr>
        <p:spPr>
          <a:xfrm rot="16200000" flipH="1">
            <a:off x="3095228" y="2048272"/>
            <a:ext cx="685800" cy="131365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0" idx="2"/>
          </p:cNvCxnSpPr>
          <p:nvPr/>
        </p:nvCxnSpPr>
        <p:spPr>
          <a:xfrm rot="5400000">
            <a:off x="831696" y="5706636"/>
            <a:ext cx="683941" cy="85306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0" idx="2"/>
          </p:cNvCxnSpPr>
          <p:nvPr/>
        </p:nvCxnSpPr>
        <p:spPr>
          <a:xfrm rot="5400000">
            <a:off x="1104900" y="5981700"/>
            <a:ext cx="685800" cy="30480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0" idx="2"/>
          </p:cNvCxnSpPr>
          <p:nvPr/>
        </p:nvCxnSpPr>
        <p:spPr>
          <a:xfrm rot="16200000" flipH="1">
            <a:off x="1371600" y="6019800"/>
            <a:ext cx="685800" cy="22860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0" idx="2"/>
          </p:cNvCxnSpPr>
          <p:nvPr/>
        </p:nvCxnSpPr>
        <p:spPr>
          <a:xfrm rot="16200000" flipH="1">
            <a:off x="1638300" y="5753100"/>
            <a:ext cx="685800" cy="76200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5" idx="2"/>
            <a:endCxn id="53" idx="0"/>
          </p:cNvCxnSpPr>
          <p:nvPr/>
        </p:nvCxnSpPr>
        <p:spPr>
          <a:xfrm rot="5400000">
            <a:off x="1392576" y="4337292"/>
            <a:ext cx="423282" cy="8034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>
          <a:xfrm>
            <a:off x="838200" y="4552950"/>
            <a:ext cx="1524000" cy="457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Local query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55" name="Straight Arrow Connector 54"/>
          <p:cNvCxnSpPr>
            <a:stCxn id="53" idx="2"/>
            <a:endCxn id="20" idx="0"/>
          </p:cNvCxnSpPr>
          <p:nvPr/>
        </p:nvCxnSpPr>
        <p:spPr>
          <a:xfrm rot="5400000">
            <a:off x="1438275" y="5172075"/>
            <a:ext cx="323850" cy="158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LINQ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4582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Strong typing for data very useful</a:t>
            </a:r>
          </a:p>
          <a:p>
            <a:pPr lvl="1"/>
            <a:r>
              <a:rPr lang="en-US" dirty="0" smtClean="0"/>
              <a:t>Automatic serialization</a:t>
            </a:r>
          </a:p>
          <a:p>
            <a:pPr lvl="1"/>
            <a:r>
              <a:rPr lang="en-US" dirty="0" smtClean="0"/>
              <a:t>Detect complex bugs</a:t>
            </a:r>
          </a:p>
          <a:p>
            <a:r>
              <a:rPr lang="en-US" dirty="0" smtClean="0"/>
              <a:t>LINQ extensibility is very powerful</a:t>
            </a:r>
          </a:p>
          <a:p>
            <a:pPr lvl="1"/>
            <a:r>
              <a:rPr lang="en-US" dirty="0" smtClean="0"/>
              <a:t>Running on very different runtimes</a:t>
            </a:r>
          </a:p>
          <a:p>
            <a:r>
              <a:rPr lang="en-US" dirty="0"/>
              <a:t>Managed code increases productivity by 10x10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92</a:t>
            </a:fld>
            <a:endParaRPr lang="en-US" dirty="0"/>
          </a:p>
        </p:txBody>
      </p:sp>
      <p:pic>
        <p:nvPicPr>
          <p:cNvPr id="124930" name="Picture 2" descr="C:\Documents and Settings\mbudiu\Local Settings\Temporary Internet Files\Content.IE5\8FBAYZRT\MPj0427709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2362200"/>
            <a:ext cx="1676400" cy="1676400"/>
          </a:xfrm>
          <a:prstGeom prst="rect">
            <a:avLst/>
          </a:prstGeom>
          <a:noFill/>
        </p:spPr>
      </p:pic>
      <p:pic>
        <p:nvPicPr>
          <p:cNvPr id="4098" name="Picture 2" descr="C:\Users\mbudiu\AppData\Local\Microsoft\Windows\Temporary Internet Files\Content.IE5\UCYGXN3F\MP900386654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7445"/>
            <a:ext cx="2971800" cy="211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050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Tricks of the trade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33600"/>
            <a:ext cx="8534400" cy="4495799"/>
          </a:xfrm>
        </p:spPr>
        <p:txBody>
          <a:bodyPr>
            <a:normAutofit/>
          </a:bodyPr>
          <a:lstStyle/>
          <a:p>
            <a:r>
              <a:rPr lang="en-US" dirty="0" smtClean="0"/>
              <a:t>Asynchronous operations hide latency</a:t>
            </a:r>
          </a:p>
          <a:p>
            <a:r>
              <a:rPr lang="en-US" dirty="0" smtClean="0"/>
              <a:t>Management using distributed state machines</a:t>
            </a:r>
          </a:p>
          <a:p>
            <a:r>
              <a:rPr lang="en-US" dirty="0" smtClean="0"/>
              <a:t>Logging state transitions for debugging</a:t>
            </a:r>
          </a:p>
          <a:p>
            <a:r>
              <a:rPr lang="en-US" dirty="0" smtClean="0"/>
              <a:t>Compression trades-off bandwidth for CPU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93</a:t>
            </a:fld>
            <a:endParaRPr lang="en-US" dirty="0"/>
          </a:p>
        </p:txBody>
      </p:sp>
      <p:pic>
        <p:nvPicPr>
          <p:cNvPr id="40964" name="Picture 4" descr="C:\Users\mbudiu.000\AppData\Local\Microsoft\Windows\Temporary Internet Files\Content.IE5\5RE77ZN5\MCj03127120000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381000"/>
            <a:ext cx="1820570" cy="1645006"/>
          </a:xfrm>
          <a:prstGeom prst="rect">
            <a:avLst/>
          </a:prstGeom>
          <a:noFill/>
        </p:spPr>
      </p:pic>
      <p:pic>
        <p:nvPicPr>
          <p:cNvPr id="6" name="Picture 2" descr="C:\Documents and Settings\mbudiu\Local Settings\Temporary Internet Files\Content.IE5\8FBAYZRT\MPj0427709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5029200"/>
            <a:ext cx="1676400" cy="167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8963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ON LINQ to HPC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94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953922" y="1545383"/>
            <a:ext cx="4958652" cy="2692276"/>
            <a:chOff x="814873" y="2028986"/>
            <a:chExt cx="7414727" cy="3914614"/>
          </a:xfrm>
        </p:grpSpPr>
        <p:sp>
          <p:nvSpPr>
            <p:cNvPr id="18" name="Rectangle 17"/>
            <p:cNvSpPr/>
            <p:nvPr/>
          </p:nvSpPr>
          <p:spPr>
            <a:xfrm>
              <a:off x="8382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63600" y="4191000"/>
              <a:ext cx="7366000" cy="37349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Cluster services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38200" y="3657600"/>
              <a:ext cx="7391400" cy="381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Cluster storage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38200" y="3124200"/>
              <a:ext cx="7391400" cy="381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Distributed Execution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38200" y="2590800"/>
              <a:ext cx="7391400" cy="38100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FF99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Language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7432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7244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629400" y="5257800"/>
              <a:ext cx="1600200" cy="6858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Windows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63600" y="4724400"/>
              <a:ext cx="7366000" cy="37349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Health service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4873" y="2028986"/>
              <a:ext cx="7391400" cy="381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Applications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946146" y="1884784"/>
            <a:ext cx="5388429" cy="2458616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09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Visualization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95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4" y="1828800"/>
            <a:ext cx="9182934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Failure Diagnostics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96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824038"/>
            <a:ext cx="617220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Job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97</a:t>
            </a:fld>
            <a:endParaRPr lang="en-US"/>
          </a:p>
        </p:txBody>
      </p:sp>
      <p:pic>
        <p:nvPicPr>
          <p:cNvPr id="131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226" y="1600200"/>
            <a:ext cx="769954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time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98</a:t>
            </a:fld>
            <a:endParaRPr lang="en-US"/>
          </a:p>
        </p:txBody>
      </p:sp>
      <p:pic>
        <p:nvPicPr>
          <p:cNvPr id="132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6136" y="1600200"/>
            <a:ext cx="655172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CPU Utilization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99</a:t>
            </a:fld>
            <a:endParaRPr lang="en-US"/>
          </a:p>
        </p:txBody>
      </p:sp>
      <p:pic>
        <p:nvPicPr>
          <p:cNvPr id="134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226" y="1600200"/>
            <a:ext cx="769954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>
  <documentManagement>
    <ContentTypeId xmlns="http://schemas.microsoft.com/sharepoint/v3">0x00C251B3E704BEF844A3664A2BBF8FF4D1</ContentTypeId>
    <_SourceUrl xmlns="http://schemas.microsoft.com/sharepoint/v3" xsi:nil="true"/>
    <AutoVersionDisabled xmlns="http://schemas.microsoft.com/sharepoint/v3">false</AutoVersionDisabled>
    <ItemType xmlns="http://schemas.microsoft.com/sharepoint/v3">1</ItemType>
    <Order xmlns="http://schemas.microsoft.com/sharepoint/v3" xsi:nil="true"/>
    <_SharedFileIndex xmlns="http://schemas.microsoft.com/sharepoint/v3" xsi:nil="true"/>
    <MetaInfo xmlns="http://schemas.microsoft.com/sharepoint/v3" xsi:nil="true"/>
    <Description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_Docs_" ma:contentTypeID="0x00C251B3E704BEF844A3664A2BBF8FF4D1" ma:contentTypeVersion="" ma:contentTypeDescription="" ma:contentTypeScope="" ma:versionID="3a2edab3f8627e899226e7941b561430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3e5d9eca856144ce6ca1da655f95619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ID" minOccurs="0"/>
                <xsd:element ref="ns1:ContentTypeId" minOccurs="0"/>
                <xsd:element ref="ns1:Author" minOccurs="0"/>
                <xsd:element ref="ns1:Editor" minOccurs="0"/>
                <xsd:element ref="ns1:_HasCopyDestinations" minOccurs="0"/>
                <xsd:element ref="ns1:_CopySource" minOccurs="0"/>
                <xsd:element ref="ns1:_ModerationStatus" minOccurs="0"/>
                <xsd:element ref="ns1:_ModerationComments" minOccurs="0"/>
                <xsd:element ref="ns1:FileRef" minOccurs="0"/>
                <xsd:element ref="ns1:FileDirRef" minOccurs="0"/>
                <xsd:element ref="ns1:Last_x0020_Modified" minOccurs="0"/>
                <xsd:element ref="ns1:Created_x0020_Date" minOccurs="0"/>
                <xsd:element ref="ns1:File_x0020_Size" minOccurs="0"/>
                <xsd:element ref="ns1:FSObjType" minOccurs="0"/>
                <xsd:element ref="ns1:CheckedOutUserId" minOccurs="0"/>
                <xsd:element ref="ns1:IsCheckedoutToLocal" minOccurs="0"/>
                <xsd:element ref="ns1:CheckoutUser" minOccurs="0"/>
                <xsd:element ref="ns1:UniqueId" minOccurs="0"/>
                <xsd:element ref="ns1:ProgId" minOccurs="0"/>
                <xsd:element ref="ns1:ScopeId" minOccurs="0"/>
                <xsd:element ref="ns1:VirusStatus" minOccurs="0"/>
                <xsd:element ref="ns1:CheckedOutTitle" minOccurs="0"/>
                <xsd:element ref="ns1:_CheckinComment" minOccurs="0"/>
                <xsd:element ref="ns1:File_x0020_Type" minOccurs="0"/>
                <xsd:element ref="ns1:HTML_x0020_File_x0020_Type" minOccurs="0"/>
                <xsd:element ref="ns1:_SourceUrl" minOccurs="0"/>
                <xsd:element ref="ns1:_SharedFileIndex" minOccurs="0"/>
                <xsd:element ref="ns1:MetaInfo" minOccurs="0"/>
                <xsd:element ref="ns1:_Level" minOccurs="0"/>
                <xsd:element ref="ns1:_IsCurrentVersion" minOccurs="0"/>
                <xsd:element ref="ns1:owshiddenversion" minOccurs="0"/>
                <xsd:element ref="ns1:_UIVersion" minOccurs="0"/>
                <xsd:element ref="ns1:_UIVersionString" minOccurs="0"/>
                <xsd:element ref="ns1:InstanceID" minOccurs="0"/>
                <xsd:element ref="ns1:Order" minOccurs="0"/>
                <xsd:element ref="ns1:GUID" minOccurs="0"/>
                <xsd:element ref="ns1:WorkflowVersion" minOccurs="0"/>
                <xsd:element ref="ns1:WorkflowInstanceID" minOccurs="0"/>
                <xsd:element ref="ns1:ParentVersionString" minOccurs="0"/>
                <xsd:element ref="ns1:ParentLeafName" minOccurs="0"/>
                <xsd:element ref="ns1:AutoVersionDisabled" minOccurs="0"/>
                <xsd:element ref="ns1:ItemType" minOccurs="0"/>
                <xsd:element ref="ns1:Description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ID" ma:index="0" nillable="true" ma:displayName="ID" ma:internalName="ID" ma:readOnly="true">
      <xsd:simpleType>
        <xsd:restriction base="dms:Unknown"/>
      </xsd:simpleType>
    </xsd:element>
    <xsd:element name="ContentTypeId" ma:index="1" nillable="true" ma:displayName="Content Type ID" ma:hidden="true" ma:internalName="ContentTypeId" ma:readOnly="true">
      <xsd:simpleType>
        <xsd:restriction base="dms:Unknown"/>
      </xsd:simpleType>
    </xsd:element>
    <xsd:element name="Author" ma:index="4" nillable="true" ma:displayName="Created By" ma:list="UserInfo" ma:internalName="Autho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" ma:index="6" nillable="true" ma:displayName="Modified By" ma:list="UserInfo" ma:internalName="Edito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HasCopyDestinations" ma:index="7" nillable="true" ma:displayName="Has Copy Destinations" ma:hidden="true" ma:internalName="_HasCopyDestinations" ma:readOnly="true">
      <xsd:simpleType>
        <xsd:restriction base="dms:Boolean"/>
      </xsd:simpleType>
    </xsd:element>
    <xsd:element name="_CopySource" ma:index="8" nillable="true" ma:displayName="Copy Source" ma:internalName="_CopySource" ma:readOnly="true">
      <xsd:simpleType>
        <xsd:restriction base="dms:Text"/>
      </xsd:simpleType>
    </xsd:element>
    <xsd:element name="_ModerationStatus" ma:index="9" nillable="true" ma:displayName="Approval Status" ma:default="0" ma:hidden="true" ma:internalName="_ModerationStatus" ma:readOnly="true">
      <xsd:simpleType>
        <xsd:restriction base="dms:Unknown"/>
      </xsd:simpleType>
    </xsd:element>
    <xsd:element name="_ModerationComments" ma:index="10" nillable="true" ma:displayName="Approver Comments" ma:hidden="true" ma:internalName="_ModerationComments" ma:readOnly="true">
      <xsd:simpleType>
        <xsd:restriction base="dms:Note"/>
      </xsd:simpleType>
    </xsd:element>
    <xsd:element name="FileRef" ma:index="11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DirRef" ma:index="12" nillable="true" ma:displayName="Path" ma:hidden="true" ma:list="Docs" ma:internalName="FileDirRef" ma:readOnly="true" ma:showField="DirName">
      <xsd:simpleType>
        <xsd:restriction base="dms:Lookup"/>
      </xsd:simpleType>
    </xsd:element>
    <xsd:element name="Last_x0020_Modified" ma:index="13" nillable="true" ma:displayName="Modified" ma:format="TRUE" ma:hidden="true" ma:list="Docs" ma:internalName="Last_x0020_Modified" ma:readOnly="true" ma:showField="TimeLastModified">
      <xsd:simpleType>
        <xsd:restriction base="dms:Lookup"/>
      </xsd:simpleType>
    </xsd:element>
    <xsd:element name="Created_x0020_Date" ma:index="14" nillable="true" ma:displayName="Created" ma:format="TRUE" ma:hidden="true" ma:list="Docs" ma:internalName="Created_x0020_Date" ma:readOnly="true" ma:showField="TimeCreated">
      <xsd:simpleType>
        <xsd:restriction base="dms:Lookup"/>
      </xsd:simpleType>
    </xsd:element>
    <xsd:element name="File_x0020_Size" ma:index="15" nillable="true" ma:displayName="File Size" ma:format="TRUE" ma:hidden="true" ma:list="Docs" ma:internalName="File_x0020_Size" ma:readOnly="true" ma:showField="SizeInKB">
      <xsd:simpleType>
        <xsd:restriction base="dms:Lookup"/>
      </xsd:simpleType>
    </xsd:element>
    <xsd:element name="FSObjType" ma:index="16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CheckedOutUserId" ma:index="18" nillable="true" ma:displayName="ID of the User who has the item Checked Out" ma:hidden="true" ma:list="Docs" ma:internalName="CheckedOutUserId" ma:readOnly="true" ma:showField="CheckoutUserId">
      <xsd:simpleType>
        <xsd:restriction base="dms:Lookup"/>
      </xsd:simpleType>
    </xsd:element>
    <xsd:element name="IsCheckedoutToLocal" ma:index="19" nillable="true" ma:displayName="Is Checked out to local" ma:hidden="true" ma:list="Docs" ma:internalName="IsCheckedoutToLocal" ma:readOnly="true" ma:showField="IsCheckoutToLocal">
      <xsd:simpleType>
        <xsd:restriction base="dms:Lookup"/>
      </xsd:simpleType>
    </xsd:element>
    <xsd:element name="CheckoutUser" ma:index="20" nillable="true" ma:displayName="Checked Out To" ma:list="UserInfo" ma:internalName="CheckoutUse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UniqueId" ma:index="22" nillable="true" ma:displayName="Unique Id" ma:hidden="true" ma:list="Docs" ma:internalName="UniqueId" ma:readOnly="true" ma:showField="UniqueId">
      <xsd:simpleType>
        <xsd:restriction base="dms:Lookup"/>
      </xsd:simpleType>
    </xsd:element>
    <xsd:element name="ProgId" ma:index="23" nillable="true" ma:displayName="ProgId" ma:hidden="true" ma:list="Docs" ma:internalName="ProgId" ma:readOnly="true" ma:showField="ProgId">
      <xsd:simpleType>
        <xsd:restriction base="dms:Lookup"/>
      </xsd:simpleType>
    </xsd:element>
    <xsd:element name="ScopeId" ma:index="24" nillable="true" ma:displayName="ScopeId" ma:hidden="true" ma:list="Docs" ma:internalName="ScopeId" ma:readOnly="true" ma:showField="ScopeId">
      <xsd:simpleType>
        <xsd:restriction base="dms:Lookup"/>
      </xsd:simpleType>
    </xsd:element>
    <xsd:element name="VirusStatus" ma:index="25" nillable="true" ma:displayName="Virus Status" ma:format="TRUE" ma:hidden="true" ma:list="Docs" ma:internalName="VirusStatus" ma:readOnly="true" ma:showField="Size">
      <xsd:simpleType>
        <xsd:restriction base="dms:Lookup"/>
      </xsd:simpleType>
    </xsd:element>
    <xsd:element name="CheckedOutTitle" ma:index="26" nillable="true" ma:displayName="Checked Out To" ma:format="TRUE" ma:hidden="true" ma:list="Docs" ma:internalName="CheckedOutTitle" ma:readOnly="true" ma:showField="CheckedOutTitle">
      <xsd:simpleType>
        <xsd:restriction base="dms:Lookup"/>
      </xsd:simpleType>
    </xsd:element>
    <xsd:element name="_CheckinComment" ma:index="27" nillable="true" ma:displayName="Check In Comment" ma:format="TRUE" ma:list="Docs" ma:internalName="_CheckinComment" ma:readOnly="true" ma:showField="CheckinComment">
      <xsd:simpleType>
        <xsd:restriction base="dms:Lookup"/>
      </xsd:simpleType>
    </xsd:element>
    <xsd:element name="File_x0020_Type" ma:index="31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32" nillable="true" ma:displayName="HTML File Type" ma:hidden="true" ma:internalName="HTML_x0020_File_x0020_Type" ma:readOnly="true">
      <xsd:simpleType>
        <xsd:restriction base="dms:Text"/>
      </xsd:simpleType>
    </xsd:element>
    <xsd:element name="_SourceUrl" ma:index="33" nillable="true" ma:displayName="Source Url" ma:hidden="true" ma:internalName="_SourceUrl">
      <xsd:simpleType>
        <xsd:restriction base="dms:Text"/>
      </xsd:simpleType>
    </xsd:element>
    <xsd:element name="_SharedFileIndex" ma:index="34" nillable="true" ma:displayName="Shared File Index" ma:hidden="true" ma:internalName="_SharedFileIndex">
      <xsd:simpleType>
        <xsd:restriction base="dms:Text"/>
      </xsd:simpleType>
    </xsd:element>
    <xsd:element name="MetaInfo" ma:index="44" nillable="true" ma:displayName="Property Bag" ma:hidden="true" ma:list="Docs" ma:internalName="MetaInfo" ma:showField="MetaInfo">
      <xsd:simpleType>
        <xsd:restriction base="dms:Lookup"/>
      </xsd:simpleType>
    </xsd:element>
    <xsd:element name="_Level" ma:index="45" nillable="true" ma:displayName="Level" ma:hidden="true" ma:internalName="_Level" ma:readOnly="true">
      <xsd:simpleType>
        <xsd:restriction base="dms:Unknown"/>
      </xsd:simpleType>
    </xsd:element>
    <xsd:element name="_IsCurrentVersion" ma:index="46" nillable="true" ma:displayName="Is Current Version" ma:hidden="true" ma:internalName="_IsCurrentVersion" ma:readOnly="true">
      <xsd:simpleType>
        <xsd:restriction base="dms:Boolean"/>
      </xsd:simpleType>
    </xsd:element>
    <xsd:element name="owshiddenversion" ma:index="50" nillable="true" ma:displayName="owshiddenversion" ma:hidden="true" ma:internalName="owshiddenversion" ma:readOnly="true">
      <xsd:simpleType>
        <xsd:restriction base="dms:Unknown"/>
      </xsd:simpleType>
    </xsd:element>
    <xsd:element name="_UIVersion" ma:index="51" nillable="true" ma:displayName="UI Version" ma:hidden="true" ma:internalName="_UIVersion" ma:readOnly="true">
      <xsd:simpleType>
        <xsd:restriction base="dms:Unknown"/>
      </xsd:simpleType>
    </xsd:element>
    <xsd:element name="_UIVersionString" ma:index="52" nillable="true" ma:displayName="Version" ma:internalName="_UIVersionString" ma:readOnly="true">
      <xsd:simpleType>
        <xsd:restriction base="dms:Text"/>
      </xsd:simpleType>
    </xsd:element>
    <xsd:element name="InstanceID" ma:index="53" nillable="true" ma:displayName="Instance ID" ma:hidden="true" ma:internalName="InstanceID" ma:readOnly="true">
      <xsd:simpleType>
        <xsd:restriction base="dms:Unknown"/>
      </xsd:simpleType>
    </xsd:element>
    <xsd:element name="Order" ma:index="54" nillable="true" ma:displayName="Order" ma:hidden="true" ma:internalName="Order">
      <xsd:simpleType>
        <xsd:restriction base="dms:Number"/>
      </xsd:simpleType>
    </xsd:element>
    <xsd:element name="GUID" ma:index="55" nillable="true" ma:displayName="GUID" ma:hidden="true" ma:internalName="GUID" ma:readOnly="true">
      <xsd:simpleType>
        <xsd:restriction base="dms:Unknown"/>
      </xsd:simpleType>
    </xsd:element>
    <xsd:element name="WorkflowVersion" ma:index="56" nillable="true" ma:displayName="Workflow Version" ma:hidden="true" ma:internalName="WorkflowVersion" ma:readOnly="true">
      <xsd:simpleType>
        <xsd:restriction base="dms:Unknown"/>
      </xsd:simpleType>
    </xsd:element>
    <xsd:element name="WorkflowInstanceID" ma:index="57" nillable="true" ma:displayName="Workflow Instance ID" ma:hidden="true" ma:internalName="WorkflowInstanceID" ma:readOnly="true">
      <xsd:simpleType>
        <xsd:restriction base="dms:Unknown"/>
      </xsd:simpleType>
    </xsd:element>
    <xsd:element name="ParentVersionString" ma:index="58" nillable="true" ma:displayName="Source Version (Converted Document)" ma:hidden="true" ma:list="Docs" ma:internalName="ParentVersionString" ma:readOnly="true" ma:showField="ParentVersionString">
      <xsd:simpleType>
        <xsd:restriction base="dms:Lookup"/>
      </xsd:simpleType>
    </xsd:element>
    <xsd:element name="ParentLeafName" ma:index="59" nillable="true" ma:displayName="Source Name (Converted Document)" ma:hidden="true" ma:list="Docs" ma:internalName="ParentLeafName" ma:readOnly="true" ma:showField="ParentLeafName">
      <xsd:simpleType>
        <xsd:restriction base="dms:Lookup"/>
      </xsd:simpleType>
    </xsd:element>
    <xsd:element name="AutoVersionDisabled" ma:index="60" nillable="true" ma:displayName="AutoVersionDisabled" ma:default="FALSE" ma:hidden="true" ma:internalName="AutoVersionDisabled">
      <xsd:simpleType>
        <xsd:restriction base="dms:Boolean"/>
      </xsd:simpleType>
    </xsd:element>
    <xsd:element name="ItemType" ma:index="61" nillable="true" ma:displayName="ItemType" ma:default="1" ma:hidden="true" ma:internalName="ItemType">
      <xsd:simpleType>
        <xsd:restriction base="dms:Unknown"/>
      </xsd:simpleType>
    </xsd:element>
    <xsd:element name="Description" ma:index="62" nillable="true" ma:displayName="Description" ma:hidden="true" ma:internalName="Description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" ma:displayName="Content Type" ma:readOnly="true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6587CAA6-56CE-4528-8B3E-FAD82F967BCC}">
  <ds:schemaRefs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C69386E3-875D-42CC-841F-9DECCC141D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44598</TotalTime>
  <Words>3006</Words>
  <Application>Microsoft Office PowerPoint</Application>
  <PresentationFormat>On-screen Show (4:3)</PresentationFormat>
  <Paragraphs>1204</Paragraphs>
  <Slides>132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3" baseType="lpstr">
      <vt:lpstr>Office Theme</vt:lpstr>
      <vt:lpstr>Data-Intensive  Cluster Computing</vt:lpstr>
      <vt:lpstr>About Myself</vt:lpstr>
      <vt:lpstr>Lessons to remember</vt:lpstr>
      <vt:lpstr>PowerPoint Presentation</vt:lpstr>
      <vt:lpstr>500 Years Ago</vt:lpstr>
      <vt:lpstr>The Laws of Planetary Motion</vt:lpstr>
      <vt:lpstr>The Large Hadron Collider</vt:lpstr>
      <vt:lpstr>Genetic Code</vt:lpstr>
      <vt:lpstr>The Webs</vt:lpstr>
      <vt:lpstr>Big Data</vt:lpstr>
      <vt:lpstr>Big Computers</vt:lpstr>
      <vt:lpstr>PowerPoint Presentation</vt:lpstr>
      <vt:lpstr>Design Space</vt:lpstr>
      <vt:lpstr>Software Stack</vt:lpstr>
      <vt:lpstr>Data-Parallel Computation</vt:lpstr>
      <vt:lpstr>Modularity pays off</vt:lpstr>
      <vt:lpstr>A Brief History</vt:lpstr>
      <vt:lpstr>Cluster Architecture</vt:lpstr>
      <vt:lpstr>Cluster Machines</vt:lpstr>
      <vt:lpstr>Cluster network topology</vt:lpstr>
      <vt:lpstr>The secret of scalability</vt:lpstr>
      <vt:lpstr>Health Service: Autopilot</vt:lpstr>
      <vt:lpstr>Autopilot goal</vt:lpstr>
      <vt:lpstr>Autopiloted System</vt:lpstr>
      <vt:lpstr>Recovery-Oriented Computing</vt:lpstr>
      <vt:lpstr>Autopilot Architecture</vt:lpstr>
      <vt:lpstr>Distributed State</vt:lpstr>
      <vt:lpstr>Centralized Replicated Control</vt:lpstr>
      <vt:lpstr>Consistency Model</vt:lpstr>
      <vt:lpstr>Autopilot abstraction</vt:lpstr>
      <vt:lpstr>Cluster Services</vt:lpstr>
      <vt:lpstr>Cluster Machines</vt:lpstr>
      <vt:lpstr>Cluster Services</vt:lpstr>
      <vt:lpstr>Cluster services abstraction</vt:lpstr>
      <vt:lpstr>Layered Software Architecture</vt:lpstr>
      <vt:lpstr>Cluster Storage:  Distributed Storage Catalog</vt:lpstr>
      <vt:lpstr>Bandwidth hierarchy</vt:lpstr>
      <vt:lpstr>Storage bandwidth</vt:lpstr>
      <vt:lpstr>Time to read 1TB (sequential)</vt:lpstr>
      <vt:lpstr>Large-scale Distributed Storage</vt:lpstr>
      <vt:lpstr>Parallel Application I/O</vt:lpstr>
      <vt:lpstr>Cluster Storage Abstraction</vt:lpstr>
      <vt:lpstr>Distributed Execution: Dryad</vt:lpstr>
      <vt:lpstr>Dryad</vt:lpstr>
      <vt:lpstr>Dryad = Execution Layer</vt:lpstr>
      <vt:lpstr>2-D Piping</vt:lpstr>
      <vt:lpstr>Virtualized 2-D Pipelines</vt:lpstr>
      <vt:lpstr>Virtualized 2-D Pipelines</vt:lpstr>
      <vt:lpstr>Virtualized 2-D Pipelines</vt:lpstr>
      <vt:lpstr>Virtualized 2-D Pipelines</vt:lpstr>
      <vt:lpstr>Virtualized 2-D Pipelines</vt:lpstr>
      <vt:lpstr>Dryad Job Structure</vt:lpstr>
      <vt:lpstr>Channels</vt:lpstr>
      <vt:lpstr>Dryad System Architecture</vt:lpstr>
      <vt:lpstr>Separate Data and Control Plane</vt:lpstr>
      <vt:lpstr>Centralized control</vt:lpstr>
      <vt:lpstr>Staging</vt:lpstr>
      <vt:lpstr>Scaling Factors</vt:lpstr>
      <vt:lpstr>Fault Tolerance</vt:lpstr>
      <vt:lpstr>Danger of Fault Tolerance</vt:lpstr>
      <vt:lpstr>Failures</vt:lpstr>
      <vt:lpstr>Dynamic Graph Rewriting</vt:lpstr>
      <vt:lpstr>Dynamic Aggregation</vt:lpstr>
      <vt:lpstr>Separate policy and mechanism</vt:lpstr>
      <vt:lpstr>Policy vs. Mechanism</vt:lpstr>
      <vt:lpstr>Dryad Abstraction</vt:lpstr>
      <vt:lpstr>LINQ to HPC</vt:lpstr>
      <vt:lpstr>LINQ</vt:lpstr>
      <vt:lpstr>LINQ = .Net+ Queries</vt:lpstr>
      <vt:lpstr>Collections and Iterators</vt:lpstr>
      <vt:lpstr>LINQ to HPC Data Model</vt:lpstr>
      <vt:lpstr>LINQ to HPC = LINQ + Dryad</vt:lpstr>
      <vt:lpstr>LINQ to HPC Abstraction</vt:lpstr>
      <vt:lpstr>Demo</vt:lpstr>
      <vt:lpstr>Example: counting lines</vt:lpstr>
      <vt:lpstr>Example: counting words</vt:lpstr>
      <vt:lpstr>Example: counting unique words</vt:lpstr>
      <vt:lpstr>Example: word histogram</vt:lpstr>
      <vt:lpstr>Example: high-frequency words</vt:lpstr>
      <vt:lpstr>Example: words by frequency</vt:lpstr>
      <vt:lpstr>Example: Map-Reduce</vt:lpstr>
      <vt:lpstr>Map-Reduce Plan</vt:lpstr>
      <vt:lpstr>Distributed Sorting Plan</vt:lpstr>
      <vt:lpstr>Expectation Maximization</vt:lpstr>
      <vt:lpstr>Probabilistic Index Maps</vt:lpstr>
      <vt:lpstr>Language Summary</vt:lpstr>
      <vt:lpstr>Think Parallel: Exercises</vt:lpstr>
      <vt:lpstr>LINQ System Architecture</vt:lpstr>
      <vt:lpstr>Aside: Linq to Flickr</vt:lpstr>
      <vt:lpstr>The LINQ to HPC Provider</vt:lpstr>
      <vt:lpstr>Using PLINQ</vt:lpstr>
      <vt:lpstr>LINQ Design</vt:lpstr>
      <vt:lpstr>More Tricks of the trade</vt:lpstr>
      <vt:lpstr>BUILDING ON LINQ to HPC</vt:lpstr>
      <vt:lpstr>Job Visualization</vt:lpstr>
      <vt:lpstr>Failure Diagnostics</vt:lpstr>
      <vt:lpstr>Job Schedule</vt:lpstr>
      <vt:lpstr>Running time distribution</vt:lpstr>
      <vt:lpstr>CPU Utilization</vt:lpstr>
      <vt:lpstr>So, What Good is it For?</vt:lpstr>
      <vt:lpstr>Application: Kinect Training</vt:lpstr>
      <vt:lpstr>Input device</vt:lpstr>
      <vt:lpstr>The Innards</vt:lpstr>
      <vt:lpstr>The vision system</vt:lpstr>
      <vt:lpstr>The audio sensors</vt:lpstr>
      <vt:lpstr>Prime Sense Chip</vt:lpstr>
      <vt:lpstr>Projected IR pattern</vt:lpstr>
      <vt:lpstr>Depth computation</vt:lpstr>
      <vt:lpstr>Vision Input: Depth Map + RGB</vt:lpstr>
      <vt:lpstr>Depth map</vt:lpstr>
      <vt:lpstr>XBox 360 Hardware</vt:lpstr>
      <vt:lpstr>Human pose estimation</vt:lpstr>
      <vt:lpstr>Why is it hard?</vt:lpstr>
      <vt:lpstr>Skeletal Tracking Pipeline</vt:lpstr>
      <vt:lpstr>The Classifier</vt:lpstr>
      <vt:lpstr>Motion Capture</vt:lpstr>
      <vt:lpstr>Ground Truth Data</vt:lpstr>
      <vt:lpstr>Learn from Data</vt:lpstr>
      <vt:lpstr>Kinect Training</vt:lpstr>
      <vt:lpstr>Highly efficient parallellization</vt:lpstr>
      <vt:lpstr>The End</vt:lpstr>
      <vt:lpstr>The Roaring ‘60s</vt:lpstr>
      <vt:lpstr>The other ‘60s</vt:lpstr>
      <vt:lpstr>What about the 2010’s?</vt:lpstr>
      <vt:lpstr>Layers</vt:lpstr>
      <vt:lpstr>Pieces of the Global Computer</vt:lpstr>
      <vt:lpstr>This lecture</vt:lpstr>
      <vt:lpstr>The cloud</vt:lpstr>
      <vt:lpstr>Conclusions</vt:lpstr>
      <vt:lpstr>Software Availability</vt:lpstr>
      <vt:lpstr>Bibliography (1)</vt:lpstr>
      <vt:lpstr>Bibliography (2)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Cluster Computing with Dryad</dc:title>
  <dc:creator>Mihai Budiu</dc:creator>
  <cp:lastModifiedBy>Mihai Budiu</cp:lastModifiedBy>
  <cp:revision>726</cp:revision>
  <dcterms:created xsi:type="dcterms:W3CDTF">2008-02-12T01:28:42Z</dcterms:created>
  <dcterms:modified xsi:type="dcterms:W3CDTF">2011-09-21T23:33:18Z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ddDocumentEventProcessedFirstTime">
    <vt:lpwstr>True</vt:lpwstr>
  </property>
  <property fmtid="{D5CDD505-2E9C-101B-9397-08002B2CF9AE}" pid="3" name="AddDocumentEventProcessedFileUniqueId">
    <vt:lpwstr>c4bd8f56-f9c6-4668-b386-e50e818da9d4</vt:lpwstr>
  </property>
  <property fmtid="{D5CDD505-2E9C-101B-9397-08002B2CF9AE}" pid="4" name="LastObjectUpdateEventProcessedVersion">
    <vt:lpwstr>2.0</vt:lpwstr>
  </property>
</Properties>
</file>