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67"/>
  </p:notesMasterIdLst>
  <p:sldIdLst>
    <p:sldId id="256" r:id="rId2"/>
    <p:sldId id="373" r:id="rId3"/>
    <p:sldId id="359" r:id="rId4"/>
    <p:sldId id="363" r:id="rId5"/>
    <p:sldId id="259" r:id="rId6"/>
    <p:sldId id="354" r:id="rId7"/>
    <p:sldId id="276" r:id="rId8"/>
    <p:sldId id="277" r:id="rId9"/>
    <p:sldId id="278" r:id="rId10"/>
    <p:sldId id="279" r:id="rId11"/>
    <p:sldId id="280" r:id="rId12"/>
    <p:sldId id="281" r:id="rId13"/>
    <p:sldId id="282" r:id="rId14"/>
    <p:sldId id="283" r:id="rId15"/>
    <p:sldId id="284" r:id="rId16"/>
    <p:sldId id="321" r:id="rId17"/>
    <p:sldId id="289" r:id="rId18"/>
    <p:sldId id="286" r:id="rId19"/>
    <p:sldId id="287" r:id="rId20"/>
    <p:sldId id="288" r:id="rId21"/>
    <p:sldId id="292" r:id="rId22"/>
    <p:sldId id="293" r:id="rId23"/>
    <p:sldId id="357" r:id="rId24"/>
    <p:sldId id="320" r:id="rId25"/>
    <p:sldId id="366" r:id="rId26"/>
    <p:sldId id="355" r:id="rId27"/>
    <p:sldId id="325" r:id="rId28"/>
    <p:sldId id="290" r:id="rId29"/>
    <p:sldId id="326" r:id="rId30"/>
    <p:sldId id="327" r:id="rId31"/>
    <p:sldId id="328" r:id="rId32"/>
    <p:sldId id="329" r:id="rId33"/>
    <p:sldId id="330" r:id="rId34"/>
    <p:sldId id="261" r:id="rId35"/>
    <p:sldId id="352" r:id="rId36"/>
    <p:sldId id="308" r:id="rId37"/>
    <p:sldId id="331" r:id="rId38"/>
    <p:sldId id="291" r:id="rId39"/>
    <p:sldId id="351" r:id="rId40"/>
    <p:sldId id="367" r:id="rId41"/>
    <p:sldId id="368" r:id="rId42"/>
    <p:sldId id="296" r:id="rId43"/>
    <p:sldId id="319" r:id="rId44"/>
    <p:sldId id="364" r:id="rId45"/>
    <p:sldId id="300" r:id="rId46"/>
    <p:sldId id="311" r:id="rId47"/>
    <p:sldId id="303" r:id="rId48"/>
    <p:sldId id="302" r:id="rId49"/>
    <p:sldId id="370" r:id="rId50"/>
    <p:sldId id="304" r:id="rId51"/>
    <p:sldId id="312" r:id="rId52"/>
    <p:sldId id="313" r:id="rId53"/>
    <p:sldId id="310" r:id="rId54"/>
    <p:sldId id="309" r:id="rId55"/>
    <p:sldId id="297" r:id="rId56"/>
    <p:sldId id="372" r:id="rId57"/>
    <p:sldId id="317" r:id="rId58"/>
    <p:sldId id="299" r:id="rId59"/>
    <p:sldId id="369" r:id="rId60"/>
    <p:sldId id="371" r:id="rId61"/>
    <p:sldId id="353" r:id="rId62"/>
    <p:sldId id="305" r:id="rId63"/>
    <p:sldId id="360" r:id="rId64"/>
    <p:sldId id="361" r:id="rId65"/>
    <p:sldId id="362" r:id="rId6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B3AE7D8-AC08-4A69-A4E2-6979E36AA40A}">
          <p14:sldIdLst>
            <p14:sldId id="256"/>
            <p14:sldId id="373"/>
            <p14:sldId id="359"/>
            <p14:sldId id="363"/>
            <p14:sldId id="259"/>
          </p14:sldIdLst>
        </p14:section>
        <p14:section name="Dryad" id="{E792E704-2E45-4E8F-82CC-175469641050}">
          <p14:sldIdLst>
            <p14:sldId id="354"/>
            <p14:sldId id="276"/>
            <p14:sldId id="277"/>
            <p14:sldId id="278"/>
            <p14:sldId id="279"/>
            <p14:sldId id="280"/>
            <p14:sldId id="281"/>
            <p14:sldId id="282"/>
            <p14:sldId id="283"/>
            <p14:sldId id="284"/>
            <p14:sldId id="321"/>
          </p14:sldIdLst>
        </p14:section>
        <p14:section name="DryadLINQ" id="{9CCB5A44-F2D3-4C89-9143-7412806EB4F2}">
          <p14:sldIdLst>
            <p14:sldId id="289"/>
            <p14:sldId id="286"/>
            <p14:sldId id="287"/>
            <p14:sldId id="288"/>
            <p14:sldId id="292"/>
            <p14:sldId id="293"/>
            <p14:sldId id="357"/>
            <p14:sldId id="320"/>
            <p14:sldId id="366"/>
            <p14:sldId id="355"/>
            <p14:sldId id="325"/>
          </p14:sldIdLst>
        </p14:section>
        <p14:section name="Debugging" id="{07AF4AF2-36D7-41B2-A973-A8542B53097B}">
          <p14:sldIdLst>
            <p14:sldId id="290"/>
            <p14:sldId id="326"/>
            <p14:sldId id="327"/>
            <p14:sldId id="328"/>
            <p14:sldId id="329"/>
            <p14:sldId id="330"/>
            <p14:sldId id="261"/>
            <p14:sldId id="352"/>
            <p14:sldId id="308"/>
            <p14:sldId id="331"/>
          </p14:sldIdLst>
        </p14:section>
        <p14:section name="Sketch" id="{0674D416-9771-4D6A-BCC8-1D1236ADD0EF}">
          <p14:sldIdLst>
            <p14:sldId id="291"/>
            <p14:sldId id="351"/>
            <p14:sldId id="367"/>
            <p14:sldId id="368"/>
            <p14:sldId id="296"/>
            <p14:sldId id="319"/>
            <p14:sldId id="364"/>
            <p14:sldId id="300"/>
            <p14:sldId id="311"/>
            <p14:sldId id="303"/>
            <p14:sldId id="302"/>
            <p14:sldId id="370"/>
            <p14:sldId id="304"/>
            <p14:sldId id="312"/>
            <p14:sldId id="313"/>
            <p14:sldId id="310"/>
            <p14:sldId id="309"/>
            <p14:sldId id="297"/>
            <p14:sldId id="372"/>
            <p14:sldId id="317"/>
            <p14:sldId id="299"/>
            <p14:sldId id="369"/>
            <p14:sldId id="371"/>
            <p14:sldId id="353"/>
          </p14:sldIdLst>
        </p14:section>
        <p14:section name="Conclusions" id="{AC4EB3CF-9666-485A-9FBF-8BC8DF675CEF}">
          <p14:sldIdLst>
            <p14:sldId id="305"/>
            <p14:sldId id="360"/>
            <p14:sldId id="361"/>
            <p14:sldId id="362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90" autoAdjust="0"/>
    <p:restoredTop sz="94660"/>
  </p:normalViewPr>
  <p:slideViewPr>
    <p:cSldViewPr snapToGrid="0">
      <p:cViewPr varScale="1">
        <p:scale>
          <a:sx n="130" d="100"/>
          <a:sy n="130" d="100"/>
        </p:scale>
        <p:origin x="82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065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budiu\Documents\research\papers\sketch\measurements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budiu\Documents\research\papers\sketch\measurements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budiu\Documents\research\papers\sketch\measurements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600" dirty="0"/>
              <a:t>Null </a:t>
            </a:r>
            <a:r>
              <a:rPr lang="en-US" sz="1600" dirty="0" smtClean="0"/>
              <a:t>Sketch</a:t>
            </a:r>
            <a:endParaRPr lang="en-US" sz="1600" dirty="0"/>
          </a:p>
        </c:rich>
      </c:tx>
      <c:layout>
        <c:manualLayout>
          <c:xMode val="edge"/>
          <c:yMode val="edge"/>
          <c:x val="0.32015333609614588"/>
          <c:y val="0"/>
        </c:manualLayout>
      </c:layout>
      <c:overlay val="0"/>
      <c:spPr>
        <a:solidFill>
          <a:schemeClr val="bg1"/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9.5914260717410341E-2"/>
          <c:y val="0.1115277777777778"/>
          <c:w val="0.90408573928258973"/>
          <c:h val="0.77644320501603947"/>
        </c:manualLayout>
      </c:layout>
      <c:lineChart>
        <c:grouping val="standard"/>
        <c:varyColors val="0"/>
        <c:ser>
          <c:idx val="0"/>
          <c:order val="0"/>
          <c:tx>
            <c:strRef>
              <c:f>Sheet1!$B$34</c:f>
              <c:strCache>
                <c:ptCount val="1"/>
                <c:pt idx="0">
                  <c:v>No aggregation network</c:v>
                </c:pt>
              </c:strCache>
            </c:strRef>
          </c:tx>
          <c:spPr>
            <a:ln w="28575" cap="rnd">
              <a:solidFill>
                <a:schemeClr val="accent1"/>
              </a:solidFill>
              <a:prstDash val="sysDash"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errBars>
            <c:errDir val="y"/>
            <c:errBarType val="both"/>
            <c:errValType val="cust"/>
            <c:noEndCap val="0"/>
            <c:plus>
              <c:numRef>
                <c:f>Sheet1!$G$36:$G$45</c:f>
                <c:numCache>
                  <c:formatCode>General</c:formatCode>
                  <c:ptCount val="10"/>
                  <c:pt idx="0">
                    <c:v>5.6</c:v>
                  </c:pt>
                  <c:pt idx="1">
                    <c:v>6.4</c:v>
                  </c:pt>
                  <c:pt idx="2">
                    <c:v>14.8</c:v>
                  </c:pt>
                  <c:pt idx="3">
                    <c:v>9</c:v>
                  </c:pt>
                  <c:pt idx="4">
                    <c:v>20.6</c:v>
                  </c:pt>
                  <c:pt idx="5">
                    <c:v>15.799999999999997</c:v>
                  </c:pt>
                  <c:pt idx="6">
                    <c:v>13.400000000000006</c:v>
                  </c:pt>
                  <c:pt idx="7">
                    <c:v>29.599999999999994</c:v>
                  </c:pt>
                  <c:pt idx="8">
                    <c:v>28.399999999999977</c:v>
                  </c:pt>
                  <c:pt idx="9">
                    <c:v>104.60000000000002</c:v>
                  </c:pt>
                </c:numCache>
              </c:numRef>
            </c:plus>
            <c:minus>
              <c:numRef>
                <c:f>Sheet1!$F$36:$F$45</c:f>
                <c:numCache>
                  <c:formatCode>General</c:formatCode>
                  <c:ptCount val="10"/>
                  <c:pt idx="0">
                    <c:v>1.4</c:v>
                  </c:pt>
                  <c:pt idx="1">
                    <c:v>1.5999999999999996</c:v>
                  </c:pt>
                  <c:pt idx="2">
                    <c:v>5.1999999999999993</c:v>
                  </c:pt>
                  <c:pt idx="3">
                    <c:v>6</c:v>
                  </c:pt>
                  <c:pt idx="4">
                    <c:v>15.399999999999999</c:v>
                  </c:pt>
                  <c:pt idx="5">
                    <c:v>11.200000000000003</c:v>
                  </c:pt>
                  <c:pt idx="6">
                    <c:v>16.599999999999994</c:v>
                  </c:pt>
                  <c:pt idx="7">
                    <c:v>24.400000000000006</c:v>
                  </c:pt>
                  <c:pt idx="8">
                    <c:v>20.600000000000023</c:v>
                  </c:pt>
                  <c:pt idx="9">
                    <c:v>92.399999999999977</c:v>
                  </c:pt>
                </c:numCache>
              </c:numRef>
            </c:minus>
            <c:spPr>
              <a:noFill/>
              <a:ln w="9525" cap="flat" cmpd="sng" algn="ctr">
                <a:solidFill>
                  <a:schemeClr val="tx1">
                    <a:lumMod val="65000"/>
                    <a:lumOff val="35000"/>
                  </a:schemeClr>
                </a:solidFill>
                <a:round/>
              </a:ln>
              <a:effectLst/>
            </c:spPr>
          </c:errBars>
          <c:cat>
            <c:numRef>
              <c:f>Sheet1!$A$36:$A$45</c:f>
              <c:numCache>
                <c:formatCode>General</c:formatCode>
                <c:ptCount val="10"/>
                <c:pt idx="0">
                  <c:v>1</c:v>
                </c:pt>
                <c:pt idx="1">
                  <c:v>2</c:v>
                </c:pt>
                <c:pt idx="2">
                  <c:v>4</c:v>
                </c:pt>
                <c:pt idx="3">
                  <c:v>8</c:v>
                </c:pt>
                <c:pt idx="4">
                  <c:v>16</c:v>
                </c:pt>
                <c:pt idx="5">
                  <c:v>24</c:v>
                </c:pt>
                <c:pt idx="6">
                  <c:v>32</c:v>
                </c:pt>
                <c:pt idx="7">
                  <c:v>64</c:v>
                </c:pt>
                <c:pt idx="8">
                  <c:v>128</c:v>
                </c:pt>
                <c:pt idx="9">
                  <c:v>155</c:v>
                </c:pt>
              </c:numCache>
            </c:numRef>
          </c:cat>
          <c:val>
            <c:numRef>
              <c:f>Sheet1!$E$36:$E$45</c:f>
              <c:numCache>
                <c:formatCode>General</c:formatCode>
                <c:ptCount val="10"/>
                <c:pt idx="0">
                  <c:v>3.4</c:v>
                </c:pt>
                <c:pt idx="1">
                  <c:v>5.6</c:v>
                </c:pt>
                <c:pt idx="2">
                  <c:v>12.2</c:v>
                </c:pt>
                <c:pt idx="3">
                  <c:v>21</c:v>
                </c:pt>
                <c:pt idx="4">
                  <c:v>47.4</c:v>
                </c:pt>
                <c:pt idx="5">
                  <c:v>61.2</c:v>
                </c:pt>
                <c:pt idx="6">
                  <c:v>96.6</c:v>
                </c:pt>
                <c:pt idx="7">
                  <c:v>166.4</c:v>
                </c:pt>
                <c:pt idx="8">
                  <c:v>359.6</c:v>
                </c:pt>
                <c:pt idx="9">
                  <c:v>509.4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FC7-4647-8829-5BABC947D550}"/>
            </c:ext>
          </c:extLst>
        </c:ser>
        <c:ser>
          <c:idx val="1"/>
          <c:order val="1"/>
          <c:tx>
            <c:strRef>
              <c:f>Sheet1!$I$34</c:f>
              <c:strCache>
                <c:ptCount val="1"/>
                <c:pt idx="0">
                  <c:v>With aggregation network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errBars>
            <c:errDir val="y"/>
            <c:errBarType val="both"/>
            <c:errValType val="cust"/>
            <c:noEndCap val="0"/>
            <c:plus>
              <c:numRef>
                <c:f>Sheet1!$N$36:$N$45</c:f>
                <c:numCache>
                  <c:formatCode>General</c:formatCode>
                  <c:ptCount val="10"/>
                  <c:pt idx="0">
                    <c:v>2</c:v>
                  </c:pt>
                  <c:pt idx="1">
                    <c:v>0.40000000000000036</c:v>
                  </c:pt>
                  <c:pt idx="2">
                    <c:v>35.4</c:v>
                  </c:pt>
                  <c:pt idx="3">
                    <c:v>46.6</c:v>
                  </c:pt>
                  <c:pt idx="4">
                    <c:v>53.6</c:v>
                  </c:pt>
                  <c:pt idx="5">
                    <c:v>58.8</c:v>
                  </c:pt>
                  <c:pt idx="6">
                    <c:v>71.599999999999994</c:v>
                  </c:pt>
                  <c:pt idx="7">
                    <c:v>78.8</c:v>
                  </c:pt>
                  <c:pt idx="8">
                    <c:v>10.600000000000001</c:v>
                  </c:pt>
                  <c:pt idx="9">
                    <c:v>126.4</c:v>
                  </c:pt>
                </c:numCache>
              </c:numRef>
            </c:plus>
            <c:minus>
              <c:numRef>
                <c:f>Sheet1!$M$36:$M$45</c:f>
                <c:numCache>
                  <c:formatCode>General</c:formatCode>
                  <c:ptCount val="10"/>
                  <c:pt idx="0">
                    <c:v>1</c:v>
                  </c:pt>
                  <c:pt idx="1">
                    <c:v>0.59999999999999964</c:v>
                  </c:pt>
                  <c:pt idx="2">
                    <c:v>40.6</c:v>
                  </c:pt>
                  <c:pt idx="3">
                    <c:v>31.4</c:v>
                  </c:pt>
                  <c:pt idx="4">
                    <c:v>36.4</c:v>
                  </c:pt>
                  <c:pt idx="5">
                    <c:v>31.200000000000003</c:v>
                  </c:pt>
                  <c:pt idx="6">
                    <c:v>34.4</c:v>
                  </c:pt>
                  <c:pt idx="7">
                    <c:v>44.2</c:v>
                  </c:pt>
                  <c:pt idx="8">
                    <c:v>10.399999999999999</c:v>
                  </c:pt>
                  <c:pt idx="9">
                    <c:v>34.599999999999994</c:v>
                  </c:pt>
                </c:numCache>
              </c:numRef>
            </c:minus>
            <c:spPr>
              <a:noFill/>
              <a:ln w="9525" cap="flat" cmpd="sng" algn="ctr">
                <a:solidFill>
                  <a:schemeClr val="tx1">
                    <a:lumMod val="65000"/>
                    <a:lumOff val="35000"/>
                  </a:schemeClr>
                </a:solidFill>
                <a:round/>
              </a:ln>
              <a:effectLst/>
            </c:spPr>
          </c:errBars>
          <c:val>
            <c:numRef>
              <c:f>Sheet1!$L$36:$L$45</c:f>
              <c:numCache>
                <c:formatCode>General</c:formatCode>
                <c:ptCount val="10"/>
                <c:pt idx="0">
                  <c:v>5</c:v>
                </c:pt>
                <c:pt idx="1">
                  <c:v>4.5999999999999996</c:v>
                </c:pt>
                <c:pt idx="2">
                  <c:v>44.6</c:v>
                </c:pt>
                <c:pt idx="3">
                  <c:v>37.4</c:v>
                </c:pt>
                <c:pt idx="4">
                  <c:v>49.4</c:v>
                </c:pt>
                <c:pt idx="5">
                  <c:v>44.2</c:v>
                </c:pt>
                <c:pt idx="6">
                  <c:v>49.4</c:v>
                </c:pt>
                <c:pt idx="7">
                  <c:v>64.2</c:v>
                </c:pt>
                <c:pt idx="8">
                  <c:v>37.4</c:v>
                </c:pt>
                <c:pt idx="9">
                  <c:v>70.599999999999994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FC7-4647-8829-5BABC947D5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02549896"/>
        <c:axId val="202549504"/>
      </c:lineChart>
      <c:catAx>
        <c:axId val="2025498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3000000" spcFirstLastPara="1" vertOverflow="ellipsis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2549504"/>
        <c:crosses val="autoZero"/>
        <c:auto val="1"/>
        <c:lblAlgn val="ctr"/>
        <c:lblOffset val="100"/>
        <c:noMultiLvlLbl val="0"/>
      </c:catAx>
      <c:valAx>
        <c:axId val="20254950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254989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11005533683289584"/>
          <c:y val="0.1648490813648294"/>
          <c:w val="0.72031215682609406"/>
          <c:h val="0.24132176837270336"/>
        </c:manualLayout>
      </c:layout>
      <c:overlay val="0"/>
      <c:spPr>
        <a:solidFill>
          <a:schemeClr val="bg1"/>
        </a:solidFill>
        <a:ln>
          <a:solidFill>
            <a:schemeClr val="tx2"/>
          </a:solidFill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ysClr val="windowText" lastClr="000000"/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600" dirty="0" smtClean="0"/>
              <a:t>Data</a:t>
            </a:r>
            <a:r>
              <a:rPr lang="en-US" sz="1600" baseline="0" dirty="0" smtClean="0"/>
              <a:t> range sketch (</a:t>
            </a:r>
            <a:r>
              <a:rPr lang="en-US" sz="1600" baseline="0" dirty="0" err="1" smtClean="0"/>
              <a:t>t</a:t>
            </a:r>
            <a:r>
              <a:rPr lang="en-US" sz="1600" baseline="-25000" dirty="0" err="1" smtClean="0"/>
              <a:t>r</a:t>
            </a:r>
            <a:r>
              <a:rPr lang="en-US" sz="1600" baseline="0" dirty="0" smtClean="0"/>
              <a:t>)</a:t>
            </a:r>
            <a:endParaRPr lang="en-US" sz="1600" dirty="0"/>
          </a:p>
        </c:rich>
      </c:tx>
      <c:layout>
        <c:manualLayout>
          <c:xMode val="edge"/>
          <c:yMode val="edge"/>
          <c:x val="0.2087452049263073"/>
          <c:y val="1.0416666666666666E-2"/>
        </c:manualLayout>
      </c:layout>
      <c:overlay val="0"/>
      <c:spPr>
        <a:solidFill>
          <a:schemeClr val="bg1"/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1653718285214348"/>
          <c:y val="0.11303258967629044"/>
          <c:w val="0.85290726159230101"/>
          <c:h val="0.75378791192767558"/>
        </c:manualLayout>
      </c:layout>
      <c:lineChart>
        <c:grouping val="standard"/>
        <c:varyColors val="0"/>
        <c:ser>
          <c:idx val="0"/>
          <c:order val="0"/>
          <c:tx>
            <c:strRef>
              <c:f>Sheet1!$B$17</c:f>
              <c:strCache>
                <c:ptCount val="1"/>
                <c:pt idx="0">
                  <c:v>No aggregation network</c:v>
                </c:pt>
              </c:strCache>
            </c:strRef>
          </c:tx>
          <c:spPr>
            <a:ln w="28575" cap="rnd">
              <a:solidFill>
                <a:schemeClr val="accent1"/>
              </a:solidFill>
              <a:prstDash val="sysDash"/>
              <a:round/>
            </a:ln>
            <a:effectLst/>
          </c:spPr>
          <c:marker>
            <c:symbol val="none"/>
          </c:marker>
          <c:errBars>
            <c:errDir val="y"/>
            <c:errBarType val="both"/>
            <c:errValType val="cust"/>
            <c:noEndCap val="0"/>
            <c:plus>
              <c:numRef>
                <c:f>Sheet1!$G$19:$G$28</c:f>
                <c:numCache>
                  <c:formatCode>General</c:formatCode>
                  <c:ptCount val="10"/>
                  <c:pt idx="0">
                    <c:v>20.600000000000023</c:v>
                  </c:pt>
                  <c:pt idx="1">
                    <c:v>103.60000000000002</c:v>
                  </c:pt>
                  <c:pt idx="2">
                    <c:v>98.399999999999977</c:v>
                  </c:pt>
                  <c:pt idx="3">
                    <c:v>30.399999999999977</c:v>
                  </c:pt>
                  <c:pt idx="4">
                    <c:v>33</c:v>
                  </c:pt>
                  <c:pt idx="5">
                    <c:v>12.600000000000023</c:v>
                  </c:pt>
                  <c:pt idx="6">
                    <c:v>6.7999999999999545</c:v>
                  </c:pt>
                  <c:pt idx="7">
                    <c:v>7</c:v>
                  </c:pt>
                  <c:pt idx="8">
                    <c:v>74.200000000000045</c:v>
                  </c:pt>
                  <c:pt idx="9">
                    <c:v>8.6000000000000227</c:v>
                  </c:pt>
                </c:numCache>
              </c:numRef>
            </c:plus>
            <c:minus>
              <c:numRef>
                <c:f>Sheet1!$F$19:$F$28</c:f>
                <c:numCache>
                  <c:formatCode>General</c:formatCode>
                  <c:ptCount val="10"/>
                  <c:pt idx="0">
                    <c:v>14.399999999999977</c:v>
                  </c:pt>
                  <c:pt idx="1">
                    <c:v>30.399999999999977</c:v>
                  </c:pt>
                  <c:pt idx="2">
                    <c:v>35.600000000000023</c:v>
                  </c:pt>
                  <c:pt idx="3">
                    <c:v>18.600000000000023</c:v>
                  </c:pt>
                  <c:pt idx="4">
                    <c:v>60</c:v>
                  </c:pt>
                  <c:pt idx="5">
                    <c:v>10.399999999999977</c:v>
                  </c:pt>
                  <c:pt idx="6">
                    <c:v>9.2000000000000455</c:v>
                  </c:pt>
                  <c:pt idx="7">
                    <c:v>11</c:v>
                  </c:pt>
                  <c:pt idx="8">
                    <c:v>64.799999999999955</c:v>
                  </c:pt>
                  <c:pt idx="9">
                    <c:v>17.399999999999977</c:v>
                  </c:pt>
                </c:numCache>
              </c:numRef>
            </c:minus>
            <c:spPr>
              <a:noFill/>
              <a:ln w="9525" cap="flat" cmpd="sng" algn="ctr">
                <a:solidFill>
                  <a:schemeClr val="tx1">
                    <a:lumMod val="65000"/>
                    <a:lumOff val="35000"/>
                  </a:schemeClr>
                </a:solidFill>
                <a:round/>
              </a:ln>
              <a:effectLst/>
            </c:spPr>
          </c:errBars>
          <c:cat>
            <c:numRef>
              <c:f>Sheet1!$A$19:$A$28</c:f>
              <c:numCache>
                <c:formatCode>General</c:formatCode>
                <c:ptCount val="10"/>
                <c:pt idx="0">
                  <c:v>1</c:v>
                </c:pt>
                <c:pt idx="1">
                  <c:v>2</c:v>
                </c:pt>
                <c:pt idx="2">
                  <c:v>4</c:v>
                </c:pt>
                <c:pt idx="3">
                  <c:v>8</c:v>
                </c:pt>
                <c:pt idx="4">
                  <c:v>16</c:v>
                </c:pt>
                <c:pt idx="5">
                  <c:v>24</c:v>
                </c:pt>
                <c:pt idx="6">
                  <c:v>32</c:v>
                </c:pt>
                <c:pt idx="7">
                  <c:v>64</c:v>
                </c:pt>
                <c:pt idx="8">
                  <c:v>128</c:v>
                </c:pt>
                <c:pt idx="9">
                  <c:v>155</c:v>
                </c:pt>
              </c:numCache>
            </c:numRef>
          </c:cat>
          <c:val>
            <c:numRef>
              <c:f>Sheet1!$E$19:$E$28</c:f>
              <c:numCache>
                <c:formatCode>General</c:formatCode>
                <c:ptCount val="10"/>
                <c:pt idx="0">
                  <c:v>481.4</c:v>
                </c:pt>
                <c:pt idx="1">
                  <c:v>522.4</c:v>
                </c:pt>
                <c:pt idx="2">
                  <c:v>526.6</c:v>
                </c:pt>
                <c:pt idx="3">
                  <c:v>653.6</c:v>
                </c:pt>
                <c:pt idx="4">
                  <c:v>641</c:v>
                </c:pt>
                <c:pt idx="5">
                  <c:v>706.4</c:v>
                </c:pt>
                <c:pt idx="6">
                  <c:v>739.2</c:v>
                </c:pt>
                <c:pt idx="7">
                  <c:v>818</c:v>
                </c:pt>
                <c:pt idx="8">
                  <c:v>1027.8</c:v>
                </c:pt>
                <c:pt idx="9">
                  <c:v>1021.4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2DA-4473-A1AD-0067D73F05BD}"/>
            </c:ext>
          </c:extLst>
        </c:ser>
        <c:ser>
          <c:idx val="1"/>
          <c:order val="1"/>
          <c:tx>
            <c:strRef>
              <c:f>Sheet1!$I$17</c:f>
              <c:strCache>
                <c:ptCount val="1"/>
                <c:pt idx="0">
                  <c:v>With aggregation network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errBars>
            <c:errDir val="y"/>
            <c:errBarType val="both"/>
            <c:errValType val="cust"/>
            <c:noEndCap val="0"/>
            <c:plus>
              <c:numRef>
                <c:f>Sheet1!$N$19:$N$28</c:f>
                <c:numCache>
                  <c:formatCode>General</c:formatCode>
                  <c:ptCount val="10"/>
                  <c:pt idx="0">
                    <c:v>52.600000000000023</c:v>
                  </c:pt>
                  <c:pt idx="1">
                    <c:v>43</c:v>
                  </c:pt>
                  <c:pt idx="2">
                    <c:v>65.200000000000045</c:v>
                  </c:pt>
                  <c:pt idx="3">
                    <c:v>59</c:v>
                  </c:pt>
                  <c:pt idx="4">
                    <c:v>64.600000000000023</c:v>
                  </c:pt>
                  <c:pt idx="5">
                    <c:v>22.200000000000045</c:v>
                  </c:pt>
                  <c:pt idx="6">
                    <c:v>44</c:v>
                  </c:pt>
                  <c:pt idx="7">
                    <c:v>22.200000000000045</c:v>
                  </c:pt>
                  <c:pt idx="8">
                    <c:v>68.399999999999977</c:v>
                  </c:pt>
                  <c:pt idx="9">
                    <c:v>19</c:v>
                  </c:pt>
                </c:numCache>
              </c:numRef>
            </c:plus>
            <c:minus>
              <c:numRef>
                <c:f>Sheet1!$M$19:$M$28</c:f>
                <c:numCache>
                  <c:formatCode>General</c:formatCode>
                  <c:ptCount val="10"/>
                  <c:pt idx="0">
                    <c:v>32.399999999999977</c:v>
                  </c:pt>
                  <c:pt idx="1">
                    <c:v>25</c:v>
                  </c:pt>
                  <c:pt idx="2">
                    <c:v>66.799999999999955</c:v>
                  </c:pt>
                  <c:pt idx="3">
                    <c:v>48</c:v>
                  </c:pt>
                  <c:pt idx="4">
                    <c:v>43.399999999999977</c:v>
                  </c:pt>
                  <c:pt idx="5">
                    <c:v>37.799999999999955</c:v>
                  </c:pt>
                  <c:pt idx="6">
                    <c:v>45</c:v>
                  </c:pt>
                  <c:pt idx="7">
                    <c:v>29.799999999999955</c:v>
                  </c:pt>
                  <c:pt idx="8">
                    <c:v>89.600000000000023</c:v>
                  </c:pt>
                  <c:pt idx="9">
                    <c:v>28</c:v>
                  </c:pt>
                </c:numCache>
              </c:numRef>
            </c:minus>
            <c:spPr>
              <a:noFill/>
              <a:ln w="9525" cap="flat" cmpd="sng" algn="ctr">
                <a:solidFill>
                  <a:schemeClr val="tx1">
                    <a:lumMod val="65000"/>
                    <a:lumOff val="35000"/>
                  </a:schemeClr>
                </a:solidFill>
                <a:round/>
              </a:ln>
              <a:effectLst/>
            </c:spPr>
          </c:errBars>
          <c:val>
            <c:numRef>
              <c:f>Sheet1!$L$19:$L$28</c:f>
              <c:numCache>
                <c:formatCode>General</c:formatCode>
                <c:ptCount val="10"/>
                <c:pt idx="0">
                  <c:v>611.4</c:v>
                </c:pt>
                <c:pt idx="1">
                  <c:v>608</c:v>
                </c:pt>
                <c:pt idx="2">
                  <c:v>664.8</c:v>
                </c:pt>
                <c:pt idx="3">
                  <c:v>634</c:v>
                </c:pt>
                <c:pt idx="4">
                  <c:v>682.4</c:v>
                </c:pt>
                <c:pt idx="5">
                  <c:v>692.8</c:v>
                </c:pt>
                <c:pt idx="6">
                  <c:v>730</c:v>
                </c:pt>
                <c:pt idx="7">
                  <c:v>711.8</c:v>
                </c:pt>
                <c:pt idx="8">
                  <c:v>817.6</c:v>
                </c:pt>
                <c:pt idx="9">
                  <c:v>796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2DA-4473-A1AD-0067D73F05B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2547936"/>
        <c:axId val="321276432"/>
      </c:lineChart>
      <c:catAx>
        <c:axId val="20254793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3000000" spcFirstLastPara="1" vertOverflow="ellipsis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21276432"/>
        <c:crosses val="autoZero"/>
        <c:auto val="1"/>
        <c:lblAlgn val="ctr"/>
        <c:lblOffset val="100"/>
        <c:noMultiLvlLbl val="0"/>
      </c:catAx>
      <c:valAx>
        <c:axId val="3212764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254793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zero"/>
    <c:showDLblsOverMax val="0"/>
  </c:chart>
  <c:spPr>
    <a:solidFill>
      <a:schemeClr val="bg1"/>
    </a:solidFill>
    <a:ln w="9525" cap="flat" cmpd="sng" algn="ctr">
      <a:solidFill>
        <a:sysClr val="windowText" lastClr="000000"/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600" dirty="0" smtClean="0"/>
              <a:t>End-to-end histogram (t</a:t>
            </a:r>
            <a:r>
              <a:rPr lang="en-US" sz="1600" baseline="-25000" dirty="0" smtClean="0"/>
              <a:t>a</a:t>
            </a:r>
            <a:r>
              <a:rPr lang="en-US" sz="1600" dirty="0" smtClean="0"/>
              <a:t>)</a:t>
            </a:r>
            <a:endParaRPr lang="en-US" sz="1600" dirty="0"/>
          </a:p>
        </c:rich>
      </c:tx>
      <c:layout>
        <c:manualLayout>
          <c:xMode val="edge"/>
          <c:yMode val="edge"/>
          <c:x val="0.17253696946418279"/>
          <c:y val="5.7865813648294107E-4"/>
        </c:manualLayout>
      </c:layout>
      <c:overlay val="0"/>
      <c:spPr>
        <a:solidFill>
          <a:schemeClr val="bg1"/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1653718285214348"/>
          <c:y val="6.4421341863517043E-2"/>
          <c:w val="0.85290726159230101"/>
          <c:h val="0.75388287401574805"/>
        </c:manualLayout>
      </c:layout>
      <c:lineChart>
        <c:grouping val="standard"/>
        <c:varyColors val="0"/>
        <c:ser>
          <c:idx val="0"/>
          <c:order val="0"/>
          <c:tx>
            <c:strRef>
              <c:f>Sheet1!$B$2</c:f>
              <c:strCache>
                <c:ptCount val="1"/>
                <c:pt idx="0">
                  <c:v>No aggregation network</c:v>
                </c:pt>
              </c:strCache>
            </c:strRef>
          </c:tx>
          <c:spPr>
            <a:ln w="28575" cap="rnd">
              <a:solidFill>
                <a:schemeClr val="accent1"/>
              </a:solidFill>
              <a:prstDash val="sysDash"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errBars>
            <c:errDir val="y"/>
            <c:errBarType val="both"/>
            <c:errValType val="cust"/>
            <c:noEndCap val="0"/>
            <c:plus>
              <c:numRef>
                <c:f>Sheet1!$G$4:$G$13</c:f>
                <c:numCache>
                  <c:formatCode>General</c:formatCode>
                  <c:ptCount val="10"/>
                  <c:pt idx="0">
                    <c:v>15.399999999999977</c:v>
                  </c:pt>
                  <c:pt idx="1">
                    <c:v>13.600000000000023</c:v>
                  </c:pt>
                  <c:pt idx="2">
                    <c:v>89.600000000000023</c:v>
                  </c:pt>
                  <c:pt idx="3">
                    <c:v>425</c:v>
                  </c:pt>
                  <c:pt idx="4">
                    <c:v>149.39999999999998</c:v>
                  </c:pt>
                  <c:pt idx="5">
                    <c:v>82.200000000000045</c:v>
                  </c:pt>
                  <c:pt idx="6">
                    <c:v>102.39999999999998</c:v>
                  </c:pt>
                  <c:pt idx="7">
                    <c:v>4.2000000000000455</c:v>
                  </c:pt>
                  <c:pt idx="8">
                    <c:v>77</c:v>
                  </c:pt>
                  <c:pt idx="9">
                    <c:v>130.20000000000005</c:v>
                  </c:pt>
                </c:numCache>
              </c:numRef>
            </c:plus>
            <c:minus>
              <c:numRef>
                <c:f>Sheet1!$F$4:$F$13</c:f>
                <c:numCache>
                  <c:formatCode>General</c:formatCode>
                  <c:ptCount val="10"/>
                  <c:pt idx="0">
                    <c:v>27.600000000000023</c:v>
                  </c:pt>
                  <c:pt idx="1">
                    <c:v>12.399999999999977</c:v>
                  </c:pt>
                  <c:pt idx="2">
                    <c:v>36.399999999999977</c:v>
                  </c:pt>
                  <c:pt idx="3">
                    <c:v>160</c:v>
                  </c:pt>
                  <c:pt idx="4">
                    <c:v>92.600000000000023</c:v>
                  </c:pt>
                  <c:pt idx="5">
                    <c:v>97.799999999999955</c:v>
                  </c:pt>
                  <c:pt idx="6">
                    <c:v>56.600000000000023</c:v>
                  </c:pt>
                  <c:pt idx="7">
                    <c:v>5.7999999999999545</c:v>
                  </c:pt>
                  <c:pt idx="8">
                    <c:v>135</c:v>
                  </c:pt>
                  <c:pt idx="9">
                    <c:v>95.799999999999955</c:v>
                  </c:pt>
                </c:numCache>
              </c:numRef>
            </c:minus>
            <c:spPr>
              <a:noFill/>
              <a:ln w="9525" cap="flat" cmpd="sng" algn="ctr">
                <a:solidFill>
                  <a:schemeClr val="tx1">
                    <a:lumMod val="65000"/>
                    <a:lumOff val="35000"/>
                  </a:schemeClr>
                </a:solidFill>
                <a:round/>
              </a:ln>
              <a:effectLst/>
            </c:spPr>
          </c:errBars>
          <c:cat>
            <c:numRef>
              <c:f>Sheet1!$A$4:$A$13</c:f>
              <c:numCache>
                <c:formatCode>General</c:formatCode>
                <c:ptCount val="10"/>
                <c:pt idx="0">
                  <c:v>1</c:v>
                </c:pt>
                <c:pt idx="1">
                  <c:v>2</c:v>
                </c:pt>
                <c:pt idx="2">
                  <c:v>4</c:v>
                </c:pt>
                <c:pt idx="3">
                  <c:v>8</c:v>
                </c:pt>
                <c:pt idx="4">
                  <c:v>16</c:v>
                </c:pt>
                <c:pt idx="5">
                  <c:v>24</c:v>
                </c:pt>
                <c:pt idx="6">
                  <c:v>32</c:v>
                </c:pt>
                <c:pt idx="7">
                  <c:v>64</c:v>
                </c:pt>
                <c:pt idx="8">
                  <c:v>128</c:v>
                </c:pt>
                <c:pt idx="9">
                  <c:v>155</c:v>
                </c:pt>
              </c:numCache>
            </c:numRef>
          </c:cat>
          <c:val>
            <c:numRef>
              <c:f>Sheet1!$E$4:$E$13</c:f>
              <c:numCache>
                <c:formatCode>General</c:formatCode>
                <c:ptCount val="10"/>
                <c:pt idx="0">
                  <c:v>913.6</c:v>
                </c:pt>
                <c:pt idx="1">
                  <c:v>879.4</c:v>
                </c:pt>
                <c:pt idx="2">
                  <c:v>886.4</c:v>
                </c:pt>
                <c:pt idx="3">
                  <c:v>1014</c:v>
                </c:pt>
                <c:pt idx="4">
                  <c:v>987.6</c:v>
                </c:pt>
                <c:pt idx="5">
                  <c:v>930.8</c:v>
                </c:pt>
                <c:pt idx="6">
                  <c:v>859.6</c:v>
                </c:pt>
                <c:pt idx="7">
                  <c:v>995.8</c:v>
                </c:pt>
                <c:pt idx="8">
                  <c:v>1440</c:v>
                </c:pt>
                <c:pt idx="9">
                  <c:v>1578.8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013-4172-88B9-697B2D65905E}"/>
            </c:ext>
          </c:extLst>
        </c:ser>
        <c:ser>
          <c:idx val="1"/>
          <c:order val="1"/>
          <c:tx>
            <c:strRef>
              <c:f>Sheet1!$I$2</c:f>
              <c:strCache>
                <c:ptCount val="1"/>
                <c:pt idx="0">
                  <c:v>With aggregation network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errBars>
            <c:errDir val="y"/>
            <c:errBarType val="both"/>
            <c:errValType val="cust"/>
            <c:noEndCap val="0"/>
            <c:plus>
              <c:numRef>
                <c:f>Sheet1!$N$4:$N$13</c:f>
                <c:numCache>
                  <c:formatCode>General</c:formatCode>
                  <c:ptCount val="10"/>
                  <c:pt idx="0">
                    <c:v>13.799999999999955</c:v>
                  </c:pt>
                  <c:pt idx="1">
                    <c:v>29.200000000000045</c:v>
                  </c:pt>
                  <c:pt idx="2">
                    <c:v>27.399999999999977</c:v>
                  </c:pt>
                  <c:pt idx="3">
                    <c:v>3.3999999999999773</c:v>
                  </c:pt>
                  <c:pt idx="4">
                    <c:v>134.79999999999995</c:v>
                  </c:pt>
                  <c:pt idx="5">
                    <c:v>119.40000000000009</c:v>
                  </c:pt>
                  <c:pt idx="6">
                    <c:v>126.20000000000005</c:v>
                  </c:pt>
                  <c:pt idx="7">
                    <c:v>67.200000000000045</c:v>
                  </c:pt>
                  <c:pt idx="8">
                    <c:v>98.400000000000091</c:v>
                  </c:pt>
                  <c:pt idx="9">
                    <c:v>30.200000000000045</c:v>
                  </c:pt>
                </c:numCache>
              </c:numRef>
            </c:plus>
            <c:minus>
              <c:numRef>
                <c:f>Sheet1!$M$4:$M$13</c:f>
                <c:numCache>
                  <c:formatCode>General</c:formatCode>
                  <c:ptCount val="10"/>
                  <c:pt idx="0">
                    <c:v>8.2000000000000455</c:v>
                  </c:pt>
                  <c:pt idx="1">
                    <c:v>14.799999999999955</c:v>
                  </c:pt>
                  <c:pt idx="2">
                    <c:v>18.600000000000023</c:v>
                  </c:pt>
                  <c:pt idx="3">
                    <c:v>5.6000000000000227</c:v>
                  </c:pt>
                  <c:pt idx="4">
                    <c:v>198.20000000000005</c:v>
                  </c:pt>
                  <c:pt idx="5">
                    <c:v>231.59999999999991</c:v>
                  </c:pt>
                  <c:pt idx="6">
                    <c:v>64.799999999999955</c:v>
                  </c:pt>
                  <c:pt idx="7">
                    <c:v>46.799999999999955</c:v>
                  </c:pt>
                  <c:pt idx="8">
                    <c:v>71.599999999999909</c:v>
                  </c:pt>
                  <c:pt idx="9">
                    <c:v>51.799999999999955</c:v>
                  </c:pt>
                </c:numCache>
              </c:numRef>
            </c:minus>
            <c:spPr>
              <a:noFill/>
              <a:ln w="9525" cap="flat" cmpd="sng" algn="ctr">
                <a:solidFill>
                  <a:schemeClr val="tx1">
                    <a:lumMod val="65000"/>
                    <a:lumOff val="35000"/>
                  </a:schemeClr>
                </a:solidFill>
                <a:round/>
              </a:ln>
              <a:effectLst/>
            </c:spPr>
          </c:errBars>
          <c:val>
            <c:numRef>
              <c:f>Sheet1!$L$4:$L$13</c:f>
              <c:numCache>
                <c:formatCode>General</c:formatCode>
                <c:ptCount val="10"/>
                <c:pt idx="0">
                  <c:v>927.2</c:v>
                </c:pt>
                <c:pt idx="1">
                  <c:v>890.8</c:v>
                </c:pt>
                <c:pt idx="2">
                  <c:v>856.6</c:v>
                </c:pt>
                <c:pt idx="3">
                  <c:v>836.6</c:v>
                </c:pt>
                <c:pt idx="4">
                  <c:v>1183.2</c:v>
                </c:pt>
                <c:pt idx="5">
                  <c:v>1277.5999999999999</c:v>
                </c:pt>
                <c:pt idx="6">
                  <c:v>1317.8</c:v>
                </c:pt>
                <c:pt idx="7">
                  <c:v>1232.8</c:v>
                </c:pt>
                <c:pt idx="8">
                  <c:v>1227.5999999999999</c:v>
                </c:pt>
                <c:pt idx="9">
                  <c:v>1196.8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013-4172-88B9-697B2D65905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21277216"/>
        <c:axId val="321277608"/>
        <c:extLst/>
      </c:lineChart>
      <c:catAx>
        <c:axId val="32127721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ysClr val="windowText" lastClr="000000"/>
            </a:solidFill>
            <a:round/>
          </a:ln>
          <a:effectLst/>
        </c:spPr>
        <c:txPr>
          <a:bodyPr rot="-3000000" spcFirstLastPara="1" vertOverflow="ellipsis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21277608"/>
        <c:crosses val="autoZero"/>
        <c:auto val="1"/>
        <c:lblAlgn val="ctr"/>
        <c:lblOffset val="100"/>
        <c:noMultiLvlLbl val="0"/>
      </c:catAx>
      <c:valAx>
        <c:axId val="321277608"/>
        <c:scaling>
          <c:orientation val="minMax"/>
          <c:max val="1700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21277216"/>
        <c:crosses val="autoZero"/>
        <c:crossBetween val="between"/>
        <c:majorUnit val="200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ysClr val="windowText" lastClr="000000"/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1510FE-B5F3-4A1D-B797-68B3CCA41609}" type="datetimeFigureOut">
              <a:rPr lang="en-US" smtClean="0"/>
              <a:t>2/7/2016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BF8A2D-B50B-40D2-88DF-AC5F607BEE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1222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In the same way as the Unix shell does not understand the pipeline running on top, but manages its execution (i.e., killing processes when one</a:t>
            </a:r>
            <a:r>
              <a:rPr lang="en-US" baseline="0" dirty="0" smtClean="0"/>
              <a:t> exits), Dryad does not understand the job running on top.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6523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Dryad is a generalization of the Unix piping mechanism: instead of </a:t>
            </a:r>
            <a:r>
              <a:rPr lang="en-US" dirty="0" err="1" smtClean="0"/>
              <a:t>uni</a:t>
            </a:r>
            <a:r>
              <a:rPr lang="en-US" dirty="0" smtClean="0"/>
              <a:t>-dimensional (chain) pipelines, it provides two-dimensional pipelines.</a:t>
            </a:r>
            <a:r>
              <a:rPr lang="en-US" baseline="0" dirty="0" smtClean="0"/>
              <a:t> The unit is still a process connected by a point-to-point channel, but the processes are replicated.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6830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This is a possible schedule of a Dryad job using 2 machines.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5842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Unix pipeline is generalized 3</a:t>
            </a:r>
            <a:r>
              <a:rPr lang="en-US" baseline="0" dirty="0" smtClean="0"/>
              <a:t>-ways:</a:t>
            </a:r>
          </a:p>
          <a:p>
            <a:pPr>
              <a:buFontTx/>
              <a:buChar char="-"/>
            </a:pPr>
            <a:r>
              <a:rPr lang="en-US" baseline="0" dirty="0" smtClean="0"/>
              <a:t>2D instead of 1D</a:t>
            </a:r>
          </a:p>
          <a:p>
            <a:pPr>
              <a:buFontTx/>
              <a:buChar char="-"/>
            </a:pPr>
            <a:r>
              <a:rPr lang="en-US" baseline="0" dirty="0" smtClean="0"/>
              <a:t> spans multiple machines</a:t>
            </a:r>
          </a:p>
          <a:p>
            <a:pPr>
              <a:buFontTx/>
              <a:buChar char="-"/>
            </a:pPr>
            <a:r>
              <a:rPr lang="en-US" baseline="0" dirty="0" smtClean="0"/>
              <a:t> resources are virtualized: you can run the same large job on many or few machines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3773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This is the basic Dryad</a:t>
            </a:r>
            <a:r>
              <a:rPr lang="en-US" baseline="0" dirty="0" smtClean="0"/>
              <a:t> terminology.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970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brain of a Dryad job is a centralized</a:t>
            </a:r>
            <a:r>
              <a:rPr lang="en-US" baseline="0" dirty="0" smtClean="0"/>
              <a:t> </a:t>
            </a:r>
            <a:r>
              <a:rPr lang="en-US" dirty="0" smtClean="0"/>
              <a:t>graph manager, which maintains a complete state of the job.</a:t>
            </a:r>
          </a:p>
          <a:p>
            <a:r>
              <a:rPr lang="en-US" dirty="0" smtClean="0"/>
              <a:t>The GM controls the processes running</a:t>
            </a:r>
            <a:r>
              <a:rPr lang="en-US" baseline="0" dirty="0" smtClean="0"/>
              <a:t> on a cluster, but never exchanges data with them.</a:t>
            </a:r>
          </a:p>
          <a:p>
            <a:r>
              <a:rPr lang="en-US" baseline="0" dirty="0" smtClean="0"/>
              <a:t>(The data plane is completely separated from the control plane.)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6458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Vertex</a:t>
            </a:r>
            <a:r>
              <a:rPr lang="en-US" baseline="0" dirty="0" smtClean="0"/>
              <a:t> failures and channel failures are handled differently.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15898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DryadLINQ adds a wealth of features on top of plain</a:t>
            </a:r>
            <a:r>
              <a:rPr lang="en-US" baseline="0" dirty="0" smtClean="0"/>
              <a:t> Dryad.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18496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Language Integrated Query is an extension of</a:t>
            </a:r>
            <a:r>
              <a:rPr lang="en-US" baseline="0" dirty="0" smtClean="0"/>
              <a:t> </a:t>
            </a:r>
            <a:r>
              <a:rPr lang="en-US" baseline="0" dirty="0" err="1" smtClean="0"/>
              <a:t>.Net</a:t>
            </a:r>
            <a:r>
              <a:rPr lang="en-US" baseline="0" dirty="0" smtClean="0"/>
              <a:t> which allows one to write declarative computations on collections (green part).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6382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DryadLINQ translates LINQ programs into Dryad computations:</a:t>
            </a:r>
          </a:p>
          <a:p>
            <a:pPr rtl="0"/>
            <a:r>
              <a:rPr lang="en-US" dirty="0" smtClean="0"/>
              <a:t>- C# and LINQ data objects become distributed partitioned files. </a:t>
            </a:r>
          </a:p>
          <a:p>
            <a:pPr rtl="0"/>
            <a:r>
              <a:rPr lang="en-US" dirty="0" smtClean="0"/>
              <a:t>- LINQ queries become distributed Dryad jobs. </a:t>
            </a:r>
          </a:p>
          <a:p>
            <a:pPr rtl="0"/>
            <a:r>
              <a:rPr lang="en-US" dirty="0" smtClean="0"/>
              <a:t>-</a:t>
            </a:r>
            <a:r>
              <a:rPr lang="en-US" baseline="0" dirty="0" smtClean="0"/>
              <a:t> </a:t>
            </a:r>
            <a:r>
              <a:rPr lang="en-US" dirty="0" smtClean="0"/>
              <a:t>C# methods become code running on the vertices of a Dryad job.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2204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3DD7EF-48A3-482D-83FD-78B65EB3BDF3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0209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D114C7-3239-4DC6-B7D3-37922C9E6000}" type="slidenum">
              <a:rPr lang="en-US" smtClean="0"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7200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B88DC-F14B-4D8F-868F-3C217D03204D}" type="datetime1">
              <a:rPr lang="en-US" smtClean="0"/>
              <a:t>2/7/2016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81068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B2B81-274B-4341-B105-85C2792906AA}" type="datetime1">
              <a:rPr lang="en-US" smtClean="0"/>
              <a:t>2/7/2016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7895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EC7C3-F43B-4D29-96D4-8400017DDA9A}" type="datetime1">
              <a:rPr lang="en-US" smtClean="0"/>
              <a:t>2/7/2016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78635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A4D3A-10D2-427B-9598-30AFFFE18E1C}" type="datetime1">
              <a:rPr lang="en-US" smtClean="0"/>
              <a:t>2/7/2016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9165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8A4BE-159C-4475-A8C5-7B3513AE09B1}" type="datetime1">
              <a:rPr lang="en-US" smtClean="0"/>
              <a:t>2/7/2016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9556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185F1-B279-4CB1-A294-919C3DDED7AA}" type="datetime1">
              <a:rPr lang="en-US" smtClean="0"/>
              <a:t>2/7/2016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4417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38A7D-81FD-45A8-B9AD-72B9613193A7}" type="datetime1">
              <a:rPr lang="en-US" smtClean="0"/>
              <a:t>2/7/2016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1682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09585-C259-49BA-A263-C2B8AB963B35}" type="datetime1">
              <a:rPr lang="en-US" smtClean="0"/>
              <a:t>2/7/2016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0822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FDC41-D984-4EC7-9C8C-88837626F796}" type="datetime1">
              <a:rPr lang="en-US" smtClean="0"/>
              <a:t>2/7/2016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9436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00C13-508B-4CF7-91C2-66479006263F}" type="datetime1">
              <a:rPr lang="en-US" smtClean="0"/>
              <a:t>2/7/2016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2067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DE2E6-418F-499D-BFDA-348939C7952A}" type="datetime1">
              <a:rPr lang="en-US" smtClean="0"/>
              <a:t>2/7/2016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7225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BBF703-C07D-43BB-A7E4-D96D8B262CD1}" type="datetime1">
              <a:rPr lang="en-US" smtClean="0"/>
              <a:t>2/7/2016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713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4.png"/><Relationship Id="rId7" Type="http://schemas.openxmlformats.org/officeDocument/2006/relationships/image" Target="../media/image7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microsoft.com/office/2007/relationships/hdphoto" Target="../media/hdphoto1.wdp"/><Relationship Id="rId10" Type="http://schemas.openxmlformats.org/officeDocument/2006/relationships/image" Target="../media/image10.gif"/><Relationship Id="rId4" Type="http://schemas.openxmlformats.org/officeDocument/2006/relationships/image" Target="../media/image5.pn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5.png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30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4.png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0.wmf"/><Relationship Id="rId5" Type="http://schemas.openxmlformats.org/officeDocument/2006/relationships/image" Target="../media/image39.jpeg"/><Relationship Id="rId4" Type="http://schemas.openxmlformats.org/officeDocument/2006/relationships/image" Target="../media/image33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42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4" Type="http://schemas.openxmlformats.org/officeDocument/2006/relationships/image" Target="../media/image45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49.png"/><Relationship Id="rId4" Type="http://schemas.openxmlformats.org/officeDocument/2006/relationships/image" Target="../media/image48.wmf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6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6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6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6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3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hyperlink" Target="http://research.microsoft.com/users/mbudiu/DryadLINQ.pdf" TargetMode="External"/><Relationship Id="rId7" Type="http://schemas.openxmlformats.org/officeDocument/2006/relationships/hyperlink" Target="http://budiu.info/work/goldszmidt-ladis09.pdf" TargetMode="External"/><Relationship Id="rId2" Type="http://schemas.openxmlformats.org/officeDocument/2006/relationships/hyperlink" Target="http://research.microsoft.com/users/mbudiu/eurosys07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budiu.info/work/hotcloud09.pdf" TargetMode="External"/><Relationship Id="rId5" Type="http://schemas.openxmlformats.org/officeDocument/2006/relationships/hyperlink" Target="http://budiu.info/work/wasl08.pdf" TargetMode="External"/><Relationship Id="rId4" Type="http://schemas.openxmlformats.org/officeDocument/2006/relationships/hyperlink" Target="http://research.microsoft.com/research/pubs/view.aspx?msr_tr_id=MSR-TR-2008-74" TargetMode="Externa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hyperlink" Target="http://budiu.info/work/dryad-ml-book-chapter.pdf" TargetMode="External"/><Relationship Id="rId2" Type="http://schemas.openxmlformats.org/officeDocument/2006/relationships/hyperlink" Target="http://budiu.info/work/ipdps11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budiu.info/work/fay-sosp11.pdf" TargetMode="External"/><Relationship Id="rId5" Type="http://schemas.openxmlformats.org/officeDocument/2006/relationships/hyperlink" Target="http://budiu.info/work/gonina-mr11.pdf" TargetMode="External"/><Relationship Id="rId4" Type="http://schemas.openxmlformats.org/officeDocument/2006/relationships/hyperlink" Target="http://budiu.info/work/jagannath-hips11.pdf" TargetMode="Externa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hyperlink" Target="http://budiu.info/work/esop13.pdf" TargetMode="External"/><Relationship Id="rId2" Type="http://schemas.openxmlformats.org/officeDocument/2006/relationships/hyperlink" Target="http://budiu.info/work/budiu-biglearn11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igital.library.wisc.edu/1793/70467" TargetMode="External"/><Relationship Id="rId5" Type="http://schemas.openxmlformats.org/officeDocument/2006/relationships/hyperlink" Target="http://research.microsoft.com/apps/pubs/?id=230054" TargetMode="External"/><Relationship Id="rId4" Type="http://schemas.openxmlformats.org/officeDocument/2006/relationships/hyperlink" Target="http://budiu.info/work/budiu-festschrift14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3567" y="4724750"/>
            <a:ext cx="2030278" cy="51238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122363"/>
            <a:ext cx="9144000" cy="1620837"/>
          </a:xfrm>
        </p:spPr>
        <p:txBody>
          <a:bodyPr>
            <a:normAutofit fontScale="90000"/>
          </a:bodyPr>
          <a:lstStyle/>
          <a:p>
            <a:r>
              <a:rPr lang="en-US" dirty="0"/>
              <a:t>Abstractions for building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big-data </a:t>
            </a:r>
            <a:r>
              <a:rPr lang="en-US" dirty="0"/>
              <a:t>systems</a:t>
            </a:r>
            <a:endParaRPr lang="en-US" i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US" sz="3200" dirty="0" smtClean="0"/>
              <a:t>Mihai Budiu</a:t>
            </a:r>
          </a:p>
          <a:p>
            <a:endParaRPr lang="en-US" sz="3200" dirty="0"/>
          </a:p>
          <a:p>
            <a:r>
              <a:rPr lang="en-US" sz="3200" dirty="0" smtClean="0"/>
              <a:t>                  , Feb 8 2016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4766394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Short Bio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7434" y="0"/>
            <a:ext cx="1936566" cy="2305139"/>
          </a:xfr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287594" y="1847851"/>
            <a:ext cx="8554064" cy="4351338"/>
          </a:xfrm>
        </p:spPr>
        <p:txBody>
          <a:bodyPr>
            <a:normAutofit/>
          </a:bodyPr>
          <a:lstStyle/>
          <a:p>
            <a:r>
              <a:rPr lang="en-US" sz="2400" dirty="0" smtClean="0"/>
              <a:t>Ph.D. from Carnegie Mellon in 2004</a:t>
            </a:r>
          </a:p>
          <a:p>
            <a:pPr lvl="1"/>
            <a:r>
              <a:rPr lang="en-US" sz="2000" dirty="0" smtClean="0"/>
              <a:t>computer architecture</a:t>
            </a:r>
          </a:p>
          <a:p>
            <a:pPr lvl="1"/>
            <a:r>
              <a:rPr lang="en-US" sz="2000" dirty="0" smtClean="0"/>
              <a:t>compilers</a:t>
            </a:r>
          </a:p>
          <a:p>
            <a:pPr lvl="1"/>
            <a:r>
              <a:rPr lang="en-US" sz="2000" dirty="0" smtClean="0"/>
              <a:t>hardware synthesis</a:t>
            </a:r>
          </a:p>
          <a:p>
            <a:r>
              <a:rPr lang="en-US" sz="2400" dirty="0" smtClean="0"/>
              <a:t>Researcher at Microsoft Research Silicon Valley 2004-2014</a:t>
            </a:r>
          </a:p>
          <a:p>
            <a:pPr lvl="1"/>
            <a:r>
              <a:rPr lang="en-US" sz="2000" dirty="0" smtClean="0"/>
              <a:t>computer security </a:t>
            </a:r>
          </a:p>
          <a:p>
            <a:pPr lvl="1"/>
            <a:r>
              <a:rPr lang="en-US" sz="2000" dirty="0" smtClean="0">
                <a:solidFill>
                  <a:srgbClr val="FF0000"/>
                </a:solidFill>
              </a:rPr>
              <a:t>large distributed systems and applications</a:t>
            </a:r>
            <a:endParaRPr lang="en-US" sz="2000" dirty="0"/>
          </a:p>
          <a:p>
            <a:pPr lvl="1"/>
            <a:r>
              <a:rPr lang="en-US" sz="2000" dirty="0" smtClean="0"/>
              <a:t>computer architecture</a:t>
            </a:r>
          </a:p>
          <a:p>
            <a:r>
              <a:rPr lang="en-US" sz="2400" dirty="0" smtClean="0"/>
              <a:t> Software engineer at Barefoot Networks 2014-current</a:t>
            </a:r>
          </a:p>
          <a:p>
            <a:pPr lvl="1"/>
            <a:r>
              <a:rPr lang="en-US" sz="2000" dirty="0" smtClean="0"/>
              <a:t>high-speed programmable routers</a:t>
            </a:r>
            <a:endParaRPr lang="en-US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3428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741" y="-7230"/>
            <a:ext cx="7886700" cy="907264"/>
          </a:xfrm>
        </p:spPr>
        <p:txBody>
          <a:bodyPr/>
          <a:lstStyle/>
          <a:p>
            <a:r>
              <a:rPr lang="en-US" dirty="0" smtClean="0"/>
              <a:t>Work on big-data platforms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3</a:t>
            </a:fld>
            <a:endParaRPr lang="en-US"/>
          </a:p>
        </p:txBody>
      </p:sp>
      <p:sp>
        <p:nvSpPr>
          <p:cNvPr id="5" name="Right Arrow 4"/>
          <p:cNvSpPr/>
          <p:nvPr/>
        </p:nvSpPr>
        <p:spPr>
          <a:xfrm>
            <a:off x="198840" y="3450873"/>
            <a:ext cx="8598310" cy="5088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98840" y="3156884"/>
            <a:ext cx="0" cy="68482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1113240" y="3148533"/>
            <a:ext cx="0" cy="68482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2027640" y="3156884"/>
            <a:ext cx="0" cy="68482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2942040" y="3148533"/>
            <a:ext cx="0" cy="68482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3856440" y="3156884"/>
            <a:ext cx="0" cy="68482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4770840" y="3148533"/>
            <a:ext cx="0" cy="68482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685240" y="3156884"/>
            <a:ext cx="0" cy="68482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6599640" y="3148533"/>
            <a:ext cx="0" cy="68482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7514040" y="3148533"/>
            <a:ext cx="0" cy="68482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8428441" y="3140182"/>
            <a:ext cx="0" cy="68482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318481" y="352061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2006</a:t>
            </a:r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1235678" y="352061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2007</a:t>
            </a:r>
            <a:endParaRPr lang="en-US" dirty="0"/>
          </a:p>
        </p:txBody>
      </p:sp>
      <p:sp>
        <p:nvSpPr>
          <p:cNvPr id="25" name="TextBox 24"/>
          <p:cNvSpPr txBox="1"/>
          <p:nvPr/>
        </p:nvSpPr>
        <p:spPr>
          <a:xfrm>
            <a:off x="2152875" y="352061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2008</a:t>
            </a:r>
            <a:endParaRPr lang="en-US" dirty="0"/>
          </a:p>
        </p:txBody>
      </p:sp>
      <p:sp>
        <p:nvSpPr>
          <p:cNvPr id="26" name="TextBox 25"/>
          <p:cNvSpPr txBox="1"/>
          <p:nvPr/>
        </p:nvSpPr>
        <p:spPr>
          <a:xfrm>
            <a:off x="3070072" y="352061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2009</a:t>
            </a:r>
            <a:endParaRPr lang="en-US" dirty="0"/>
          </a:p>
        </p:txBody>
      </p:sp>
      <p:sp>
        <p:nvSpPr>
          <p:cNvPr id="27" name="TextBox 26"/>
          <p:cNvSpPr txBox="1"/>
          <p:nvPr/>
        </p:nvSpPr>
        <p:spPr>
          <a:xfrm>
            <a:off x="3987269" y="352061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2010</a:t>
            </a:r>
            <a:endParaRPr lang="en-US" dirty="0"/>
          </a:p>
        </p:txBody>
      </p:sp>
      <p:sp>
        <p:nvSpPr>
          <p:cNvPr id="28" name="TextBox 27"/>
          <p:cNvSpPr txBox="1"/>
          <p:nvPr/>
        </p:nvSpPr>
        <p:spPr>
          <a:xfrm>
            <a:off x="4904466" y="352061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2011</a:t>
            </a:r>
            <a:endParaRPr lang="en-US" dirty="0"/>
          </a:p>
        </p:txBody>
      </p:sp>
      <p:sp>
        <p:nvSpPr>
          <p:cNvPr id="29" name="TextBox 28"/>
          <p:cNvSpPr txBox="1"/>
          <p:nvPr/>
        </p:nvSpPr>
        <p:spPr>
          <a:xfrm>
            <a:off x="5821663" y="352061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2012</a:t>
            </a:r>
            <a:endParaRPr lang="en-US" dirty="0"/>
          </a:p>
        </p:txBody>
      </p:sp>
      <p:sp>
        <p:nvSpPr>
          <p:cNvPr id="30" name="TextBox 29"/>
          <p:cNvSpPr txBox="1"/>
          <p:nvPr/>
        </p:nvSpPr>
        <p:spPr>
          <a:xfrm>
            <a:off x="6738860" y="352061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2013</a:t>
            </a:r>
            <a:endParaRPr lang="en-US" dirty="0"/>
          </a:p>
        </p:txBody>
      </p:sp>
      <p:sp>
        <p:nvSpPr>
          <p:cNvPr id="31" name="TextBox 30"/>
          <p:cNvSpPr txBox="1"/>
          <p:nvPr/>
        </p:nvSpPr>
        <p:spPr>
          <a:xfrm>
            <a:off x="7656055" y="352061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2014</a:t>
            </a:r>
            <a:endParaRPr lang="en-US" dirty="0"/>
          </a:p>
        </p:txBody>
      </p:sp>
      <p:sp>
        <p:nvSpPr>
          <p:cNvPr id="32" name="TextBox 31"/>
          <p:cNvSpPr txBox="1"/>
          <p:nvPr/>
        </p:nvSpPr>
        <p:spPr>
          <a:xfrm>
            <a:off x="273949" y="2600118"/>
            <a:ext cx="741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Dryad</a:t>
            </a:r>
            <a:endParaRPr lang="en-US" dirty="0"/>
          </a:p>
        </p:txBody>
      </p:sp>
      <p:sp>
        <p:nvSpPr>
          <p:cNvPr id="33" name="TextBox 32"/>
          <p:cNvSpPr txBox="1"/>
          <p:nvPr/>
        </p:nvSpPr>
        <p:spPr>
          <a:xfrm>
            <a:off x="1371097" y="2711336"/>
            <a:ext cx="1201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DryadLINQ</a:t>
            </a:r>
            <a:endParaRPr lang="en-US" dirty="0"/>
          </a:p>
        </p:txBody>
      </p:sp>
      <p:sp>
        <p:nvSpPr>
          <p:cNvPr id="34" name="TextBox 33"/>
          <p:cNvSpPr txBox="1"/>
          <p:nvPr/>
        </p:nvSpPr>
        <p:spPr>
          <a:xfrm>
            <a:off x="1378858" y="2038891"/>
            <a:ext cx="1019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err="1" smtClean="0"/>
              <a:t>DryadInc</a:t>
            </a:r>
            <a:endParaRPr lang="en-US" dirty="0"/>
          </a:p>
        </p:txBody>
      </p:sp>
      <p:sp>
        <p:nvSpPr>
          <p:cNvPr id="35" name="TextBox 34"/>
          <p:cNvSpPr txBox="1"/>
          <p:nvPr/>
        </p:nvSpPr>
        <p:spPr>
          <a:xfrm>
            <a:off x="2155334" y="2424092"/>
            <a:ext cx="9147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Artemis</a:t>
            </a:r>
            <a:endParaRPr lang="en-US" dirty="0"/>
          </a:p>
        </p:txBody>
      </p:sp>
      <p:sp>
        <p:nvSpPr>
          <p:cNvPr id="36" name="TextBox 35"/>
          <p:cNvSpPr txBox="1"/>
          <p:nvPr/>
        </p:nvSpPr>
        <p:spPr>
          <a:xfrm>
            <a:off x="3722815" y="2600118"/>
            <a:ext cx="10918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err="1" smtClean="0"/>
              <a:t>DryadOpt</a:t>
            </a:r>
            <a:endParaRPr lang="en-US" dirty="0"/>
          </a:p>
        </p:txBody>
      </p:sp>
      <p:sp>
        <p:nvSpPr>
          <p:cNvPr id="38" name="TextBox 37"/>
          <p:cNvSpPr txBox="1"/>
          <p:nvPr/>
        </p:nvSpPr>
        <p:spPr>
          <a:xfrm>
            <a:off x="4814652" y="2492098"/>
            <a:ext cx="9060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Kinect</a:t>
            </a:r>
            <a:br>
              <a:rPr lang="en-US" dirty="0" smtClean="0"/>
            </a:br>
            <a:r>
              <a:rPr lang="en-US" dirty="0" smtClean="0"/>
              <a:t>training</a:t>
            </a:r>
            <a:endParaRPr lang="en-US" dirty="0"/>
          </a:p>
        </p:txBody>
      </p:sp>
      <p:sp>
        <p:nvSpPr>
          <p:cNvPr id="39" name="TextBox 38"/>
          <p:cNvSpPr txBox="1"/>
          <p:nvPr/>
        </p:nvSpPr>
        <p:spPr>
          <a:xfrm>
            <a:off x="7151957" y="2779201"/>
            <a:ext cx="795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Sketch</a:t>
            </a:r>
            <a:endParaRPr lang="en-US" dirty="0"/>
          </a:p>
        </p:txBody>
      </p:sp>
      <p:sp>
        <p:nvSpPr>
          <p:cNvPr id="40" name="TextBox 39"/>
          <p:cNvSpPr txBox="1"/>
          <p:nvPr/>
        </p:nvSpPr>
        <p:spPr>
          <a:xfrm>
            <a:off x="2655999" y="2551149"/>
            <a:ext cx="14309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System</a:t>
            </a:r>
          </a:p>
          <a:p>
            <a:pPr algn="ctr"/>
            <a:r>
              <a:rPr lang="en-US" dirty="0" smtClean="0"/>
              <a:t>management</a:t>
            </a:r>
            <a:endParaRPr lang="en-US" dirty="0"/>
          </a:p>
        </p:txBody>
      </p:sp>
      <p:sp>
        <p:nvSpPr>
          <p:cNvPr id="41" name="TextBox 40"/>
          <p:cNvSpPr txBox="1"/>
          <p:nvPr/>
        </p:nvSpPr>
        <p:spPr>
          <a:xfrm>
            <a:off x="2571095" y="1461304"/>
            <a:ext cx="29604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Large-scale Machine Learning</a:t>
            </a:r>
            <a:endParaRPr lang="en-US" dirty="0"/>
          </a:p>
        </p:txBody>
      </p:sp>
      <p:sp>
        <p:nvSpPr>
          <p:cNvPr id="42" name="TextBox 41"/>
          <p:cNvSpPr txBox="1"/>
          <p:nvPr/>
        </p:nvSpPr>
        <p:spPr>
          <a:xfrm>
            <a:off x="4728026" y="1791757"/>
            <a:ext cx="10793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Daphne</a:t>
            </a:r>
            <a:br>
              <a:rPr lang="en-US" dirty="0" smtClean="0"/>
            </a:br>
            <a:r>
              <a:rPr lang="en-US" dirty="0" smtClean="0"/>
              <a:t>debugger</a:t>
            </a:r>
            <a:endParaRPr lang="en-US" dirty="0"/>
          </a:p>
        </p:txBody>
      </p:sp>
      <p:sp>
        <p:nvSpPr>
          <p:cNvPr id="43" name="TextBox 42"/>
          <p:cNvSpPr txBox="1"/>
          <p:nvPr/>
        </p:nvSpPr>
        <p:spPr>
          <a:xfrm>
            <a:off x="5830630" y="2701960"/>
            <a:ext cx="1254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Fay: tracing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7151957" y="2482205"/>
            <a:ext cx="814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NoSQL</a:t>
            </a:r>
            <a:endParaRPr lang="en-US" dirty="0"/>
          </a:p>
        </p:txBody>
      </p:sp>
      <p:sp>
        <p:nvSpPr>
          <p:cNvPr id="45" name="TextBox 44"/>
          <p:cNvSpPr txBox="1"/>
          <p:nvPr/>
        </p:nvSpPr>
        <p:spPr>
          <a:xfrm>
            <a:off x="3817840" y="1929839"/>
            <a:ext cx="9017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Skewed</a:t>
            </a:r>
            <a:br>
              <a:rPr lang="en-US" dirty="0" smtClean="0"/>
            </a:br>
            <a:r>
              <a:rPr lang="en-US" dirty="0" smtClean="0"/>
              <a:t>joins</a:t>
            </a:r>
          </a:p>
        </p:txBody>
      </p:sp>
      <p:sp>
        <p:nvSpPr>
          <p:cNvPr id="46" name="TextBox 45"/>
          <p:cNvSpPr txBox="1"/>
          <p:nvPr/>
        </p:nvSpPr>
        <p:spPr>
          <a:xfrm rot="16200000">
            <a:off x="-219094" y="2213187"/>
            <a:ext cx="8511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System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47" name="TextBox 46"/>
          <p:cNvSpPr txBox="1"/>
          <p:nvPr/>
        </p:nvSpPr>
        <p:spPr>
          <a:xfrm rot="16200000">
            <a:off x="-597710" y="4973355"/>
            <a:ext cx="16172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Product impact</a:t>
            </a:r>
            <a:endParaRPr lang="en-US" dirty="0">
              <a:solidFill>
                <a:srgbClr val="FF0000"/>
              </a:solidFill>
            </a:endParaRPr>
          </a:p>
        </p:txBody>
      </p:sp>
      <p:pic>
        <p:nvPicPr>
          <p:cNvPr id="50" name="Picture 49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02" t="21684" r="24927" b="35837"/>
          <a:stretch/>
        </p:blipFill>
        <p:spPr>
          <a:xfrm>
            <a:off x="417863" y="4562768"/>
            <a:ext cx="1735012" cy="565764"/>
          </a:xfrm>
          <a:prstGeom prst="rect">
            <a:avLst/>
          </a:prstGeom>
        </p:spPr>
      </p:pic>
      <p:pic>
        <p:nvPicPr>
          <p:cNvPr id="51" name="Picture 5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2458" y="5073190"/>
            <a:ext cx="1618015" cy="349841"/>
          </a:xfrm>
          <a:prstGeom prst="rect">
            <a:avLst/>
          </a:prstGeom>
        </p:spPr>
      </p:pic>
      <p:pic>
        <p:nvPicPr>
          <p:cNvPr id="54" name="Picture 53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625" b="76500" l="1875" r="9828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2562" y="3706860"/>
            <a:ext cx="1776549" cy="1110343"/>
          </a:xfrm>
          <a:prstGeom prst="rect">
            <a:avLst/>
          </a:prstGeom>
        </p:spPr>
      </p:pic>
      <p:pic>
        <p:nvPicPr>
          <p:cNvPr id="55" name="Picture 5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74587" y="4896964"/>
            <a:ext cx="1372935" cy="819003"/>
          </a:xfrm>
          <a:prstGeom prst="rect">
            <a:avLst/>
          </a:prstGeom>
        </p:spPr>
      </p:pic>
      <p:pic>
        <p:nvPicPr>
          <p:cNvPr id="57" name="Picture 5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7" t="27799" r="1175" b="30382"/>
          <a:stretch/>
        </p:blipFill>
        <p:spPr>
          <a:xfrm>
            <a:off x="2758494" y="4077310"/>
            <a:ext cx="1355271" cy="440872"/>
          </a:xfrm>
          <a:prstGeom prst="rect">
            <a:avLst/>
          </a:prstGeom>
        </p:spPr>
      </p:pic>
      <p:pic>
        <p:nvPicPr>
          <p:cNvPr id="59" name="Picture 5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9227" y="4858341"/>
            <a:ext cx="1104305" cy="896247"/>
          </a:xfrm>
          <a:prstGeom prst="rect">
            <a:avLst/>
          </a:prstGeom>
        </p:spPr>
      </p:pic>
      <p:pic>
        <p:nvPicPr>
          <p:cNvPr id="61" name="Picture 6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907664" y="5962119"/>
            <a:ext cx="1623921" cy="824952"/>
          </a:xfrm>
          <a:prstGeom prst="rect">
            <a:avLst/>
          </a:prstGeom>
        </p:spPr>
      </p:pic>
      <p:pic>
        <p:nvPicPr>
          <p:cNvPr id="62" name="Picture 61"/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43" t="17906" r="17771" b="48826"/>
          <a:stretch/>
        </p:blipFill>
        <p:spPr>
          <a:xfrm>
            <a:off x="3747879" y="4581458"/>
            <a:ext cx="1020636" cy="471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3069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02533"/>
            <a:ext cx="7886700" cy="938893"/>
          </a:xfrm>
        </p:spPr>
        <p:txBody>
          <a:bodyPr/>
          <a:lstStyle/>
          <a:p>
            <a:r>
              <a:rPr lang="en-US" dirty="0" smtClean="0"/>
              <a:t>Lots of collaborators…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34070"/>
            <a:ext cx="7886700" cy="24901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 smtClean="0"/>
              <a:t>Michael Isard, Yuan Yu, Andrew Birrell, Dennis Fetterly, Ulfar Erlingsson, Pradeep Kumar </a:t>
            </a:r>
            <a:r>
              <a:rPr lang="en-US" sz="2000" dirty="0" err="1" smtClean="0"/>
              <a:t>Gunda</a:t>
            </a:r>
            <a:r>
              <a:rPr lang="en-US" sz="2000" dirty="0" smtClean="0"/>
              <a:t>, Jon Currey, Gabriela F</a:t>
            </a:r>
            <a:r>
              <a:rPr lang="en-US" sz="2000" dirty="0"/>
              <a:t>. </a:t>
            </a:r>
            <a:r>
              <a:rPr lang="en-US" sz="2000" dirty="0" err="1" smtClean="0"/>
              <a:t>Creţu-Ciocârlie</a:t>
            </a:r>
            <a:r>
              <a:rPr lang="en-US" sz="2000" dirty="0" smtClean="0"/>
              <a:t>, Moises Goldszmidt, Lucian </a:t>
            </a:r>
            <a:r>
              <a:rPr lang="en-US" sz="2000" dirty="0" err="1" smtClean="0"/>
              <a:t>Popa</a:t>
            </a:r>
            <a:r>
              <a:rPr lang="en-US" sz="2000" dirty="0" smtClean="0"/>
              <a:t>, Yue Zhang, Michael </a:t>
            </a:r>
            <a:r>
              <a:rPr lang="en-US" sz="2000" dirty="0" err="1" smtClean="0"/>
              <a:t>Pechuck</a:t>
            </a:r>
            <a:r>
              <a:rPr lang="en-US" sz="2000" dirty="0" smtClean="0"/>
              <a:t>, Daniel Delling, Renato Werneck, Frank McSherry, Vilas Jagannath, Zuoning Yin, Ekaterina Gonina, Anitha Kannan, John Shafer, Marcus Peinado, Simon Peter, Jamie </a:t>
            </a:r>
            <a:r>
              <a:rPr lang="en-US" sz="2000" dirty="0" err="1" smtClean="0"/>
              <a:t>Shotton</a:t>
            </a:r>
            <a:r>
              <a:rPr lang="en-US" sz="2000" dirty="0" smtClean="0"/>
              <a:t>, Derek G. Murray, Mark </a:t>
            </a:r>
            <a:r>
              <a:rPr lang="en-US" sz="2000" dirty="0" err="1" smtClean="0"/>
              <a:t>Finnochio</a:t>
            </a:r>
            <a:r>
              <a:rPr lang="en-US" sz="2000" dirty="0" smtClean="0"/>
              <a:t>, Gloria Mainar-Ruiz, Joel Galenson, Gordon Plotkin, Li Zhang, Rebecca Isaacs, Paul Barham, Samer Al-</a:t>
            </a:r>
            <a:r>
              <a:rPr lang="en-US" sz="2000" dirty="0" err="1" smtClean="0"/>
              <a:t>Skiswany</a:t>
            </a:r>
            <a:r>
              <a:rPr lang="en-US" sz="2000" dirty="0" smtClean="0"/>
              <a:t>, </a:t>
            </a:r>
            <a:r>
              <a:rPr lang="en-US" sz="2000" dirty="0" err="1" smtClean="0"/>
              <a:t>Yazan</a:t>
            </a:r>
            <a:r>
              <a:rPr lang="en-US" sz="2000" dirty="0" smtClean="0"/>
              <a:t> </a:t>
            </a:r>
            <a:r>
              <a:rPr lang="en-US" sz="2000" dirty="0" err="1" smtClean="0"/>
              <a:t>Boshmaf</a:t>
            </a:r>
            <a:r>
              <a:rPr lang="en-US" sz="2000" dirty="0" smtClean="0"/>
              <a:t>, </a:t>
            </a:r>
            <a:r>
              <a:rPr lang="en-US" sz="2000" dirty="0" err="1" smtClean="0"/>
              <a:t>Quingzhou</a:t>
            </a:r>
            <a:r>
              <a:rPr lang="en-US" sz="2000" dirty="0" smtClean="0"/>
              <a:t> Luo, Alexandr Antoni</a:t>
            </a:r>
            <a:endParaRPr lang="en-US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4</a:t>
            </a:fld>
            <a:endParaRPr lang="en-US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628650" y="3947024"/>
            <a:ext cx="7886700" cy="93889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>… with broad backgrounds</a:t>
            </a:r>
            <a:endParaRPr lang="en-US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628650" y="4808764"/>
            <a:ext cx="7886700" cy="19594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400" dirty="0" smtClean="0"/>
              <a:t>distributed systems, computer security, machine-learning, sysops, algorithms and optimization, query processing, computer vision, programming languages, kernel hacking, performance analysis, storage, streaming algorithms</a:t>
            </a:r>
            <a:endParaRPr lang="en-US" sz="24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5950" y="-5895"/>
            <a:ext cx="3448050" cy="1494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5290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570216" y="2291137"/>
            <a:ext cx="7474449" cy="151030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Talk Outline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5</a:t>
            </a:fld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Motivation</a:t>
            </a:r>
          </a:p>
          <a:p>
            <a:r>
              <a:rPr lang="en-US" dirty="0" smtClean="0"/>
              <a:t>Dryad: A distributed runtime (2006)</a:t>
            </a:r>
          </a:p>
          <a:p>
            <a:r>
              <a:rPr lang="en-US" dirty="0" smtClean="0"/>
              <a:t>DryadLINQ: A compiler for Dryad (2008)</a:t>
            </a:r>
          </a:p>
          <a:p>
            <a:r>
              <a:rPr lang="en-US" dirty="0" smtClean="0"/>
              <a:t>Artemis/Daphne: debugging DryadLINQ (2011)</a:t>
            </a:r>
          </a:p>
          <a:p>
            <a:r>
              <a:rPr lang="en-US" dirty="0" smtClean="0"/>
              <a:t>Sketch and a billion-row spreadsheet (2014)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823976" y="5294027"/>
            <a:ext cx="7010061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en-US" sz="2800" dirty="0" smtClean="0"/>
              <a:t>*https://github.com/MicrosoftResearch/Dryad</a:t>
            </a:r>
            <a:endParaRPr lang="en-US" sz="2800" dirty="0"/>
          </a:p>
        </p:txBody>
      </p:sp>
      <p:sp>
        <p:nvSpPr>
          <p:cNvPr id="4" name="TextBox 3"/>
          <p:cNvSpPr txBox="1"/>
          <p:nvPr/>
        </p:nvSpPr>
        <p:spPr>
          <a:xfrm rot="20134883">
            <a:off x="7041927" y="2480565"/>
            <a:ext cx="1019875" cy="523220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Batch</a:t>
            </a:r>
            <a:endParaRPr lang="en-US" sz="2800" dirty="0"/>
          </a:p>
        </p:txBody>
      </p:sp>
      <p:sp>
        <p:nvSpPr>
          <p:cNvPr id="8" name="TextBox 7"/>
          <p:cNvSpPr txBox="1"/>
          <p:nvPr/>
        </p:nvSpPr>
        <p:spPr>
          <a:xfrm rot="20098784">
            <a:off x="6883896" y="3629522"/>
            <a:ext cx="1762869" cy="523220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Interactive</a:t>
            </a:r>
            <a:endParaRPr lang="en-US" sz="2800" dirty="0"/>
          </a:p>
        </p:txBody>
      </p:sp>
      <p:sp>
        <p:nvSpPr>
          <p:cNvPr id="7" name="TextBox 6"/>
          <p:cNvSpPr txBox="1"/>
          <p:nvPr/>
        </p:nvSpPr>
        <p:spPr>
          <a:xfrm rot="16200000">
            <a:off x="8201899" y="3564931"/>
            <a:ext cx="1150123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en-US" dirty="0" smtClean="0"/>
              <a:t>Led by me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8071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3" grpId="0" animBg="1"/>
      <p:bldP spid="4" grpId="0" animBg="1"/>
      <p:bldP spid="8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28600" y="3657600"/>
            <a:ext cx="8610600" cy="6858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 smtClean="0">
                <a:solidFill>
                  <a:schemeClr val="tx1"/>
                </a:solidFill>
              </a:rPr>
              <a:t>Execution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228600" y="1752600"/>
            <a:ext cx="8610600" cy="685800"/>
          </a:xfrm>
          <a:prstGeom prst="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 smtClean="0">
                <a:solidFill>
                  <a:schemeClr val="tx1"/>
                </a:solidFill>
              </a:rPr>
              <a:t>Application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Data-Parallel </a:t>
            </a:r>
            <a:r>
              <a:rPr lang="en-US" smtClean="0"/>
              <a:t>Computation (2010)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z="1100" smtClean="0"/>
              <a:pPr/>
              <a:t>6</a:t>
            </a:fld>
            <a:endParaRPr lang="en-US" sz="1100"/>
          </a:p>
        </p:txBody>
      </p:sp>
      <p:sp>
        <p:nvSpPr>
          <p:cNvPr id="4" name="Rectangle 3"/>
          <p:cNvSpPr/>
          <p:nvPr/>
        </p:nvSpPr>
        <p:spPr>
          <a:xfrm>
            <a:off x="228600" y="4572000"/>
            <a:ext cx="8610600" cy="6858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 smtClean="0">
                <a:solidFill>
                  <a:schemeClr val="tx1"/>
                </a:solidFill>
              </a:rPr>
              <a:t>Storage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28600" y="2743200"/>
            <a:ext cx="8610600" cy="6858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 smtClean="0">
                <a:solidFill>
                  <a:schemeClr val="tx1"/>
                </a:solidFill>
              </a:rPr>
              <a:t>Language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2895600" y="3048000"/>
            <a:ext cx="1676400" cy="1447800"/>
          </a:xfrm>
          <a:prstGeom prst="roundRect">
            <a:avLst>
              <a:gd name="adj" fmla="val 10321"/>
            </a:avLst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Map-Reduce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2895600" y="4495800"/>
            <a:ext cx="1676400" cy="990600"/>
          </a:xfrm>
          <a:prstGeom prst="roundRect">
            <a:avLst/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GFS</a:t>
            </a:r>
            <a:br>
              <a:rPr lang="en-US" sz="2400" dirty="0" smtClean="0">
                <a:solidFill>
                  <a:schemeClr val="tx1"/>
                </a:solidFill>
              </a:rPr>
            </a:br>
            <a:r>
              <a:rPr lang="en-US" sz="2400" dirty="0" err="1" smtClean="0">
                <a:solidFill>
                  <a:schemeClr val="tx1"/>
                </a:solidFill>
              </a:rPr>
              <a:t>BigTable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6400800" y="4495800"/>
            <a:ext cx="1524000" cy="990600"/>
          </a:xfrm>
          <a:prstGeom prst="roundRect">
            <a:avLst/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Cosmos</a:t>
            </a:r>
          </a:p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Azure</a:t>
            </a:r>
            <a:br>
              <a:rPr lang="en-US" sz="2400" dirty="0" smtClean="0">
                <a:solidFill>
                  <a:schemeClr val="tx1"/>
                </a:solidFill>
              </a:rPr>
            </a:br>
            <a:r>
              <a:rPr lang="en-US" sz="2400" dirty="0" smtClean="0">
                <a:solidFill>
                  <a:schemeClr val="tx1"/>
                </a:solidFill>
              </a:rPr>
              <a:t>SQL Server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6400800" y="3505200"/>
            <a:ext cx="1524000" cy="990600"/>
          </a:xfrm>
          <a:prstGeom prst="roundRect">
            <a:avLst/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Dryad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6400800" y="2667000"/>
            <a:ext cx="1524000" cy="838200"/>
          </a:xfrm>
          <a:prstGeom prst="roundRect">
            <a:avLst/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DryadLINQ</a:t>
            </a:r>
            <a:br>
              <a:rPr lang="en-US" sz="2400" dirty="0" smtClean="0">
                <a:solidFill>
                  <a:schemeClr val="tx1"/>
                </a:solidFill>
              </a:rPr>
            </a:br>
            <a:r>
              <a:rPr lang="en-US" sz="2400" dirty="0" smtClean="0">
                <a:solidFill>
                  <a:schemeClr val="tx1"/>
                </a:solidFill>
              </a:rPr>
              <a:t>Scope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2895600" y="2667000"/>
            <a:ext cx="1676400" cy="381000"/>
          </a:xfrm>
          <a:prstGeom prst="roundRect">
            <a:avLst>
              <a:gd name="adj" fmla="val 20206"/>
            </a:avLst>
          </a:prstGeom>
          <a:solidFill>
            <a:srgbClr val="C0C0C0">
              <a:alpha val="50196"/>
            </a:srgbClr>
          </a:solidFill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err="1" smtClean="0">
                <a:solidFill>
                  <a:schemeClr val="tx1"/>
                </a:solidFill>
              </a:rPr>
              <a:t>Sawzall,FlumeJava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4648200" y="3048000"/>
            <a:ext cx="1676400" cy="1447800"/>
          </a:xfrm>
          <a:prstGeom prst="roundRect">
            <a:avLst>
              <a:gd name="adj" fmla="val 10321"/>
            </a:avLst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Hadoop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4648200" y="4495800"/>
            <a:ext cx="1676400" cy="990600"/>
          </a:xfrm>
          <a:prstGeom prst="roundRect">
            <a:avLst/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HDFS</a:t>
            </a:r>
          </a:p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S3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648200" y="2667000"/>
            <a:ext cx="1676400" cy="381000"/>
          </a:xfrm>
          <a:prstGeom prst="roundRect">
            <a:avLst>
              <a:gd name="adj" fmla="val 26999"/>
            </a:avLst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Pig, Hive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5181600" y="2362200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≈SQL</a:t>
            </a:r>
            <a:endParaRPr lang="en-US" dirty="0"/>
          </a:p>
        </p:txBody>
      </p:sp>
      <p:sp>
        <p:nvSpPr>
          <p:cNvPr id="22" name="TextBox 21"/>
          <p:cNvSpPr txBox="1"/>
          <p:nvPr/>
        </p:nvSpPr>
        <p:spPr>
          <a:xfrm>
            <a:off x="6629400" y="2362200"/>
            <a:ext cx="11262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LINQ, SQL</a:t>
            </a:r>
            <a:endParaRPr lang="en-US" dirty="0"/>
          </a:p>
        </p:txBody>
      </p:sp>
      <p:sp>
        <p:nvSpPr>
          <p:cNvPr id="23" name="TextBox 22"/>
          <p:cNvSpPr txBox="1"/>
          <p:nvPr/>
        </p:nvSpPr>
        <p:spPr>
          <a:xfrm>
            <a:off x="3050507" y="2362200"/>
            <a:ext cx="1369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Sawzall</a:t>
            </a:r>
            <a:r>
              <a:rPr lang="en-US" dirty="0" smtClean="0"/>
              <a:t>, Java</a:t>
            </a:r>
            <a:endParaRPr lang="en-US" dirty="0"/>
          </a:p>
        </p:txBody>
      </p:sp>
      <p:sp>
        <p:nvSpPr>
          <p:cNvPr id="24" name="Left Arrow 23"/>
          <p:cNvSpPr/>
          <p:nvPr/>
        </p:nvSpPr>
        <p:spPr>
          <a:xfrm rot="5400000">
            <a:off x="6972300" y="5600700"/>
            <a:ext cx="457200" cy="5334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0420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5" grpId="0" animBg="1"/>
      <p:bldP spid="14" grpId="0" animBg="1"/>
      <p:bldP spid="16" grpId="0" animBg="1"/>
      <p:bldP spid="17" grpId="0" animBg="1"/>
      <p:bldP spid="21" grpId="0"/>
      <p:bldP spid="22" grpId="0"/>
      <p:bldP spid="23" grpId="0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Dryad = Execution Layer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609600" y="2286000"/>
            <a:ext cx="4495800" cy="6858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Job (application)</a:t>
            </a:r>
            <a:endParaRPr lang="en-US" sz="3200" dirty="0"/>
          </a:p>
        </p:txBody>
      </p:sp>
      <p:sp>
        <p:nvSpPr>
          <p:cNvPr id="7" name="Rectangle 6"/>
          <p:cNvSpPr/>
          <p:nvPr/>
        </p:nvSpPr>
        <p:spPr>
          <a:xfrm>
            <a:off x="609600" y="3200400"/>
            <a:ext cx="4495800" cy="6858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Dryad</a:t>
            </a:r>
            <a:endParaRPr lang="en-US" sz="3200" dirty="0"/>
          </a:p>
        </p:txBody>
      </p:sp>
      <p:sp>
        <p:nvSpPr>
          <p:cNvPr id="8" name="Rectangle 7"/>
          <p:cNvSpPr/>
          <p:nvPr/>
        </p:nvSpPr>
        <p:spPr>
          <a:xfrm>
            <a:off x="609600" y="4114800"/>
            <a:ext cx="4495800" cy="6858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Cluster</a:t>
            </a:r>
            <a:endParaRPr lang="en-US" sz="3200" dirty="0"/>
          </a:p>
        </p:txBody>
      </p:sp>
      <p:sp>
        <p:nvSpPr>
          <p:cNvPr id="9" name="Rectangle 8"/>
          <p:cNvSpPr/>
          <p:nvPr/>
        </p:nvSpPr>
        <p:spPr>
          <a:xfrm>
            <a:off x="6781800" y="2286000"/>
            <a:ext cx="1752600" cy="6858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Pipeline</a:t>
            </a:r>
            <a:endParaRPr lang="en-US" sz="3200" dirty="0"/>
          </a:p>
        </p:txBody>
      </p:sp>
      <p:sp>
        <p:nvSpPr>
          <p:cNvPr id="10" name="Rectangle 9"/>
          <p:cNvSpPr/>
          <p:nvPr/>
        </p:nvSpPr>
        <p:spPr>
          <a:xfrm>
            <a:off x="6781800" y="3200400"/>
            <a:ext cx="1752600" cy="6858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Shell</a:t>
            </a:r>
            <a:endParaRPr lang="en-US" sz="3200" dirty="0"/>
          </a:p>
        </p:txBody>
      </p:sp>
      <p:sp>
        <p:nvSpPr>
          <p:cNvPr id="11" name="Rectangle 10"/>
          <p:cNvSpPr/>
          <p:nvPr/>
        </p:nvSpPr>
        <p:spPr>
          <a:xfrm>
            <a:off x="6781800" y="4114800"/>
            <a:ext cx="1752600" cy="6858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Machine</a:t>
            </a:r>
            <a:endParaRPr lang="en-US" sz="3200" dirty="0"/>
          </a:p>
        </p:txBody>
      </p:sp>
      <p:sp>
        <p:nvSpPr>
          <p:cNvPr id="13" name="TextBox 12"/>
          <p:cNvSpPr txBox="1"/>
          <p:nvPr/>
        </p:nvSpPr>
        <p:spPr>
          <a:xfrm>
            <a:off x="5562600" y="2743200"/>
            <a:ext cx="990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smtClean="0"/>
              <a:t>≈</a:t>
            </a:r>
            <a:endParaRPr lang="en-US" sz="9600" dirty="0"/>
          </a:p>
        </p:txBody>
      </p:sp>
    </p:spTree>
    <p:extLst>
      <p:ext uri="{BB962C8B-B14F-4D97-AF65-F5344CB8AC3E}">
        <p14:creationId xmlns:p14="http://schemas.microsoft.com/office/powerpoint/2010/main" val="2408469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Rounded Rectangle 142"/>
          <p:cNvSpPr/>
          <p:nvPr/>
        </p:nvSpPr>
        <p:spPr>
          <a:xfrm>
            <a:off x="152400" y="3429000"/>
            <a:ext cx="8839200" cy="3276600"/>
          </a:xfrm>
          <a:prstGeom prst="roundRect">
            <a:avLst>
              <a:gd name="adj" fmla="val 11195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2" name="Rounded Rectangle 141"/>
          <p:cNvSpPr/>
          <p:nvPr/>
        </p:nvSpPr>
        <p:spPr>
          <a:xfrm>
            <a:off x="152400" y="990600"/>
            <a:ext cx="8839200" cy="236220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r>
              <a:rPr lang="en-US" dirty="0" smtClean="0"/>
              <a:t>2-D Piping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066800"/>
            <a:ext cx="8229600" cy="4754563"/>
          </a:xfrm>
        </p:spPr>
        <p:txBody>
          <a:bodyPr/>
          <a:lstStyle/>
          <a:p>
            <a:r>
              <a:rPr lang="en-US" dirty="0" smtClean="0"/>
              <a:t>Unix Pipes: 1-D</a:t>
            </a:r>
          </a:p>
          <a:p>
            <a:pPr>
              <a:buNone/>
            </a:pPr>
            <a:r>
              <a:rPr lang="en-US" dirty="0" smtClean="0"/>
              <a:t>		</a:t>
            </a:r>
            <a:r>
              <a:rPr lang="en-US" dirty="0" err="1" smtClean="0"/>
              <a:t>grep</a:t>
            </a:r>
            <a:r>
              <a:rPr lang="en-US" dirty="0" smtClean="0"/>
              <a:t> |  </a:t>
            </a:r>
            <a:r>
              <a:rPr lang="en-US" dirty="0" err="1" smtClean="0"/>
              <a:t>sed</a:t>
            </a:r>
            <a:r>
              <a:rPr lang="en-US" dirty="0" smtClean="0"/>
              <a:t>  | sort | </a:t>
            </a:r>
            <a:r>
              <a:rPr lang="en-US" dirty="0" err="1" smtClean="0"/>
              <a:t>awk</a:t>
            </a:r>
            <a:r>
              <a:rPr lang="en-US" dirty="0" smtClean="0"/>
              <a:t> |  </a:t>
            </a:r>
            <a:r>
              <a:rPr lang="en-US" dirty="0" err="1" smtClean="0"/>
              <a:t>perl</a:t>
            </a: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  <a:p>
            <a:r>
              <a:rPr lang="en-US" dirty="0" smtClean="0"/>
              <a:t>Dryad: 2-D</a:t>
            </a:r>
          </a:p>
          <a:p>
            <a:pPr>
              <a:buNone/>
            </a:pPr>
            <a:r>
              <a:rPr lang="en-US" dirty="0" smtClean="0"/>
              <a:t>	 grep</a:t>
            </a:r>
            <a:r>
              <a:rPr lang="en-US" baseline="30000" dirty="0" smtClean="0"/>
              <a:t>1000</a:t>
            </a:r>
            <a:r>
              <a:rPr lang="en-US" dirty="0" smtClean="0"/>
              <a:t> |  sed</a:t>
            </a:r>
            <a:r>
              <a:rPr lang="en-US" baseline="30000" dirty="0" smtClean="0"/>
              <a:t>500</a:t>
            </a:r>
            <a:r>
              <a:rPr lang="en-US" dirty="0" smtClean="0"/>
              <a:t>  | sort</a:t>
            </a:r>
            <a:r>
              <a:rPr lang="en-US" baseline="30000" dirty="0" smtClean="0"/>
              <a:t>1000 </a:t>
            </a:r>
            <a:r>
              <a:rPr lang="en-US" dirty="0" smtClean="0"/>
              <a:t>| awk</a:t>
            </a:r>
            <a:r>
              <a:rPr lang="en-US" baseline="30000" dirty="0" smtClean="0"/>
              <a:t>500</a:t>
            </a:r>
            <a:r>
              <a:rPr lang="en-US" dirty="0" smtClean="0"/>
              <a:t> |  perl</a:t>
            </a:r>
            <a:r>
              <a:rPr lang="en-US" baseline="30000" dirty="0" smtClean="0"/>
              <a:t>50</a:t>
            </a:r>
          </a:p>
          <a:p>
            <a:endParaRPr lang="en-US" dirty="0" smtClean="0"/>
          </a:p>
        </p:txBody>
      </p:sp>
      <p:sp>
        <p:nvSpPr>
          <p:cNvPr id="144" name="Slide Number Placeholder 14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Rounded Rectangle 3"/>
          <p:cNvSpPr/>
          <p:nvPr/>
        </p:nvSpPr>
        <p:spPr>
          <a:xfrm>
            <a:off x="14478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25908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36576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8006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8674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2209800" y="2671921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3352800" y="2671921"/>
            <a:ext cx="3048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4419600" y="2671921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5562600" y="2671921"/>
            <a:ext cx="3048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ounded Rectangle 33"/>
          <p:cNvSpPr/>
          <p:nvPr/>
        </p:nvSpPr>
        <p:spPr>
          <a:xfrm>
            <a:off x="1264024" y="45426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35" name="Rounded Rectangle 34"/>
          <p:cNvSpPr/>
          <p:nvPr/>
        </p:nvSpPr>
        <p:spPr>
          <a:xfrm>
            <a:off x="2940424" y="50760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36" name="Rounded Rectangle 35"/>
          <p:cNvSpPr/>
          <p:nvPr/>
        </p:nvSpPr>
        <p:spPr>
          <a:xfrm>
            <a:off x="4464424" y="46188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37" name="Rounded Rectangle 36"/>
          <p:cNvSpPr/>
          <p:nvPr/>
        </p:nvSpPr>
        <p:spPr>
          <a:xfrm>
            <a:off x="5988424" y="46188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38" name="Rounded Rectangle 37"/>
          <p:cNvSpPr/>
          <p:nvPr/>
        </p:nvSpPr>
        <p:spPr>
          <a:xfrm>
            <a:off x="7283824" y="50760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39" name="Straight Arrow Connector 38"/>
          <p:cNvCxnSpPr>
            <a:stCxn id="34" idx="3"/>
            <a:endCxn id="35" idx="1"/>
          </p:cNvCxnSpPr>
          <p:nvPr/>
        </p:nvCxnSpPr>
        <p:spPr>
          <a:xfrm>
            <a:off x="2026024" y="4809341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35" idx="3"/>
            <a:endCxn id="36" idx="1"/>
          </p:cNvCxnSpPr>
          <p:nvPr/>
        </p:nvCxnSpPr>
        <p:spPr>
          <a:xfrm flipV="1">
            <a:off x="3702424" y="4885541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stCxn id="36" idx="3"/>
            <a:endCxn id="61" idx="1"/>
          </p:cNvCxnSpPr>
          <p:nvPr/>
        </p:nvCxnSpPr>
        <p:spPr>
          <a:xfrm>
            <a:off x="5226424" y="4885541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stCxn id="37" idx="3"/>
            <a:endCxn id="38" idx="1"/>
          </p:cNvCxnSpPr>
          <p:nvPr/>
        </p:nvCxnSpPr>
        <p:spPr>
          <a:xfrm>
            <a:off x="6750424" y="4885541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Rounded Rectangle 52"/>
          <p:cNvSpPr/>
          <p:nvPr/>
        </p:nvSpPr>
        <p:spPr>
          <a:xfrm>
            <a:off x="1264024" y="53808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4" name="Rounded Rectangle 53"/>
          <p:cNvSpPr/>
          <p:nvPr/>
        </p:nvSpPr>
        <p:spPr>
          <a:xfrm>
            <a:off x="1264024" y="6034256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5" name="Rounded Rectangle 54"/>
          <p:cNvSpPr/>
          <p:nvPr/>
        </p:nvSpPr>
        <p:spPr>
          <a:xfrm>
            <a:off x="2940424" y="57618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9" name="Rounded Rectangle 58"/>
          <p:cNvSpPr/>
          <p:nvPr/>
        </p:nvSpPr>
        <p:spPr>
          <a:xfrm>
            <a:off x="4464424" y="54570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0" name="Rounded Rectangle 59"/>
          <p:cNvSpPr/>
          <p:nvPr/>
        </p:nvSpPr>
        <p:spPr>
          <a:xfrm>
            <a:off x="4464424" y="60666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1" name="Rounded Rectangle 60"/>
          <p:cNvSpPr/>
          <p:nvPr/>
        </p:nvSpPr>
        <p:spPr>
          <a:xfrm>
            <a:off x="5988424" y="56856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65" name="Straight Arrow Connector 64"/>
          <p:cNvCxnSpPr>
            <a:stCxn id="53" idx="3"/>
            <a:endCxn id="55" idx="1"/>
          </p:cNvCxnSpPr>
          <p:nvPr/>
        </p:nvCxnSpPr>
        <p:spPr>
          <a:xfrm>
            <a:off x="2026024" y="5647541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>
            <a:stCxn id="54" idx="3"/>
            <a:endCxn id="55" idx="1"/>
          </p:cNvCxnSpPr>
          <p:nvPr/>
        </p:nvCxnSpPr>
        <p:spPr>
          <a:xfrm flipV="1">
            <a:off x="2026024" y="6028541"/>
            <a:ext cx="914400" cy="2724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/>
          <p:cNvCxnSpPr>
            <a:stCxn id="55" idx="3"/>
            <a:endCxn id="59" idx="1"/>
          </p:cNvCxnSpPr>
          <p:nvPr/>
        </p:nvCxnSpPr>
        <p:spPr>
          <a:xfrm flipV="1">
            <a:off x="3702424" y="5723741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Arrow Connector 73"/>
          <p:cNvCxnSpPr>
            <a:stCxn id="55" idx="3"/>
            <a:endCxn id="60" idx="1"/>
          </p:cNvCxnSpPr>
          <p:nvPr/>
        </p:nvCxnSpPr>
        <p:spPr>
          <a:xfrm>
            <a:off x="3702424" y="6028541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Arrow Connector 76"/>
          <p:cNvCxnSpPr>
            <a:stCxn id="60" idx="3"/>
            <a:endCxn id="61" idx="1"/>
          </p:cNvCxnSpPr>
          <p:nvPr/>
        </p:nvCxnSpPr>
        <p:spPr>
          <a:xfrm flipV="1">
            <a:off x="5226424" y="5952341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/>
          <p:cNvCxnSpPr>
            <a:stCxn id="59" idx="3"/>
            <a:endCxn id="61" idx="1"/>
          </p:cNvCxnSpPr>
          <p:nvPr/>
        </p:nvCxnSpPr>
        <p:spPr>
          <a:xfrm>
            <a:off x="5226424" y="5723741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Arrow Connector 82"/>
          <p:cNvCxnSpPr/>
          <p:nvPr/>
        </p:nvCxnSpPr>
        <p:spPr>
          <a:xfrm>
            <a:off x="6629400" y="2661509"/>
            <a:ext cx="506506" cy="224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Arrow Connector 87"/>
          <p:cNvCxnSpPr/>
          <p:nvPr/>
        </p:nvCxnSpPr>
        <p:spPr>
          <a:xfrm>
            <a:off x="918139" y="2661509"/>
            <a:ext cx="529661" cy="224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Arrow Connector 90"/>
          <p:cNvCxnSpPr>
            <a:stCxn id="118" idx="3"/>
            <a:endCxn id="34" idx="1"/>
          </p:cNvCxnSpPr>
          <p:nvPr/>
        </p:nvCxnSpPr>
        <p:spPr>
          <a:xfrm>
            <a:off x="868834" y="4809341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/>
          <p:cNvCxnSpPr>
            <a:stCxn id="119" idx="3"/>
            <a:endCxn id="53" idx="1"/>
          </p:cNvCxnSpPr>
          <p:nvPr/>
        </p:nvCxnSpPr>
        <p:spPr>
          <a:xfrm flipV="1">
            <a:off x="841939" y="5647541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stCxn id="120" idx="3"/>
          </p:cNvCxnSpPr>
          <p:nvPr/>
        </p:nvCxnSpPr>
        <p:spPr>
          <a:xfrm flipV="1">
            <a:off x="841940" y="6301750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Arrow Connector 100"/>
          <p:cNvCxnSpPr>
            <a:stCxn id="36" idx="3"/>
            <a:endCxn id="37" idx="1"/>
          </p:cNvCxnSpPr>
          <p:nvPr/>
        </p:nvCxnSpPr>
        <p:spPr>
          <a:xfrm>
            <a:off x="5226424" y="4885541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Straight Arrow Connector 103"/>
          <p:cNvCxnSpPr>
            <a:stCxn id="59" idx="3"/>
            <a:endCxn id="37" idx="1"/>
          </p:cNvCxnSpPr>
          <p:nvPr/>
        </p:nvCxnSpPr>
        <p:spPr>
          <a:xfrm flipV="1">
            <a:off x="5226424" y="4885541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Arrow Connector 106"/>
          <p:cNvCxnSpPr>
            <a:stCxn id="60" idx="3"/>
            <a:endCxn id="37" idx="1"/>
          </p:cNvCxnSpPr>
          <p:nvPr/>
        </p:nvCxnSpPr>
        <p:spPr>
          <a:xfrm flipV="1">
            <a:off x="5226424" y="4885541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Arrow Connector 109"/>
          <p:cNvCxnSpPr>
            <a:stCxn id="61" idx="3"/>
            <a:endCxn id="38" idx="1"/>
          </p:cNvCxnSpPr>
          <p:nvPr/>
        </p:nvCxnSpPr>
        <p:spPr>
          <a:xfrm flipV="1">
            <a:off x="6750424" y="5342741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Straight Arrow Connector 112"/>
          <p:cNvCxnSpPr>
            <a:stCxn id="38" idx="3"/>
            <a:endCxn id="121" idx="1"/>
          </p:cNvCxnSpPr>
          <p:nvPr/>
        </p:nvCxnSpPr>
        <p:spPr>
          <a:xfrm>
            <a:off x="8045824" y="5342741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35906" y="2362200"/>
            <a:ext cx="613339" cy="621030"/>
          </a:xfrm>
          <a:prstGeom prst="rect">
            <a:avLst/>
          </a:prstGeom>
          <a:noFill/>
        </p:spPr>
      </p:pic>
      <p:pic>
        <p:nvPicPr>
          <p:cNvPr id="11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4800" y="2362200"/>
            <a:ext cx="613339" cy="621030"/>
          </a:xfrm>
          <a:prstGeom prst="rect">
            <a:avLst/>
          </a:prstGeom>
          <a:noFill/>
        </p:spPr>
      </p:pic>
      <p:pic>
        <p:nvPicPr>
          <p:cNvPr id="118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4498826"/>
            <a:ext cx="613339" cy="621030"/>
          </a:xfrm>
          <a:prstGeom prst="rect">
            <a:avLst/>
          </a:prstGeom>
          <a:noFill/>
        </p:spPr>
      </p:pic>
      <p:pic>
        <p:nvPicPr>
          <p:cNvPr id="119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5345991"/>
            <a:ext cx="613339" cy="621030"/>
          </a:xfrm>
          <a:prstGeom prst="rect">
            <a:avLst/>
          </a:prstGeom>
          <a:noFill/>
        </p:spPr>
      </p:pic>
      <p:pic>
        <p:nvPicPr>
          <p:cNvPr id="120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6008370"/>
            <a:ext cx="613339" cy="621030"/>
          </a:xfrm>
          <a:prstGeom prst="rect">
            <a:avLst/>
          </a:prstGeom>
          <a:noFill/>
        </p:spPr>
      </p:pic>
      <p:pic>
        <p:nvPicPr>
          <p:cNvPr id="121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5035699"/>
            <a:ext cx="613339" cy="621030"/>
          </a:xfrm>
          <a:prstGeom prst="rect">
            <a:avLst/>
          </a:prstGeom>
          <a:noFill/>
        </p:spPr>
      </p:pic>
      <p:pic>
        <p:nvPicPr>
          <p:cNvPr id="5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69635" y="5779770"/>
            <a:ext cx="613339" cy="621030"/>
          </a:xfrm>
          <a:prstGeom prst="rect">
            <a:avLst/>
          </a:prstGeom>
          <a:noFill/>
        </p:spPr>
      </p:pic>
      <p:cxnSp>
        <p:nvCxnSpPr>
          <p:cNvPr id="57" name="Straight Arrow Connector 56"/>
          <p:cNvCxnSpPr>
            <a:stCxn id="61" idx="3"/>
            <a:endCxn id="56" idx="1"/>
          </p:cNvCxnSpPr>
          <p:nvPr/>
        </p:nvCxnSpPr>
        <p:spPr>
          <a:xfrm>
            <a:off x="6750424" y="5952341"/>
            <a:ext cx="1619211" cy="137944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6991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53" grpId="0" animBg="1"/>
      <p:bldP spid="54" grpId="0" animBg="1"/>
      <p:bldP spid="55" grpId="0" animBg="1"/>
      <p:bldP spid="59" grpId="0" animBg="1"/>
      <p:bldP spid="60" grpId="0" animBg="1"/>
      <p:bldP spid="6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64024" y="4735830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26024" y="4730115"/>
            <a:ext cx="914400" cy="2724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38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0" y="5334000"/>
            <a:ext cx="613339" cy="621030"/>
          </a:xfrm>
          <a:prstGeom prst="rect">
            <a:avLst/>
          </a:prstGeom>
          <a:noFill/>
        </p:spPr>
      </p:pic>
      <p:cxnSp>
        <p:nvCxnSpPr>
          <p:cNvPr id="39" name="Straight Arrow Connector 38"/>
          <p:cNvCxnSpPr>
            <a:endCxn id="38" idx="1"/>
          </p:cNvCxnSpPr>
          <p:nvPr/>
        </p:nvCxnSpPr>
        <p:spPr>
          <a:xfrm>
            <a:off x="6750424" y="4653915"/>
            <a:ext cx="1631576" cy="990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8312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66800" y="3733800"/>
            <a:ext cx="691911" cy="1020626"/>
          </a:xfrm>
          <a:prstGeom prst="rect">
            <a:avLst/>
          </a:prstGeom>
          <a:noFill/>
        </p:spPr>
      </p:pic>
      <p:pic>
        <p:nvPicPr>
          <p:cNvPr id="3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66800" y="2819400"/>
            <a:ext cx="691911" cy="102062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rgbClr val="FFFF99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41" name="Picture 5" descr="C:\Program Files\Microsoft Resource DVD Artwork\DVD_ART\Artwork_Imagery\HARDWARE_IMAGERY\Illustration - Misc Hardware\Windows Server Icons\Misc\Hourglass waiting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24000" y="4800600"/>
            <a:ext cx="281940" cy="487680"/>
          </a:xfrm>
          <a:prstGeom prst="rect">
            <a:avLst/>
          </a:prstGeom>
          <a:noFill/>
        </p:spPr>
      </p:pic>
      <p:pic>
        <p:nvPicPr>
          <p:cNvPr id="40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0" y="5334000"/>
            <a:ext cx="613339" cy="621030"/>
          </a:xfrm>
          <a:prstGeom prst="rect">
            <a:avLst/>
          </a:prstGeom>
          <a:noFill/>
        </p:spPr>
      </p:pic>
      <p:cxnSp>
        <p:nvCxnSpPr>
          <p:cNvPr id="42" name="Straight Arrow Connector 41"/>
          <p:cNvCxnSpPr>
            <a:endCxn id="40" idx="1"/>
          </p:cNvCxnSpPr>
          <p:nvPr/>
        </p:nvCxnSpPr>
        <p:spPr>
          <a:xfrm>
            <a:off x="6750424" y="4653915"/>
            <a:ext cx="1631576" cy="990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1006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4419600"/>
            <a:ext cx="691911" cy="1020626"/>
          </a:xfrm>
          <a:prstGeom prst="rect">
            <a:avLst/>
          </a:prstGeom>
          <a:noFill/>
        </p:spPr>
      </p:pic>
      <p:pic>
        <p:nvPicPr>
          <p:cNvPr id="3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67000" y="3352800"/>
            <a:ext cx="691911" cy="102062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40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12837" y="4083423"/>
            <a:ext cx="481434" cy="468630"/>
          </a:xfrm>
          <a:prstGeom prst="rect">
            <a:avLst/>
          </a:prstGeom>
          <a:noFill/>
        </p:spPr>
      </p:pic>
      <p:pic>
        <p:nvPicPr>
          <p:cNvPr id="42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71600" y="3276600"/>
            <a:ext cx="481434" cy="468630"/>
          </a:xfrm>
          <a:prstGeom prst="rect">
            <a:avLst/>
          </a:prstGeom>
          <a:noFill/>
        </p:spPr>
      </p:pic>
      <p:pic>
        <p:nvPicPr>
          <p:cNvPr id="41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0" y="5334000"/>
            <a:ext cx="613339" cy="621030"/>
          </a:xfrm>
          <a:prstGeom prst="rect">
            <a:avLst/>
          </a:prstGeom>
          <a:noFill/>
        </p:spPr>
      </p:pic>
      <p:cxnSp>
        <p:nvCxnSpPr>
          <p:cNvPr id="43" name="Straight Arrow Connector 42"/>
          <p:cNvCxnSpPr>
            <a:endCxn id="41" idx="1"/>
          </p:cNvCxnSpPr>
          <p:nvPr/>
        </p:nvCxnSpPr>
        <p:spPr>
          <a:xfrm>
            <a:off x="6750424" y="4653915"/>
            <a:ext cx="1631576" cy="990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5307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43200" y="3962400"/>
            <a:ext cx="691911" cy="1020626"/>
          </a:xfrm>
          <a:prstGeom prst="rect">
            <a:avLst/>
          </a:prstGeom>
          <a:noFill/>
        </p:spPr>
      </p:pic>
      <p:pic>
        <p:nvPicPr>
          <p:cNvPr id="3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91000" y="2971800"/>
            <a:ext cx="691911" cy="102062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40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12837" y="4083423"/>
            <a:ext cx="481434" cy="468630"/>
          </a:xfrm>
          <a:prstGeom prst="rect">
            <a:avLst/>
          </a:prstGeom>
          <a:noFill/>
        </p:spPr>
      </p:pic>
      <p:pic>
        <p:nvPicPr>
          <p:cNvPr id="42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71600" y="3276600"/>
            <a:ext cx="481434" cy="468630"/>
          </a:xfrm>
          <a:prstGeom prst="rect">
            <a:avLst/>
          </a:prstGeom>
          <a:noFill/>
        </p:spPr>
      </p:pic>
      <p:pic>
        <p:nvPicPr>
          <p:cNvPr id="43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48000" y="3810000"/>
            <a:ext cx="481434" cy="468630"/>
          </a:xfrm>
          <a:prstGeom prst="rect">
            <a:avLst/>
          </a:prstGeom>
          <a:noFill/>
        </p:spPr>
      </p:pic>
      <p:pic>
        <p:nvPicPr>
          <p:cNvPr id="44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47800" y="4800600"/>
            <a:ext cx="481434" cy="468630"/>
          </a:xfrm>
          <a:prstGeom prst="rect">
            <a:avLst/>
          </a:prstGeom>
          <a:noFill/>
        </p:spPr>
      </p:pic>
      <p:pic>
        <p:nvPicPr>
          <p:cNvPr id="4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0" y="5334000"/>
            <a:ext cx="613339" cy="621030"/>
          </a:xfrm>
          <a:prstGeom prst="rect">
            <a:avLst/>
          </a:prstGeom>
          <a:noFill/>
        </p:spPr>
      </p:pic>
      <p:cxnSp>
        <p:nvCxnSpPr>
          <p:cNvPr id="46" name="Straight Arrow Connector 45"/>
          <p:cNvCxnSpPr>
            <a:endCxn id="45" idx="1"/>
          </p:cNvCxnSpPr>
          <p:nvPr/>
        </p:nvCxnSpPr>
        <p:spPr>
          <a:xfrm>
            <a:off x="6750424" y="4653915"/>
            <a:ext cx="1631576" cy="990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940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91000" y="3733800"/>
            <a:ext cx="691911" cy="1020626"/>
          </a:xfrm>
          <a:prstGeom prst="rect">
            <a:avLst/>
          </a:prstGeom>
          <a:noFill/>
        </p:spPr>
      </p:pic>
      <p:pic>
        <p:nvPicPr>
          <p:cNvPr id="3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91000" y="2971800"/>
            <a:ext cx="691911" cy="102062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75929"/>
            <a:ext cx="7886700" cy="1325563"/>
          </a:xfrm>
        </p:spPr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rgbClr val="FFFFCC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40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12837" y="4083423"/>
            <a:ext cx="481434" cy="468630"/>
          </a:xfrm>
          <a:prstGeom prst="rect">
            <a:avLst/>
          </a:prstGeom>
          <a:noFill/>
        </p:spPr>
      </p:pic>
      <p:pic>
        <p:nvPicPr>
          <p:cNvPr id="42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71600" y="3276600"/>
            <a:ext cx="481434" cy="468630"/>
          </a:xfrm>
          <a:prstGeom prst="rect">
            <a:avLst/>
          </a:prstGeom>
          <a:noFill/>
        </p:spPr>
      </p:pic>
      <p:pic>
        <p:nvPicPr>
          <p:cNvPr id="43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48000" y="3810000"/>
            <a:ext cx="481434" cy="468630"/>
          </a:xfrm>
          <a:prstGeom prst="rect">
            <a:avLst/>
          </a:prstGeom>
          <a:noFill/>
        </p:spPr>
      </p:pic>
      <p:pic>
        <p:nvPicPr>
          <p:cNvPr id="44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47800" y="4800600"/>
            <a:ext cx="481434" cy="468630"/>
          </a:xfrm>
          <a:prstGeom prst="rect">
            <a:avLst/>
          </a:prstGeom>
          <a:noFill/>
        </p:spPr>
      </p:pic>
      <p:pic>
        <p:nvPicPr>
          <p:cNvPr id="45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48000" y="4495800"/>
            <a:ext cx="481434" cy="468630"/>
          </a:xfrm>
          <a:prstGeom prst="rect">
            <a:avLst/>
          </a:prstGeom>
          <a:noFill/>
        </p:spPr>
      </p:pic>
      <p:pic>
        <p:nvPicPr>
          <p:cNvPr id="46" name="Picture 5" descr="C:\Program Files\Microsoft Resource DVD Artwork\DVD_ART\Artwork_Imagery\HARDWARE_IMAGERY\Illustration - Misc Hardware\Windows Server Icons\Misc\Hourglass waiting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8200" y="4800600"/>
            <a:ext cx="281940" cy="487680"/>
          </a:xfrm>
          <a:prstGeom prst="rect">
            <a:avLst/>
          </a:prstGeom>
          <a:noFill/>
        </p:spPr>
      </p:pic>
      <p:sp>
        <p:nvSpPr>
          <p:cNvPr id="47" name="TextBox 46"/>
          <p:cNvSpPr txBox="1"/>
          <p:nvPr/>
        </p:nvSpPr>
        <p:spPr>
          <a:xfrm>
            <a:off x="2895600" y="1219200"/>
            <a:ext cx="28488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sz="3200" dirty="0" smtClean="0"/>
              <a:t> 2D DAG</a:t>
            </a:r>
          </a:p>
          <a:p>
            <a:pPr>
              <a:buFont typeface="Arial" pitchFamily="34" charset="0"/>
              <a:buChar char="•"/>
            </a:pPr>
            <a:r>
              <a:rPr lang="en-US" sz="3200" dirty="0" smtClean="0"/>
              <a:t> multi-machine</a:t>
            </a:r>
          </a:p>
          <a:p>
            <a:pPr>
              <a:buFont typeface="Arial" pitchFamily="34" charset="0"/>
              <a:buChar char="•"/>
            </a:pPr>
            <a:r>
              <a:rPr lang="en-US" sz="3200" dirty="0" smtClean="0"/>
              <a:t> virtualized</a:t>
            </a:r>
            <a:endParaRPr lang="en-US" sz="3200" dirty="0"/>
          </a:p>
        </p:txBody>
      </p:sp>
      <p:pic>
        <p:nvPicPr>
          <p:cNvPr id="48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82000" y="5334000"/>
            <a:ext cx="613339" cy="621030"/>
          </a:xfrm>
          <a:prstGeom prst="rect">
            <a:avLst/>
          </a:prstGeom>
          <a:noFill/>
        </p:spPr>
      </p:pic>
      <p:cxnSp>
        <p:nvCxnSpPr>
          <p:cNvPr id="49" name="Straight Arrow Connector 48"/>
          <p:cNvCxnSpPr>
            <a:endCxn id="48" idx="1"/>
          </p:cNvCxnSpPr>
          <p:nvPr/>
        </p:nvCxnSpPr>
        <p:spPr>
          <a:xfrm>
            <a:off x="6750424" y="4653915"/>
            <a:ext cx="1631576" cy="990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8991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ounded Rectangle 46"/>
          <p:cNvSpPr/>
          <p:nvPr/>
        </p:nvSpPr>
        <p:spPr>
          <a:xfrm>
            <a:off x="4191000" y="2514600"/>
            <a:ext cx="1219200" cy="34290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Dryad Job Structure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grep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sed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19600" y="3124200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sort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awk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perl</a:t>
            </a:r>
            <a:endParaRPr lang="en-US" sz="20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</p:cNvCxnSpPr>
          <p:nvPr/>
        </p:nvCxnSpPr>
        <p:spPr>
          <a:xfrm>
            <a:off x="2026024" y="3510915"/>
            <a:ext cx="916352" cy="671786"/>
          </a:xfrm>
          <a:prstGeom prst="curvedConnector3">
            <a:avLst>
              <a:gd name="adj1" fmla="val 36168"/>
            </a:avLst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390900"/>
            <a:ext cx="717176" cy="6534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181600" y="3390900"/>
            <a:ext cx="806824" cy="12630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grep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grep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sed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19600" y="4038600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sort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19600" y="4800600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sort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awk</a:t>
            </a:r>
            <a:endParaRPr lang="en-US" sz="20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305300"/>
            <a:ext cx="717176" cy="4248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17176" cy="3371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181600" y="4653915"/>
            <a:ext cx="806824" cy="4133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181600" y="4305300"/>
            <a:ext cx="806824" cy="3486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181600" y="3390900"/>
            <a:ext cx="806824" cy="1962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181600" y="3587115"/>
            <a:ext cx="806824" cy="7181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181600" y="3587115"/>
            <a:ext cx="806824" cy="14801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sp>
        <p:nvSpPr>
          <p:cNvPr id="48" name="TextBox 47"/>
          <p:cNvSpPr txBox="1"/>
          <p:nvPr/>
        </p:nvSpPr>
        <p:spPr>
          <a:xfrm>
            <a:off x="76200" y="2209800"/>
            <a:ext cx="947695" cy="95410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en-US" sz="2800" i="1" dirty="0" smtClean="0"/>
              <a:t>Input</a:t>
            </a:r>
            <a:br>
              <a:rPr lang="en-US" sz="2800" i="1" dirty="0" smtClean="0"/>
            </a:br>
            <a:r>
              <a:rPr lang="en-US" sz="2800" i="1" dirty="0" smtClean="0"/>
              <a:t>files</a:t>
            </a:r>
            <a:endParaRPr lang="en-US" sz="2800" i="1" dirty="0"/>
          </a:p>
        </p:txBody>
      </p:sp>
      <p:sp>
        <p:nvSpPr>
          <p:cNvPr id="49" name="TextBox 48"/>
          <p:cNvSpPr txBox="1"/>
          <p:nvPr/>
        </p:nvSpPr>
        <p:spPr>
          <a:xfrm>
            <a:off x="1447800" y="5638800"/>
            <a:ext cx="1802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i="1" dirty="0" smtClean="0"/>
              <a:t>Vertices </a:t>
            </a:r>
            <a:br>
              <a:rPr lang="en-US" sz="2800" i="1" dirty="0" smtClean="0"/>
            </a:br>
            <a:r>
              <a:rPr lang="en-US" sz="2800" i="1" dirty="0" smtClean="0"/>
              <a:t>(processes)</a:t>
            </a:r>
            <a:endParaRPr lang="en-US" sz="2800" i="1" dirty="0"/>
          </a:p>
        </p:txBody>
      </p:sp>
      <p:cxnSp>
        <p:nvCxnSpPr>
          <p:cNvPr id="50" name="Straight Arrow Connector 49"/>
          <p:cNvCxnSpPr>
            <a:stCxn id="49" idx="0"/>
            <a:endCxn id="15" idx="2"/>
          </p:cNvCxnSpPr>
          <p:nvPr/>
        </p:nvCxnSpPr>
        <p:spPr>
          <a:xfrm rot="16200000" flipV="1">
            <a:off x="1822349" y="5111851"/>
            <a:ext cx="381000" cy="672897"/>
          </a:xfrm>
          <a:prstGeom prst="straightConnector1">
            <a:avLst/>
          </a:prstGeom>
          <a:ln>
            <a:tailEnd type="triangl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>
            <a:stCxn id="49" idx="0"/>
            <a:endCxn id="16" idx="2"/>
          </p:cNvCxnSpPr>
          <p:nvPr/>
        </p:nvCxnSpPr>
        <p:spPr>
          <a:xfrm rot="5400000" flipH="1" flipV="1">
            <a:off x="2514368" y="4831745"/>
            <a:ext cx="641985" cy="972127"/>
          </a:xfrm>
          <a:prstGeom prst="straightConnector1">
            <a:avLst/>
          </a:prstGeom>
          <a:ln>
            <a:tailEnd type="triangl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/>
          <p:cNvSpPr txBox="1"/>
          <p:nvPr/>
        </p:nvSpPr>
        <p:spPr>
          <a:xfrm>
            <a:off x="7930206" y="2590800"/>
            <a:ext cx="1213794" cy="95410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en-US" sz="2800" i="1" dirty="0" smtClean="0"/>
              <a:t>Output</a:t>
            </a:r>
            <a:br>
              <a:rPr lang="en-US" sz="2800" i="1" dirty="0" smtClean="0"/>
            </a:br>
            <a:r>
              <a:rPr lang="en-US" sz="2800" i="1" dirty="0" smtClean="0"/>
              <a:t>files</a:t>
            </a:r>
            <a:endParaRPr lang="en-US" sz="2800" i="1" dirty="0"/>
          </a:p>
        </p:txBody>
      </p:sp>
      <p:sp>
        <p:nvSpPr>
          <p:cNvPr id="58" name="TextBox 57"/>
          <p:cNvSpPr txBox="1"/>
          <p:nvPr/>
        </p:nvSpPr>
        <p:spPr>
          <a:xfrm>
            <a:off x="2057400" y="2057400"/>
            <a:ext cx="15023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Channels</a:t>
            </a:r>
            <a:endParaRPr lang="en-US" sz="2800" i="1" dirty="0"/>
          </a:p>
        </p:txBody>
      </p:sp>
      <p:cxnSp>
        <p:nvCxnSpPr>
          <p:cNvPr id="59" name="Straight Arrow Connector 58"/>
          <p:cNvCxnSpPr>
            <a:stCxn id="58" idx="2"/>
          </p:cNvCxnSpPr>
          <p:nvPr/>
        </p:nvCxnSpPr>
        <p:spPr>
          <a:xfrm rot="5400000">
            <a:off x="2084993" y="3010228"/>
            <a:ext cx="1153182" cy="293967"/>
          </a:xfrm>
          <a:prstGeom prst="straightConnector1">
            <a:avLst/>
          </a:prstGeom>
          <a:ln>
            <a:tailEnd type="triangl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Box 61"/>
          <p:cNvSpPr txBox="1"/>
          <p:nvPr/>
        </p:nvSpPr>
        <p:spPr>
          <a:xfrm>
            <a:off x="4419600" y="2514600"/>
            <a:ext cx="1002069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Stage</a:t>
            </a:r>
            <a:endParaRPr lang="en-US" sz="2800" i="1" dirty="0"/>
          </a:p>
        </p:txBody>
      </p:sp>
      <p:pic>
        <p:nvPicPr>
          <p:cNvPr id="6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0" y="5334000"/>
            <a:ext cx="613339" cy="621030"/>
          </a:xfrm>
          <a:prstGeom prst="rect">
            <a:avLst/>
          </a:prstGeom>
          <a:noFill/>
        </p:spPr>
      </p:pic>
      <p:cxnSp>
        <p:nvCxnSpPr>
          <p:cNvPr id="66" name="Straight Arrow Connector 65"/>
          <p:cNvCxnSpPr>
            <a:stCxn id="16" idx="3"/>
            <a:endCxn id="19" idx="1"/>
          </p:cNvCxnSpPr>
          <p:nvPr/>
        </p:nvCxnSpPr>
        <p:spPr>
          <a:xfrm flipV="1">
            <a:off x="3702424" y="4653915"/>
            <a:ext cx="2286000" cy="76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/>
          <p:cNvCxnSpPr>
            <a:stCxn id="6" idx="3"/>
            <a:endCxn id="8" idx="1"/>
          </p:cNvCxnSpPr>
          <p:nvPr/>
        </p:nvCxnSpPr>
        <p:spPr>
          <a:xfrm flipV="1">
            <a:off x="3702424" y="3587115"/>
            <a:ext cx="2286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Arrow Connector 9"/>
          <p:cNvCxnSpPr>
            <a:stCxn id="5" idx="3"/>
          </p:cNvCxnSpPr>
          <p:nvPr/>
        </p:nvCxnSpPr>
        <p:spPr>
          <a:xfrm>
            <a:off x="2026024" y="3510915"/>
            <a:ext cx="934459" cy="418289"/>
          </a:xfrm>
          <a:prstGeom prst="curvedConnector3">
            <a:avLst>
              <a:gd name="adj1" fmla="val 50000"/>
            </a:avLst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Straight Arrow Connector 103"/>
          <p:cNvCxnSpPr>
            <a:stCxn id="19" idx="3"/>
            <a:endCxn id="65" idx="1"/>
          </p:cNvCxnSpPr>
          <p:nvPr/>
        </p:nvCxnSpPr>
        <p:spPr>
          <a:xfrm>
            <a:off x="6750424" y="4653915"/>
            <a:ext cx="1631576" cy="990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Arrow Connector 51"/>
          <p:cNvCxnSpPr>
            <a:stCxn id="58" idx="2"/>
          </p:cNvCxnSpPr>
          <p:nvPr/>
        </p:nvCxnSpPr>
        <p:spPr>
          <a:xfrm rot="16200000" flipH="1">
            <a:off x="2846993" y="2542193"/>
            <a:ext cx="1153180" cy="1230033"/>
          </a:xfrm>
          <a:prstGeom prst="straightConnector1">
            <a:avLst/>
          </a:prstGeom>
          <a:ln>
            <a:tailEnd type="triangl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730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4694374"/>
            <a:ext cx="691911" cy="1020626"/>
          </a:xfrm>
          <a:prstGeom prst="rect">
            <a:avLst/>
          </a:prstGeom>
          <a:noFill/>
        </p:spPr>
      </p:pic>
      <p:pic>
        <p:nvPicPr>
          <p:cNvPr id="73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4694374"/>
            <a:ext cx="691911" cy="1020626"/>
          </a:xfrm>
          <a:prstGeom prst="rect">
            <a:avLst/>
          </a:prstGeom>
          <a:noFill/>
        </p:spPr>
      </p:pic>
      <p:pic>
        <p:nvPicPr>
          <p:cNvPr id="74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0" y="4694374"/>
            <a:ext cx="691911" cy="1020626"/>
          </a:xfrm>
          <a:prstGeom prst="rect">
            <a:avLst/>
          </a:prstGeom>
          <a:noFill/>
        </p:spPr>
      </p:pic>
      <p:pic>
        <p:nvPicPr>
          <p:cNvPr id="7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00" y="4694374"/>
            <a:ext cx="691911" cy="1020626"/>
          </a:xfrm>
          <a:prstGeom prst="rect">
            <a:avLst/>
          </a:prstGeom>
          <a:noFill/>
        </p:spPr>
      </p:pic>
      <p:sp>
        <p:nvSpPr>
          <p:cNvPr id="75" name="Freeform 74"/>
          <p:cNvSpPr/>
          <p:nvPr/>
        </p:nvSpPr>
        <p:spPr>
          <a:xfrm>
            <a:off x="606640" y="3151573"/>
            <a:ext cx="7459463" cy="997505"/>
          </a:xfrm>
          <a:custGeom>
            <a:avLst/>
            <a:gdLst>
              <a:gd name="connsiteX0" fmla="*/ 538579 w 7739849"/>
              <a:gd name="connsiteY0" fmla="*/ 328474 h 985421"/>
              <a:gd name="connsiteX1" fmla="*/ 645111 w 7739849"/>
              <a:gd name="connsiteY1" fmla="*/ 168676 h 985421"/>
              <a:gd name="connsiteX2" fmla="*/ 2074416 w 7739849"/>
              <a:gd name="connsiteY2" fmla="*/ 168676 h 985421"/>
              <a:gd name="connsiteX3" fmla="*/ 4071892 w 7739849"/>
              <a:gd name="connsiteY3" fmla="*/ 239697 h 985421"/>
              <a:gd name="connsiteX4" fmla="*/ 7187954 w 7739849"/>
              <a:gd name="connsiteY4" fmla="*/ 62144 h 985421"/>
              <a:gd name="connsiteX5" fmla="*/ 7383263 w 7739849"/>
              <a:gd name="connsiteY5" fmla="*/ 612559 h 985421"/>
              <a:gd name="connsiteX6" fmla="*/ 6051612 w 7739849"/>
              <a:gd name="connsiteY6" fmla="*/ 941033 h 985421"/>
              <a:gd name="connsiteX7" fmla="*/ 3876583 w 7739849"/>
              <a:gd name="connsiteY7" fmla="*/ 878889 h 985421"/>
              <a:gd name="connsiteX8" fmla="*/ 538579 w 7739849"/>
              <a:gd name="connsiteY8" fmla="*/ 328474 h 985421"/>
              <a:gd name="connsiteX0" fmla="*/ 538579 w 7739849"/>
              <a:gd name="connsiteY0" fmla="*/ 328474 h 960021"/>
              <a:gd name="connsiteX1" fmla="*/ 645111 w 7739849"/>
              <a:gd name="connsiteY1" fmla="*/ 168676 h 960021"/>
              <a:gd name="connsiteX2" fmla="*/ 2074416 w 7739849"/>
              <a:gd name="connsiteY2" fmla="*/ 168676 h 960021"/>
              <a:gd name="connsiteX3" fmla="*/ 4071892 w 7739849"/>
              <a:gd name="connsiteY3" fmla="*/ 239697 h 960021"/>
              <a:gd name="connsiteX4" fmla="*/ 7187954 w 7739849"/>
              <a:gd name="connsiteY4" fmla="*/ 62144 h 960021"/>
              <a:gd name="connsiteX5" fmla="*/ 7383263 w 7739849"/>
              <a:gd name="connsiteY5" fmla="*/ 612559 h 960021"/>
              <a:gd name="connsiteX6" fmla="*/ 6051612 w 7739849"/>
              <a:gd name="connsiteY6" fmla="*/ 941033 h 960021"/>
              <a:gd name="connsiteX7" fmla="*/ 3876583 w 7739849"/>
              <a:gd name="connsiteY7" fmla="*/ 726489 h 960021"/>
              <a:gd name="connsiteX8" fmla="*/ 538579 w 7739849"/>
              <a:gd name="connsiteY8" fmla="*/ 328474 h 960021"/>
              <a:gd name="connsiteX0" fmla="*/ 538579 w 7739849"/>
              <a:gd name="connsiteY0" fmla="*/ 328474 h 960021"/>
              <a:gd name="connsiteX1" fmla="*/ 645111 w 7739849"/>
              <a:gd name="connsiteY1" fmla="*/ 168676 h 960021"/>
              <a:gd name="connsiteX2" fmla="*/ 2074416 w 7739849"/>
              <a:gd name="connsiteY2" fmla="*/ 168676 h 960021"/>
              <a:gd name="connsiteX3" fmla="*/ 4071892 w 7739849"/>
              <a:gd name="connsiteY3" fmla="*/ 239697 h 960021"/>
              <a:gd name="connsiteX4" fmla="*/ 7187954 w 7739849"/>
              <a:gd name="connsiteY4" fmla="*/ 62144 h 960021"/>
              <a:gd name="connsiteX5" fmla="*/ 7383263 w 7739849"/>
              <a:gd name="connsiteY5" fmla="*/ 612559 h 960021"/>
              <a:gd name="connsiteX6" fmla="*/ 5899212 w 7739849"/>
              <a:gd name="connsiteY6" fmla="*/ 941033 h 960021"/>
              <a:gd name="connsiteX7" fmla="*/ 3876583 w 7739849"/>
              <a:gd name="connsiteY7" fmla="*/ 726489 h 960021"/>
              <a:gd name="connsiteX8" fmla="*/ 538579 w 7739849"/>
              <a:gd name="connsiteY8" fmla="*/ 328474 h 960021"/>
              <a:gd name="connsiteX0" fmla="*/ 538579 w 7739849"/>
              <a:gd name="connsiteY0" fmla="*/ 328474 h 948924"/>
              <a:gd name="connsiteX1" fmla="*/ 645111 w 7739849"/>
              <a:gd name="connsiteY1" fmla="*/ 168676 h 948924"/>
              <a:gd name="connsiteX2" fmla="*/ 2074416 w 7739849"/>
              <a:gd name="connsiteY2" fmla="*/ 168676 h 948924"/>
              <a:gd name="connsiteX3" fmla="*/ 4071892 w 7739849"/>
              <a:gd name="connsiteY3" fmla="*/ 239697 h 948924"/>
              <a:gd name="connsiteX4" fmla="*/ 7187954 w 7739849"/>
              <a:gd name="connsiteY4" fmla="*/ 62144 h 948924"/>
              <a:gd name="connsiteX5" fmla="*/ 7383263 w 7739849"/>
              <a:gd name="connsiteY5" fmla="*/ 612559 h 948924"/>
              <a:gd name="connsiteX6" fmla="*/ 7374385 w 7739849"/>
              <a:gd name="connsiteY6" fmla="*/ 773837 h 948924"/>
              <a:gd name="connsiteX7" fmla="*/ 5899212 w 7739849"/>
              <a:gd name="connsiteY7" fmla="*/ 941033 h 948924"/>
              <a:gd name="connsiteX8" fmla="*/ 3876583 w 7739849"/>
              <a:gd name="connsiteY8" fmla="*/ 726489 h 948924"/>
              <a:gd name="connsiteX9" fmla="*/ 538579 w 7739849"/>
              <a:gd name="connsiteY9" fmla="*/ 328474 h 948924"/>
              <a:gd name="connsiteX0" fmla="*/ 538579 w 7765249"/>
              <a:gd name="connsiteY0" fmla="*/ 328474 h 948924"/>
              <a:gd name="connsiteX1" fmla="*/ 645111 w 7765249"/>
              <a:gd name="connsiteY1" fmla="*/ 168676 h 948924"/>
              <a:gd name="connsiteX2" fmla="*/ 2074416 w 7765249"/>
              <a:gd name="connsiteY2" fmla="*/ 168676 h 948924"/>
              <a:gd name="connsiteX3" fmla="*/ 4071892 w 7765249"/>
              <a:gd name="connsiteY3" fmla="*/ 239697 h 948924"/>
              <a:gd name="connsiteX4" fmla="*/ 7187954 w 7765249"/>
              <a:gd name="connsiteY4" fmla="*/ 62144 h 948924"/>
              <a:gd name="connsiteX5" fmla="*/ 7535663 w 7765249"/>
              <a:gd name="connsiteY5" fmla="*/ 612559 h 948924"/>
              <a:gd name="connsiteX6" fmla="*/ 7374385 w 7765249"/>
              <a:gd name="connsiteY6" fmla="*/ 773837 h 948924"/>
              <a:gd name="connsiteX7" fmla="*/ 5899212 w 7765249"/>
              <a:gd name="connsiteY7" fmla="*/ 941033 h 948924"/>
              <a:gd name="connsiteX8" fmla="*/ 3876583 w 7765249"/>
              <a:gd name="connsiteY8" fmla="*/ 726489 h 948924"/>
              <a:gd name="connsiteX9" fmla="*/ 538579 w 7765249"/>
              <a:gd name="connsiteY9" fmla="*/ 328474 h 948924"/>
              <a:gd name="connsiteX0" fmla="*/ 538579 w 7765249"/>
              <a:gd name="connsiteY0" fmla="*/ 328474 h 948924"/>
              <a:gd name="connsiteX1" fmla="*/ 645111 w 7765249"/>
              <a:gd name="connsiteY1" fmla="*/ 168676 h 948924"/>
              <a:gd name="connsiteX2" fmla="*/ 2074416 w 7765249"/>
              <a:gd name="connsiteY2" fmla="*/ 168676 h 948924"/>
              <a:gd name="connsiteX3" fmla="*/ 4071892 w 7765249"/>
              <a:gd name="connsiteY3" fmla="*/ 239697 h 948924"/>
              <a:gd name="connsiteX4" fmla="*/ 7187954 w 7765249"/>
              <a:gd name="connsiteY4" fmla="*/ 62144 h 948924"/>
              <a:gd name="connsiteX5" fmla="*/ 7535663 w 7765249"/>
              <a:gd name="connsiteY5" fmla="*/ 612559 h 948924"/>
              <a:gd name="connsiteX6" fmla="*/ 7374385 w 7765249"/>
              <a:gd name="connsiteY6" fmla="*/ 773837 h 948924"/>
              <a:gd name="connsiteX7" fmla="*/ 5899212 w 7765249"/>
              <a:gd name="connsiteY7" fmla="*/ 941033 h 948924"/>
              <a:gd name="connsiteX8" fmla="*/ 3876583 w 7765249"/>
              <a:gd name="connsiteY8" fmla="*/ 726489 h 948924"/>
              <a:gd name="connsiteX9" fmla="*/ 538579 w 7765249"/>
              <a:gd name="connsiteY9" fmla="*/ 328474 h 948924"/>
              <a:gd name="connsiteX0" fmla="*/ 538579 w 7647127"/>
              <a:gd name="connsiteY0" fmla="*/ 328474 h 948924"/>
              <a:gd name="connsiteX1" fmla="*/ 645111 w 7647127"/>
              <a:gd name="connsiteY1" fmla="*/ 168676 h 948924"/>
              <a:gd name="connsiteX2" fmla="*/ 2074416 w 7647127"/>
              <a:gd name="connsiteY2" fmla="*/ 168676 h 948924"/>
              <a:gd name="connsiteX3" fmla="*/ 4071892 w 7647127"/>
              <a:gd name="connsiteY3" fmla="*/ 239697 h 948924"/>
              <a:gd name="connsiteX4" fmla="*/ 6883154 w 7647127"/>
              <a:gd name="connsiteY4" fmla="*/ 62144 h 948924"/>
              <a:gd name="connsiteX5" fmla="*/ 7535663 w 7647127"/>
              <a:gd name="connsiteY5" fmla="*/ 612559 h 948924"/>
              <a:gd name="connsiteX6" fmla="*/ 7374385 w 7647127"/>
              <a:gd name="connsiteY6" fmla="*/ 773837 h 948924"/>
              <a:gd name="connsiteX7" fmla="*/ 5899212 w 7647127"/>
              <a:gd name="connsiteY7" fmla="*/ 941033 h 948924"/>
              <a:gd name="connsiteX8" fmla="*/ 3876583 w 7647127"/>
              <a:gd name="connsiteY8" fmla="*/ 726489 h 948924"/>
              <a:gd name="connsiteX9" fmla="*/ 538579 w 7647127"/>
              <a:gd name="connsiteY9" fmla="*/ 328474 h 948924"/>
              <a:gd name="connsiteX0" fmla="*/ 538579 w 7535663"/>
              <a:gd name="connsiteY0" fmla="*/ 328474 h 960021"/>
              <a:gd name="connsiteX1" fmla="*/ 645111 w 7535663"/>
              <a:gd name="connsiteY1" fmla="*/ 168676 h 960021"/>
              <a:gd name="connsiteX2" fmla="*/ 2074416 w 7535663"/>
              <a:gd name="connsiteY2" fmla="*/ 168676 h 960021"/>
              <a:gd name="connsiteX3" fmla="*/ 4071892 w 7535663"/>
              <a:gd name="connsiteY3" fmla="*/ 239697 h 960021"/>
              <a:gd name="connsiteX4" fmla="*/ 6883154 w 7535663"/>
              <a:gd name="connsiteY4" fmla="*/ 62144 h 960021"/>
              <a:gd name="connsiteX5" fmla="*/ 7535663 w 7535663"/>
              <a:gd name="connsiteY5" fmla="*/ 612559 h 960021"/>
              <a:gd name="connsiteX6" fmla="*/ 5899212 w 7535663"/>
              <a:gd name="connsiteY6" fmla="*/ 941033 h 960021"/>
              <a:gd name="connsiteX7" fmla="*/ 3876583 w 7535663"/>
              <a:gd name="connsiteY7" fmla="*/ 726489 h 960021"/>
              <a:gd name="connsiteX8" fmla="*/ 538579 w 7535663"/>
              <a:gd name="connsiteY8" fmla="*/ 328474 h 960021"/>
              <a:gd name="connsiteX0" fmla="*/ 538579 w 7577709"/>
              <a:gd name="connsiteY0" fmla="*/ 328474 h 972845"/>
              <a:gd name="connsiteX1" fmla="*/ 645111 w 7577709"/>
              <a:gd name="connsiteY1" fmla="*/ 168676 h 972845"/>
              <a:gd name="connsiteX2" fmla="*/ 2074416 w 7577709"/>
              <a:gd name="connsiteY2" fmla="*/ 168676 h 972845"/>
              <a:gd name="connsiteX3" fmla="*/ 4071892 w 7577709"/>
              <a:gd name="connsiteY3" fmla="*/ 239697 h 972845"/>
              <a:gd name="connsiteX4" fmla="*/ 6883154 w 7577709"/>
              <a:gd name="connsiteY4" fmla="*/ 62144 h 972845"/>
              <a:gd name="connsiteX5" fmla="*/ 7535663 w 7577709"/>
              <a:gd name="connsiteY5" fmla="*/ 612559 h 972845"/>
              <a:gd name="connsiteX6" fmla="*/ 7135428 w 7577709"/>
              <a:gd name="connsiteY6" fmla="*/ 917359 h 972845"/>
              <a:gd name="connsiteX7" fmla="*/ 5899212 w 7577709"/>
              <a:gd name="connsiteY7" fmla="*/ 941033 h 972845"/>
              <a:gd name="connsiteX8" fmla="*/ 3876583 w 7577709"/>
              <a:gd name="connsiteY8" fmla="*/ 726489 h 972845"/>
              <a:gd name="connsiteX9" fmla="*/ 538579 w 7577709"/>
              <a:gd name="connsiteY9" fmla="*/ 328474 h 972845"/>
              <a:gd name="connsiteX0" fmla="*/ 538579 w 7577709"/>
              <a:gd name="connsiteY0" fmla="*/ 328474 h 980982"/>
              <a:gd name="connsiteX1" fmla="*/ 645111 w 7577709"/>
              <a:gd name="connsiteY1" fmla="*/ 168676 h 980982"/>
              <a:gd name="connsiteX2" fmla="*/ 2074416 w 7577709"/>
              <a:gd name="connsiteY2" fmla="*/ 168676 h 980982"/>
              <a:gd name="connsiteX3" fmla="*/ 4071892 w 7577709"/>
              <a:gd name="connsiteY3" fmla="*/ 239697 h 980982"/>
              <a:gd name="connsiteX4" fmla="*/ 6883154 w 7577709"/>
              <a:gd name="connsiteY4" fmla="*/ 62144 h 980982"/>
              <a:gd name="connsiteX5" fmla="*/ 7535663 w 7577709"/>
              <a:gd name="connsiteY5" fmla="*/ 612559 h 980982"/>
              <a:gd name="connsiteX6" fmla="*/ 7135428 w 7577709"/>
              <a:gd name="connsiteY6" fmla="*/ 917359 h 980982"/>
              <a:gd name="connsiteX7" fmla="*/ 5899212 w 7577709"/>
              <a:gd name="connsiteY7" fmla="*/ 941033 h 980982"/>
              <a:gd name="connsiteX8" fmla="*/ 3876583 w 7577709"/>
              <a:gd name="connsiteY8" fmla="*/ 878889 h 980982"/>
              <a:gd name="connsiteX9" fmla="*/ 538579 w 7577709"/>
              <a:gd name="connsiteY9" fmla="*/ 328474 h 980982"/>
              <a:gd name="connsiteX0" fmla="*/ 538579 w 7577709"/>
              <a:gd name="connsiteY0" fmla="*/ 328474 h 972105"/>
              <a:gd name="connsiteX1" fmla="*/ 645111 w 7577709"/>
              <a:gd name="connsiteY1" fmla="*/ 168676 h 972105"/>
              <a:gd name="connsiteX2" fmla="*/ 2074416 w 7577709"/>
              <a:gd name="connsiteY2" fmla="*/ 168676 h 972105"/>
              <a:gd name="connsiteX3" fmla="*/ 4071892 w 7577709"/>
              <a:gd name="connsiteY3" fmla="*/ 239697 h 972105"/>
              <a:gd name="connsiteX4" fmla="*/ 6883154 w 7577709"/>
              <a:gd name="connsiteY4" fmla="*/ 62144 h 972105"/>
              <a:gd name="connsiteX5" fmla="*/ 7535663 w 7577709"/>
              <a:gd name="connsiteY5" fmla="*/ 612559 h 972105"/>
              <a:gd name="connsiteX6" fmla="*/ 7135428 w 7577709"/>
              <a:gd name="connsiteY6" fmla="*/ 917359 h 972105"/>
              <a:gd name="connsiteX7" fmla="*/ 5899212 w 7577709"/>
              <a:gd name="connsiteY7" fmla="*/ 941033 h 972105"/>
              <a:gd name="connsiteX8" fmla="*/ 3876583 w 7577709"/>
              <a:gd name="connsiteY8" fmla="*/ 878889 h 972105"/>
              <a:gd name="connsiteX9" fmla="*/ 2243092 w 7577709"/>
              <a:gd name="connsiteY9" fmla="*/ 562991 h 972105"/>
              <a:gd name="connsiteX10" fmla="*/ 538579 w 7577709"/>
              <a:gd name="connsiteY10" fmla="*/ 328474 h 972105"/>
              <a:gd name="connsiteX0" fmla="*/ 538579 w 7577709"/>
              <a:gd name="connsiteY0" fmla="*/ 328474 h 972105"/>
              <a:gd name="connsiteX1" fmla="*/ 645111 w 7577709"/>
              <a:gd name="connsiteY1" fmla="*/ 168676 h 972105"/>
              <a:gd name="connsiteX2" fmla="*/ 2074416 w 7577709"/>
              <a:gd name="connsiteY2" fmla="*/ 168676 h 972105"/>
              <a:gd name="connsiteX3" fmla="*/ 4071892 w 7577709"/>
              <a:gd name="connsiteY3" fmla="*/ 239697 h 972105"/>
              <a:gd name="connsiteX4" fmla="*/ 6883154 w 7577709"/>
              <a:gd name="connsiteY4" fmla="*/ 62144 h 972105"/>
              <a:gd name="connsiteX5" fmla="*/ 7535663 w 7577709"/>
              <a:gd name="connsiteY5" fmla="*/ 612559 h 972105"/>
              <a:gd name="connsiteX6" fmla="*/ 7135428 w 7577709"/>
              <a:gd name="connsiteY6" fmla="*/ 917359 h 972105"/>
              <a:gd name="connsiteX7" fmla="*/ 5899212 w 7577709"/>
              <a:gd name="connsiteY7" fmla="*/ 941033 h 972105"/>
              <a:gd name="connsiteX8" fmla="*/ 3876583 w 7577709"/>
              <a:gd name="connsiteY8" fmla="*/ 878889 h 972105"/>
              <a:gd name="connsiteX9" fmla="*/ 3361678 w 7577709"/>
              <a:gd name="connsiteY9" fmla="*/ 646590 h 972105"/>
              <a:gd name="connsiteX10" fmla="*/ 2243092 w 7577709"/>
              <a:gd name="connsiteY10" fmla="*/ 562991 h 972105"/>
              <a:gd name="connsiteX11" fmla="*/ 538579 w 7577709"/>
              <a:gd name="connsiteY11" fmla="*/ 328474 h 972105"/>
              <a:gd name="connsiteX0" fmla="*/ 538579 w 7577709"/>
              <a:gd name="connsiteY0" fmla="*/ 353874 h 997505"/>
              <a:gd name="connsiteX1" fmla="*/ 645111 w 7577709"/>
              <a:gd name="connsiteY1" fmla="*/ 194076 h 997505"/>
              <a:gd name="connsiteX2" fmla="*/ 2074416 w 7577709"/>
              <a:gd name="connsiteY2" fmla="*/ 194076 h 997505"/>
              <a:gd name="connsiteX3" fmla="*/ 4605292 w 7577709"/>
              <a:gd name="connsiteY3" fmla="*/ 112697 h 997505"/>
              <a:gd name="connsiteX4" fmla="*/ 6883154 w 7577709"/>
              <a:gd name="connsiteY4" fmla="*/ 87544 h 997505"/>
              <a:gd name="connsiteX5" fmla="*/ 7535663 w 7577709"/>
              <a:gd name="connsiteY5" fmla="*/ 637959 h 997505"/>
              <a:gd name="connsiteX6" fmla="*/ 7135428 w 7577709"/>
              <a:gd name="connsiteY6" fmla="*/ 942759 h 997505"/>
              <a:gd name="connsiteX7" fmla="*/ 5899212 w 7577709"/>
              <a:gd name="connsiteY7" fmla="*/ 966433 h 997505"/>
              <a:gd name="connsiteX8" fmla="*/ 3876583 w 7577709"/>
              <a:gd name="connsiteY8" fmla="*/ 904289 h 997505"/>
              <a:gd name="connsiteX9" fmla="*/ 3361678 w 7577709"/>
              <a:gd name="connsiteY9" fmla="*/ 671990 h 997505"/>
              <a:gd name="connsiteX10" fmla="*/ 2243092 w 7577709"/>
              <a:gd name="connsiteY10" fmla="*/ 588391 h 997505"/>
              <a:gd name="connsiteX11" fmla="*/ 538579 w 7577709"/>
              <a:gd name="connsiteY11" fmla="*/ 353874 h 997505"/>
              <a:gd name="connsiteX0" fmla="*/ 538579 w 7577709"/>
              <a:gd name="connsiteY0" fmla="*/ 353874 h 997505"/>
              <a:gd name="connsiteX1" fmla="*/ 645111 w 7577709"/>
              <a:gd name="connsiteY1" fmla="*/ 194076 h 997505"/>
              <a:gd name="connsiteX2" fmla="*/ 2074416 w 7577709"/>
              <a:gd name="connsiteY2" fmla="*/ 194076 h 997505"/>
              <a:gd name="connsiteX3" fmla="*/ 3062057 w 7577709"/>
              <a:gd name="connsiteY3" fmla="*/ 167443 h 997505"/>
              <a:gd name="connsiteX4" fmla="*/ 4605292 w 7577709"/>
              <a:gd name="connsiteY4" fmla="*/ 112697 h 997505"/>
              <a:gd name="connsiteX5" fmla="*/ 6883154 w 7577709"/>
              <a:gd name="connsiteY5" fmla="*/ 87544 h 997505"/>
              <a:gd name="connsiteX6" fmla="*/ 7535663 w 7577709"/>
              <a:gd name="connsiteY6" fmla="*/ 637959 h 997505"/>
              <a:gd name="connsiteX7" fmla="*/ 7135428 w 7577709"/>
              <a:gd name="connsiteY7" fmla="*/ 942759 h 997505"/>
              <a:gd name="connsiteX8" fmla="*/ 5899212 w 7577709"/>
              <a:gd name="connsiteY8" fmla="*/ 966433 h 997505"/>
              <a:gd name="connsiteX9" fmla="*/ 3876583 w 7577709"/>
              <a:gd name="connsiteY9" fmla="*/ 904289 h 997505"/>
              <a:gd name="connsiteX10" fmla="*/ 3361678 w 7577709"/>
              <a:gd name="connsiteY10" fmla="*/ 671990 h 997505"/>
              <a:gd name="connsiteX11" fmla="*/ 2243092 w 7577709"/>
              <a:gd name="connsiteY11" fmla="*/ 588391 h 997505"/>
              <a:gd name="connsiteX12" fmla="*/ 538579 w 7577709"/>
              <a:gd name="connsiteY12" fmla="*/ 353874 h 997505"/>
              <a:gd name="connsiteX0" fmla="*/ 538579 w 7577709"/>
              <a:gd name="connsiteY0" fmla="*/ 353874 h 997505"/>
              <a:gd name="connsiteX1" fmla="*/ 645111 w 7577709"/>
              <a:gd name="connsiteY1" fmla="*/ 194076 h 997505"/>
              <a:gd name="connsiteX2" fmla="*/ 2074416 w 7577709"/>
              <a:gd name="connsiteY2" fmla="*/ 194076 h 997505"/>
              <a:gd name="connsiteX3" fmla="*/ 3062057 w 7577709"/>
              <a:gd name="connsiteY3" fmla="*/ 167443 h 997505"/>
              <a:gd name="connsiteX4" fmla="*/ 4605292 w 7577709"/>
              <a:gd name="connsiteY4" fmla="*/ 112697 h 997505"/>
              <a:gd name="connsiteX5" fmla="*/ 6883154 w 7577709"/>
              <a:gd name="connsiteY5" fmla="*/ 87544 h 997505"/>
              <a:gd name="connsiteX6" fmla="*/ 7535663 w 7577709"/>
              <a:gd name="connsiteY6" fmla="*/ 637959 h 997505"/>
              <a:gd name="connsiteX7" fmla="*/ 7135428 w 7577709"/>
              <a:gd name="connsiteY7" fmla="*/ 942759 h 997505"/>
              <a:gd name="connsiteX8" fmla="*/ 5899212 w 7577709"/>
              <a:gd name="connsiteY8" fmla="*/ 966433 h 997505"/>
              <a:gd name="connsiteX9" fmla="*/ 3876583 w 7577709"/>
              <a:gd name="connsiteY9" fmla="*/ 904289 h 997505"/>
              <a:gd name="connsiteX10" fmla="*/ 3056878 w 7577709"/>
              <a:gd name="connsiteY10" fmla="*/ 519590 h 997505"/>
              <a:gd name="connsiteX11" fmla="*/ 2243092 w 7577709"/>
              <a:gd name="connsiteY11" fmla="*/ 588391 h 997505"/>
              <a:gd name="connsiteX12" fmla="*/ 538579 w 7577709"/>
              <a:gd name="connsiteY12" fmla="*/ 353874 h 997505"/>
              <a:gd name="connsiteX0" fmla="*/ 538579 w 7577709"/>
              <a:gd name="connsiteY0" fmla="*/ 353874 h 997505"/>
              <a:gd name="connsiteX1" fmla="*/ 645111 w 7577709"/>
              <a:gd name="connsiteY1" fmla="*/ 194076 h 997505"/>
              <a:gd name="connsiteX2" fmla="*/ 2074416 w 7577709"/>
              <a:gd name="connsiteY2" fmla="*/ 194076 h 997505"/>
              <a:gd name="connsiteX3" fmla="*/ 3062057 w 7577709"/>
              <a:gd name="connsiteY3" fmla="*/ 167443 h 997505"/>
              <a:gd name="connsiteX4" fmla="*/ 4605292 w 7577709"/>
              <a:gd name="connsiteY4" fmla="*/ 112697 h 997505"/>
              <a:gd name="connsiteX5" fmla="*/ 6883154 w 7577709"/>
              <a:gd name="connsiteY5" fmla="*/ 87544 h 997505"/>
              <a:gd name="connsiteX6" fmla="*/ 7535663 w 7577709"/>
              <a:gd name="connsiteY6" fmla="*/ 637959 h 997505"/>
              <a:gd name="connsiteX7" fmla="*/ 7135428 w 7577709"/>
              <a:gd name="connsiteY7" fmla="*/ 942759 h 997505"/>
              <a:gd name="connsiteX8" fmla="*/ 5899212 w 7577709"/>
              <a:gd name="connsiteY8" fmla="*/ 966433 h 997505"/>
              <a:gd name="connsiteX9" fmla="*/ 3876583 w 7577709"/>
              <a:gd name="connsiteY9" fmla="*/ 904289 h 997505"/>
              <a:gd name="connsiteX10" fmla="*/ 3056878 w 7577709"/>
              <a:gd name="connsiteY10" fmla="*/ 519590 h 997505"/>
              <a:gd name="connsiteX11" fmla="*/ 2243092 w 7577709"/>
              <a:gd name="connsiteY11" fmla="*/ 512191 h 997505"/>
              <a:gd name="connsiteX12" fmla="*/ 538579 w 7577709"/>
              <a:gd name="connsiteY12" fmla="*/ 353874 h 997505"/>
              <a:gd name="connsiteX0" fmla="*/ 538579 w 7577709"/>
              <a:gd name="connsiteY0" fmla="*/ 353874 h 997505"/>
              <a:gd name="connsiteX1" fmla="*/ 645111 w 7577709"/>
              <a:gd name="connsiteY1" fmla="*/ 194076 h 997505"/>
              <a:gd name="connsiteX2" fmla="*/ 2074416 w 7577709"/>
              <a:gd name="connsiteY2" fmla="*/ 194076 h 997505"/>
              <a:gd name="connsiteX3" fmla="*/ 3062057 w 7577709"/>
              <a:gd name="connsiteY3" fmla="*/ 167443 h 997505"/>
              <a:gd name="connsiteX4" fmla="*/ 4605292 w 7577709"/>
              <a:gd name="connsiteY4" fmla="*/ 112697 h 997505"/>
              <a:gd name="connsiteX5" fmla="*/ 6883154 w 7577709"/>
              <a:gd name="connsiteY5" fmla="*/ 87544 h 997505"/>
              <a:gd name="connsiteX6" fmla="*/ 7535663 w 7577709"/>
              <a:gd name="connsiteY6" fmla="*/ 637959 h 997505"/>
              <a:gd name="connsiteX7" fmla="*/ 7135428 w 7577709"/>
              <a:gd name="connsiteY7" fmla="*/ 942759 h 997505"/>
              <a:gd name="connsiteX8" fmla="*/ 5899212 w 7577709"/>
              <a:gd name="connsiteY8" fmla="*/ 966433 h 997505"/>
              <a:gd name="connsiteX9" fmla="*/ 3876583 w 7577709"/>
              <a:gd name="connsiteY9" fmla="*/ 904289 h 997505"/>
              <a:gd name="connsiteX10" fmla="*/ 3056878 w 7577709"/>
              <a:gd name="connsiteY10" fmla="*/ 519590 h 997505"/>
              <a:gd name="connsiteX11" fmla="*/ 2243092 w 7577709"/>
              <a:gd name="connsiteY11" fmla="*/ 512191 h 997505"/>
              <a:gd name="connsiteX12" fmla="*/ 538579 w 7577709"/>
              <a:gd name="connsiteY12" fmla="*/ 353874 h 997505"/>
              <a:gd name="connsiteX0" fmla="*/ 538579 w 7501509"/>
              <a:gd name="connsiteY0" fmla="*/ 328474 h 997505"/>
              <a:gd name="connsiteX1" fmla="*/ 645111 w 7501509"/>
              <a:gd name="connsiteY1" fmla="*/ 168676 h 997505"/>
              <a:gd name="connsiteX2" fmla="*/ 2074416 w 7501509"/>
              <a:gd name="connsiteY2" fmla="*/ 168676 h 997505"/>
              <a:gd name="connsiteX3" fmla="*/ 3062057 w 7501509"/>
              <a:gd name="connsiteY3" fmla="*/ 142043 h 997505"/>
              <a:gd name="connsiteX4" fmla="*/ 4605292 w 7501509"/>
              <a:gd name="connsiteY4" fmla="*/ 87297 h 997505"/>
              <a:gd name="connsiteX5" fmla="*/ 6883154 w 7501509"/>
              <a:gd name="connsiteY5" fmla="*/ 62144 h 997505"/>
              <a:gd name="connsiteX6" fmla="*/ 7459463 w 7501509"/>
              <a:gd name="connsiteY6" fmla="*/ 460159 h 997505"/>
              <a:gd name="connsiteX7" fmla="*/ 7135428 w 7501509"/>
              <a:gd name="connsiteY7" fmla="*/ 917359 h 997505"/>
              <a:gd name="connsiteX8" fmla="*/ 5899212 w 7501509"/>
              <a:gd name="connsiteY8" fmla="*/ 941033 h 997505"/>
              <a:gd name="connsiteX9" fmla="*/ 3876583 w 7501509"/>
              <a:gd name="connsiteY9" fmla="*/ 878889 h 997505"/>
              <a:gd name="connsiteX10" fmla="*/ 3056878 w 7501509"/>
              <a:gd name="connsiteY10" fmla="*/ 494190 h 997505"/>
              <a:gd name="connsiteX11" fmla="*/ 2243092 w 7501509"/>
              <a:gd name="connsiteY11" fmla="*/ 486791 h 997505"/>
              <a:gd name="connsiteX12" fmla="*/ 538579 w 7501509"/>
              <a:gd name="connsiteY12" fmla="*/ 328474 h 997505"/>
              <a:gd name="connsiteX0" fmla="*/ 538579 w 7459463"/>
              <a:gd name="connsiteY0" fmla="*/ 328474 h 997505"/>
              <a:gd name="connsiteX1" fmla="*/ 645111 w 7459463"/>
              <a:gd name="connsiteY1" fmla="*/ 168676 h 997505"/>
              <a:gd name="connsiteX2" fmla="*/ 2074416 w 7459463"/>
              <a:gd name="connsiteY2" fmla="*/ 168676 h 997505"/>
              <a:gd name="connsiteX3" fmla="*/ 3062057 w 7459463"/>
              <a:gd name="connsiteY3" fmla="*/ 142043 h 997505"/>
              <a:gd name="connsiteX4" fmla="*/ 4605292 w 7459463"/>
              <a:gd name="connsiteY4" fmla="*/ 87297 h 997505"/>
              <a:gd name="connsiteX5" fmla="*/ 6883154 w 7459463"/>
              <a:gd name="connsiteY5" fmla="*/ 62144 h 997505"/>
              <a:gd name="connsiteX6" fmla="*/ 7459463 w 7459463"/>
              <a:gd name="connsiteY6" fmla="*/ 460159 h 997505"/>
              <a:gd name="connsiteX7" fmla="*/ 7135428 w 7459463"/>
              <a:gd name="connsiteY7" fmla="*/ 917359 h 997505"/>
              <a:gd name="connsiteX8" fmla="*/ 5899212 w 7459463"/>
              <a:gd name="connsiteY8" fmla="*/ 941033 h 997505"/>
              <a:gd name="connsiteX9" fmla="*/ 3876583 w 7459463"/>
              <a:gd name="connsiteY9" fmla="*/ 878889 h 997505"/>
              <a:gd name="connsiteX10" fmla="*/ 3056878 w 7459463"/>
              <a:gd name="connsiteY10" fmla="*/ 494190 h 997505"/>
              <a:gd name="connsiteX11" fmla="*/ 2243092 w 7459463"/>
              <a:gd name="connsiteY11" fmla="*/ 486791 h 997505"/>
              <a:gd name="connsiteX12" fmla="*/ 538579 w 7459463"/>
              <a:gd name="connsiteY12" fmla="*/ 328474 h 9975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459463" h="997505">
                <a:moveTo>
                  <a:pt x="538579" y="328474"/>
                </a:moveTo>
                <a:cubicBezTo>
                  <a:pt x="0" y="210105"/>
                  <a:pt x="389138" y="195309"/>
                  <a:pt x="645111" y="168676"/>
                </a:cubicBezTo>
                <a:cubicBezTo>
                  <a:pt x="901084" y="142043"/>
                  <a:pt x="1671592" y="173115"/>
                  <a:pt x="2074416" y="168676"/>
                </a:cubicBezTo>
                <a:cubicBezTo>
                  <a:pt x="2477240" y="164237"/>
                  <a:pt x="2640244" y="155606"/>
                  <a:pt x="3062057" y="142043"/>
                </a:cubicBezTo>
                <a:cubicBezTo>
                  <a:pt x="3483870" y="128480"/>
                  <a:pt x="3968443" y="100613"/>
                  <a:pt x="4605292" y="87297"/>
                </a:cubicBezTo>
                <a:cubicBezTo>
                  <a:pt x="5242141" y="73981"/>
                  <a:pt x="6407459" y="0"/>
                  <a:pt x="6883154" y="62144"/>
                </a:cubicBezTo>
                <a:cubicBezTo>
                  <a:pt x="7358849" y="124288"/>
                  <a:pt x="7417417" y="317623"/>
                  <a:pt x="7459463" y="460159"/>
                </a:cubicBezTo>
                <a:cubicBezTo>
                  <a:pt x="7458600" y="641905"/>
                  <a:pt x="7395470" y="837213"/>
                  <a:pt x="7135428" y="917359"/>
                </a:cubicBezTo>
                <a:cubicBezTo>
                  <a:pt x="6875386" y="997505"/>
                  <a:pt x="6442353" y="947445"/>
                  <a:pt x="5899212" y="941033"/>
                </a:cubicBezTo>
                <a:cubicBezTo>
                  <a:pt x="5356071" y="934621"/>
                  <a:pt x="4350305" y="953363"/>
                  <a:pt x="3876583" y="878889"/>
                </a:cubicBezTo>
                <a:cubicBezTo>
                  <a:pt x="3402861" y="804415"/>
                  <a:pt x="3329126" y="559540"/>
                  <a:pt x="3056878" y="494190"/>
                </a:cubicBezTo>
                <a:cubicBezTo>
                  <a:pt x="2784630" y="428840"/>
                  <a:pt x="2644314" y="478899"/>
                  <a:pt x="2243092" y="486791"/>
                </a:cubicBezTo>
                <a:cubicBezTo>
                  <a:pt x="1823376" y="459172"/>
                  <a:pt x="804909" y="406893"/>
                  <a:pt x="538579" y="328474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Line 73"/>
          <p:cNvSpPr>
            <a:spLocks noChangeShapeType="1"/>
          </p:cNvSpPr>
          <p:nvPr/>
        </p:nvSpPr>
        <p:spPr bwMode="auto">
          <a:xfrm>
            <a:off x="7543800" y="5053836"/>
            <a:ext cx="0" cy="65027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Dryad System Architecture</a:t>
            </a:r>
            <a:endParaRPr lang="en-US" dirty="0"/>
          </a:p>
        </p:txBody>
      </p:sp>
      <p:sp>
        <p:nvSpPr>
          <p:cNvPr id="77" name="Slide Number Placeholder 7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3602556" y="2197768"/>
            <a:ext cx="4671820" cy="584391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2800" dirty="0" smtClean="0"/>
              <a:t>Files, TCP, FIFO, Network</a:t>
            </a:r>
            <a:endParaRPr lang="en-US" sz="2800" dirty="0"/>
          </a:p>
        </p:txBody>
      </p:sp>
      <p:sp>
        <p:nvSpPr>
          <p:cNvPr id="5" name="Rectangle 24"/>
          <p:cNvSpPr>
            <a:spLocks noChangeArrowheads="1"/>
          </p:cNvSpPr>
          <p:nvPr/>
        </p:nvSpPr>
        <p:spPr bwMode="auto">
          <a:xfrm>
            <a:off x="694016" y="2521476"/>
            <a:ext cx="2353984" cy="3345924"/>
          </a:xfrm>
          <a:prstGeom prst="rect">
            <a:avLst/>
          </a:prstGeom>
          <a:noFill/>
          <a:ln w="28575" cap="rnd">
            <a:solidFill>
              <a:schemeClr val="tx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6" name="Oval 25"/>
          <p:cNvSpPr>
            <a:spLocks noChangeArrowheads="1"/>
          </p:cNvSpPr>
          <p:nvPr/>
        </p:nvSpPr>
        <p:spPr bwMode="auto">
          <a:xfrm>
            <a:off x="1088573" y="2976956"/>
            <a:ext cx="237432" cy="194797"/>
          </a:xfrm>
          <a:prstGeom prst="ellipse">
            <a:avLst/>
          </a:prstGeom>
          <a:solidFill>
            <a:srgbClr val="66FF66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7" name="Oval 26"/>
          <p:cNvSpPr>
            <a:spLocks noChangeArrowheads="1"/>
          </p:cNvSpPr>
          <p:nvPr/>
        </p:nvSpPr>
        <p:spPr bwMode="auto">
          <a:xfrm>
            <a:off x="1563436" y="2976956"/>
            <a:ext cx="237432" cy="194797"/>
          </a:xfrm>
          <a:prstGeom prst="ellipse">
            <a:avLst/>
          </a:prstGeom>
          <a:solidFill>
            <a:srgbClr val="66FF66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8" name="Oval 27"/>
          <p:cNvSpPr>
            <a:spLocks noChangeArrowheads="1"/>
          </p:cNvSpPr>
          <p:nvPr/>
        </p:nvSpPr>
        <p:spPr bwMode="auto">
          <a:xfrm>
            <a:off x="2038300" y="2976956"/>
            <a:ext cx="237432" cy="194797"/>
          </a:xfrm>
          <a:prstGeom prst="ellipse">
            <a:avLst/>
          </a:prstGeom>
          <a:solidFill>
            <a:srgbClr val="66FF66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9" name="Oval 28"/>
          <p:cNvSpPr>
            <a:spLocks noChangeArrowheads="1"/>
          </p:cNvSpPr>
          <p:nvPr/>
        </p:nvSpPr>
        <p:spPr bwMode="auto">
          <a:xfrm>
            <a:off x="1326004" y="3366550"/>
            <a:ext cx="237432" cy="194797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0" name="Oval 29"/>
          <p:cNvSpPr>
            <a:spLocks noChangeArrowheads="1"/>
          </p:cNvSpPr>
          <p:nvPr/>
        </p:nvSpPr>
        <p:spPr bwMode="auto">
          <a:xfrm>
            <a:off x="1800868" y="3366550"/>
            <a:ext cx="237432" cy="194797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1" name="Oval 30"/>
          <p:cNvSpPr>
            <a:spLocks noChangeArrowheads="1"/>
          </p:cNvSpPr>
          <p:nvPr/>
        </p:nvSpPr>
        <p:spPr bwMode="auto">
          <a:xfrm>
            <a:off x="2275732" y="3366550"/>
            <a:ext cx="237432" cy="194797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2" name="Oval 31"/>
          <p:cNvSpPr>
            <a:spLocks noChangeArrowheads="1"/>
          </p:cNvSpPr>
          <p:nvPr/>
        </p:nvSpPr>
        <p:spPr bwMode="auto">
          <a:xfrm>
            <a:off x="2516654" y="2976956"/>
            <a:ext cx="237432" cy="194797"/>
          </a:xfrm>
          <a:prstGeom prst="ellipse">
            <a:avLst/>
          </a:prstGeom>
          <a:solidFill>
            <a:srgbClr val="66FF66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3" name="Oval 32"/>
          <p:cNvSpPr>
            <a:spLocks noChangeArrowheads="1"/>
          </p:cNvSpPr>
          <p:nvPr/>
        </p:nvSpPr>
        <p:spPr bwMode="auto">
          <a:xfrm>
            <a:off x="2038300" y="3690258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4" name="Oval 33"/>
          <p:cNvSpPr>
            <a:spLocks noChangeArrowheads="1"/>
          </p:cNvSpPr>
          <p:nvPr/>
        </p:nvSpPr>
        <p:spPr bwMode="auto">
          <a:xfrm>
            <a:off x="1563436" y="3690258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5" name="Oval 34"/>
          <p:cNvSpPr>
            <a:spLocks noChangeArrowheads="1"/>
          </p:cNvSpPr>
          <p:nvPr/>
        </p:nvSpPr>
        <p:spPr bwMode="auto">
          <a:xfrm>
            <a:off x="1011756" y="3690258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6" name="Oval 35"/>
          <p:cNvSpPr>
            <a:spLocks noChangeArrowheads="1"/>
          </p:cNvSpPr>
          <p:nvPr/>
        </p:nvSpPr>
        <p:spPr bwMode="auto">
          <a:xfrm>
            <a:off x="1326004" y="3950941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7" name="Oval 36"/>
          <p:cNvSpPr>
            <a:spLocks noChangeArrowheads="1"/>
          </p:cNvSpPr>
          <p:nvPr/>
        </p:nvSpPr>
        <p:spPr bwMode="auto">
          <a:xfrm>
            <a:off x="1800868" y="3950941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8" name="Oval 37"/>
          <p:cNvSpPr>
            <a:spLocks noChangeArrowheads="1"/>
          </p:cNvSpPr>
          <p:nvPr/>
        </p:nvSpPr>
        <p:spPr bwMode="auto">
          <a:xfrm>
            <a:off x="2275732" y="3950941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cxnSp>
        <p:nvCxnSpPr>
          <p:cNvPr id="19" name="AutoShape 38"/>
          <p:cNvCxnSpPr>
            <a:cxnSpLocks noChangeShapeType="1"/>
            <a:stCxn id="6" idx="4"/>
            <a:endCxn id="9" idx="1"/>
          </p:cNvCxnSpPr>
          <p:nvPr/>
        </p:nvCxnSpPr>
        <p:spPr bwMode="auto">
          <a:xfrm rot="16200000" flipH="1">
            <a:off x="1172371" y="3206671"/>
            <a:ext cx="223324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0" name="AutoShape 39"/>
          <p:cNvCxnSpPr>
            <a:cxnSpLocks noChangeShapeType="1"/>
            <a:stCxn id="7" idx="3"/>
            <a:endCxn id="9" idx="7"/>
          </p:cNvCxnSpPr>
          <p:nvPr/>
        </p:nvCxnSpPr>
        <p:spPr bwMode="auto">
          <a:xfrm rot="5400000">
            <a:off x="1437511" y="3234380"/>
            <a:ext cx="251851" cy="69542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1" name="AutoShape 40"/>
          <p:cNvCxnSpPr>
            <a:cxnSpLocks noChangeShapeType="1"/>
            <a:stCxn id="7" idx="5"/>
            <a:endCxn id="10" idx="1"/>
          </p:cNvCxnSpPr>
          <p:nvPr/>
        </p:nvCxnSpPr>
        <p:spPr bwMode="auto">
          <a:xfrm rot="16200000" flipH="1">
            <a:off x="1674942" y="3234380"/>
            <a:ext cx="251852" cy="6954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2" name="AutoShape 41"/>
          <p:cNvCxnSpPr>
            <a:cxnSpLocks noChangeShapeType="1"/>
            <a:stCxn id="8" idx="3"/>
            <a:endCxn id="10" idx="0"/>
          </p:cNvCxnSpPr>
          <p:nvPr/>
        </p:nvCxnSpPr>
        <p:spPr bwMode="auto">
          <a:xfrm rot="5400000">
            <a:off x="1884666" y="3178145"/>
            <a:ext cx="223324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3" name="AutoShape 42"/>
          <p:cNvCxnSpPr>
            <a:cxnSpLocks noChangeShapeType="1"/>
            <a:stCxn id="8" idx="5"/>
            <a:endCxn id="11" idx="0"/>
          </p:cNvCxnSpPr>
          <p:nvPr/>
        </p:nvCxnSpPr>
        <p:spPr bwMode="auto">
          <a:xfrm rot="16200000" flipH="1">
            <a:off x="2206042" y="3178144"/>
            <a:ext cx="223324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4" name="AutoShape 43"/>
          <p:cNvCxnSpPr>
            <a:cxnSpLocks noChangeShapeType="1"/>
            <a:stCxn id="12" idx="4"/>
            <a:endCxn id="11" idx="7"/>
          </p:cNvCxnSpPr>
          <p:nvPr/>
        </p:nvCxnSpPr>
        <p:spPr bwMode="auto">
          <a:xfrm rot="5400000">
            <a:off x="2445220" y="3204927"/>
            <a:ext cx="223324" cy="15697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5" name="AutoShape 45"/>
          <p:cNvCxnSpPr>
            <a:cxnSpLocks noChangeShapeType="1"/>
            <a:stCxn id="10" idx="4"/>
            <a:endCxn id="13" idx="1"/>
          </p:cNvCxnSpPr>
          <p:nvPr/>
        </p:nvCxnSpPr>
        <p:spPr bwMode="auto">
          <a:xfrm rot="16200000" flipH="1">
            <a:off x="1917609" y="3563322"/>
            <a:ext cx="157438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6" name="AutoShape 46"/>
          <p:cNvCxnSpPr>
            <a:cxnSpLocks noChangeShapeType="1"/>
            <a:stCxn id="10" idx="4"/>
            <a:endCxn id="14" idx="7"/>
          </p:cNvCxnSpPr>
          <p:nvPr/>
        </p:nvCxnSpPr>
        <p:spPr bwMode="auto">
          <a:xfrm rot="5400000">
            <a:off x="1764122" y="3563323"/>
            <a:ext cx="157438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7" name="AutoShape 47"/>
          <p:cNvCxnSpPr>
            <a:cxnSpLocks noChangeShapeType="1"/>
            <a:stCxn id="9" idx="4"/>
            <a:endCxn id="15" idx="7"/>
          </p:cNvCxnSpPr>
          <p:nvPr/>
        </p:nvCxnSpPr>
        <p:spPr bwMode="auto">
          <a:xfrm rot="5400000">
            <a:off x="1250852" y="3524914"/>
            <a:ext cx="157438" cy="23030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8" name="AutoShape 48"/>
          <p:cNvCxnSpPr>
            <a:cxnSpLocks noChangeShapeType="1"/>
            <a:stCxn id="9" idx="4"/>
            <a:endCxn id="14" idx="1"/>
          </p:cNvCxnSpPr>
          <p:nvPr/>
        </p:nvCxnSpPr>
        <p:spPr bwMode="auto">
          <a:xfrm rot="16200000" flipH="1">
            <a:off x="1442746" y="3563322"/>
            <a:ext cx="157438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9" name="AutoShape 51"/>
          <p:cNvCxnSpPr>
            <a:cxnSpLocks noChangeShapeType="1"/>
            <a:stCxn id="14" idx="5"/>
            <a:endCxn id="17" idx="1"/>
          </p:cNvCxnSpPr>
          <p:nvPr/>
        </p:nvCxnSpPr>
        <p:spPr bwMode="auto">
          <a:xfrm rot="16200000" flipH="1">
            <a:off x="1739397" y="3883226"/>
            <a:ext cx="122941" cy="6954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31" name="AutoShape 53"/>
          <p:cNvCxnSpPr>
            <a:cxnSpLocks noChangeShapeType="1"/>
            <a:stCxn id="13" idx="3"/>
            <a:endCxn id="17" idx="0"/>
          </p:cNvCxnSpPr>
          <p:nvPr/>
        </p:nvCxnSpPr>
        <p:spPr bwMode="auto">
          <a:xfrm rot="5400000">
            <a:off x="1949122" y="3826989"/>
            <a:ext cx="94414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32" name="AutoShape 54"/>
          <p:cNvCxnSpPr>
            <a:cxnSpLocks noChangeShapeType="1"/>
            <a:stCxn id="14" idx="3"/>
            <a:endCxn id="16" idx="7"/>
          </p:cNvCxnSpPr>
          <p:nvPr/>
        </p:nvCxnSpPr>
        <p:spPr bwMode="auto">
          <a:xfrm rot="5400000">
            <a:off x="1501965" y="3883226"/>
            <a:ext cx="122941" cy="6954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33" name="AutoShape 55"/>
          <p:cNvCxnSpPr>
            <a:cxnSpLocks noChangeShapeType="1"/>
            <a:stCxn id="15" idx="5"/>
            <a:endCxn id="16" idx="1"/>
          </p:cNvCxnSpPr>
          <p:nvPr/>
        </p:nvCxnSpPr>
        <p:spPr bwMode="auto">
          <a:xfrm rot="16200000" flipH="1">
            <a:off x="1226126" y="3844819"/>
            <a:ext cx="122940" cy="14635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34" name="AutoShape 56"/>
          <p:cNvCxnSpPr>
            <a:cxnSpLocks noChangeShapeType="1"/>
            <a:stCxn id="13" idx="5"/>
            <a:endCxn id="18" idx="1"/>
          </p:cNvCxnSpPr>
          <p:nvPr/>
        </p:nvCxnSpPr>
        <p:spPr bwMode="auto">
          <a:xfrm rot="16200000" flipH="1">
            <a:off x="2214261" y="3883226"/>
            <a:ext cx="122941" cy="6954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sp>
        <p:nvSpPr>
          <p:cNvPr id="35" name="Text Box 57"/>
          <p:cNvSpPr txBox="1">
            <a:spLocks noChangeArrowheads="1"/>
          </p:cNvSpPr>
          <p:nvPr/>
        </p:nvSpPr>
        <p:spPr bwMode="auto">
          <a:xfrm>
            <a:off x="914401" y="2514600"/>
            <a:ext cx="19050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2400" i="1" dirty="0"/>
              <a:t>job schedule</a:t>
            </a:r>
          </a:p>
        </p:txBody>
      </p:sp>
      <p:sp>
        <p:nvSpPr>
          <p:cNvPr id="37" name="Line 68"/>
          <p:cNvSpPr>
            <a:spLocks noChangeShapeType="1"/>
          </p:cNvSpPr>
          <p:nvPr/>
        </p:nvSpPr>
        <p:spPr bwMode="auto">
          <a:xfrm>
            <a:off x="990806" y="5704113"/>
            <a:ext cx="6892506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38" name="Line 69"/>
          <p:cNvSpPr>
            <a:spLocks noChangeShapeType="1"/>
          </p:cNvSpPr>
          <p:nvPr/>
        </p:nvSpPr>
        <p:spPr bwMode="auto">
          <a:xfrm>
            <a:off x="1957991" y="5446294"/>
            <a:ext cx="0" cy="257819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39" name="Line 70"/>
          <p:cNvSpPr>
            <a:spLocks noChangeShapeType="1"/>
          </p:cNvSpPr>
          <p:nvPr/>
        </p:nvSpPr>
        <p:spPr bwMode="auto">
          <a:xfrm>
            <a:off x="4000604" y="5053836"/>
            <a:ext cx="0" cy="65027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40" name="Line 72"/>
          <p:cNvSpPr>
            <a:spLocks noChangeShapeType="1"/>
          </p:cNvSpPr>
          <p:nvPr/>
        </p:nvSpPr>
        <p:spPr bwMode="auto">
          <a:xfrm>
            <a:off x="5344886" y="5053836"/>
            <a:ext cx="0" cy="65027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41" name="Line 73"/>
          <p:cNvSpPr>
            <a:spLocks noChangeShapeType="1"/>
          </p:cNvSpPr>
          <p:nvPr/>
        </p:nvSpPr>
        <p:spPr bwMode="auto">
          <a:xfrm>
            <a:off x="6374922" y="5053836"/>
            <a:ext cx="0" cy="65027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43" name="Oval 76"/>
          <p:cNvSpPr>
            <a:spLocks noChangeArrowheads="1"/>
          </p:cNvSpPr>
          <p:nvPr/>
        </p:nvSpPr>
        <p:spPr bwMode="auto">
          <a:xfrm>
            <a:off x="1881175" y="5641091"/>
            <a:ext cx="157125" cy="128911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44" name="Oval 77"/>
          <p:cNvSpPr>
            <a:spLocks noChangeArrowheads="1"/>
          </p:cNvSpPr>
          <p:nvPr/>
        </p:nvSpPr>
        <p:spPr bwMode="auto">
          <a:xfrm>
            <a:off x="3920295" y="5641091"/>
            <a:ext cx="157125" cy="128911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45" name="Oval 78"/>
          <p:cNvSpPr>
            <a:spLocks noChangeArrowheads="1"/>
          </p:cNvSpPr>
          <p:nvPr/>
        </p:nvSpPr>
        <p:spPr bwMode="auto">
          <a:xfrm>
            <a:off x="5264579" y="5641091"/>
            <a:ext cx="157123" cy="128911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46" name="Oval 79"/>
          <p:cNvSpPr>
            <a:spLocks noChangeArrowheads="1"/>
          </p:cNvSpPr>
          <p:nvPr/>
        </p:nvSpPr>
        <p:spPr bwMode="auto">
          <a:xfrm>
            <a:off x="6294613" y="5641091"/>
            <a:ext cx="157125" cy="128911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47" name="Oval 80"/>
          <p:cNvSpPr>
            <a:spLocks noChangeArrowheads="1"/>
          </p:cNvSpPr>
          <p:nvPr/>
        </p:nvSpPr>
        <p:spPr bwMode="auto">
          <a:xfrm>
            <a:off x="7467600" y="5638800"/>
            <a:ext cx="157123" cy="128911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48" name="Text Box 83"/>
          <p:cNvSpPr txBox="1">
            <a:spLocks noChangeArrowheads="1"/>
          </p:cNvSpPr>
          <p:nvPr/>
        </p:nvSpPr>
        <p:spPr bwMode="auto">
          <a:xfrm>
            <a:off x="5344886" y="1676400"/>
            <a:ext cx="248954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2800"/>
              <a:t>data plane</a:t>
            </a:r>
          </a:p>
        </p:txBody>
      </p:sp>
      <p:sp>
        <p:nvSpPr>
          <p:cNvPr id="49" name="Text Box 84"/>
          <p:cNvSpPr txBox="1">
            <a:spLocks noChangeArrowheads="1"/>
          </p:cNvSpPr>
          <p:nvPr/>
        </p:nvSpPr>
        <p:spPr bwMode="auto">
          <a:xfrm>
            <a:off x="2895600" y="5715000"/>
            <a:ext cx="296091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2800" dirty="0"/>
              <a:t>control plane</a:t>
            </a:r>
          </a:p>
        </p:txBody>
      </p:sp>
      <p:cxnSp>
        <p:nvCxnSpPr>
          <p:cNvPr id="52" name="AutoShape 88"/>
          <p:cNvCxnSpPr>
            <a:cxnSpLocks noChangeShapeType="1"/>
            <a:stCxn id="11" idx="3"/>
            <a:endCxn id="13" idx="7"/>
          </p:cNvCxnSpPr>
          <p:nvPr/>
        </p:nvCxnSpPr>
        <p:spPr bwMode="auto">
          <a:xfrm rot="5400000">
            <a:off x="2182750" y="3591031"/>
            <a:ext cx="185965" cy="69542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53" name="AutoShape 89"/>
          <p:cNvCxnSpPr>
            <a:cxnSpLocks noChangeShapeType="1"/>
            <a:stCxn id="11" idx="4"/>
            <a:endCxn id="18" idx="7"/>
          </p:cNvCxnSpPr>
          <p:nvPr/>
        </p:nvCxnSpPr>
        <p:spPr bwMode="auto">
          <a:xfrm rot="16200000" flipH="1">
            <a:off x="2227360" y="3728434"/>
            <a:ext cx="418121" cy="8394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sp>
        <p:nvSpPr>
          <p:cNvPr id="54" name="Rectangle 7"/>
          <p:cNvSpPr>
            <a:spLocks noChangeArrowheads="1"/>
          </p:cNvSpPr>
          <p:nvPr/>
        </p:nvSpPr>
        <p:spPr bwMode="auto">
          <a:xfrm>
            <a:off x="3505201" y="4546121"/>
            <a:ext cx="990806" cy="705376"/>
          </a:xfrm>
          <a:prstGeom prst="rect">
            <a:avLst/>
          </a:prstGeom>
          <a:solidFill>
            <a:srgbClr val="66FF6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2800" dirty="0" smtClean="0"/>
              <a:t>NS,</a:t>
            </a:r>
            <a:br>
              <a:rPr lang="en-US" sz="2800" dirty="0" smtClean="0"/>
            </a:br>
            <a:r>
              <a:rPr lang="en-US" sz="2800" dirty="0" err="1" smtClean="0"/>
              <a:t>Sched</a:t>
            </a:r>
            <a:endParaRPr lang="en-US" sz="2800" dirty="0"/>
          </a:p>
        </p:txBody>
      </p:sp>
      <p:sp>
        <p:nvSpPr>
          <p:cNvPr id="55" name="Rectangle 8"/>
          <p:cNvSpPr>
            <a:spLocks noChangeArrowheads="1"/>
          </p:cNvSpPr>
          <p:nvPr/>
        </p:nvSpPr>
        <p:spPr bwMode="auto">
          <a:xfrm>
            <a:off x="4800189" y="4546121"/>
            <a:ext cx="949727" cy="705376"/>
          </a:xfrm>
          <a:prstGeom prst="rect">
            <a:avLst/>
          </a:prstGeom>
          <a:solidFill>
            <a:srgbClr val="FF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 dirty="0" smtClean="0"/>
              <a:t>RE</a:t>
            </a:r>
            <a:endParaRPr lang="en-US" sz="3200" dirty="0"/>
          </a:p>
        </p:txBody>
      </p:sp>
      <p:sp>
        <p:nvSpPr>
          <p:cNvPr id="56" name="Rectangle 9"/>
          <p:cNvSpPr>
            <a:spLocks noChangeArrowheads="1"/>
          </p:cNvSpPr>
          <p:nvPr/>
        </p:nvSpPr>
        <p:spPr bwMode="auto">
          <a:xfrm>
            <a:off x="7013892" y="4546121"/>
            <a:ext cx="949727" cy="705376"/>
          </a:xfrm>
          <a:prstGeom prst="rect">
            <a:avLst/>
          </a:prstGeom>
          <a:solidFill>
            <a:srgbClr val="FF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 dirty="0" smtClean="0"/>
              <a:t>RE</a:t>
            </a:r>
            <a:endParaRPr lang="en-US" sz="3200" dirty="0"/>
          </a:p>
        </p:txBody>
      </p:sp>
      <p:sp>
        <p:nvSpPr>
          <p:cNvPr id="57" name="Rectangle 13"/>
          <p:cNvSpPr>
            <a:spLocks noChangeArrowheads="1"/>
          </p:cNvSpPr>
          <p:nvPr/>
        </p:nvSpPr>
        <p:spPr bwMode="auto">
          <a:xfrm>
            <a:off x="5907042" y="4546121"/>
            <a:ext cx="949727" cy="705376"/>
          </a:xfrm>
          <a:prstGeom prst="rect">
            <a:avLst/>
          </a:prstGeom>
          <a:solidFill>
            <a:srgbClr val="FF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 dirty="0" smtClean="0"/>
              <a:t>RE</a:t>
            </a:r>
            <a:endParaRPr lang="en-US" sz="3200" dirty="0"/>
          </a:p>
        </p:txBody>
      </p:sp>
      <p:sp>
        <p:nvSpPr>
          <p:cNvPr id="59" name="Line 91"/>
          <p:cNvSpPr>
            <a:spLocks noChangeShapeType="1"/>
          </p:cNvSpPr>
          <p:nvPr/>
        </p:nvSpPr>
        <p:spPr bwMode="auto">
          <a:xfrm flipV="1">
            <a:off x="5425195" y="2782159"/>
            <a:ext cx="398047" cy="650279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0" name="Line 92"/>
          <p:cNvSpPr>
            <a:spLocks noChangeShapeType="1"/>
          </p:cNvSpPr>
          <p:nvPr/>
        </p:nvSpPr>
        <p:spPr bwMode="auto">
          <a:xfrm>
            <a:off x="6294613" y="2782159"/>
            <a:ext cx="80309" cy="584391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1" name="Line 93"/>
          <p:cNvSpPr>
            <a:spLocks noChangeShapeType="1"/>
          </p:cNvSpPr>
          <p:nvPr/>
        </p:nvSpPr>
        <p:spPr bwMode="auto">
          <a:xfrm>
            <a:off x="7324649" y="2782159"/>
            <a:ext cx="80307" cy="584391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2" name="Line 94"/>
          <p:cNvSpPr>
            <a:spLocks noChangeShapeType="1"/>
          </p:cNvSpPr>
          <p:nvPr/>
        </p:nvSpPr>
        <p:spPr bwMode="auto">
          <a:xfrm>
            <a:off x="5027147" y="2782159"/>
            <a:ext cx="160616" cy="584391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3" name="Line 97"/>
          <p:cNvSpPr>
            <a:spLocks noChangeShapeType="1"/>
          </p:cNvSpPr>
          <p:nvPr/>
        </p:nvSpPr>
        <p:spPr bwMode="auto">
          <a:xfrm flipV="1">
            <a:off x="6532045" y="2782159"/>
            <a:ext cx="398047" cy="650279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4" name="Line 98"/>
          <p:cNvSpPr>
            <a:spLocks noChangeShapeType="1"/>
          </p:cNvSpPr>
          <p:nvPr/>
        </p:nvSpPr>
        <p:spPr bwMode="auto">
          <a:xfrm flipV="1">
            <a:off x="7562081" y="2782159"/>
            <a:ext cx="398047" cy="650279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5" name="Line 99"/>
          <p:cNvSpPr>
            <a:spLocks noChangeShapeType="1"/>
          </p:cNvSpPr>
          <p:nvPr/>
        </p:nvSpPr>
        <p:spPr bwMode="auto">
          <a:xfrm>
            <a:off x="5264578" y="3950941"/>
            <a:ext cx="10473" cy="59518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6" name="Line 101"/>
          <p:cNvSpPr>
            <a:spLocks noChangeShapeType="1"/>
          </p:cNvSpPr>
          <p:nvPr/>
        </p:nvSpPr>
        <p:spPr bwMode="auto">
          <a:xfrm>
            <a:off x="6374921" y="3950941"/>
            <a:ext cx="6983" cy="59518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7" name="Line 102"/>
          <p:cNvSpPr>
            <a:spLocks noChangeShapeType="1"/>
          </p:cNvSpPr>
          <p:nvPr/>
        </p:nvSpPr>
        <p:spPr bwMode="auto">
          <a:xfrm>
            <a:off x="7481771" y="3950941"/>
            <a:ext cx="6983" cy="59518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8" name="Oval 58"/>
          <p:cNvSpPr>
            <a:spLocks noChangeArrowheads="1"/>
          </p:cNvSpPr>
          <p:nvPr/>
        </p:nvSpPr>
        <p:spPr bwMode="auto">
          <a:xfrm>
            <a:off x="4870022" y="3363686"/>
            <a:ext cx="789112" cy="584391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/>
              <a:t>V</a:t>
            </a:r>
          </a:p>
        </p:txBody>
      </p:sp>
      <p:sp>
        <p:nvSpPr>
          <p:cNvPr id="69" name="Oval 59"/>
          <p:cNvSpPr>
            <a:spLocks noChangeArrowheads="1"/>
          </p:cNvSpPr>
          <p:nvPr/>
        </p:nvSpPr>
        <p:spPr bwMode="auto">
          <a:xfrm>
            <a:off x="5980365" y="3366550"/>
            <a:ext cx="789112" cy="584391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/>
              <a:t>V</a:t>
            </a:r>
          </a:p>
        </p:txBody>
      </p:sp>
      <p:sp>
        <p:nvSpPr>
          <p:cNvPr id="70" name="Oval 60"/>
          <p:cNvSpPr>
            <a:spLocks noChangeArrowheads="1"/>
          </p:cNvSpPr>
          <p:nvPr/>
        </p:nvSpPr>
        <p:spPr bwMode="auto">
          <a:xfrm>
            <a:off x="7090708" y="3366550"/>
            <a:ext cx="789112" cy="584391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 dirty="0"/>
              <a:t>V</a:t>
            </a:r>
          </a:p>
        </p:txBody>
      </p:sp>
      <p:sp>
        <p:nvSpPr>
          <p:cNvPr id="76" name="TextBox 75"/>
          <p:cNvSpPr txBox="1"/>
          <p:nvPr/>
        </p:nvSpPr>
        <p:spPr>
          <a:xfrm>
            <a:off x="1219200" y="5867400"/>
            <a:ext cx="1365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job manager</a:t>
            </a:r>
            <a:endParaRPr lang="en-US" dirty="0"/>
          </a:p>
        </p:txBody>
      </p:sp>
      <p:sp>
        <p:nvSpPr>
          <p:cNvPr id="79" name="TextBox 78"/>
          <p:cNvSpPr txBox="1"/>
          <p:nvPr/>
        </p:nvSpPr>
        <p:spPr>
          <a:xfrm>
            <a:off x="5334000" y="5867400"/>
            <a:ext cx="814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cluster</a:t>
            </a:r>
            <a:endParaRPr lang="en-US" dirty="0"/>
          </a:p>
        </p:txBody>
      </p:sp>
      <p:sp>
        <p:nvSpPr>
          <p:cNvPr id="80" name="Rectangle 24"/>
          <p:cNvSpPr>
            <a:spLocks noChangeArrowheads="1"/>
          </p:cNvSpPr>
          <p:nvPr/>
        </p:nvSpPr>
        <p:spPr bwMode="auto">
          <a:xfrm>
            <a:off x="3200400" y="1752600"/>
            <a:ext cx="5257800" cy="4114800"/>
          </a:xfrm>
          <a:prstGeom prst="rect">
            <a:avLst/>
          </a:prstGeom>
          <a:noFill/>
          <a:ln w="28575" cap="rnd">
            <a:solidFill>
              <a:schemeClr val="tx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pic>
        <p:nvPicPr>
          <p:cNvPr id="81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76258" y="4620465"/>
            <a:ext cx="691911" cy="10206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67712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715962"/>
          </a:xfrm>
        </p:spPr>
        <p:txBody>
          <a:bodyPr>
            <a:normAutofit/>
          </a:bodyPr>
          <a:lstStyle/>
          <a:p>
            <a:r>
              <a:rPr lang="en-US" dirty="0" smtClean="0"/>
              <a:t>Fault Tolerance</a:t>
            </a:r>
            <a:endParaRPr lang="en-US" dirty="0"/>
          </a:p>
        </p:txBody>
      </p:sp>
      <p:pic>
        <p:nvPicPr>
          <p:cNvPr id="66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8225" y="1750445"/>
            <a:ext cx="559723" cy="813967"/>
          </a:xfrm>
          <a:prstGeom prst="rect">
            <a:avLst/>
          </a:prstGeom>
          <a:noFill/>
        </p:spPr>
      </p:pic>
      <p:sp>
        <p:nvSpPr>
          <p:cNvPr id="5" name="Rounded Rectangle 4"/>
          <p:cNvSpPr/>
          <p:nvPr/>
        </p:nvSpPr>
        <p:spPr>
          <a:xfrm rot="16200000">
            <a:off x="592896" y="1863846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 rot="16200000">
            <a:off x="1654780" y="1689367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3" name="Rounded Rectangle 12"/>
          <p:cNvSpPr/>
          <p:nvPr/>
        </p:nvSpPr>
        <p:spPr>
          <a:xfrm rot="16200000">
            <a:off x="2893645" y="1573048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51" idx="4"/>
            <a:endCxn id="5" idx="0"/>
          </p:cNvCxnSpPr>
          <p:nvPr/>
        </p:nvCxnSpPr>
        <p:spPr>
          <a:xfrm>
            <a:off x="470104" y="2069718"/>
            <a:ext cx="294968" cy="12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5" idx="2"/>
            <a:endCxn id="10" idx="0"/>
          </p:cNvCxnSpPr>
          <p:nvPr/>
        </p:nvCxnSpPr>
        <p:spPr>
          <a:xfrm rot="10800000" flipH="1">
            <a:off x="1177412" y="1895844"/>
            <a:ext cx="648929" cy="17447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5" idx="2"/>
            <a:endCxn id="9" idx="0"/>
          </p:cNvCxnSpPr>
          <p:nvPr/>
        </p:nvCxnSpPr>
        <p:spPr>
          <a:xfrm>
            <a:off x="1177412" y="2070324"/>
            <a:ext cx="648929" cy="81423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0" idx="2"/>
            <a:endCxn id="13" idx="0"/>
          </p:cNvCxnSpPr>
          <p:nvPr/>
        </p:nvCxnSpPr>
        <p:spPr>
          <a:xfrm flipV="1">
            <a:off x="2239296" y="1779525"/>
            <a:ext cx="825910" cy="11631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2"/>
            <a:endCxn id="13" idx="0"/>
          </p:cNvCxnSpPr>
          <p:nvPr/>
        </p:nvCxnSpPr>
        <p:spPr>
          <a:xfrm flipV="1">
            <a:off x="2239296" y="1779525"/>
            <a:ext cx="825910" cy="1105034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13" idx="2"/>
          </p:cNvCxnSpPr>
          <p:nvPr/>
        </p:nvCxnSpPr>
        <p:spPr>
          <a:xfrm rot="10800000" flipH="1">
            <a:off x="3478160" y="1692286"/>
            <a:ext cx="412955" cy="8724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Oval 50"/>
          <p:cNvSpPr/>
          <p:nvPr/>
        </p:nvSpPr>
        <p:spPr>
          <a:xfrm rot="16200000">
            <a:off x="206103" y="1952336"/>
            <a:ext cx="290799" cy="2359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16200000">
            <a:off x="1654780" y="2678082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10255" name="Picture 15" descr="C:\Users\mbudiu\AppData\Local\Microsoft\Windows\Temporary Internet Files\Content.IE5\BHDD9B0Z\MCj0434816000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88225" y="1808605"/>
            <a:ext cx="766916" cy="756076"/>
          </a:xfrm>
          <a:prstGeom prst="rect">
            <a:avLst/>
          </a:prstGeom>
          <a:noFill/>
        </p:spPr>
      </p:pic>
      <p:pic>
        <p:nvPicPr>
          <p:cNvPr id="103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4457" y="1866765"/>
            <a:ext cx="372723" cy="357682"/>
          </a:xfrm>
          <a:prstGeom prst="rect">
            <a:avLst/>
          </a:prstGeom>
          <a:noFill/>
        </p:spPr>
      </p:pic>
      <p:pic>
        <p:nvPicPr>
          <p:cNvPr id="104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6341" y="1692286"/>
            <a:ext cx="372723" cy="357682"/>
          </a:xfrm>
          <a:prstGeom prst="rect">
            <a:avLst/>
          </a:prstGeom>
          <a:noFill/>
        </p:spPr>
      </p:pic>
      <p:pic>
        <p:nvPicPr>
          <p:cNvPr id="105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8800" y="2819400"/>
            <a:ext cx="372723" cy="357682"/>
          </a:xfrm>
          <a:prstGeom prst="rect">
            <a:avLst/>
          </a:prstGeom>
          <a:noFill/>
        </p:spPr>
      </p:pic>
      <p:pic>
        <p:nvPicPr>
          <p:cNvPr id="14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91284" y="2691233"/>
            <a:ext cx="559723" cy="813967"/>
          </a:xfrm>
          <a:prstGeom prst="rect">
            <a:avLst/>
          </a:prstGeom>
          <a:noFill/>
        </p:spPr>
      </p:pic>
      <p:sp>
        <p:nvSpPr>
          <p:cNvPr id="150" name="Rounded Rectangle 149"/>
          <p:cNvSpPr/>
          <p:nvPr/>
        </p:nvSpPr>
        <p:spPr>
          <a:xfrm rot="16200000">
            <a:off x="5395955" y="1757759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51" name="Rounded Rectangle 150"/>
          <p:cNvSpPr/>
          <p:nvPr/>
        </p:nvSpPr>
        <p:spPr>
          <a:xfrm rot="16200000">
            <a:off x="6457839" y="1583280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2" name="Rounded Rectangle 151"/>
          <p:cNvSpPr/>
          <p:nvPr/>
        </p:nvSpPr>
        <p:spPr>
          <a:xfrm rot="16200000">
            <a:off x="7696704" y="1466961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53" name="Straight Arrow Connector 152"/>
          <p:cNvCxnSpPr>
            <a:stCxn id="159" idx="4"/>
            <a:endCxn id="150" idx="0"/>
          </p:cNvCxnSpPr>
          <p:nvPr/>
        </p:nvCxnSpPr>
        <p:spPr>
          <a:xfrm>
            <a:off x="5273163" y="1963631"/>
            <a:ext cx="294968" cy="12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Straight Arrow Connector 153"/>
          <p:cNvCxnSpPr>
            <a:stCxn id="150" idx="2"/>
            <a:endCxn id="151" idx="0"/>
          </p:cNvCxnSpPr>
          <p:nvPr/>
        </p:nvCxnSpPr>
        <p:spPr>
          <a:xfrm rot="10800000" flipH="1">
            <a:off x="5980471" y="1789757"/>
            <a:ext cx="648929" cy="17447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Straight Arrow Connector 154"/>
          <p:cNvCxnSpPr>
            <a:stCxn id="150" idx="2"/>
            <a:endCxn id="160" idx="0"/>
          </p:cNvCxnSpPr>
          <p:nvPr/>
        </p:nvCxnSpPr>
        <p:spPr>
          <a:xfrm>
            <a:off x="5980471" y="1964237"/>
            <a:ext cx="648929" cy="81423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9" name="Oval 158"/>
          <p:cNvSpPr/>
          <p:nvPr/>
        </p:nvSpPr>
        <p:spPr>
          <a:xfrm rot="16200000">
            <a:off x="5009162" y="1846249"/>
            <a:ext cx="290799" cy="2359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0" name="Rounded Rectangle 159"/>
          <p:cNvSpPr/>
          <p:nvPr/>
        </p:nvSpPr>
        <p:spPr>
          <a:xfrm rot="16200000">
            <a:off x="6457839" y="2571995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161" name="Picture 15" descr="C:\Users\mbudiu\AppData\Local\Microsoft\Windows\Temporary Internet Files\Content.IE5\BHDD9B0Z\MCj0434816000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91284" y="1702518"/>
            <a:ext cx="766916" cy="756076"/>
          </a:xfrm>
          <a:prstGeom prst="rect">
            <a:avLst/>
          </a:prstGeom>
          <a:noFill/>
        </p:spPr>
      </p:pic>
      <p:sp>
        <p:nvSpPr>
          <p:cNvPr id="162" name="Rounded Rectangle 161"/>
          <p:cNvSpPr/>
          <p:nvPr/>
        </p:nvSpPr>
        <p:spPr>
          <a:xfrm rot="16200000">
            <a:off x="7814691" y="2630155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63" name="Straight Arrow Connector 162"/>
          <p:cNvCxnSpPr>
            <a:stCxn id="160" idx="2"/>
            <a:endCxn id="162" idx="0"/>
          </p:cNvCxnSpPr>
          <p:nvPr/>
        </p:nvCxnSpPr>
        <p:spPr>
          <a:xfrm>
            <a:off x="7042355" y="2778472"/>
            <a:ext cx="943897" cy="5816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Straight Arrow Connector 163"/>
          <p:cNvCxnSpPr>
            <a:stCxn id="151" idx="2"/>
            <a:endCxn id="162" idx="0"/>
          </p:cNvCxnSpPr>
          <p:nvPr/>
        </p:nvCxnSpPr>
        <p:spPr>
          <a:xfrm>
            <a:off x="7042355" y="1789757"/>
            <a:ext cx="943897" cy="1046875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5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67516" y="1760678"/>
            <a:ext cx="372723" cy="357682"/>
          </a:xfrm>
          <a:prstGeom prst="rect">
            <a:avLst/>
          </a:prstGeom>
          <a:noFill/>
        </p:spPr>
      </p:pic>
      <p:pic>
        <p:nvPicPr>
          <p:cNvPr id="166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29400" y="1586199"/>
            <a:ext cx="372723" cy="357682"/>
          </a:xfrm>
          <a:prstGeom prst="rect">
            <a:avLst/>
          </a:prstGeom>
          <a:noFill/>
        </p:spPr>
      </p:pic>
      <p:pic>
        <p:nvPicPr>
          <p:cNvPr id="167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29400" y="2667000"/>
            <a:ext cx="372723" cy="357682"/>
          </a:xfrm>
          <a:prstGeom prst="rect">
            <a:avLst/>
          </a:prstGeom>
          <a:noFill/>
        </p:spPr>
      </p:pic>
      <p:sp>
        <p:nvSpPr>
          <p:cNvPr id="168" name="Right Arrow 167"/>
          <p:cNvSpPr/>
          <p:nvPr/>
        </p:nvSpPr>
        <p:spPr>
          <a:xfrm>
            <a:off x="4119715" y="2043398"/>
            <a:ext cx="762000" cy="68580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3310" y="4577923"/>
            <a:ext cx="559723" cy="813967"/>
          </a:xfrm>
          <a:prstGeom prst="rect">
            <a:avLst/>
          </a:prstGeom>
          <a:noFill/>
        </p:spPr>
      </p:pic>
      <p:sp>
        <p:nvSpPr>
          <p:cNvPr id="170" name="Rounded Rectangle 169"/>
          <p:cNvSpPr/>
          <p:nvPr/>
        </p:nvSpPr>
        <p:spPr>
          <a:xfrm rot="16200000">
            <a:off x="587981" y="4691324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71" name="Rounded Rectangle 170"/>
          <p:cNvSpPr/>
          <p:nvPr/>
        </p:nvSpPr>
        <p:spPr>
          <a:xfrm rot="16200000">
            <a:off x="1649865" y="4516845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2" name="Rounded Rectangle 171"/>
          <p:cNvSpPr/>
          <p:nvPr/>
        </p:nvSpPr>
        <p:spPr>
          <a:xfrm rot="16200000">
            <a:off x="2888730" y="4400526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73" name="Straight Arrow Connector 172"/>
          <p:cNvCxnSpPr>
            <a:stCxn id="179" idx="4"/>
            <a:endCxn id="170" idx="0"/>
          </p:cNvCxnSpPr>
          <p:nvPr/>
        </p:nvCxnSpPr>
        <p:spPr>
          <a:xfrm>
            <a:off x="465189" y="4897196"/>
            <a:ext cx="294968" cy="12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Straight Arrow Connector 173"/>
          <p:cNvCxnSpPr>
            <a:stCxn id="170" idx="2"/>
            <a:endCxn id="171" idx="0"/>
          </p:cNvCxnSpPr>
          <p:nvPr/>
        </p:nvCxnSpPr>
        <p:spPr>
          <a:xfrm rot="10800000" flipH="1">
            <a:off x="1172497" y="4723322"/>
            <a:ext cx="648929" cy="17447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Straight Arrow Connector 174"/>
          <p:cNvCxnSpPr>
            <a:stCxn id="170" idx="2"/>
            <a:endCxn id="180" idx="0"/>
          </p:cNvCxnSpPr>
          <p:nvPr/>
        </p:nvCxnSpPr>
        <p:spPr>
          <a:xfrm>
            <a:off x="1172497" y="4897802"/>
            <a:ext cx="648929" cy="81423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Straight Arrow Connector 175"/>
          <p:cNvCxnSpPr>
            <a:stCxn id="171" idx="2"/>
            <a:endCxn id="172" idx="0"/>
          </p:cNvCxnSpPr>
          <p:nvPr/>
        </p:nvCxnSpPr>
        <p:spPr>
          <a:xfrm flipV="1">
            <a:off x="2234381" y="4607003"/>
            <a:ext cx="825910" cy="11631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Straight Arrow Connector 176"/>
          <p:cNvCxnSpPr>
            <a:stCxn id="180" idx="2"/>
            <a:endCxn id="172" idx="0"/>
          </p:cNvCxnSpPr>
          <p:nvPr/>
        </p:nvCxnSpPr>
        <p:spPr>
          <a:xfrm flipV="1">
            <a:off x="2234381" y="4607003"/>
            <a:ext cx="825910" cy="1105034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Straight Arrow Connector 177"/>
          <p:cNvCxnSpPr>
            <a:stCxn id="172" idx="2"/>
          </p:cNvCxnSpPr>
          <p:nvPr/>
        </p:nvCxnSpPr>
        <p:spPr>
          <a:xfrm rot="10800000" flipH="1">
            <a:off x="3473245" y="4519764"/>
            <a:ext cx="412955" cy="8724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9" name="Oval 178"/>
          <p:cNvSpPr/>
          <p:nvPr/>
        </p:nvSpPr>
        <p:spPr>
          <a:xfrm rot="16200000">
            <a:off x="201188" y="4779814"/>
            <a:ext cx="290799" cy="2359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0" name="Rounded Rectangle 179"/>
          <p:cNvSpPr/>
          <p:nvPr/>
        </p:nvSpPr>
        <p:spPr>
          <a:xfrm rot="16200000">
            <a:off x="1649865" y="5505560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182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9542" y="4694243"/>
            <a:ext cx="372723" cy="357682"/>
          </a:xfrm>
          <a:prstGeom prst="rect">
            <a:avLst/>
          </a:prstGeom>
          <a:noFill/>
        </p:spPr>
      </p:pic>
      <p:pic>
        <p:nvPicPr>
          <p:cNvPr id="183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1426" y="4519764"/>
            <a:ext cx="372723" cy="357682"/>
          </a:xfrm>
          <a:prstGeom prst="rect">
            <a:avLst/>
          </a:prstGeom>
          <a:noFill/>
        </p:spPr>
      </p:pic>
      <p:pic>
        <p:nvPicPr>
          <p:cNvPr id="184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8800" y="5562600"/>
            <a:ext cx="372723" cy="357682"/>
          </a:xfrm>
          <a:prstGeom prst="rect">
            <a:avLst/>
          </a:prstGeom>
          <a:noFill/>
        </p:spPr>
      </p:pic>
      <p:sp>
        <p:nvSpPr>
          <p:cNvPr id="185" name="Right Arrow 184"/>
          <p:cNvSpPr/>
          <p:nvPr/>
        </p:nvSpPr>
        <p:spPr>
          <a:xfrm>
            <a:off x="4114800" y="4876800"/>
            <a:ext cx="762000" cy="68580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6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96665" y="4189114"/>
            <a:ext cx="559723" cy="813967"/>
          </a:xfrm>
          <a:prstGeom prst="rect">
            <a:avLst/>
          </a:prstGeom>
          <a:noFill/>
        </p:spPr>
      </p:pic>
      <p:sp>
        <p:nvSpPr>
          <p:cNvPr id="187" name="Rounded Rectangle 186"/>
          <p:cNvSpPr/>
          <p:nvPr/>
        </p:nvSpPr>
        <p:spPr>
          <a:xfrm rot="16200000">
            <a:off x="5452491" y="4691325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88" name="Rounded Rectangle 187"/>
          <p:cNvSpPr/>
          <p:nvPr/>
        </p:nvSpPr>
        <p:spPr>
          <a:xfrm rot="16200000">
            <a:off x="6534040" y="4210160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9" name="Rounded Rectangle 188"/>
          <p:cNvSpPr/>
          <p:nvPr/>
        </p:nvSpPr>
        <p:spPr>
          <a:xfrm rot="16200000">
            <a:off x="7753240" y="4400527"/>
            <a:ext cx="756076" cy="412955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90" name="Straight Arrow Connector 189"/>
          <p:cNvCxnSpPr>
            <a:stCxn id="196" idx="4"/>
            <a:endCxn id="187" idx="0"/>
          </p:cNvCxnSpPr>
          <p:nvPr/>
        </p:nvCxnSpPr>
        <p:spPr>
          <a:xfrm>
            <a:off x="5329699" y="4897197"/>
            <a:ext cx="294968" cy="12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Straight Arrow Connector 190"/>
          <p:cNvCxnSpPr>
            <a:stCxn id="187" idx="2"/>
            <a:endCxn id="188" idx="0"/>
          </p:cNvCxnSpPr>
          <p:nvPr/>
        </p:nvCxnSpPr>
        <p:spPr>
          <a:xfrm flipV="1">
            <a:off x="6037007" y="4416638"/>
            <a:ext cx="668594" cy="481165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Straight Arrow Connector 191"/>
          <p:cNvCxnSpPr>
            <a:stCxn id="187" idx="2"/>
            <a:endCxn id="197" idx="0"/>
          </p:cNvCxnSpPr>
          <p:nvPr/>
        </p:nvCxnSpPr>
        <p:spPr>
          <a:xfrm>
            <a:off x="6037007" y="4897803"/>
            <a:ext cx="648929" cy="81423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Straight Arrow Connector 192"/>
          <p:cNvCxnSpPr>
            <a:stCxn id="188" idx="2"/>
            <a:endCxn id="189" idx="0"/>
          </p:cNvCxnSpPr>
          <p:nvPr/>
        </p:nvCxnSpPr>
        <p:spPr>
          <a:xfrm>
            <a:off x="7118556" y="4416638"/>
            <a:ext cx="806245" cy="190367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Straight Arrow Connector 193"/>
          <p:cNvCxnSpPr>
            <a:stCxn id="197" idx="2"/>
            <a:endCxn id="189" idx="0"/>
          </p:cNvCxnSpPr>
          <p:nvPr/>
        </p:nvCxnSpPr>
        <p:spPr>
          <a:xfrm flipV="1">
            <a:off x="7098891" y="4607004"/>
            <a:ext cx="825910" cy="1105034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Straight Arrow Connector 194"/>
          <p:cNvCxnSpPr>
            <a:stCxn id="189" idx="2"/>
          </p:cNvCxnSpPr>
          <p:nvPr/>
        </p:nvCxnSpPr>
        <p:spPr>
          <a:xfrm rot="10800000" flipH="1">
            <a:off x="8337755" y="4519765"/>
            <a:ext cx="412955" cy="8724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6" name="Oval 195"/>
          <p:cNvSpPr/>
          <p:nvPr/>
        </p:nvSpPr>
        <p:spPr>
          <a:xfrm rot="16200000">
            <a:off x="5065698" y="4779815"/>
            <a:ext cx="290799" cy="2359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7" name="Rounded Rectangle 196"/>
          <p:cNvSpPr/>
          <p:nvPr/>
        </p:nvSpPr>
        <p:spPr>
          <a:xfrm rot="16200000">
            <a:off x="6514375" y="5505561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199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24052" y="4694244"/>
            <a:ext cx="372723" cy="357682"/>
          </a:xfrm>
          <a:prstGeom prst="rect">
            <a:avLst/>
          </a:prstGeom>
          <a:noFill/>
        </p:spPr>
      </p:pic>
      <p:pic>
        <p:nvPicPr>
          <p:cNvPr id="201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05600" y="5562600"/>
            <a:ext cx="372723" cy="357682"/>
          </a:xfrm>
          <a:prstGeom prst="rect">
            <a:avLst/>
          </a:prstGeom>
          <a:noFill/>
        </p:spPr>
      </p:pic>
      <p:pic>
        <p:nvPicPr>
          <p:cNvPr id="202" name="Picture 15" descr="C:\Users\mbudiu\AppData\Local\Microsoft\Windows\Temporary Internet Files\Content.IE5\BHDD9B0Z\MCj0434816000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09800" y="4267200"/>
            <a:ext cx="766916" cy="756076"/>
          </a:xfrm>
          <a:prstGeom prst="rect">
            <a:avLst/>
          </a:prstGeom>
          <a:noFill/>
        </p:spPr>
      </p:pic>
      <p:sp>
        <p:nvSpPr>
          <p:cNvPr id="205" name="Rectangle 204"/>
          <p:cNvSpPr/>
          <p:nvPr/>
        </p:nvSpPr>
        <p:spPr>
          <a:xfrm>
            <a:off x="152400" y="1143000"/>
            <a:ext cx="8763000" cy="25908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" name="Rectangle 205"/>
          <p:cNvSpPr/>
          <p:nvPr/>
        </p:nvSpPr>
        <p:spPr>
          <a:xfrm>
            <a:off x="152400" y="3810000"/>
            <a:ext cx="8763000" cy="25908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7" name="Picture 5" descr="C:\Program Files\Microsoft Resource DVD Artwork\DVD_ART\Artwork_Imagery\HARDWARE_IMAGERY\Illustration - Misc Hardware\Windows Server Icons\Misc\Hourglass waiting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001000" y="4419600"/>
            <a:ext cx="281940" cy="4876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17048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0" grpId="0" animBg="1"/>
      <p:bldP spid="151" grpId="0" animBg="1"/>
      <p:bldP spid="152" grpId="0" animBg="1"/>
      <p:bldP spid="159" grpId="0" animBg="1"/>
      <p:bldP spid="160" grpId="0" animBg="1"/>
      <p:bldP spid="162" grpId="0" animBg="1"/>
      <p:bldP spid="168" grpId="0" animBg="1"/>
      <p:bldP spid="170" grpId="0" animBg="1"/>
      <p:bldP spid="171" grpId="0" animBg="1"/>
      <p:bldP spid="172" grpId="0" animBg="1"/>
      <p:bldP spid="179" grpId="0" animBg="1"/>
      <p:bldP spid="180" grpId="0" animBg="1"/>
      <p:bldP spid="185" grpId="0" animBg="1"/>
      <p:bldP spid="187" grpId="0" animBg="1"/>
      <p:bldP spid="188" grpId="0" animBg="1"/>
      <p:bldP spid="189" grpId="0" animBg="1"/>
      <p:bldP spid="196" grpId="0" animBg="1"/>
      <p:bldP spid="19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Talk Outline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17</a:t>
            </a:fld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Motivation</a:t>
            </a:r>
          </a:p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Dryad: A distributed runtime</a:t>
            </a:r>
          </a:p>
          <a:p>
            <a:r>
              <a:rPr lang="en-US" dirty="0" smtClean="0"/>
              <a:t>DryadLINQ: A compiler for Dryad</a:t>
            </a:r>
          </a:p>
          <a:p>
            <a:r>
              <a:rPr lang="en-US" dirty="0" smtClean="0"/>
              <a:t>Artemis/Daphne: debugging DryadLINQ</a:t>
            </a:r>
          </a:p>
          <a:p>
            <a:r>
              <a:rPr lang="en-US" dirty="0" smtClean="0"/>
              <a:t>Sketch and a billion-row spreadsheet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50675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Distributed Collections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18</a:t>
            </a:fld>
            <a:endParaRPr lang="en-US"/>
          </a:p>
        </p:txBody>
      </p:sp>
      <p:pic>
        <p:nvPicPr>
          <p:cNvPr id="4" name="Picture 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0155" y="2998065"/>
            <a:ext cx="884439" cy="1304621"/>
          </a:xfrm>
          <a:prstGeom prst="rect">
            <a:avLst/>
          </a:prstGeom>
          <a:noFill/>
        </p:spPr>
      </p:pic>
      <p:pic>
        <p:nvPicPr>
          <p:cNvPr id="5" name="Picture 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46065" y="2998065"/>
            <a:ext cx="884439" cy="1304621"/>
          </a:xfrm>
          <a:prstGeom prst="rect">
            <a:avLst/>
          </a:prstGeom>
          <a:noFill/>
        </p:spPr>
      </p:pic>
      <p:pic>
        <p:nvPicPr>
          <p:cNvPr id="6" name="Picture 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025" y="2998065"/>
            <a:ext cx="884439" cy="1304621"/>
          </a:xfrm>
          <a:prstGeom prst="rect">
            <a:avLst/>
          </a:prstGeom>
          <a:noFill/>
        </p:spPr>
      </p:pic>
      <p:sp>
        <p:nvSpPr>
          <p:cNvPr id="7" name="Rounded Rectangle 6"/>
          <p:cNvSpPr/>
          <p:nvPr/>
        </p:nvSpPr>
        <p:spPr>
          <a:xfrm>
            <a:off x="1078913" y="2700754"/>
            <a:ext cx="2202164" cy="134914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8" name="Rectangle 7"/>
          <p:cNvSpPr/>
          <p:nvPr/>
        </p:nvSpPr>
        <p:spPr>
          <a:xfrm>
            <a:off x="1306724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686406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0" name="Rectangle 9"/>
          <p:cNvSpPr/>
          <p:nvPr/>
        </p:nvSpPr>
        <p:spPr>
          <a:xfrm>
            <a:off x="2066090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1" name="Rectangle 10"/>
          <p:cNvSpPr/>
          <p:nvPr/>
        </p:nvSpPr>
        <p:spPr>
          <a:xfrm>
            <a:off x="2445774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2" name="Rectangle 11"/>
          <p:cNvSpPr/>
          <p:nvPr/>
        </p:nvSpPr>
        <p:spPr>
          <a:xfrm>
            <a:off x="2825458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" name="Rounded Rectangle 12"/>
          <p:cNvSpPr/>
          <p:nvPr/>
        </p:nvSpPr>
        <p:spPr>
          <a:xfrm>
            <a:off x="3812634" y="2700754"/>
            <a:ext cx="1822480" cy="134914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4" name="Rectangle 13"/>
          <p:cNvSpPr/>
          <p:nvPr/>
        </p:nvSpPr>
        <p:spPr>
          <a:xfrm>
            <a:off x="4040443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5" name="Rectangle 14"/>
          <p:cNvSpPr/>
          <p:nvPr/>
        </p:nvSpPr>
        <p:spPr>
          <a:xfrm>
            <a:off x="4420127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" name="Rectangle 15"/>
          <p:cNvSpPr/>
          <p:nvPr/>
        </p:nvSpPr>
        <p:spPr>
          <a:xfrm>
            <a:off x="4799811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" name="Rectangle 16"/>
          <p:cNvSpPr/>
          <p:nvPr/>
        </p:nvSpPr>
        <p:spPr>
          <a:xfrm>
            <a:off x="5179495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" name="Rounded Rectangle 17"/>
          <p:cNvSpPr/>
          <p:nvPr/>
        </p:nvSpPr>
        <p:spPr>
          <a:xfrm>
            <a:off x="6470418" y="2700754"/>
            <a:ext cx="1822480" cy="134914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9" name="Rectangle 18"/>
          <p:cNvSpPr/>
          <p:nvPr/>
        </p:nvSpPr>
        <p:spPr>
          <a:xfrm>
            <a:off x="6698226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" name="Rectangle 19"/>
          <p:cNvSpPr/>
          <p:nvPr/>
        </p:nvSpPr>
        <p:spPr>
          <a:xfrm>
            <a:off x="7077910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" name="Rectangle 20"/>
          <p:cNvSpPr/>
          <p:nvPr/>
        </p:nvSpPr>
        <p:spPr>
          <a:xfrm>
            <a:off x="7457594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" name="Rectangle 21"/>
          <p:cNvSpPr/>
          <p:nvPr/>
        </p:nvSpPr>
        <p:spPr>
          <a:xfrm>
            <a:off x="7837278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3" name="TextBox 18"/>
          <p:cNvSpPr txBox="1"/>
          <p:nvPr/>
        </p:nvSpPr>
        <p:spPr>
          <a:xfrm>
            <a:off x="1371600" y="1676400"/>
            <a:ext cx="16279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i="1" dirty="0" smtClean="0"/>
              <a:t>Partition</a:t>
            </a:r>
            <a:endParaRPr lang="en-US" sz="3200" i="1" dirty="0"/>
          </a:p>
        </p:txBody>
      </p:sp>
      <p:sp>
        <p:nvSpPr>
          <p:cNvPr id="24" name="Left Brace 23"/>
          <p:cNvSpPr/>
          <p:nvPr/>
        </p:nvSpPr>
        <p:spPr>
          <a:xfrm rot="16200000" flipH="1">
            <a:off x="2066090" y="1376594"/>
            <a:ext cx="294813" cy="2063691"/>
          </a:xfrm>
          <a:prstGeom prst="leftBrace">
            <a:avLst>
              <a:gd name="adj1" fmla="val 27750"/>
              <a:gd name="adj2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5" name="TextBox 20"/>
          <p:cNvSpPr txBox="1"/>
          <p:nvPr/>
        </p:nvSpPr>
        <p:spPr>
          <a:xfrm>
            <a:off x="3810000" y="4724400"/>
            <a:ext cx="18197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i="1" dirty="0" smtClean="0"/>
              <a:t>Collection</a:t>
            </a:r>
            <a:endParaRPr lang="en-US" sz="3200" i="1" dirty="0"/>
          </a:p>
        </p:txBody>
      </p:sp>
      <p:sp>
        <p:nvSpPr>
          <p:cNvPr id="26" name="Left Brace 25"/>
          <p:cNvSpPr/>
          <p:nvPr/>
        </p:nvSpPr>
        <p:spPr>
          <a:xfrm rot="16200000">
            <a:off x="4645703" y="860673"/>
            <a:ext cx="294813" cy="7517731"/>
          </a:xfrm>
          <a:prstGeom prst="leftBrace">
            <a:avLst>
              <a:gd name="adj1" fmla="val 27750"/>
              <a:gd name="adj2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7" name="TextBox 25"/>
          <p:cNvSpPr txBox="1"/>
          <p:nvPr/>
        </p:nvSpPr>
        <p:spPr>
          <a:xfrm>
            <a:off x="5603845" y="1524000"/>
            <a:ext cx="22023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i="1" dirty="0" err="1" smtClean="0"/>
              <a:t>.Net</a:t>
            </a:r>
            <a:r>
              <a:rPr lang="en-US" sz="3200" i="1" dirty="0" smtClean="0"/>
              <a:t> objects</a:t>
            </a:r>
            <a:endParaRPr lang="en-US" sz="3200" i="1" dirty="0"/>
          </a:p>
        </p:txBody>
      </p:sp>
      <p:cxnSp>
        <p:nvCxnSpPr>
          <p:cNvPr id="28" name="Straight Arrow Connector 27"/>
          <p:cNvCxnSpPr>
            <a:stCxn id="27" idx="2"/>
            <a:endCxn id="12" idx="0"/>
          </p:cNvCxnSpPr>
          <p:nvPr/>
        </p:nvCxnSpPr>
        <p:spPr>
          <a:xfrm rot="5400000">
            <a:off x="4451239" y="596900"/>
            <a:ext cx="741883" cy="376563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ounded Rectangle 28"/>
          <p:cNvSpPr/>
          <p:nvPr/>
        </p:nvSpPr>
        <p:spPr>
          <a:xfrm>
            <a:off x="886838" y="2555845"/>
            <a:ext cx="7665137" cy="1621471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cxnSp>
        <p:nvCxnSpPr>
          <p:cNvPr id="30" name="Straight Arrow Connector 29"/>
          <p:cNvCxnSpPr>
            <a:stCxn id="27" idx="2"/>
            <a:endCxn id="22" idx="0"/>
          </p:cNvCxnSpPr>
          <p:nvPr/>
        </p:nvCxnSpPr>
        <p:spPr>
          <a:xfrm rot="16200000" flipH="1">
            <a:off x="6957149" y="1856622"/>
            <a:ext cx="741883" cy="12461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0730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86200" y="4495800"/>
            <a:ext cx="1363467" cy="2011226"/>
          </a:xfrm>
          <a:prstGeom prst="rect">
            <a:avLst/>
          </a:prstGeom>
          <a:noFill/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47800" y="274638"/>
            <a:ext cx="3886200" cy="1143000"/>
          </a:xfrm>
        </p:spPr>
        <p:txBody>
          <a:bodyPr/>
          <a:lstStyle/>
          <a:p>
            <a:r>
              <a:rPr lang="en-US" dirty="0" smtClean="0"/>
              <a:t>LINQ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19</a:t>
            </a:fld>
            <a:endParaRPr lang="en-US"/>
          </a:p>
        </p:txBody>
      </p:sp>
      <p:pic>
        <p:nvPicPr>
          <p:cNvPr id="8" name="Picture 5" descr="C:\Program Files\Microsoft Resource DVD Artwork\DVD_ART\BoxShots_Logos\Visual Studio 2008 Professional Edition MSDN Premium\Visual Studio 2008 Professional Edition with MSDN Premium Subscription Angl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33800" y="1219200"/>
            <a:ext cx="1736852" cy="2357718"/>
          </a:xfrm>
          <a:prstGeom prst="rect">
            <a:avLst/>
          </a:prstGeom>
          <a:noFill/>
        </p:spPr>
      </p:pic>
      <p:pic>
        <p:nvPicPr>
          <p:cNvPr id="6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19200" y="4343401"/>
            <a:ext cx="799643" cy="2514600"/>
          </a:xfrm>
          <a:prstGeom prst="rect">
            <a:avLst/>
          </a:prstGeom>
          <a:noFill/>
        </p:spPr>
      </p:pic>
      <p:pic>
        <p:nvPicPr>
          <p:cNvPr id="7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57400" y="4343400"/>
            <a:ext cx="799643" cy="2514600"/>
          </a:xfrm>
          <a:prstGeom prst="rect">
            <a:avLst/>
          </a:prstGeom>
          <a:noFill/>
        </p:spPr>
      </p:pic>
      <p:pic>
        <p:nvPicPr>
          <p:cNvPr id="9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95600" y="4343400"/>
            <a:ext cx="799643" cy="2514600"/>
          </a:xfrm>
          <a:prstGeom prst="rect">
            <a:avLst/>
          </a:prstGeom>
          <a:noFill/>
        </p:spPr>
      </p:pic>
      <p:pic>
        <p:nvPicPr>
          <p:cNvPr id="10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33800" y="4343400"/>
            <a:ext cx="799643" cy="2514600"/>
          </a:xfrm>
          <a:prstGeom prst="rect">
            <a:avLst/>
          </a:prstGeom>
          <a:noFill/>
        </p:spPr>
      </p:pic>
      <p:pic>
        <p:nvPicPr>
          <p:cNvPr id="11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4343400"/>
            <a:ext cx="799643" cy="2514600"/>
          </a:xfrm>
          <a:prstGeom prst="rect">
            <a:avLst/>
          </a:prstGeom>
          <a:noFill/>
        </p:spPr>
      </p:pic>
      <p:pic>
        <p:nvPicPr>
          <p:cNvPr id="12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10200" y="4343400"/>
            <a:ext cx="799643" cy="2514600"/>
          </a:xfrm>
          <a:prstGeom prst="rect">
            <a:avLst/>
          </a:prstGeom>
          <a:noFill/>
        </p:spPr>
      </p:pic>
      <p:pic>
        <p:nvPicPr>
          <p:cNvPr id="13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48400" y="4343400"/>
            <a:ext cx="799643" cy="2514600"/>
          </a:xfrm>
          <a:prstGeom prst="rect">
            <a:avLst/>
          </a:prstGeom>
          <a:noFill/>
        </p:spPr>
      </p:pic>
      <p:pic>
        <p:nvPicPr>
          <p:cNvPr id="14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86600" y="4343400"/>
            <a:ext cx="799643" cy="2514600"/>
          </a:xfrm>
          <a:prstGeom prst="rect">
            <a:avLst/>
          </a:prstGeom>
          <a:noFill/>
        </p:spPr>
      </p:pic>
      <p:sp>
        <p:nvSpPr>
          <p:cNvPr id="17" name="Rectangle 16"/>
          <p:cNvSpPr/>
          <p:nvPr/>
        </p:nvSpPr>
        <p:spPr>
          <a:xfrm>
            <a:off x="1219200" y="3733800"/>
            <a:ext cx="6629400" cy="3810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smtClean="0">
                <a:solidFill>
                  <a:schemeClr val="tx1"/>
                </a:solidFill>
              </a:rPr>
              <a:t>Dryad</a:t>
            </a:r>
            <a:endParaRPr lang="en-US" sz="2800" b="1" dirty="0">
              <a:solidFill>
                <a:schemeClr val="tx1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3962400" y="430640"/>
            <a:ext cx="4572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800" dirty="0" smtClean="0"/>
              <a:t>=&gt; DryadLINQ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3994749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76200" y="1722437"/>
            <a:ext cx="8991600" cy="48006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228600" y="4160837"/>
            <a:ext cx="8686800" cy="2133600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>
            <a:off x="284205" y="4618036"/>
            <a:ext cx="1767017" cy="57180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20</a:t>
            </a:fld>
            <a:endParaRPr lang="en-US"/>
          </a:p>
        </p:txBody>
      </p:sp>
      <p:sp>
        <p:nvSpPr>
          <p:cNvPr id="214021" name="Title 1"/>
          <p:cNvSpPr>
            <a:spLocks noGrp="1"/>
          </p:cNvSpPr>
          <p:nvPr>
            <p:ph type="title" idx="4294967295"/>
          </p:nvPr>
        </p:nvSpPr>
        <p:spPr>
          <a:xfrm>
            <a:off x="381000" y="228600"/>
            <a:ext cx="8229600" cy="1143000"/>
          </a:xfrm>
        </p:spPr>
        <p:txBody>
          <a:bodyPr/>
          <a:lstStyle/>
          <a:p>
            <a:r>
              <a:rPr lang="en-US" dirty="0" smtClean="0"/>
              <a:t>LINQ = </a:t>
            </a:r>
            <a:r>
              <a:rPr lang="en-US" dirty="0" err="1" smtClean="0"/>
              <a:t>.Net</a:t>
            </a:r>
            <a:r>
              <a:rPr lang="en-US" dirty="0" smtClean="0"/>
              <a:t>+ Queries</a:t>
            </a:r>
            <a:endParaRPr lang="en-US" dirty="0"/>
          </a:p>
        </p:txBody>
      </p:sp>
      <p:sp>
        <p:nvSpPr>
          <p:cNvPr id="11" name="Rounded Rectangle 10"/>
          <p:cNvSpPr/>
          <p:nvPr/>
        </p:nvSpPr>
        <p:spPr>
          <a:xfrm>
            <a:off x="228600" y="2255837"/>
            <a:ext cx="8686800" cy="53340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ounded Rectangle 8"/>
          <p:cNvSpPr/>
          <p:nvPr/>
        </p:nvSpPr>
        <p:spPr>
          <a:xfrm>
            <a:off x="228600" y="2865437"/>
            <a:ext cx="8686800" cy="1219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14024" name="Content Placeholder 2"/>
          <p:cNvSpPr txBox="1">
            <a:spLocks/>
          </p:cNvSpPr>
          <p:nvPr/>
        </p:nvSpPr>
        <p:spPr bwMode="auto">
          <a:xfrm>
            <a:off x="228600" y="2255837"/>
            <a:ext cx="8686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3200" dirty="0">
                <a:latin typeface="Calibri" pitchFamily="34" charset="0"/>
              </a:rPr>
              <a:t>Collection&lt;T&gt; collection;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3200" dirty="0" err="1">
                <a:latin typeface="Calibri" pitchFamily="34" charset="0"/>
              </a:rPr>
              <a:t>bool</a:t>
            </a:r>
            <a:r>
              <a:rPr lang="en-US" sz="3200" dirty="0">
                <a:latin typeface="Calibri" pitchFamily="34" charset="0"/>
              </a:rPr>
              <a:t> </a:t>
            </a:r>
            <a:r>
              <a:rPr lang="en-US" sz="3200" dirty="0" err="1">
                <a:latin typeface="Calibri" pitchFamily="34" charset="0"/>
              </a:rPr>
              <a:t>IsLegal</a:t>
            </a:r>
            <a:r>
              <a:rPr lang="en-US" sz="3200" dirty="0">
                <a:latin typeface="Calibri" pitchFamily="34" charset="0"/>
              </a:rPr>
              <a:t>(Key);	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3200" dirty="0">
                <a:latin typeface="Calibri" pitchFamily="34" charset="0"/>
              </a:rPr>
              <a:t>string Hash(Key);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endParaRPr lang="en-US" sz="32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3200" dirty="0" err="1">
                <a:latin typeface="Calibri" pitchFamily="34" charset="0"/>
              </a:rPr>
              <a:t>var</a:t>
            </a:r>
            <a:r>
              <a:rPr lang="en-US" sz="3200" dirty="0">
                <a:latin typeface="Calibri" pitchFamily="34" charset="0"/>
              </a:rPr>
              <a:t> results = from c in collection </a:t>
            </a:r>
            <a:br>
              <a:rPr lang="en-US" sz="3200" dirty="0">
                <a:latin typeface="Calibri" pitchFamily="34" charset="0"/>
              </a:rPr>
            </a:br>
            <a:r>
              <a:rPr lang="en-US" sz="3200" dirty="0">
                <a:latin typeface="Calibri" pitchFamily="34" charset="0"/>
              </a:rPr>
              <a:t>		where </a:t>
            </a:r>
            <a:r>
              <a:rPr lang="en-US" sz="3200" dirty="0" err="1">
                <a:latin typeface="Calibri" pitchFamily="34" charset="0"/>
              </a:rPr>
              <a:t>IsLegal</a:t>
            </a:r>
            <a:r>
              <a:rPr lang="en-US" sz="3200" dirty="0">
                <a:latin typeface="Calibri" pitchFamily="34" charset="0"/>
              </a:rPr>
              <a:t>(</a:t>
            </a:r>
            <a:r>
              <a:rPr lang="en-US" sz="3200" dirty="0" err="1">
                <a:latin typeface="Calibri" pitchFamily="34" charset="0"/>
              </a:rPr>
              <a:t>c.key</a:t>
            </a:r>
            <a:r>
              <a:rPr lang="en-US" sz="3200" dirty="0">
                <a:latin typeface="Calibri" pitchFamily="34" charset="0"/>
              </a:rPr>
              <a:t>) </a:t>
            </a:r>
            <a:br>
              <a:rPr lang="en-US" sz="3200" dirty="0">
                <a:latin typeface="Calibri" pitchFamily="34" charset="0"/>
              </a:rPr>
            </a:br>
            <a:r>
              <a:rPr lang="en-US" sz="3200" dirty="0">
                <a:latin typeface="Calibri" pitchFamily="34" charset="0"/>
              </a:rPr>
              <a:t>		select new { Hash(</a:t>
            </a:r>
            <a:r>
              <a:rPr lang="en-US" sz="3200" dirty="0" err="1">
                <a:latin typeface="Calibri" pitchFamily="34" charset="0"/>
              </a:rPr>
              <a:t>c.key</a:t>
            </a:r>
            <a:r>
              <a:rPr lang="en-US" sz="3200" dirty="0">
                <a:latin typeface="Calibri" pitchFamily="34" charset="0"/>
              </a:rPr>
              <a:t>), </a:t>
            </a:r>
            <a:r>
              <a:rPr lang="en-US" sz="3200" dirty="0" err="1">
                <a:latin typeface="Calibri" pitchFamily="34" charset="0"/>
              </a:rPr>
              <a:t>c.value</a:t>
            </a:r>
            <a:r>
              <a:rPr lang="en-US" sz="3200" dirty="0">
                <a:latin typeface="Calibri" pitchFamily="34" charset="0"/>
              </a:rPr>
              <a:t>};</a:t>
            </a:r>
          </a:p>
        </p:txBody>
      </p:sp>
    </p:spTree>
    <p:extLst>
      <p:ext uri="{BB962C8B-B14F-4D97-AF65-F5344CB8AC3E}">
        <p14:creationId xmlns:p14="http://schemas.microsoft.com/office/powerpoint/2010/main" val="3795423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4" grpId="0" animBg="1"/>
      <p:bldP spid="11" grpId="0" animBg="1"/>
      <p:bldP spid="9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2286000" y="1371600"/>
            <a:ext cx="4191000" cy="190817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ounded Rectangle 8"/>
          <p:cNvSpPr/>
          <p:nvPr/>
        </p:nvSpPr>
        <p:spPr>
          <a:xfrm>
            <a:off x="2357438" y="2341563"/>
            <a:ext cx="4048125" cy="847725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6" name="Rounded Rectangle 65"/>
          <p:cNvSpPr/>
          <p:nvPr/>
        </p:nvSpPr>
        <p:spPr>
          <a:xfrm>
            <a:off x="2393950" y="2514600"/>
            <a:ext cx="858838" cy="225425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4" name="Rounded Rectangle 63"/>
          <p:cNvSpPr/>
          <p:nvPr/>
        </p:nvSpPr>
        <p:spPr>
          <a:xfrm>
            <a:off x="2366963" y="1600200"/>
            <a:ext cx="4049712" cy="20955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ounded Rectangle 7"/>
          <p:cNvSpPr/>
          <p:nvPr/>
        </p:nvSpPr>
        <p:spPr>
          <a:xfrm>
            <a:off x="2357438" y="1828800"/>
            <a:ext cx="4048125" cy="4826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2357438" y="1584325"/>
            <a:ext cx="4048125" cy="1798638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3200" dirty="0">
                <a:latin typeface="+mn-lt"/>
              </a:rPr>
              <a:t>Collection&lt;T&gt; collection;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3200" dirty="0" err="1">
                <a:latin typeface="+mn-lt"/>
              </a:rPr>
              <a:t>bool</a:t>
            </a:r>
            <a:r>
              <a:rPr lang="en-US" sz="3200" dirty="0">
                <a:latin typeface="+mn-lt"/>
              </a:rPr>
              <a:t> </a:t>
            </a:r>
            <a:r>
              <a:rPr lang="en-US" sz="3200" dirty="0" err="1">
                <a:latin typeface="+mn-lt"/>
              </a:rPr>
              <a:t>IsLegal</a:t>
            </a:r>
            <a:r>
              <a:rPr lang="en-US" sz="3200" dirty="0">
                <a:latin typeface="+mn-lt"/>
              </a:rPr>
              <a:t>(Key k);	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3200" dirty="0">
                <a:latin typeface="+mn-lt"/>
              </a:rPr>
              <a:t>string Hash(Key);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en-US" sz="3200" dirty="0">
              <a:latin typeface="+mn-lt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3200" dirty="0" err="1">
                <a:latin typeface="+mn-lt"/>
              </a:rPr>
              <a:t>var</a:t>
            </a:r>
            <a:r>
              <a:rPr lang="en-US" sz="3200" dirty="0">
                <a:latin typeface="+mn-lt"/>
              </a:rPr>
              <a:t> results = from c in collection </a:t>
            </a:r>
            <a:br>
              <a:rPr lang="en-US" sz="3200" dirty="0">
                <a:latin typeface="+mn-lt"/>
              </a:rPr>
            </a:br>
            <a:r>
              <a:rPr lang="en-US" sz="3200" dirty="0">
                <a:latin typeface="+mn-lt"/>
              </a:rPr>
              <a:t>	where </a:t>
            </a:r>
            <a:r>
              <a:rPr lang="en-US" sz="3200" dirty="0" err="1">
                <a:latin typeface="+mn-lt"/>
              </a:rPr>
              <a:t>IsLegal</a:t>
            </a:r>
            <a:r>
              <a:rPr lang="en-US" sz="3200" dirty="0">
                <a:latin typeface="+mn-lt"/>
              </a:rPr>
              <a:t>(</a:t>
            </a:r>
            <a:r>
              <a:rPr lang="en-US" sz="3200" dirty="0" err="1">
                <a:latin typeface="+mn-lt"/>
              </a:rPr>
              <a:t>c.key</a:t>
            </a:r>
            <a:r>
              <a:rPr lang="en-US" sz="3200" dirty="0">
                <a:latin typeface="+mn-lt"/>
              </a:rPr>
              <a:t>) </a:t>
            </a:r>
            <a:br>
              <a:rPr lang="en-US" sz="3200" dirty="0">
                <a:latin typeface="+mn-lt"/>
              </a:rPr>
            </a:br>
            <a:r>
              <a:rPr lang="en-US" sz="3200" dirty="0">
                <a:latin typeface="+mn-lt"/>
              </a:rPr>
              <a:t>	select new { Hash(</a:t>
            </a:r>
            <a:r>
              <a:rPr lang="en-US" sz="3200" dirty="0" err="1">
                <a:latin typeface="+mn-lt"/>
              </a:rPr>
              <a:t>c.key</a:t>
            </a:r>
            <a:r>
              <a:rPr lang="en-US" sz="3200" dirty="0">
                <a:latin typeface="+mn-lt"/>
              </a:rPr>
              <a:t>), </a:t>
            </a:r>
            <a:r>
              <a:rPr lang="en-US" sz="3200" dirty="0" err="1">
                <a:latin typeface="+mn-lt"/>
              </a:rPr>
              <a:t>c.value</a:t>
            </a:r>
            <a:r>
              <a:rPr lang="en-US" sz="3200" dirty="0">
                <a:latin typeface="+mn-lt"/>
              </a:rPr>
              <a:t>};</a:t>
            </a:r>
          </a:p>
        </p:txBody>
      </p:sp>
      <p:sp>
        <p:nvSpPr>
          <p:cNvPr id="55" name="Rounded Rectangle 54"/>
          <p:cNvSpPr/>
          <p:nvPr/>
        </p:nvSpPr>
        <p:spPr>
          <a:xfrm>
            <a:off x="1676400" y="4953000"/>
            <a:ext cx="5334000" cy="838200"/>
          </a:xfrm>
          <a:prstGeom prst="roundRect">
            <a:avLst/>
          </a:prstGeom>
          <a:solidFill>
            <a:srgbClr val="CCFF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21504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36688" y="4657725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" name="Slide Number Placeholder 4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21</a:t>
            </a:fld>
            <a:endParaRPr lang="en-US"/>
          </a:p>
        </p:txBody>
      </p:sp>
      <p:sp>
        <p:nvSpPr>
          <p:cNvPr id="215050" name="Title 1"/>
          <p:cNvSpPr>
            <a:spLocks noGrp="1"/>
          </p:cNvSpPr>
          <p:nvPr>
            <p:ph type="title" idx="4294967295"/>
          </p:nvPr>
        </p:nvSpPr>
        <p:spPr>
          <a:xfrm>
            <a:off x="598488" y="255814"/>
            <a:ext cx="8229600" cy="1143000"/>
          </a:xfrm>
        </p:spPr>
        <p:txBody>
          <a:bodyPr/>
          <a:lstStyle/>
          <a:p>
            <a:r>
              <a:rPr lang="en-US" dirty="0" smtClean="0"/>
              <a:t>DryadLINQ = </a:t>
            </a:r>
            <a:r>
              <a:rPr lang="en-US" dirty="0"/>
              <a:t>LINQ + Dryad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1817688" y="5114925"/>
            <a:ext cx="990600" cy="533400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solidFill>
                  <a:schemeClr val="tx1"/>
                </a:solidFill>
              </a:rPr>
              <a:t>C#</a:t>
            </a:r>
          </a:p>
        </p:txBody>
      </p:sp>
      <p:cxnSp>
        <p:nvCxnSpPr>
          <p:cNvPr id="17" name="Straight Arrow Connector 16"/>
          <p:cNvCxnSpPr>
            <a:stCxn id="21" idx="4"/>
            <a:endCxn id="13" idx="0"/>
          </p:cNvCxnSpPr>
          <p:nvPr/>
        </p:nvCxnSpPr>
        <p:spPr>
          <a:xfrm rot="5400000">
            <a:off x="2121694" y="4925219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endCxn id="16" idx="0"/>
          </p:cNvCxnSpPr>
          <p:nvPr/>
        </p:nvCxnSpPr>
        <p:spPr>
          <a:xfrm rot="16200000" flipH="1">
            <a:off x="6065838" y="4905375"/>
            <a:ext cx="381000" cy="381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al 20"/>
          <p:cNvSpPr/>
          <p:nvPr/>
        </p:nvSpPr>
        <p:spPr>
          <a:xfrm>
            <a:off x="2122488" y="44291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2" name="Oval 21"/>
          <p:cNvSpPr/>
          <p:nvPr/>
        </p:nvSpPr>
        <p:spPr>
          <a:xfrm>
            <a:off x="3417888" y="44291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Oval 22"/>
          <p:cNvSpPr/>
          <p:nvPr/>
        </p:nvSpPr>
        <p:spPr>
          <a:xfrm>
            <a:off x="4713288" y="44291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4" name="Oval 23"/>
          <p:cNvSpPr/>
          <p:nvPr/>
        </p:nvSpPr>
        <p:spPr>
          <a:xfrm>
            <a:off x="6008688" y="44291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6542088" y="4352925"/>
            <a:ext cx="16113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sz="2800" i="1">
                <a:latin typeface="Calibri" pitchFamily="34" charset="0"/>
              </a:rPr>
              <a:t>collection</a:t>
            </a:r>
          </a:p>
        </p:txBody>
      </p:sp>
      <p:sp>
        <p:nvSpPr>
          <p:cNvPr id="33" name="Oval 32"/>
          <p:cNvSpPr/>
          <p:nvPr/>
        </p:nvSpPr>
        <p:spPr>
          <a:xfrm>
            <a:off x="2198688" y="60293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3494088" y="60293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4789488" y="60293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6" name="Oval 35"/>
          <p:cNvSpPr/>
          <p:nvPr/>
        </p:nvSpPr>
        <p:spPr>
          <a:xfrm>
            <a:off x="6084888" y="60293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37" name="Straight Arrow Connector 36"/>
          <p:cNvCxnSpPr>
            <a:stCxn id="13" idx="2"/>
            <a:endCxn id="33" idx="0"/>
          </p:cNvCxnSpPr>
          <p:nvPr/>
        </p:nvCxnSpPr>
        <p:spPr>
          <a:xfrm rot="16200000" flipH="1">
            <a:off x="2160588" y="5800725"/>
            <a:ext cx="381000" cy="76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14" idx="2"/>
            <a:endCxn id="34" idx="0"/>
          </p:cNvCxnSpPr>
          <p:nvPr/>
        </p:nvCxnSpPr>
        <p:spPr>
          <a:xfrm rot="16200000" flipH="1">
            <a:off x="3455988" y="5800725"/>
            <a:ext cx="381000" cy="76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stCxn id="15" idx="2"/>
            <a:endCxn id="35" idx="0"/>
          </p:cNvCxnSpPr>
          <p:nvPr/>
        </p:nvCxnSpPr>
        <p:spPr>
          <a:xfrm rot="16200000" flipH="1">
            <a:off x="4751388" y="5800725"/>
            <a:ext cx="381000" cy="76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stCxn id="16" idx="2"/>
            <a:endCxn id="36" idx="0"/>
          </p:cNvCxnSpPr>
          <p:nvPr/>
        </p:nvCxnSpPr>
        <p:spPr>
          <a:xfrm rot="5400000">
            <a:off x="6084094" y="5839619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48"/>
          <p:cNvSpPr txBox="1">
            <a:spLocks noChangeArrowheads="1"/>
          </p:cNvSpPr>
          <p:nvPr/>
        </p:nvSpPr>
        <p:spPr bwMode="auto">
          <a:xfrm>
            <a:off x="6618288" y="5953125"/>
            <a:ext cx="11445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sz="2800" i="1">
                <a:latin typeface="Calibri" pitchFamily="34" charset="0"/>
              </a:rPr>
              <a:t>results</a:t>
            </a:r>
          </a:p>
        </p:txBody>
      </p:sp>
      <p:pic>
        <p:nvPicPr>
          <p:cNvPr id="21506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4488" y="4657725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6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79888" y="4657725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0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75288" y="4657725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Rounded Rectangle 13"/>
          <p:cNvSpPr/>
          <p:nvPr/>
        </p:nvSpPr>
        <p:spPr>
          <a:xfrm>
            <a:off x="3113088" y="5114925"/>
            <a:ext cx="990600" cy="533400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solidFill>
                  <a:schemeClr val="tx1"/>
                </a:solidFill>
              </a:rPr>
              <a:t>C#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4408488" y="5114925"/>
            <a:ext cx="990600" cy="533400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solidFill>
                  <a:schemeClr val="tx1"/>
                </a:solidFill>
              </a:rPr>
              <a:t>C#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5780088" y="5114925"/>
            <a:ext cx="990600" cy="533400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solidFill>
                  <a:schemeClr val="tx1"/>
                </a:solidFill>
              </a:rPr>
              <a:t>C#</a:t>
            </a:r>
          </a:p>
        </p:txBody>
      </p:sp>
      <p:sp>
        <p:nvSpPr>
          <p:cNvPr id="54" name="Down Arrow 53"/>
          <p:cNvSpPr/>
          <p:nvPr/>
        </p:nvSpPr>
        <p:spPr>
          <a:xfrm>
            <a:off x="3886200" y="3429000"/>
            <a:ext cx="914400" cy="762000"/>
          </a:xfrm>
          <a:prstGeom prst="downArrow">
            <a:avLst/>
          </a:prstGeom>
          <a:solidFill>
            <a:srgbClr val="FF0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0" name="Freeform 59"/>
          <p:cNvSpPr/>
          <p:nvPr/>
        </p:nvSpPr>
        <p:spPr>
          <a:xfrm>
            <a:off x="1333500" y="1897063"/>
            <a:ext cx="1038225" cy="3200400"/>
          </a:xfrm>
          <a:custGeom>
            <a:avLst/>
            <a:gdLst>
              <a:gd name="connsiteX0" fmla="*/ 1017916 w 1017916"/>
              <a:gd name="connsiteY0" fmla="*/ 0 h 3200400"/>
              <a:gd name="connsiteX1" fmla="*/ 586595 w 1017916"/>
              <a:gd name="connsiteY1" fmla="*/ 155276 h 3200400"/>
              <a:gd name="connsiteX2" fmla="*/ 8626 w 1017916"/>
              <a:gd name="connsiteY2" fmla="*/ 854015 h 3200400"/>
              <a:gd name="connsiteX3" fmla="*/ 534837 w 1017916"/>
              <a:gd name="connsiteY3" fmla="*/ 3200400 h 3200400"/>
              <a:gd name="connsiteX0" fmla="*/ 1038764 w 1038764"/>
              <a:gd name="connsiteY0" fmla="*/ 0 h 3200400"/>
              <a:gd name="connsiteX1" fmla="*/ 378843 w 1038764"/>
              <a:gd name="connsiteY1" fmla="*/ 155276 h 3200400"/>
              <a:gd name="connsiteX2" fmla="*/ 29474 w 1038764"/>
              <a:gd name="connsiteY2" fmla="*/ 854015 h 3200400"/>
              <a:gd name="connsiteX3" fmla="*/ 555685 w 1038764"/>
              <a:gd name="connsiteY3" fmla="*/ 3200400 h 3200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8764" h="3200400">
                <a:moveTo>
                  <a:pt x="1038764" y="0"/>
                </a:moveTo>
                <a:cubicBezTo>
                  <a:pt x="907211" y="6470"/>
                  <a:pt x="547058" y="12940"/>
                  <a:pt x="378843" y="155276"/>
                </a:cubicBezTo>
                <a:cubicBezTo>
                  <a:pt x="210628" y="297612"/>
                  <a:pt x="0" y="346494"/>
                  <a:pt x="29474" y="854015"/>
                </a:cubicBezTo>
                <a:cubicBezTo>
                  <a:pt x="58948" y="1361536"/>
                  <a:pt x="288266" y="2280968"/>
                  <a:pt x="555685" y="3200400"/>
                </a:cubicBezTo>
              </a:path>
            </a:pathLst>
          </a:cu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1" name="Freeform 60"/>
          <p:cNvSpPr/>
          <p:nvPr/>
        </p:nvSpPr>
        <p:spPr>
          <a:xfrm flipH="1">
            <a:off x="6400800" y="2743200"/>
            <a:ext cx="889000" cy="2286000"/>
          </a:xfrm>
          <a:custGeom>
            <a:avLst/>
            <a:gdLst>
              <a:gd name="connsiteX0" fmla="*/ 1017916 w 1017916"/>
              <a:gd name="connsiteY0" fmla="*/ 0 h 3200400"/>
              <a:gd name="connsiteX1" fmla="*/ 586595 w 1017916"/>
              <a:gd name="connsiteY1" fmla="*/ 155276 h 3200400"/>
              <a:gd name="connsiteX2" fmla="*/ 8626 w 1017916"/>
              <a:gd name="connsiteY2" fmla="*/ 854015 h 3200400"/>
              <a:gd name="connsiteX3" fmla="*/ 534837 w 1017916"/>
              <a:gd name="connsiteY3" fmla="*/ 3200400 h 3200400"/>
              <a:gd name="connsiteX0" fmla="*/ 1038764 w 1038764"/>
              <a:gd name="connsiteY0" fmla="*/ 0 h 3200400"/>
              <a:gd name="connsiteX1" fmla="*/ 378843 w 1038764"/>
              <a:gd name="connsiteY1" fmla="*/ 155276 h 3200400"/>
              <a:gd name="connsiteX2" fmla="*/ 29474 w 1038764"/>
              <a:gd name="connsiteY2" fmla="*/ 854015 h 3200400"/>
              <a:gd name="connsiteX3" fmla="*/ 555685 w 1038764"/>
              <a:gd name="connsiteY3" fmla="*/ 3200400 h 3200400"/>
              <a:gd name="connsiteX0" fmla="*/ 1009909 w 1009909"/>
              <a:gd name="connsiteY0" fmla="*/ 0 h 2743200"/>
              <a:gd name="connsiteX1" fmla="*/ 349988 w 1009909"/>
              <a:gd name="connsiteY1" fmla="*/ 155276 h 2743200"/>
              <a:gd name="connsiteX2" fmla="*/ 619 w 1009909"/>
              <a:gd name="connsiteY2" fmla="*/ 854015 h 2743200"/>
              <a:gd name="connsiteX3" fmla="*/ 353703 w 1009909"/>
              <a:gd name="connsiteY3" fmla="*/ 2743200 h 274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9909" h="2743200">
                <a:moveTo>
                  <a:pt x="1009909" y="0"/>
                </a:moveTo>
                <a:cubicBezTo>
                  <a:pt x="878356" y="6470"/>
                  <a:pt x="518203" y="12940"/>
                  <a:pt x="349988" y="155276"/>
                </a:cubicBezTo>
                <a:cubicBezTo>
                  <a:pt x="181773" y="297612"/>
                  <a:pt x="0" y="422694"/>
                  <a:pt x="619" y="854015"/>
                </a:cubicBezTo>
                <a:cubicBezTo>
                  <a:pt x="1238" y="1285336"/>
                  <a:pt x="86284" y="1823768"/>
                  <a:pt x="353703" y="2743200"/>
                </a:cubicBezTo>
              </a:path>
            </a:pathLst>
          </a:cu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2" name="TextBox 61"/>
          <p:cNvSpPr txBox="1">
            <a:spLocks noChangeArrowheads="1"/>
          </p:cNvSpPr>
          <p:nvPr/>
        </p:nvSpPr>
        <p:spPr bwMode="auto">
          <a:xfrm>
            <a:off x="685800" y="2133600"/>
            <a:ext cx="77311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i="1">
                <a:latin typeface="Calibri" pitchFamily="34" charset="0"/>
              </a:rPr>
              <a:t>Vertex</a:t>
            </a:r>
            <a:br>
              <a:rPr lang="en-US" i="1">
                <a:latin typeface="Calibri" pitchFamily="34" charset="0"/>
              </a:rPr>
            </a:br>
            <a:r>
              <a:rPr lang="en-US" i="1">
                <a:latin typeface="Calibri" pitchFamily="34" charset="0"/>
              </a:rPr>
              <a:t>code</a:t>
            </a:r>
          </a:p>
        </p:txBody>
      </p:sp>
      <p:sp>
        <p:nvSpPr>
          <p:cNvPr id="63" name="TextBox 62"/>
          <p:cNvSpPr txBox="1">
            <a:spLocks noChangeArrowheads="1"/>
          </p:cNvSpPr>
          <p:nvPr/>
        </p:nvSpPr>
        <p:spPr bwMode="auto">
          <a:xfrm>
            <a:off x="7315200" y="2819400"/>
            <a:ext cx="12319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i="1" dirty="0">
                <a:latin typeface="Calibri" pitchFamily="34" charset="0"/>
              </a:rPr>
              <a:t>Query</a:t>
            </a:r>
            <a:br>
              <a:rPr lang="en-US" i="1" dirty="0">
                <a:latin typeface="Calibri" pitchFamily="34" charset="0"/>
              </a:rPr>
            </a:br>
            <a:r>
              <a:rPr lang="en-US" i="1" dirty="0">
                <a:latin typeface="Calibri" pitchFamily="34" charset="0"/>
              </a:rPr>
              <a:t>plan</a:t>
            </a:r>
          </a:p>
          <a:p>
            <a:pPr>
              <a:spcBef>
                <a:spcPct val="0"/>
              </a:spcBef>
            </a:pPr>
            <a:r>
              <a:rPr lang="en-US" i="1" dirty="0">
                <a:latin typeface="Calibri" pitchFamily="34" charset="0"/>
              </a:rPr>
              <a:t>(Dryad job)</a:t>
            </a:r>
          </a:p>
        </p:txBody>
      </p:sp>
      <p:sp>
        <p:nvSpPr>
          <p:cNvPr id="68" name="Freeform 67"/>
          <p:cNvSpPr/>
          <p:nvPr/>
        </p:nvSpPr>
        <p:spPr>
          <a:xfrm>
            <a:off x="1854200" y="1703388"/>
            <a:ext cx="547688" cy="2792412"/>
          </a:xfrm>
          <a:custGeom>
            <a:avLst/>
            <a:gdLst>
              <a:gd name="connsiteX0" fmla="*/ 1017916 w 1017916"/>
              <a:gd name="connsiteY0" fmla="*/ 0 h 3200400"/>
              <a:gd name="connsiteX1" fmla="*/ 586595 w 1017916"/>
              <a:gd name="connsiteY1" fmla="*/ 155276 h 3200400"/>
              <a:gd name="connsiteX2" fmla="*/ 8626 w 1017916"/>
              <a:gd name="connsiteY2" fmla="*/ 854015 h 3200400"/>
              <a:gd name="connsiteX3" fmla="*/ 534837 w 1017916"/>
              <a:gd name="connsiteY3" fmla="*/ 3200400 h 3200400"/>
              <a:gd name="connsiteX0" fmla="*/ 1038764 w 1038764"/>
              <a:gd name="connsiteY0" fmla="*/ 0 h 3200400"/>
              <a:gd name="connsiteX1" fmla="*/ 378843 w 1038764"/>
              <a:gd name="connsiteY1" fmla="*/ 155276 h 3200400"/>
              <a:gd name="connsiteX2" fmla="*/ 29474 w 1038764"/>
              <a:gd name="connsiteY2" fmla="*/ 854015 h 3200400"/>
              <a:gd name="connsiteX3" fmla="*/ 555685 w 1038764"/>
              <a:gd name="connsiteY3" fmla="*/ 3200400 h 3200400"/>
              <a:gd name="connsiteX0" fmla="*/ 1038764 w 1038764"/>
              <a:gd name="connsiteY0" fmla="*/ 22561 h 3222961"/>
              <a:gd name="connsiteX1" fmla="*/ 792088 w 1038764"/>
              <a:gd name="connsiteY1" fmla="*/ 25879 h 3222961"/>
              <a:gd name="connsiteX2" fmla="*/ 378843 w 1038764"/>
              <a:gd name="connsiteY2" fmla="*/ 177837 h 3222961"/>
              <a:gd name="connsiteX3" fmla="*/ 29474 w 1038764"/>
              <a:gd name="connsiteY3" fmla="*/ 876576 h 3222961"/>
              <a:gd name="connsiteX4" fmla="*/ 555685 w 1038764"/>
              <a:gd name="connsiteY4" fmla="*/ 3222961 h 3222961"/>
              <a:gd name="connsiteX0" fmla="*/ 798875 w 862093"/>
              <a:gd name="connsiteY0" fmla="*/ 22561 h 3222961"/>
              <a:gd name="connsiteX1" fmla="*/ 792088 w 862093"/>
              <a:gd name="connsiteY1" fmla="*/ 25879 h 3222961"/>
              <a:gd name="connsiteX2" fmla="*/ 378843 w 862093"/>
              <a:gd name="connsiteY2" fmla="*/ 177837 h 3222961"/>
              <a:gd name="connsiteX3" fmla="*/ 29474 w 862093"/>
              <a:gd name="connsiteY3" fmla="*/ 876576 h 3222961"/>
              <a:gd name="connsiteX4" fmla="*/ 555685 w 862093"/>
              <a:gd name="connsiteY4" fmla="*/ 3222961 h 32229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2093" h="3222961">
                <a:moveTo>
                  <a:pt x="798875" y="22561"/>
                </a:moveTo>
                <a:cubicBezTo>
                  <a:pt x="797744" y="23114"/>
                  <a:pt x="862093" y="0"/>
                  <a:pt x="792088" y="25879"/>
                </a:cubicBezTo>
                <a:cubicBezTo>
                  <a:pt x="722083" y="51758"/>
                  <a:pt x="505945" y="36054"/>
                  <a:pt x="378843" y="177837"/>
                </a:cubicBezTo>
                <a:cubicBezTo>
                  <a:pt x="251741" y="319620"/>
                  <a:pt x="0" y="369055"/>
                  <a:pt x="29474" y="876576"/>
                </a:cubicBezTo>
                <a:cubicBezTo>
                  <a:pt x="58948" y="1384097"/>
                  <a:pt x="288266" y="2303529"/>
                  <a:pt x="555685" y="3222961"/>
                </a:cubicBezTo>
              </a:path>
            </a:pathLst>
          </a:cu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9" name="TextBox 68"/>
          <p:cNvSpPr txBox="1">
            <a:spLocks noChangeArrowheads="1"/>
          </p:cNvSpPr>
          <p:nvPr/>
        </p:nvSpPr>
        <p:spPr bwMode="auto">
          <a:xfrm>
            <a:off x="2057400" y="3505200"/>
            <a:ext cx="6381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i="1">
                <a:latin typeface="Calibri" pitchFamily="34" charset="0"/>
              </a:rPr>
              <a:t>Data</a:t>
            </a:r>
          </a:p>
        </p:txBody>
      </p:sp>
      <p:cxnSp>
        <p:nvCxnSpPr>
          <p:cNvPr id="18" name="Straight Arrow Connector 17"/>
          <p:cNvCxnSpPr>
            <a:stCxn id="22" idx="4"/>
            <a:endCxn id="14" idx="0"/>
          </p:cNvCxnSpPr>
          <p:nvPr/>
        </p:nvCxnSpPr>
        <p:spPr>
          <a:xfrm rot="5400000">
            <a:off x="3417094" y="4925219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23" idx="4"/>
            <a:endCxn id="15" idx="0"/>
          </p:cNvCxnSpPr>
          <p:nvPr/>
        </p:nvCxnSpPr>
        <p:spPr>
          <a:xfrm rot="5400000">
            <a:off x="4712494" y="4925219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8150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 animBg="1"/>
      <p:bldP spid="13" grpId="0" animBg="1"/>
      <p:bldP spid="21" grpId="0" animBg="1"/>
      <p:bldP spid="22" grpId="0" animBg="1"/>
      <p:bldP spid="23" grpId="0" animBg="1"/>
      <p:bldP spid="24" grpId="0" animBg="1"/>
      <p:bldP spid="25" grpId="0"/>
      <p:bldP spid="33" grpId="0" animBg="1"/>
      <p:bldP spid="34" grpId="0" animBg="1"/>
      <p:bldP spid="35" grpId="0" animBg="1"/>
      <p:bldP spid="36" grpId="0" animBg="1"/>
      <p:bldP spid="49" grpId="0"/>
      <p:bldP spid="14" grpId="0" animBg="1"/>
      <p:bldP spid="15" grpId="0" animBg="1"/>
      <p:bldP spid="16" grpId="0" animBg="1"/>
      <p:bldP spid="60" grpId="0" animBg="1"/>
      <p:bldP spid="61" grpId="0" animBg="1"/>
      <p:bldP spid="62" grpId="0"/>
      <p:bldP spid="63" grpId="0"/>
      <p:bldP spid="68" grpId="0" animBg="1"/>
      <p:bldP spid="6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5" name="Picture 19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05400" y="4087125"/>
            <a:ext cx="467620" cy="367961"/>
          </a:xfrm>
          <a:prstGeom prst="rect">
            <a:avLst/>
          </a:prstGeom>
          <a:noFill/>
        </p:spPr>
      </p:pic>
      <p:sp>
        <p:nvSpPr>
          <p:cNvPr id="204" name="Rounded Rectangle 203"/>
          <p:cNvSpPr/>
          <p:nvPr/>
        </p:nvSpPr>
        <p:spPr>
          <a:xfrm>
            <a:off x="5257800" y="4003271"/>
            <a:ext cx="114237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pic>
        <p:nvPicPr>
          <p:cNvPr id="174" name="Picture 17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6400" y="3581400"/>
            <a:ext cx="467620" cy="367961"/>
          </a:xfrm>
          <a:prstGeom prst="rect">
            <a:avLst/>
          </a:prstGeom>
          <a:noFill/>
        </p:spPr>
      </p:pic>
      <p:sp>
        <p:nvSpPr>
          <p:cNvPr id="183" name="Rounded Rectangle 182"/>
          <p:cNvSpPr/>
          <p:nvPr/>
        </p:nvSpPr>
        <p:spPr>
          <a:xfrm>
            <a:off x="5638800" y="3469871"/>
            <a:ext cx="76137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pic>
        <p:nvPicPr>
          <p:cNvPr id="175" name="Picture 17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7453" y="3553725"/>
            <a:ext cx="467620" cy="367961"/>
          </a:xfrm>
          <a:prstGeom prst="rect">
            <a:avLst/>
          </a:prstGeom>
          <a:noFill/>
        </p:spPr>
      </p:pic>
      <p:sp>
        <p:nvSpPr>
          <p:cNvPr id="188" name="Rounded Rectangle 187"/>
          <p:cNvSpPr/>
          <p:nvPr/>
        </p:nvSpPr>
        <p:spPr>
          <a:xfrm>
            <a:off x="6841817" y="34698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05" name="Rounded Rectangle 304"/>
          <p:cNvSpPr/>
          <p:nvPr/>
        </p:nvSpPr>
        <p:spPr>
          <a:xfrm>
            <a:off x="5715000" y="3509400"/>
            <a:ext cx="622005" cy="294118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06" name="Rounded Rectangle 305"/>
          <p:cNvSpPr/>
          <p:nvPr/>
        </p:nvSpPr>
        <p:spPr>
          <a:xfrm>
            <a:off x="6898200" y="3509400"/>
            <a:ext cx="841800" cy="294118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176" name="Picture 17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3553725"/>
            <a:ext cx="467620" cy="367961"/>
          </a:xfrm>
          <a:prstGeom prst="rect">
            <a:avLst/>
          </a:prstGeom>
          <a:noFill/>
        </p:spPr>
      </p:pic>
      <p:sp>
        <p:nvSpPr>
          <p:cNvPr id="177" name="Rounded Rectangle 176"/>
          <p:cNvSpPr/>
          <p:nvPr/>
        </p:nvSpPr>
        <p:spPr>
          <a:xfrm>
            <a:off x="3991227" y="3469871"/>
            <a:ext cx="1329573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00" name="Rounded Rectangle 299"/>
          <p:cNvSpPr/>
          <p:nvPr/>
        </p:nvSpPr>
        <p:spPr>
          <a:xfrm>
            <a:off x="4036800" y="3509400"/>
            <a:ext cx="657600" cy="294118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03" name="Rounded Rectangle 302"/>
          <p:cNvSpPr/>
          <p:nvPr/>
        </p:nvSpPr>
        <p:spPr>
          <a:xfrm>
            <a:off x="4724400" y="3505200"/>
            <a:ext cx="533400" cy="294118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Language Summary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22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533400" y="2286000"/>
            <a:ext cx="2080634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/>
              <a:t>Where</a:t>
            </a:r>
          </a:p>
          <a:p>
            <a:r>
              <a:rPr lang="en-US" sz="3600" dirty="0" smtClean="0"/>
              <a:t>Select</a:t>
            </a:r>
          </a:p>
          <a:p>
            <a:r>
              <a:rPr lang="en-US" sz="3600" dirty="0" err="1" smtClean="0"/>
              <a:t>GroupBy</a:t>
            </a:r>
            <a:endParaRPr lang="en-US" sz="3600" dirty="0" smtClean="0"/>
          </a:p>
          <a:p>
            <a:r>
              <a:rPr lang="en-US" sz="3600" dirty="0" err="1" smtClean="0"/>
              <a:t>OrderBy</a:t>
            </a:r>
            <a:endParaRPr lang="en-US" sz="3600" dirty="0" smtClean="0"/>
          </a:p>
          <a:p>
            <a:r>
              <a:rPr lang="en-US" sz="3600" dirty="0" smtClean="0"/>
              <a:t>Aggregate</a:t>
            </a:r>
          </a:p>
          <a:p>
            <a:r>
              <a:rPr lang="en-US" sz="3600" dirty="0" smtClean="0"/>
              <a:t>Join</a:t>
            </a:r>
          </a:p>
        </p:txBody>
      </p:sp>
      <p:pic>
        <p:nvPicPr>
          <p:cNvPr id="5" name="Picture 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532" y="1572525"/>
            <a:ext cx="467620" cy="367961"/>
          </a:xfrm>
          <a:prstGeom prst="rect">
            <a:avLst/>
          </a:prstGeom>
          <a:noFill/>
        </p:spPr>
      </p:pic>
      <p:pic>
        <p:nvPicPr>
          <p:cNvPr id="6" name="Picture 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7453" y="1572525"/>
            <a:ext cx="467620" cy="367961"/>
          </a:xfrm>
          <a:prstGeom prst="rect">
            <a:avLst/>
          </a:prstGeom>
          <a:noFill/>
        </p:spPr>
      </p:pic>
      <p:pic>
        <p:nvPicPr>
          <p:cNvPr id="7" name="Picture 6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1572525"/>
            <a:ext cx="467620" cy="367961"/>
          </a:xfrm>
          <a:prstGeom prst="rect">
            <a:avLst/>
          </a:prstGeom>
          <a:noFill/>
        </p:spPr>
      </p:pic>
      <p:sp>
        <p:nvSpPr>
          <p:cNvPr id="8" name="Rounded Rectangle 7"/>
          <p:cNvSpPr/>
          <p:nvPr/>
        </p:nvSpPr>
        <p:spPr>
          <a:xfrm>
            <a:off x="3991227" y="1488671"/>
            <a:ext cx="116432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9" name="Rectangle 8"/>
          <p:cNvSpPr/>
          <p:nvPr/>
        </p:nvSpPr>
        <p:spPr>
          <a:xfrm>
            <a:off x="4111675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312420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1" name="Rectangle 10"/>
          <p:cNvSpPr/>
          <p:nvPr/>
        </p:nvSpPr>
        <p:spPr>
          <a:xfrm>
            <a:off x="4513166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2" name="Rectangle 11"/>
          <p:cNvSpPr/>
          <p:nvPr/>
        </p:nvSpPr>
        <p:spPr>
          <a:xfrm>
            <a:off x="4713912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" name="Rectangle 12"/>
          <p:cNvSpPr/>
          <p:nvPr/>
        </p:nvSpPr>
        <p:spPr>
          <a:xfrm>
            <a:off x="4914658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" name="Rounded Rectangle 13"/>
          <p:cNvSpPr/>
          <p:nvPr/>
        </p:nvSpPr>
        <p:spPr>
          <a:xfrm>
            <a:off x="5436596" y="14886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5" name="Rectangle 14"/>
          <p:cNvSpPr/>
          <p:nvPr/>
        </p:nvSpPr>
        <p:spPr>
          <a:xfrm>
            <a:off x="5557043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" name="Rectangle 15"/>
          <p:cNvSpPr/>
          <p:nvPr/>
        </p:nvSpPr>
        <p:spPr>
          <a:xfrm>
            <a:off x="5757789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" name="Rectangle 16"/>
          <p:cNvSpPr/>
          <p:nvPr/>
        </p:nvSpPr>
        <p:spPr>
          <a:xfrm>
            <a:off x="5958535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" name="Rectangle 17"/>
          <p:cNvSpPr/>
          <p:nvPr/>
        </p:nvSpPr>
        <p:spPr>
          <a:xfrm>
            <a:off x="6159282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9" name="Rounded Rectangle 18"/>
          <p:cNvSpPr/>
          <p:nvPr/>
        </p:nvSpPr>
        <p:spPr>
          <a:xfrm>
            <a:off x="6841817" y="14886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0" name="Rectangle 19"/>
          <p:cNvSpPr/>
          <p:nvPr/>
        </p:nvSpPr>
        <p:spPr>
          <a:xfrm>
            <a:off x="6962263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" name="Rectangle 20"/>
          <p:cNvSpPr/>
          <p:nvPr/>
        </p:nvSpPr>
        <p:spPr>
          <a:xfrm>
            <a:off x="7163009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" name="Rectangle 21"/>
          <p:cNvSpPr/>
          <p:nvPr/>
        </p:nvSpPr>
        <p:spPr>
          <a:xfrm>
            <a:off x="7363755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3" name="Rectangle 22"/>
          <p:cNvSpPr/>
          <p:nvPr/>
        </p:nvSpPr>
        <p:spPr>
          <a:xfrm>
            <a:off x="7564501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132" name="Picture 131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532" y="2486925"/>
            <a:ext cx="467620" cy="367961"/>
          </a:xfrm>
          <a:prstGeom prst="rect">
            <a:avLst/>
          </a:prstGeom>
          <a:noFill/>
        </p:spPr>
      </p:pic>
      <p:pic>
        <p:nvPicPr>
          <p:cNvPr id="133" name="Picture 13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7453" y="2486925"/>
            <a:ext cx="467620" cy="367961"/>
          </a:xfrm>
          <a:prstGeom prst="rect">
            <a:avLst/>
          </a:prstGeom>
          <a:noFill/>
        </p:spPr>
      </p:pic>
      <p:pic>
        <p:nvPicPr>
          <p:cNvPr id="134" name="Picture 13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2486925"/>
            <a:ext cx="467620" cy="367961"/>
          </a:xfrm>
          <a:prstGeom prst="rect">
            <a:avLst/>
          </a:prstGeom>
          <a:noFill/>
        </p:spPr>
      </p:pic>
      <p:sp>
        <p:nvSpPr>
          <p:cNvPr id="135" name="Rounded Rectangle 134"/>
          <p:cNvSpPr/>
          <p:nvPr/>
        </p:nvSpPr>
        <p:spPr>
          <a:xfrm>
            <a:off x="3991227" y="2403071"/>
            <a:ext cx="116432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36" name="Rectangle 135"/>
          <p:cNvSpPr/>
          <p:nvPr/>
        </p:nvSpPr>
        <p:spPr>
          <a:xfrm>
            <a:off x="4111675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38" name="Rectangle 137"/>
          <p:cNvSpPr/>
          <p:nvPr/>
        </p:nvSpPr>
        <p:spPr>
          <a:xfrm>
            <a:off x="4513166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9" name="Rectangle 138"/>
          <p:cNvSpPr/>
          <p:nvPr/>
        </p:nvSpPr>
        <p:spPr>
          <a:xfrm>
            <a:off x="4713912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1" name="Rounded Rectangle 140"/>
          <p:cNvSpPr/>
          <p:nvPr/>
        </p:nvSpPr>
        <p:spPr>
          <a:xfrm>
            <a:off x="5436596" y="24030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43" name="Rectangle 142"/>
          <p:cNvSpPr/>
          <p:nvPr/>
        </p:nvSpPr>
        <p:spPr>
          <a:xfrm>
            <a:off x="5757789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4" name="Rectangle 143"/>
          <p:cNvSpPr/>
          <p:nvPr/>
        </p:nvSpPr>
        <p:spPr>
          <a:xfrm>
            <a:off x="5958535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5" name="Rectangle 144"/>
          <p:cNvSpPr/>
          <p:nvPr/>
        </p:nvSpPr>
        <p:spPr>
          <a:xfrm>
            <a:off x="6159282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6" name="Rounded Rectangle 145"/>
          <p:cNvSpPr/>
          <p:nvPr/>
        </p:nvSpPr>
        <p:spPr>
          <a:xfrm>
            <a:off x="6841817" y="24030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47" name="Rectangle 146"/>
          <p:cNvSpPr/>
          <p:nvPr/>
        </p:nvSpPr>
        <p:spPr>
          <a:xfrm>
            <a:off x="6962263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8" name="Rectangle 147"/>
          <p:cNvSpPr/>
          <p:nvPr/>
        </p:nvSpPr>
        <p:spPr>
          <a:xfrm>
            <a:off x="7163009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153" name="Picture 15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532" y="3020325"/>
            <a:ext cx="467620" cy="367961"/>
          </a:xfrm>
          <a:prstGeom prst="rect">
            <a:avLst/>
          </a:prstGeom>
          <a:noFill/>
        </p:spPr>
      </p:pic>
      <p:pic>
        <p:nvPicPr>
          <p:cNvPr id="154" name="Picture 15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7453" y="3020325"/>
            <a:ext cx="467620" cy="367961"/>
          </a:xfrm>
          <a:prstGeom prst="rect">
            <a:avLst/>
          </a:prstGeom>
          <a:noFill/>
        </p:spPr>
      </p:pic>
      <p:pic>
        <p:nvPicPr>
          <p:cNvPr id="155" name="Picture 15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3020325"/>
            <a:ext cx="467620" cy="367961"/>
          </a:xfrm>
          <a:prstGeom prst="rect">
            <a:avLst/>
          </a:prstGeom>
          <a:noFill/>
        </p:spPr>
      </p:pic>
      <p:sp>
        <p:nvSpPr>
          <p:cNvPr id="156" name="Rounded Rectangle 155"/>
          <p:cNvSpPr/>
          <p:nvPr/>
        </p:nvSpPr>
        <p:spPr>
          <a:xfrm>
            <a:off x="3991227" y="2936471"/>
            <a:ext cx="116432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57" name="Rectangle 156"/>
          <p:cNvSpPr/>
          <p:nvPr/>
        </p:nvSpPr>
        <p:spPr>
          <a:xfrm>
            <a:off x="4089600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58" name="Rectangle 157"/>
          <p:cNvSpPr/>
          <p:nvPr/>
        </p:nvSpPr>
        <p:spPr>
          <a:xfrm>
            <a:off x="4290345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59" name="Rectangle 158"/>
          <p:cNvSpPr/>
          <p:nvPr/>
        </p:nvSpPr>
        <p:spPr>
          <a:xfrm>
            <a:off x="4491091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0" name="Rectangle 159"/>
          <p:cNvSpPr/>
          <p:nvPr/>
        </p:nvSpPr>
        <p:spPr>
          <a:xfrm>
            <a:off x="4691837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1" name="Rectangle 160"/>
          <p:cNvSpPr/>
          <p:nvPr/>
        </p:nvSpPr>
        <p:spPr>
          <a:xfrm>
            <a:off x="4892583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2" name="Rounded Rectangle 161"/>
          <p:cNvSpPr/>
          <p:nvPr/>
        </p:nvSpPr>
        <p:spPr>
          <a:xfrm>
            <a:off x="5436596" y="29364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63" name="Rectangle 162"/>
          <p:cNvSpPr/>
          <p:nvPr/>
        </p:nvSpPr>
        <p:spPr>
          <a:xfrm>
            <a:off x="5534968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4" name="Rectangle 163"/>
          <p:cNvSpPr/>
          <p:nvPr/>
        </p:nvSpPr>
        <p:spPr>
          <a:xfrm>
            <a:off x="5735714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5" name="Rectangle 164"/>
          <p:cNvSpPr/>
          <p:nvPr/>
        </p:nvSpPr>
        <p:spPr>
          <a:xfrm>
            <a:off x="5936460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6" name="Rectangle 165"/>
          <p:cNvSpPr/>
          <p:nvPr/>
        </p:nvSpPr>
        <p:spPr>
          <a:xfrm>
            <a:off x="6137207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7" name="Rounded Rectangle 166"/>
          <p:cNvSpPr/>
          <p:nvPr/>
        </p:nvSpPr>
        <p:spPr>
          <a:xfrm>
            <a:off x="6841817" y="29364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68" name="Rectangle 167"/>
          <p:cNvSpPr/>
          <p:nvPr/>
        </p:nvSpPr>
        <p:spPr>
          <a:xfrm>
            <a:off x="6940188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9" name="Rectangle 168"/>
          <p:cNvSpPr/>
          <p:nvPr/>
        </p:nvSpPr>
        <p:spPr>
          <a:xfrm>
            <a:off x="7140934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0" name="Rectangle 169"/>
          <p:cNvSpPr/>
          <p:nvPr/>
        </p:nvSpPr>
        <p:spPr>
          <a:xfrm>
            <a:off x="7341680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1" name="Rectangle 170"/>
          <p:cNvSpPr/>
          <p:nvPr/>
        </p:nvSpPr>
        <p:spPr>
          <a:xfrm>
            <a:off x="7542426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8" name="Rectangle 177"/>
          <p:cNvSpPr/>
          <p:nvPr/>
        </p:nvSpPr>
        <p:spPr>
          <a:xfrm>
            <a:off x="4114374" y="3571201"/>
            <a:ext cx="115050" cy="17785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79" name="Rectangle 178"/>
          <p:cNvSpPr/>
          <p:nvPr/>
        </p:nvSpPr>
        <p:spPr>
          <a:xfrm>
            <a:off x="4315119" y="3571201"/>
            <a:ext cx="115050" cy="17785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0" name="Rectangle 179"/>
          <p:cNvSpPr/>
          <p:nvPr/>
        </p:nvSpPr>
        <p:spPr>
          <a:xfrm>
            <a:off x="4515865" y="3571201"/>
            <a:ext cx="115050" cy="17785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1" name="Rectangle 180"/>
          <p:cNvSpPr/>
          <p:nvPr/>
        </p:nvSpPr>
        <p:spPr>
          <a:xfrm>
            <a:off x="4761750" y="3571201"/>
            <a:ext cx="115050" cy="17785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2" name="Rectangle 181"/>
          <p:cNvSpPr/>
          <p:nvPr/>
        </p:nvSpPr>
        <p:spPr>
          <a:xfrm>
            <a:off x="4933575" y="3571201"/>
            <a:ext cx="115050" cy="17785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5" name="Rectangle 184"/>
          <p:cNvSpPr/>
          <p:nvPr/>
        </p:nvSpPr>
        <p:spPr>
          <a:xfrm>
            <a:off x="5760488" y="3571201"/>
            <a:ext cx="115050" cy="17785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6" name="Rectangle 185"/>
          <p:cNvSpPr/>
          <p:nvPr/>
        </p:nvSpPr>
        <p:spPr>
          <a:xfrm>
            <a:off x="5961234" y="3571201"/>
            <a:ext cx="115050" cy="17785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7" name="Rectangle 186"/>
          <p:cNvSpPr/>
          <p:nvPr/>
        </p:nvSpPr>
        <p:spPr>
          <a:xfrm>
            <a:off x="6161981" y="3571201"/>
            <a:ext cx="115050" cy="17785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9" name="Rectangle 188"/>
          <p:cNvSpPr/>
          <p:nvPr/>
        </p:nvSpPr>
        <p:spPr>
          <a:xfrm>
            <a:off x="6964962" y="3571201"/>
            <a:ext cx="115050" cy="1778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90" name="Rectangle 189"/>
          <p:cNvSpPr/>
          <p:nvPr/>
        </p:nvSpPr>
        <p:spPr>
          <a:xfrm>
            <a:off x="7165708" y="3571201"/>
            <a:ext cx="115050" cy="1778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91" name="Rectangle 190"/>
          <p:cNvSpPr/>
          <p:nvPr/>
        </p:nvSpPr>
        <p:spPr>
          <a:xfrm>
            <a:off x="7366454" y="3571201"/>
            <a:ext cx="115050" cy="1778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92" name="Rectangle 191"/>
          <p:cNvSpPr/>
          <p:nvPr/>
        </p:nvSpPr>
        <p:spPr>
          <a:xfrm>
            <a:off x="7567200" y="3571201"/>
            <a:ext cx="115050" cy="1778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196" name="Picture 19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7453" y="4087125"/>
            <a:ext cx="467620" cy="367961"/>
          </a:xfrm>
          <a:prstGeom prst="rect">
            <a:avLst/>
          </a:prstGeom>
          <a:noFill/>
        </p:spPr>
      </p:pic>
      <p:pic>
        <p:nvPicPr>
          <p:cNvPr id="197" name="Picture 196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4087125"/>
            <a:ext cx="467620" cy="367961"/>
          </a:xfrm>
          <a:prstGeom prst="rect">
            <a:avLst/>
          </a:prstGeom>
          <a:noFill/>
        </p:spPr>
      </p:pic>
      <p:sp>
        <p:nvSpPr>
          <p:cNvPr id="198" name="Rounded Rectangle 197"/>
          <p:cNvSpPr/>
          <p:nvPr/>
        </p:nvSpPr>
        <p:spPr>
          <a:xfrm>
            <a:off x="3991227" y="4003271"/>
            <a:ext cx="961773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99" name="Rectangle 198"/>
          <p:cNvSpPr/>
          <p:nvPr/>
        </p:nvSpPr>
        <p:spPr>
          <a:xfrm>
            <a:off x="4118400" y="4295790"/>
            <a:ext cx="113722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200" name="Rectangle 199"/>
          <p:cNvSpPr/>
          <p:nvPr/>
        </p:nvSpPr>
        <p:spPr>
          <a:xfrm>
            <a:off x="4316484" y="4289363"/>
            <a:ext cx="116383" cy="521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1" name="Rectangle 200"/>
          <p:cNvSpPr/>
          <p:nvPr/>
        </p:nvSpPr>
        <p:spPr>
          <a:xfrm>
            <a:off x="4511080" y="4268487"/>
            <a:ext cx="122534" cy="730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2" name="Rectangle 201"/>
          <p:cNvSpPr/>
          <p:nvPr/>
        </p:nvSpPr>
        <p:spPr>
          <a:xfrm>
            <a:off x="4705674" y="4268487"/>
            <a:ext cx="128685" cy="730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3" name="Rectangle 202"/>
          <p:cNvSpPr/>
          <p:nvPr/>
        </p:nvSpPr>
        <p:spPr>
          <a:xfrm>
            <a:off x="5334000" y="4261529"/>
            <a:ext cx="120878" cy="799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5" name="Rectangle 204"/>
          <p:cNvSpPr/>
          <p:nvPr/>
        </p:nvSpPr>
        <p:spPr>
          <a:xfrm>
            <a:off x="5551200" y="4226400"/>
            <a:ext cx="126291" cy="1151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6" name="Rectangle 205"/>
          <p:cNvSpPr/>
          <p:nvPr/>
        </p:nvSpPr>
        <p:spPr>
          <a:xfrm>
            <a:off x="5752800" y="4212000"/>
            <a:ext cx="125437" cy="1295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7" name="Rectangle 206"/>
          <p:cNvSpPr/>
          <p:nvPr/>
        </p:nvSpPr>
        <p:spPr>
          <a:xfrm>
            <a:off x="5947201" y="4176000"/>
            <a:ext cx="131782" cy="1655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8" name="Rectangle 207"/>
          <p:cNvSpPr/>
          <p:nvPr/>
        </p:nvSpPr>
        <p:spPr>
          <a:xfrm>
            <a:off x="6159418" y="4140000"/>
            <a:ext cx="120311" cy="2015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9" name="Rounded Rectangle 208"/>
          <p:cNvSpPr/>
          <p:nvPr/>
        </p:nvSpPr>
        <p:spPr>
          <a:xfrm>
            <a:off x="6841817" y="40032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10" name="Rectangle 209"/>
          <p:cNvSpPr/>
          <p:nvPr/>
        </p:nvSpPr>
        <p:spPr>
          <a:xfrm>
            <a:off x="6962399" y="4140000"/>
            <a:ext cx="120311" cy="2015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1" name="Rectangle 210"/>
          <p:cNvSpPr/>
          <p:nvPr/>
        </p:nvSpPr>
        <p:spPr>
          <a:xfrm>
            <a:off x="7163999" y="4118400"/>
            <a:ext cx="119457" cy="2231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2" name="Rectangle 211"/>
          <p:cNvSpPr/>
          <p:nvPr/>
        </p:nvSpPr>
        <p:spPr>
          <a:xfrm>
            <a:off x="7358400" y="4075200"/>
            <a:ext cx="125803" cy="2663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3" name="Rectangle 212"/>
          <p:cNvSpPr/>
          <p:nvPr/>
        </p:nvSpPr>
        <p:spPr>
          <a:xfrm>
            <a:off x="7564501" y="40455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216" name="Picture 21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7867" y="5192431"/>
            <a:ext cx="467620" cy="367961"/>
          </a:xfrm>
          <a:prstGeom prst="rect">
            <a:avLst/>
          </a:prstGeom>
          <a:noFill/>
        </p:spPr>
      </p:pic>
      <p:pic>
        <p:nvPicPr>
          <p:cNvPr id="218" name="Picture 217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89135" y="5192431"/>
            <a:ext cx="467620" cy="367961"/>
          </a:xfrm>
          <a:prstGeom prst="rect">
            <a:avLst/>
          </a:prstGeom>
          <a:noFill/>
        </p:spPr>
      </p:pic>
      <p:sp>
        <p:nvSpPr>
          <p:cNvPr id="219" name="Rounded Rectangle 218"/>
          <p:cNvSpPr/>
          <p:nvPr/>
        </p:nvSpPr>
        <p:spPr>
          <a:xfrm>
            <a:off x="4646562" y="5108577"/>
            <a:ext cx="116432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20" name="Rectangle 219"/>
          <p:cNvSpPr/>
          <p:nvPr/>
        </p:nvSpPr>
        <p:spPr>
          <a:xfrm>
            <a:off x="4767010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221" name="Rectangle 220"/>
          <p:cNvSpPr/>
          <p:nvPr/>
        </p:nvSpPr>
        <p:spPr>
          <a:xfrm>
            <a:off x="4967755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2" name="Rectangle 221"/>
          <p:cNvSpPr/>
          <p:nvPr/>
        </p:nvSpPr>
        <p:spPr>
          <a:xfrm>
            <a:off x="5168501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3" name="Rectangle 222"/>
          <p:cNvSpPr/>
          <p:nvPr/>
        </p:nvSpPr>
        <p:spPr>
          <a:xfrm>
            <a:off x="5369247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4" name="Rectangle 223"/>
          <p:cNvSpPr/>
          <p:nvPr/>
        </p:nvSpPr>
        <p:spPr>
          <a:xfrm>
            <a:off x="5569993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5" name="Rounded Rectangle 224"/>
          <p:cNvSpPr/>
          <p:nvPr/>
        </p:nvSpPr>
        <p:spPr>
          <a:xfrm>
            <a:off x="6091931" y="5108577"/>
            <a:ext cx="7349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26" name="Rectangle 225"/>
          <p:cNvSpPr/>
          <p:nvPr/>
        </p:nvSpPr>
        <p:spPr>
          <a:xfrm>
            <a:off x="6212378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7" name="Rectangle 226"/>
          <p:cNvSpPr/>
          <p:nvPr/>
        </p:nvSpPr>
        <p:spPr>
          <a:xfrm>
            <a:off x="6413124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8" name="Rectangle 227"/>
          <p:cNvSpPr/>
          <p:nvPr/>
        </p:nvSpPr>
        <p:spPr>
          <a:xfrm>
            <a:off x="6613870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237" name="Picture 236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532" y="4579654"/>
            <a:ext cx="467620" cy="367961"/>
          </a:xfrm>
          <a:prstGeom prst="rect">
            <a:avLst/>
          </a:prstGeom>
          <a:noFill/>
        </p:spPr>
      </p:pic>
      <p:sp>
        <p:nvSpPr>
          <p:cNvPr id="246" name="Rounded Rectangle 245"/>
          <p:cNvSpPr/>
          <p:nvPr/>
        </p:nvSpPr>
        <p:spPr>
          <a:xfrm>
            <a:off x="5436597" y="4495800"/>
            <a:ext cx="354604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47" name="Rectangle 246"/>
          <p:cNvSpPr/>
          <p:nvPr/>
        </p:nvSpPr>
        <p:spPr>
          <a:xfrm>
            <a:off x="5557043" y="4538079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04" name="Rectangle 303"/>
          <p:cNvSpPr/>
          <p:nvPr/>
        </p:nvSpPr>
        <p:spPr>
          <a:xfrm>
            <a:off x="5105400" y="3571201"/>
            <a:ext cx="115050" cy="17785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10" name="Down Arrow 309"/>
          <p:cNvSpPr/>
          <p:nvPr/>
        </p:nvSpPr>
        <p:spPr>
          <a:xfrm>
            <a:off x="5715000" y="1981200"/>
            <a:ext cx="457200" cy="304800"/>
          </a:xfrm>
          <a:prstGeom prst="downArrow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3" name="Picture 31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61794" y="5189254"/>
            <a:ext cx="467620" cy="367961"/>
          </a:xfrm>
          <a:prstGeom prst="rect">
            <a:avLst/>
          </a:prstGeom>
          <a:noFill/>
        </p:spPr>
      </p:pic>
      <p:pic>
        <p:nvPicPr>
          <p:cNvPr id="314" name="Picture 31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9710" y="5189254"/>
            <a:ext cx="467620" cy="367961"/>
          </a:xfrm>
          <a:prstGeom prst="rect">
            <a:avLst/>
          </a:prstGeom>
          <a:noFill/>
        </p:spPr>
      </p:pic>
      <p:sp>
        <p:nvSpPr>
          <p:cNvPr id="315" name="Rounded Rectangle 314"/>
          <p:cNvSpPr/>
          <p:nvPr/>
        </p:nvSpPr>
        <p:spPr>
          <a:xfrm>
            <a:off x="1705859" y="5105400"/>
            <a:ext cx="728274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16" name="Rectangle 315"/>
          <p:cNvSpPr/>
          <p:nvPr/>
        </p:nvSpPr>
        <p:spPr>
          <a:xfrm>
            <a:off x="1826305" y="5147679"/>
            <a:ext cx="120448" cy="29595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17" name="Rectangle 316"/>
          <p:cNvSpPr/>
          <p:nvPr/>
        </p:nvSpPr>
        <p:spPr>
          <a:xfrm>
            <a:off x="2027051" y="5147679"/>
            <a:ext cx="120448" cy="29595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18" name="Rectangle 317"/>
          <p:cNvSpPr/>
          <p:nvPr/>
        </p:nvSpPr>
        <p:spPr>
          <a:xfrm>
            <a:off x="2227797" y="5147679"/>
            <a:ext cx="120448" cy="29595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0" name="Rounded Rectangle 319"/>
          <p:cNvSpPr/>
          <p:nvPr/>
        </p:nvSpPr>
        <p:spPr>
          <a:xfrm>
            <a:off x="2784074" y="5105400"/>
            <a:ext cx="515431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21" name="Rectangle 320"/>
          <p:cNvSpPr/>
          <p:nvPr/>
        </p:nvSpPr>
        <p:spPr>
          <a:xfrm>
            <a:off x="2904520" y="5147679"/>
            <a:ext cx="120448" cy="29595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2" name="Rectangle 321"/>
          <p:cNvSpPr/>
          <p:nvPr/>
        </p:nvSpPr>
        <p:spPr>
          <a:xfrm>
            <a:off x="3105266" y="5147679"/>
            <a:ext cx="120448" cy="29595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5" name="Down Arrow 324"/>
          <p:cNvSpPr/>
          <p:nvPr/>
        </p:nvSpPr>
        <p:spPr>
          <a:xfrm rot="16200000">
            <a:off x="3276600" y="5225592"/>
            <a:ext cx="457200" cy="304800"/>
          </a:xfrm>
          <a:prstGeom prst="downArrow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6" name="Rectangle 325"/>
          <p:cNvSpPr/>
          <p:nvPr/>
        </p:nvSpPr>
        <p:spPr>
          <a:xfrm>
            <a:off x="4768772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327" name="Rectangle 326"/>
          <p:cNvSpPr/>
          <p:nvPr/>
        </p:nvSpPr>
        <p:spPr>
          <a:xfrm>
            <a:off x="4969517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8" name="Rectangle 327"/>
          <p:cNvSpPr/>
          <p:nvPr/>
        </p:nvSpPr>
        <p:spPr>
          <a:xfrm>
            <a:off x="5170263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9" name="Rectangle 328"/>
          <p:cNvSpPr/>
          <p:nvPr/>
        </p:nvSpPr>
        <p:spPr>
          <a:xfrm>
            <a:off x="5371009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30" name="Rectangle 329"/>
          <p:cNvSpPr/>
          <p:nvPr/>
        </p:nvSpPr>
        <p:spPr>
          <a:xfrm>
            <a:off x="5571755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31" name="Rectangle 330"/>
          <p:cNvSpPr/>
          <p:nvPr/>
        </p:nvSpPr>
        <p:spPr>
          <a:xfrm>
            <a:off x="6214140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32" name="Rectangle 331"/>
          <p:cNvSpPr/>
          <p:nvPr/>
        </p:nvSpPr>
        <p:spPr>
          <a:xfrm>
            <a:off x="6414886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33" name="Rectangle 332"/>
          <p:cNvSpPr/>
          <p:nvPr/>
        </p:nvSpPr>
        <p:spPr>
          <a:xfrm>
            <a:off x="6615632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3436582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" grpId="0" animBg="1"/>
      <p:bldP spid="183" grpId="0" animBg="1"/>
      <p:bldP spid="188" grpId="0" animBg="1"/>
      <p:bldP spid="305" grpId="0" animBg="1"/>
      <p:bldP spid="306" grpId="0" animBg="1"/>
      <p:bldP spid="177" grpId="0" animBg="1"/>
      <p:bldP spid="300" grpId="0" animBg="1"/>
      <p:bldP spid="303" grpId="0" animBg="1"/>
      <p:bldP spid="135" grpId="0" animBg="1"/>
      <p:bldP spid="136" grpId="0" animBg="1"/>
      <p:bldP spid="138" grpId="0" animBg="1"/>
      <p:bldP spid="139" grpId="0" animBg="1"/>
      <p:bldP spid="141" grpId="0" animBg="1"/>
      <p:bldP spid="143" grpId="0" animBg="1"/>
      <p:bldP spid="144" grpId="0" animBg="1"/>
      <p:bldP spid="145" grpId="0" animBg="1"/>
      <p:bldP spid="146" grpId="0" animBg="1"/>
      <p:bldP spid="147" grpId="0" animBg="1"/>
      <p:bldP spid="148" grpId="0" animBg="1"/>
      <p:bldP spid="156" grpId="0" animBg="1"/>
      <p:bldP spid="157" grpId="0" animBg="1"/>
      <p:bldP spid="158" grpId="0" animBg="1"/>
      <p:bldP spid="159" grpId="0" animBg="1"/>
      <p:bldP spid="160" grpId="0" animBg="1"/>
      <p:bldP spid="161" grpId="0" animBg="1"/>
      <p:bldP spid="162" grpId="0" animBg="1"/>
      <p:bldP spid="163" grpId="0" animBg="1"/>
      <p:bldP spid="164" grpId="0" animBg="1"/>
      <p:bldP spid="165" grpId="0" animBg="1"/>
      <p:bldP spid="166" grpId="0" animBg="1"/>
      <p:bldP spid="167" grpId="0" animBg="1"/>
      <p:bldP spid="168" grpId="0" animBg="1"/>
      <p:bldP spid="169" grpId="0" animBg="1"/>
      <p:bldP spid="170" grpId="0" animBg="1"/>
      <p:bldP spid="171" grpId="0" animBg="1"/>
      <p:bldP spid="178" grpId="0" animBg="1"/>
      <p:bldP spid="179" grpId="0" animBg="1"/>
      <p:bldP spid="180" grpId="0" animBg="1"/>
      <p:bldP spid="181" grpId="0" animBg="1"/>
      <p:bldP spid="182" grpId="0" animBg="1"/>
      <p:bldP spid="185" grpId="0" animBg="1"/>
      <p:bldP spid="186" grpId="0" animBg="1"/>
      <p:bldP spid="187" grpId="0" animBg="1"/>
      <p:bldP spid="189" grpId="0" animBg="1"/>
      <p:bldP spid="190" grpId="0" animBg="1"/>
      <p:bldP spid="191" grpId="0" animBg="1"/>
      <p:bldP spid="192" grpId="0" animBg="1"/>
      <p:bldP spid="198" grpId="0" animBg="1"/>
      <p:bldP spid="199" grpId="0" animBg="1"/>
      <p:bldP spid="200" grpId="0" animBg="1"/>
      <p:bldP spid="201" grpId="0" animBg="1"/>
      <p:bldP spid="202" grpId="0" animBg="1"/>
      <p:bldP spid="203" grpId="0" animBg="1"/>
      <p:bldP spid="205" grpId="0" animBg="1"/>
      <p:bldP spid="206" grpId="0" animBg="1"/>
      <p:bldP spid="207" grpId="0" animBg="1"/>
      <p:bldP spid="208" grpId="0" animBg="1"/>
      <p:bldP spid="209" grpId="0" animBg="1"/>
      <p:bldP spid="210" grpId="0" animBg="1"/>
      <p:bldP spid="211" grpId="0" animBg="1"/>
      <p:bldP spid="212" grpId="0" animBg="1"/>
      <p:bldP spid="213" grpId="0" animBg="1"/>
      <p:bldP spid="219" grpId="0" animBg="1"/>
      <p:bldP spid="220" grpId="0" animBg="1"/>
      <p:bldP spid="221" grpId="0" animBg="1"/>
      <p:bldP spid="222" grpId="0" animBg="1"/>
      <p:bldP spid="223" grpId="0" animBg="1"/>
      <p:bldP spid="224" grpId="0" animBg="1"/>
      <p:bldP spid="225" grpId="0" animBg="1"/>
      <p:bldP spid="226" grpId="0" animBg="1"/>
      <p:bldP spid="227" grpId="0" animBg="1"/>
      <p:bldP spid="228" grpId="0" animBg="1"/>
      <p:bldP spid="246" grpId="0" animBg="1"/>
      <p:bldP spid="247" grpId="0" animBg="1"/>
      <p:bldP spid="304" grpId="0" animBg="1"/>
      <p:bldP spid="315" grpId="0" animBg="1"/>
      <p:bldP spid="316" grpId="0" animBg="1"/>
      <p:bldP spid="317" grpId="0" animBg="1"/>
      <p:bldP spid="318" grpId="0" animBg="1"/>
      <p:bldP spid="320" grpId="0" animBg="1"/>
      <p:bldP spid="321" grpId="0" animBg="1"/>
      <p:bldP spid="322" grpId="0" animBg="1"/>
      <p:bldP spid="325" grpId="0" animBg="1"/>
      <p:bldP spid="326" grpId="0" animBg="1"/>
      <p:bldP spid="327" grpId="0" animBg="1"/>
      <p:bldP spid="328" grpId="0" animBg="1"/>
      <p:bldP spid="329" grpId="0" animBg="1"/>
      <p:bldP spid="330" grpId="0" animBg="1"/>
      <p:bldP spid="331" grpId="0" animBg="1"/>
      <p:bldP spid="332" grpId="0" animBg="1"/>
      <p:bldP spid="333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03496"/>
          </a:xfrm>
        </p:spPr>
        <p:txBody>
          <a:bodyPr/>
          <a:lstStyle/>
          <a:p>
            <a:r>
              <a:rPr lang="en-US" dirty="0" smtClean="0"/>
              <a:t>Compiling LINQ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23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4014933" y="1154182"/>
            <a:ext cx="644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LINQ</a:t>
            </a:r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3179850" y="1700674"/>
            <a:ext cx="2314896" cy="32796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Cluster Compiler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3595955" y="2273371"/>
            <a:ext cx="1628454" cy="554805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3690990" y="2473717"/>
            <a:ext cx="282539" cy="154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4099388" y="2473717"/>
            <a:ext cx="282539" cy="154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/>
          <p:cNvSpPr/>
          <p:nvPr/>
        </p:nvSpPr>
        <p:spPr>
          <a:xfrm>
            <a:off x="4428160" y="2319605"/>
            <a:ext cx="282539" cy="154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/>
          <p:cNvSpPr/>
          <p:nvPr/>
        </p:nvSpPr>
        <p:spPr>
          <a:xfrm>
            <a:off x="4469257" y="2602143"/>
            <a:ext cx="282539" cy="154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/>
          <p:cNvSpPr/>
          <p:nvPr/>
        </p:nvSpPr>
        <p:spPr>
          <a:xfrm>
            <a:off x="4808304" y="2448031"/>
            <a:ext cx="282539" cy="154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Arrow Connector 19"/>
          <p:cNvCxnSpPr>
            <a:stCxn id="10" idx="6"/>
            <a:endCxn id="11" idx="2"/>
          </p:cNvCxnSpPr>
          <p:nvPr/>
        </p:nvCxnSpPr>
        <p:spPr>
          <a:xfrm>
            <a:off x="3973529" y="2550773"/>
            <a:ext cx="12585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1" idx="7"/>
            <a:endCxn id="12" idx="3"/>
          </p:cNvCxnSpPr>
          <p:nvPr/>
        </p:nvCxnSpPr>
        <p:spPr>
          <a:xfrm flipV="1">
            <a:off x="4340550" y="2451148"/>
            <a:ext cx="128987" cy="4513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2" idx="6"/>
            <a:endCxn id="18" idx="2"/>
          </p:cNvCxnSpPr>
          <p:nvPr/>
        </p:nvCxnSpPr>
        <p:spPr>
          <a:xfrm>
            <a:off x="4710699" y="2396661"/>
            <a:ext cx="97605" cy="1284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11" idx="5"/>
            <a:endCxn id="13" idx="2"/>
          </p:cNvCxnSpPr>
          <p:nvPr/>
        </p:nvCxnSpPr>
        <p:spPr>
          <a:xfrm>
            <a:off x="4340550" y="2605260"/>
            <a:ext cx="128707" cy="739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13" idx="6"/>
            <a:endCxn id="18" idx="3"/>
          </p:cNvCxnSpPr>
          <p:nvPr/>
        </p:nvCxnSpPr>
        <p:spPr>
          <a:xfrm flipV="1">
            <a:off x="4751796" y="2579574"/>
            <a:ext cx="97885" cy="996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5214132" y="2366107"/>
            <a:ext cx="1568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Dryad Job Plan</a:t>
            </a:r>
            <a:endParaRPr lang="en-US" dirty="0"/>
          </a:p>
        </p:txBody>
      </p:sp>
      <p:sp>
        <p:nvSpPr>
          <p:cNvPr id="31" name="TextBox 30"/>
          <p:cNvSpPr txBox="1"/>
          <p:nvPr/>
        </p:nvSpPr>
        <p:spPr>
          <a:xfrm>
            <a:off x="3498350" y="2853864"/>
            <a:ext cx="644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LINQ</a:t>
            </a:r>
            <a:endParaRPr lang="en-US" dirty="0"/>
          </a:p>
        </p:txBody>
      </p:sp>
      <p:cxnSp>
        <p:nvCxnSpPr>
          <p:cNvPr id="33" name="Straight Connector 32"/>
          <p:cNvCxnSpPr>
            <a:stCxn id="10" idx="2"/>
            <a:endCxn id="31" idx="1"/>
          </p:cNvCxnSpPr>
          <p:nvPr/>
        </p:nvCxnSpPr>
        <p:spPr>
          <a:xfrm flipH="1">
            <a:off x="3498350" y="2550773"/>
            <a:ext cx="192640" cy="4877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>
            <a:stCxn id="10" idx="6"/>
            <a:endCxn id="31" idx="3"/>
          </p:cNvCxnSpPr>
          <p:nvPr/>
        </p:nvCxnSpPr>
        <p:spPr>
          <a:xfrm>
            <a:off x="3973529" y="2550773"/>
            <a:ext cx="169549" cy="4877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Down Arrow 36"/>
          <p:cNvSpPr/>
          <p:nvPr/>
        </p:nvSpPr>
        <p:spPr>
          <a:xfrm>
            <a:off x="4111266" y="1494655"/>
            <a:ext cx="452063" cy="174660"/>
          </a:xfrm>
          <a:prstGeom prst="downArrow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Down Arrow 37"/>
          <p:cNvSpPr/>
          <p:nvPr/>
        </p:nvSpPr>
        <p:spPr>
          <a:xfrm>
            <a:off x="4111266" y="2065613"/>
            <a:ext cx="452063" cy="174660"/>
          </a:xfrm>
          <a:prstGeom prst="downArrow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Down Arrow 38"/>
          <p:cNvSpPr/>
          <p:nvPr/>
        </p:nvSpPr>
        <p:spPr>
          <a:xfrm>
            <a:off x="3606240" y="3194337"/>
            <a:ext cx="452063" cy="174660"/>
          </a:xfrm>
          <a:prstGeom prst="downArrow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/>
          <p:cNvSpPr/>
          <p:nvPr/>
        </p:nvSpPr>
        <p:spPr>
          <a:xfrm>
            <a:off x="2707948" y="3397859"/>
            <a:ext cx="2314896" cy="30807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 compiler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3" name="Rounded Rectangle 42"/>
          <p:cNvSpPr/>
          <p:nvPr/>
        </p:nvSpPr>
        <p:spPr>
          <a:xfrm>
            <a:off x="2957597" y="3967390"/>
            <a:ext cx="1628454" cy="554805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Oval 44"/>
          <p:cNvSpPr/>
          <p:nvPr/>
        </p:nvSpPr>
        <p:spPr>
          <a:xfrm>
            <a:off x="3073334" y="4078431"/>
            <a:ext cx="472462" cy="31558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900" dirty="0" smtClean="0">
                <a:solidFill>
                  <a:schemeClr val="tx1"/>
                </a:solidFill>
              </a:rPr>
              <a:t>Partition</a:t>
            </a:r>
            <a:endParaRPr lang="en-US" sz="900" dirty="0">
              <a:solidFill>
                <a:schemeClr val="tx1"/>
              </a:solidFill>
            </a:endParaRPr>
          </a:p>
        </p:txBody>
      </p:sp>
      <p:sp>
        <p:nvSpPr>
          <p:cNvPr id="46" name="Oval 45"/>
          <p:cNvSpPr/>
          <p:nvPr/>
        </p:nvSpPr>
        <p:spPr>
          <a:xfrm>
            <a:off x="3688423" y="4001375"/>
            <a:ext cx="282539" cy="15411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Oval 46"/>
          <p:cNvSpPr/>
          <p:nvPr/>
        </p:nvSpPr>
        <p:spPr>
          <a:xfrm>
            <a:off x="3696166" y="4304152"/>
            <a:ext cx="282539" cy="15411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Oval 47"/>
          <p:cNvSpPr/>
          <p:nvPr/>
        </p:nvSpPr>
        <p:spPr>
          <a:xfrm>
            <a:off x="4130421" y="4090413"/>
            <a:ext cx="361590" cy="257386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1000" dirty="0" smtClean="0">
                <a:solidFill>
                  <a:schemeClr val="tx1"/>
                </a:solidFill>
              </a:rPr>
              <a:t>Merge</a:t>
            </a:r>
            <a:endParaRPr lang="en-US" sz="1000" dirty="0">
              <a:solidFill>
                <a:schemeClr val="tx1"/>
              </a:solidFill>
            </a:endParaRPr>
          </a:p>
        </p:txBody>
      </p:sp>
      <p:cxnSp>
        <p:nvCxnSpPr>
          <p:cNvPr id="50" name="Straight Arrow Connector 49"/>
          <p:cNvCxnSpPr>
            <a:stCxn id="45" idx="7"/>
            <a:endCxn id="46" idx="2"/>
          </p:cNvCxnSpPr>
          <p:nvPr/>
        </p:nvCxnSpPr>
        <p:spPr>
          <a:xfrm flipV="1">
            <a:off x="3476606" y="4078431"/>
            <a:ext cx="211817" cy="46216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>
            <a:stCxn id="46" idx="6"/>
            <a:endCxn id="48" idx="1"/>
          </p:cNvCxnSpPr>
          <p:nvPr/>
        </p:nvCxnSpPr>
        <p:spPr>
          <a:xfrm>
            <a:off x="3970962" y="4078431"/>
            <a:ext cx="212413" cy="49675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Arrow Connector 51"/>
          <p:cNvCxnSpPr>
            <a:stCxn id="45" idx="5"/>
            <a:endCxn id="47" idx="2"/>
          </p:cNvCxnSpPr>
          <p:nvPr/>
        </p:nvCxnSpPr>
        <p:spPr>
          <a:xfrm>
            <a:off x="3476606" y="4347799"/>
            <a:ext cx="219560" cy="33409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>
            <a:stCxn id="47" idx="6"/>
            <a:endCxn id="48" idx="3"/>
          </p:cNvCxnSpPr>
          <p:nvPr/>
        </p:nvCxnSpPr>
        <p:spPr>
          <a:xfrm flipV="1">
            <a:off x="3978705" y="4310106"/>
            <a:ext cx="204670" cy="71102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Box 53"/>
          <p:cNvSpPr txBox="1"/>
          <p:nvPr/>
        </p:nvSpPr>
        <p:spPr>
          <a:xfrm>
            <a:off x="4596323" y="4060126"/>
            <a:ext cx="1459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Machine Plan</a:t>
            </a:r>
            <a:endParaRPr lang="en-US" dirty="0"/>
          </a:p>
        </p:txBody>
      </p:sp>
      <p:sp>
        <p:nvSpPr>
          <p:cNvPr id="55" name="Down Arrow 54"/>
          <p:cNvSpPr/>
          <p:nvPr/>
        </p:nvSpPr>
        <p:spPr>
          <a:xfrm>
            <a:off x="3606240" y="3744521"/>
            <a:ext cx="452063" cy="174660"/>
          </a:xfrm>
          <a:prstGeom prst="downArrow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TextBox 65"/>
          <p:cNvSpPr txBox="1"/>
          <p:nvPr/>
        </p:nvSpPr>
        <p:spPr>
          <a:xfrm>
            <a:off x="3507328" y="4631169"/>
            <a:ext cx="644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LINQ</a:t>
            </a:r>
            <a:endParaRPr lang="en-US" dirty="0"/>
          </a:p>
        </p:txBody>
      </p:sp>
      <p:cxnSp>
        <p:nvCxnSpPr>
          <p:cNvPr id="67" name="Straight Connector 66"/>
          <p:cNvCxnSpPr>
            <a:stCxn id="47" idx="6"/>
            <a:endCxn id="66" idx="3"/>
          </p:cNvCxnSpPr>
          <p:nvPr/>
        </p:nvCxnSpPr>
        <p:spPr>
          <a:xfrm>
            <a:off x="3978705" y="4381208"/>
            <a:ext cx="173351" cy="4346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/>
          <p:cNvCxnSpPr>
            <a:stCxn id="47" idx="2"/>
            <a:endCxn id="66" idx="1"/>
          </p:cNvCxnSpPr>
          <p:nvPr/>
        </p:nvCxnSpPr>
        <p:spPr>
          <a:xfrm flipH="1">
            <a:off x="3507328" y="4381208"/>
            <a:ext cx="188838" cy="4346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Down Arrow 72"/>
          <p:cNvSpPr/>
          <p:nvPr/>
        </p:nvSpPr>
        <p:spPr>
          <a:xfrm>
            <a:off x="3601747" y="4979532"/>
            <a:ext cx="452063" cy="174660"/>
          </a:xfrm>
          <a:prstGeom prst="downArrow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/>
          <p:cNvSpPr/>
          <p:nvPr/>
        </p:nvSpPr>
        <p:spPr>
          <a:xfrm>
            <a:off x="2733964" y="5233400"/>
            <a:ext cx="2314896" cy="30807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Core compiler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79" name="Picture 7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3343" y="5827621"/>
            <a:ext cx="431401" cy="431401"/>
          </a:xfrm>
          <a:prstGeom prst="rect">
            <a:avLst/>
          </a:prstGeom>
        </p:spPr>
      </p:pic>
      <p:sp>
        <p:nvSpPr>
          <p:cNvPr id="82" name="Down Arrow 81"/>
          <p:cNvSpPr/>
          <p:nvPr/>
        </p:nvSpPr>
        <p:spPr>
          <a:xfrm>
            <a:off x="3601747" y="5604756"/>
            <a:ext cx="452063" cy="174660"/>
          </a:xfrm>
          <a:prstGeom prst="downArrow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TextBox 82"/>
          <p:cNvSpPr txBox="1"/>
          <p:nvPr/>
        </p:nvSpPr>
        <p:spPr>
          <a:xfrm>
            <a:off x="4007073" y="5858655"/>
            <a:ext cx="21818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Single-threaded code</a:t>
            </a:r>
            <a:endParaRPr lang="en-US" dirty="0"/>
          </a:p>
        </p:txBody>
      </p:sp>
      <p:pic>
        <p:nvPicPr>
          <p:cNvPr id="93" name="Picture 2" descr="C:\Users\mbudiu\Pictures\TaskManag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57950" y="3963395"/>
            <a:ext cx="2418260" cy="5825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65394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8" grpId="0" animBg="1"/>
      <p:bldP spid="30" grpId="0"/>
      <p:bldP spid="31" grpId="0"/>
      <p:bldP spid="38" grpId="0" animBg="1"/>
      <p:bldP spid="39" grpId="0" animBg="1"/>
      <p:bldP spid="40" grpId="0" animBg="1"/>
      <p:bldP spid="43" grpId="0" animBg="1"/>
      <p:bldP spid="45" grpId="0" animBg="1"/>
      <p:bldP spid="46" grpId="0" animBg="1"/>
      <p:bldP spid="47" grpId="0" animBg="1"/>
      <p:bldP spid="48" grpId="0" animBg="1"/>
      <p:bldP spid="54" grpId="0"/>
      <p:bldP spid="55" grpId="0" animBg="1"/>
      <p:bldP spid="66" grpId="0"/>
      <p:bldP spid="73" grpId="0" animBg="1"/>
      <p:bldP spid="76" grpId="0" animBg="1"/>
      <p:bldP spid="82" grpId="0" animBg="1"/>
      <p:bldP spid="8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-17121"/>
            <a:ext cx="7886700" cy="847225"/>
          </a:xfrm>
        </p:spPr>
        <p:txBody>
          <a:bodyPr/>
          <a:lstStyle/>
          <a:p>
            <a:r>
              <a:rPr lang="en-US" dirty="0" smtClean="0"/>
              <a:t>Very expressive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24</a:t>
            </a:fld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304800" y="670246"/>
            <a:ext cx="4441861" cy="1569660"/>
          </a:xfrm>
          <a:prstGeom prst="rect">
            <a:avLst/>
          </a:prstGeom>
          <a:solidFill>
            <a:srgbClr val="CCFFFF"/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2400" dirty="0" err="1" smtClean="0"/>
              <a:t>var</a:t>
            </a:r>
            <a:r>
              <a:rPr lang="en-US" sz="2400" dirty="0" smtClean="0"/>
              <a:t> </a:t>
            </a:r>
            <a:r>
              <a:rPr lang="en-US" sz="2400" dirty="0"/>
              <a:t>result = </a:t>
            </a:r>
            <a:endParaRPr lang="en-US" sz="2400" dirty="0" smtClean="0"/>
          </a:p>
          <a:p>
            <a:r>
              <a:rPr lang="en-US" sz="2400" dirty="0" err="1" smtClean="0"/>
              <a:t>input.SelectMany</a:t>
            </a:r>
            <a:r>
              <a:rPr lang="en-US" sz="2400" dirty="0" smtClean="0"/>
              <a:t>(r </a:t>
            </a:r>
            <a:r>
              <a:rPr lang="en-US" sz="2400" dirty="0"/>
              <a:t>=&gt; </a:t>
            </a:r>
            <a:r>
              <a:rPr lang="en-US" sz="2400" dirty="0" smtClean="0">
                <a:solidFill>
                  <a:srgbClr val="FF0000"/>
                </a:solidFill>
              </a:rPr>
              <a:t>Mapper</a:t>
            </a:r>
            <a:r>
              <a:rPr lang="en-US" sz="2400" dirty="0" smtClean="0"/>
              <a:t>(r))</a:t>
            </a:r>
            <a:endParaRPr lang="en-US" sz="2400" dirty="0"/>
          </a:p>
          <a:p>
            <a:r>
              <a:rPr lang="en-US" sz="2400" dirty="0" smtClean="0"/>
              <a:t>          </a:t>
            </a:r>
            <a:r>
              <a:rPr lang="en-US" sz="2400" dirty="0"/>
              <a:t>.</a:t>
            </a:r>
            <a:r>
              <a:rPr lang="en-US" sz="2400" dirty="0" err="1" smtClean="0"/>
              <a:t>GroupBy</a:t>
            </a:r>
            <a:r>
              <a:rPr lang="en-US" sz="2400" dirty="0" smtClean="0"/>
              <a:t>(r </a:t>
            </a:r>
            <a:r>
              <a:rPr lang="en-US" sz="2400" dirty="0"/>
              <a:t>=&gt; </a:t>
            </a:r>
            <a:r>
              <a:rPr lang="en-US" sz="2400" dirty="0" smtClean="0">
                <a:solidFill>
                  <a:srgbClr val="FF0000"/>
                </a:solidFill>
              </a:rPr>
              <a:t>Key</a:t>
            </a:r>
            <a:r>
              <a:rPr lang="en-US" sz="2400" dirty="0" smtClean="0"/>
              <a:t>(r))</a:t>
            </a:r>
            <a:endParaRPr lang="en-US" sz="2400" dirty="0"/>
          </a:p>
          <a:p>
            <a:r>
              <a:rPr lang="en-US" sz="2400" dirty="0" smtClean="0"/>
              <a:t>          </a:t>
            </a:r>
            <a:r>
              <a:rPr lang="en-US" sz="2400" dirty="0"/>
              <a:t>.</a:t>
            </a:r>
            <a:r>
              <a:rPr lang="en-US" sz="2400" dirty="0" smtClean="0"/>
              <a:t>Select(g =&gt; </a:t>
            </a:r>
            <a:r>
              <a:rPr lang="en-US" sz="2400" dirty="0" smtClean="0">
                <a:solidFill>
                  <a:srgbClr val="FF0000"/>
                </a:solidFill>
              </a:rPr>
              <a:t>Reducer</a:t>
            </a:r>
            <a:r>
              <a:rPr lang="en-US" sz="2400" dirty="0" smtClean="0"/>
              <a:t>(g));</a:t>
            </a:r>
            <a:endParaRPr lang="en-US" sz="2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0511" y="877800"/>
            <a:ext cx="3740114" cy="1154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313469" y="2018697"/>
            <a:ext cx="13780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Map-Reduce</a:t>
            </a:r>
            <a:endParaRPr lang="en-US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478" y="3830337"/>
            <a:ext cx="4505500" cy="17074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99243" y="3712214"/>
            <a:ext cx="2529210" cy="22715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Box 8"/>
          <p:cNvSpPr txBox="1"/>
          <p:nvPr/>
        </p:nvSpPr>
        <p:spPr>
          <a:xfrm>
            <a:off x="1354627" y="5537771"/>
            <a:ext cx="1938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Distributed sorting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5542029" y="6433696"/>
            <a:ext cx="2656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Iterative machine-learning</a:t>
            </a:r>
            <a:endParaRPr lang="en-US" dirty="0"/>
          </a:p>
        </p:txBody>
      </p:sp>
      <p:pic>
        <p:nvPicPr>
          <p:cNvPr id="11" name="Picture 10" descr="graph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491327" y="2595584"/>
            <a:ext cx="1966623" cy="3880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085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1975" y="72158"/>
            <a:ext cx="7886700" cy="779462"/>
          </a:xfrm>
        </p:spPr>
        <p:txBody>
          <a:bodyPr>
            <a:normAutofit/>
          </a:bodyPr>
          <a:lstStyle/>
          <a:p>
            <a:r>
              <a:rPr lang="en-US" dirty="0" smtClean="0"/>
              <a:t>Kinect body tracking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975" y="851620"/>
            <a:ext cx="7886700" cy="4351338"/>
          </a:xfrm>
        </p:spPr>
        <p:txBody>
          <a:bodyPr/>
          <a:lstStyle/>
          <a:p>
            <a:r>
              <a:rPr lang="en-US" dirty="0" smtClean="0"/>
              <a:t>Decision forest</a:t>
            </a:r>
          </a:p>
          <a:p>
            <a:r>
              <a:rPr lang="en-US" dirty="0" smtClean="0"/>
              <a:t>Training written in DryadLINQ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25</a:t>
            </a:fld>
            <a:endParaRPr lang="en-US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7685" y="1962149"/>
            <a:ext cx="6477589" cy="48958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94082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8" name="Group 347"/>
          <p:cNvGrpSpPr/>
          <p:nvPr/>
        </p:nvGrpSpPr>
        <p:grpSpPr>
          <a:xfrm>
            <a:off x="152501" y="2469688"/>
            <a:ext cx="2768573" cy="3317851"/>
            <a:chOff x="3886200" y="1312204"/>
            <a:chExt cx="3463541" cy="4150701"/>
          </a:xfrm>
        </p:grpSpPr>
        <p:sp>
          <p:nvSpPr>
            <p:cNvPr id="349" name="Rounded Rectangle 348"/>
            <p:cNvSpPr/>
            <p:nvPr/>
          </p:nvSpPr>
          <p:spPr>
            <a:xfrm>
              <a:off x="3886200" y="1312204"/>
              <a:ext cx="3463541" cy="4150701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0" name="Rounded Rectangle 349"/>
            <p:cNvSpPr/>
            <p:nvPr/>
          </p:nvSpPr>
          <p:spPr>
            <a:xfrm>
              <a:off x="4800600" y="240308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51" name="Straight Arrow Connector 350"/>
            <p:cNvCxnSpPr>
              <a:stCxn id="374" idx="2"/>
              <a:endCxn id="350" idx="0"/>
            </p:cNvCxnSpPr>
            <p:nvPr/>
          </p:nvCxnSpPr>
          <p:spPr>
            <a:xfrm>
              <a:off x="4187952" y="2178717"/>
              <a:ext cx="879348" cy="22436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2" name="Rounded Rectangle 351"/>
            <p:cNvSpPr/>
            <p:nvPr/>
          </p:nvSpPr>
          <p:spPr>
            <a:xfrm>
              <a:off x="4876800" y="324128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3" name="Rounded Rectangle 352"/>
            <p:cNvSpPr/>
            <p:nvPr/>
          </p:nvSpPr>
          <p:spPr>
            <a:xfrm>
              <a:off x="5541789" y="324128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4" name="Rounded Rectangle 353"/>
            <p:cNvSpPr/>
            <p:nvPr/>
          </p:nvSpPr>
          <p:spPr>
            <a:xfrm>
              <a:off x="6206778" y="324128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55" name="Straight Arrow Connector 354"/>
            <p:cNvCxnSpPr>
              <a:stCxn id="353" idx="2"/>
              <a:endCxn id="378" idx="0"/>
            </p:cNvCxnSpPr>
            <p:nvPr/>
          </p:nvCxnSpPr>
          <p:spPr>
            <a:xfrm flipH="1">
              <a:off x="4816546" y="3505200"/>
              <a:ext cx="991943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6" name="Straight Arrow Connector 355"/>
            <p:cNvCxnSpPr>
              <a:stCxn id="350" idx="2"/>
              <a:endCxn id="353" idx="0"/>
            </p:cNvCxnSpPr>
            <p:nvPr/>
          </p:nvCxnSpPr>
          <p:spPr>
            <a:xfrm>
              <a:off x="5067300" y="2667000"/>
              <a:ext cx="741189" cy="574281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7" name="Straight Arrow Connector 356"/>
            <p:cNvCxnSpPr>
              <a:stCxn id="350" idx="2"/>
              <a:endCxn id="354" idx="0"/>
            </p:cNvCxnSpPr>
            <p:nvPr/>
          </p:nvCxnSpPr>
          <p:spPr>
            <a:xfrm>
              <a:off x="5067300" y="2667000"/>
              <a:ext cx="1406178" cy="574281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9" name="Rounded Rectangle 358"/>
            <p:cNvSpPr/>
            <p:nvPr/>
          </p:nvSpPr>
          <p:spPr>
            <a:xfrm>
              <a:off x="5214835" y="3886200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60" name="Straight Arrow Connector 359"/>
            <p:cNvCxnSpPr>
              <a:stCxn id="352" idx="2"/>
              <a:endCxn id="378" idx="0"/>
            </p:cNvCxnSpPr>
            <p:nvPr/>
          </p:nvCxnSpPr>
          <p:spPr>
            <a:xfrm flipH="1">
              <a:off x="4816546" y="3505200"/>
              <a:ext cx="326954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1" name="Straight Arrow Connector 360"/>
            <p:cNvCxnSpPr>
              <a:stCxn id="354" idx="2"/>
              <a:endCxn id="378" idx="0"/>
            </p:cNvCxnSpPr>
            <p:nvPr/>
          </p:nvCxnSpPr>
          <p:spPr>
            <a:xfrm flipH="1">
              <a:off x="4816546" y="3505200"/>
              <a:ext cx="1656932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2" name="Straight Arrow Connector 361"/>
            <p:cNvCxnSpPr>
              <a:stCxn id="352" idx="2"/>
              <a:endCxn id="359" idx="0"/>
            </p:cNvCxnSpPr>
            <p:nvPr/>
          </p:nvCxnSpPr>
          <p:spPr>
            <a:xfrm>
              <a:off x="5143500" y="3505200"/>
              <a:ext cx="338035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3" name="Straight Arrow Connector 362"/>
            <p:cNvCxnSpPr>
              <a:stCxn id="353" idx="2"/>
              <a:endCxn id="359" idx="0"/>
            </p:cNvCxnSpPr>
            <p:nvPr/>
          </p:nvCxnSpPr>
          <p:spPr>
            <a:xfrm flipH="1">
              <a:off x="5481535" y="3505200"/>
              <a:ext cx="326954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4" name="Straight Arrow Connector 363"/>
            <p:cNvCxnSpPr>
              <a:stCxn id="354" idx="2"/>
              <a:endCxn id="359" idx="0"/>
            </p:cNvCxnSpPr>
            <p:nvPr/>
          </p:nvCxnSpPr>
          <p:spPr>
            <a:xfrm flipH="1">
              <a:off x="5481535" y="3505200"/>
              <a:ext cx="991943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6" name="Straight Arrow Connector 365"/>
            <p:cNvCxnSpPr>
              <a:stCxn id="350" idx="2"/>
              <a:endCxn id="352" idx="0"/>
            </p:cNvCxnSpPr>
            <p:nvPr/>
          </p:nvCxnSpPr>
          <p:spPr>
            <a:xfrm>
              <a:off x="5067300" y="2667000"/>
              <a:ext cx="76200" cy="574281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8" name="Straight Arrow Connector 367"/>
            <p:cNvCxnSpPr>
              <a:stCxn id="359" idx="2"/>
              <a:endCxn id="392" idx="0"/>
            </p:cNvCxnSpPr>
            <p:nvPr/>
          </p:nvCxnSpPr>
          <p:spPr>
            <a:xfrm>
              <a:off x="5481535" y="4150119"/>
              <a:ext cx="0" cy="22191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9" name="Straight Arrow Connector 368"/>
            <p:cNvCxnSpPr>
              <a:stCxn id="378" idx="2"/>
              <a:endCxn id="395" idx="0"/>
            </p:cNvCxnSpPr>
            <p:nvPr/>
          </p:nvCxnSpPr>
          <p:spPr>
            <a:xfrm>
              <a:off x="4816546" y="4150119"/>
              <a:ext cx="0" cy="22191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0" name="Rounded Rectangle 369"/>
            <p:cNvSpPr/>
            <p:nvPr/>
          </p:nvSpPr>
          <p:spPr>
            <a:xfrm>
              <a:off x="5503689" y="492987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71" name="Straight Arrow Connector 370"/>
            <p:cNvCxnSpPr>
              <a:stCxn id="392" idx="2"/>
              <a:endCxn id="370" idx="0"/>
            </p:cNvCxnSpPr>
            <p:nvPr/>
          </p:nvCxnSpPr>
          <p:spPr>
            <a:xfrm>
              <a:off x="5481535" y="4635952"/>
              <a:ext cx="288854" cy="29391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2" name="Straight Arrow Connector 371"/>
            <p:cNvCxnSpPr>
              <a:stCxn id="395" idx="2"/>
              <a:endCxn id="370" idx="0"/>
            </p:cNvCxnSpPr>
            <p:nvPr/>
          </p:nvCxnSpPr>
          <p:spPr>
            <a:xfrm>
              <a:off x="4816546" y="4635952"/>
              <a:ext cx="953843" cy="29391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4" name="Rounded Rectangle 373"/>
            <p:cNvSpPr/>
            <p:nvPr/>
          </p:nvSpPr>
          <p:spPr>
            <a:xfrm>
              <a:off x="3921252" y="1914798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5" name="Rounded Rectangle 374"/>
            <p:cNvSpPr/>
            <p:nvPr/>
          </p:nvSpPr>
          <p:spPr>
            <a:xfrm>
              <a:off x="5888211" y="3886200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6" name="Rounded Rectangle 375"/>
            <p:cNvSpPr/>
            <p:nvPr/>
          </p:nvSpPr>
          <p:spPr>
            <a:xfrm>
              <a:off x="6553200" y="3886200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77" name="Straight Arrow Connector 376"/>
            <p:cNvCxnSpPr>
              <a:stCxn id="376" idx="2"/>
              <a:endCxn id="394" idx="0"/>
            </p:cNvCxnSpPr>
            <p:nvPr/>
          </p:nvCxnSpPr>
          <p:spPr>
            <a:xfrm>
              <a:off x="6819900" y="4150119"/>
              <a:ext cx="0" cy="22191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8" name="Rounded Rectangle 377"/>
            <p:cNvSpPr/>
            <p:nvPr/>
          </p:nvSpPr>
          <p:spPr>
            <a:xfrm>
              <a:off x="4549846" y="3886200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79" name="Straight Arrow Connector 378"/>
            <p:cNvCxnSpPr>
              <a:stCxn id="354" idx="2"/>
              <a:endCxn id="376" idx="0"/>
            </p:cNvCxnSpPr>
            <p:nvPr/>
          </p:nvCxnSpPr>
          <p:spPr>
            <a:xfrm>
              <a:off x="6473478" y="3505200"/>
              <a:ext cx="346422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0" name="Straight Arrow Connector 379"/>
            <p:cNvCxnSpPr>
              <a:stCxn id="354" idx="2"/>
              <a:endCxn id="375" idx="0"/>
            </p:cNvCxnSpPr>
            <p:nvPr/>
          </p:nvCxnSpPr>
          <p:spPr>
            <a:xfrm flipH="1">
              <a:off x="6154911" y="3505200"/>
              <a:ext cx="318567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1" name="Straight Arrow Connector 380"/>
            <p:cNvCxnSpPr>
              <a:stCxn id="353" idx="2"/>
              <a:endCxn id="375" idx="0"/>
            </p:cNvCxnSpPr>
            <p:nvPr/>
          </p:nvCxnSpPr>
          <p:spPr>
            <a:xfrm>
              <a:off x="5808489" y="3505200"/>
              <a:ext cx="346422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2" name="Straight Arrow Connector 381"/>
            <p:cNvCxnSpPr>
              <a:stCxn id="375" idx="2"/>
              <a:endCxn id="393" idx="0"/>
            </p:cNvCxnSpPr>
            <p:nvPr/>
          </p:nvCxnSpPr>
          <p:spPr>
            <a:xfrm>
              <a:off x="6154911" y="4150119"/>
              <a:ext cx="0" cy="22191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3" name="Straight Arrow Connector 382"/>
            <p:cNvCxnSpPr>
              <a:stCxn id="393" idx="2"/>
              <a:endCxn id="370" idx="0"/>
            </p:cNvCxnSpPr>
            <p:nvPr/>
          </p:nvCxnSpPr>
          <p:spPr>
            <a:xfrm flipH="1">
              <a:off x="5770389" y="4635952"/>
              <a:ext cx="384522" cy="29391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4" name="Straight Arrow Connector 383"/>
            <p:cNvCxnSpPr>
              <a:stCxn id="394" idx="2"/>
              <a:endCxn id="370" idx="0"/>
            </p:cNvCxnSpPr>
            <p:nvPr/>
          </p:nvCxnSpPr>
          <p:spPr>
            <a:xfrm flipH="1">
              <a:off x="5770389" y="4635952"/>
              <a:ext cx="1049511" cy="29391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5" name="Straight Arrow Connector 384"/>
            <p:cNvCxnSpPr>
              <a:stCxn id="353" idx="2"/>
              <a:endCxn id="376" idx="0"/>
            </p:cNvCxnSpPr>
            <p:nvPr/>
          </p:nvCxnSpPr>
          <p:spPr>
            <a:xfrm>
              <a:off x="5808489" y="3505200"/>
              <a:ext cx="1011411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6" name="Straight Arrow Connector 385"/>
            <p:cNvCxnSpPr>
              <a:stCxn id="352" idx="2"/>
              <a:endCxn id="375" idx="0"/>
            </p:cNvCxnSpPr>
            <p:nvPr/>
          </p:nvCxnSpPr>
          <p:spPr>
            <a:xfrm>
              <a:off x="5143500" y="3505200"/>
              <a:ext cx="1011411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7" name="Straight Arrow Connector 386"/>
            <p:cNvCxnSpPr>
              <a:endCxn id="376" idx="0"/>
            </p:cNvCxnSpPr>
            <p:nvPr/>
          </p:nvCxnSpPr>
          <p:spPr>
            <a:xfrm>
              <a:off x="5165484" y="3581400"/>
              <a:ext cx="1654416" cy="3048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8" name="Elbow Connector 387"/>
            <p:cNvCxnSpPr>
              <a:stCxn id="374" idx="2"/>
              <a:endCxn id="395" idx="1"/>
            </p:cNvCxnSpPr>
            <p:nvPr/>
          </p:nvCxnSpPr>
          <p:spPr>
            <a:xfrm rot="16200000" flipH="1">
              <a:off x="3206261" y="3160408"/>
              <a:ext cx="2325276" cy="361894"/>
            </a:xfrm>
            <a:prstGeom prst="bentConnector2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9" name="Elbow Connector 388"/>
            <p:cNvCxnSpPr>
              <a:stCxn id="374" idx="2"/>
              <a:endCxn id="394" idx="1"/>
            </p:cNvCxnSpPr>
            <p:nvPr/>
          </p:nvCxnSpPr>
          <p:spPr>
            <a:xfrm rot="16200000" flipH="1">
              <a:off x="4207938" y="2158731"/>
              <a:ext cx="2325276" cy="2365248"/>
            </a:xfrm>
            <a:prstGeom prst="bentConnector2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0" name="Elbow Connector 389"/>
            <p:cNvCxnSpPr>
              <a:stCxn id="374" idx="2"/>
              <a:endCxn id="393" idx="1"/>
            </p:cNvCxnSpPr>
            <p:nvPr/>
          </p:nvCxnSpPr>
          <p:spPr>
            <a:xfrm rot="16200000" flipH="1">
              <a:off x="3875443" y="2491225"/>
              <a:ext cx="2325276" cy="1700259"/>
            </a:xfrm>
            <a:prstGeom prst="bentConnector2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1" name="Elbow Connector 390"/>
            <p:cNvCxnSpPr>
              <a:stCxn id="374" idx="2"/>
              <a:endCxn id="392" idx="1"/>
            </p:cNvCxnSpPr>
            <p:nvPr/>
          </p:nvCxnSpPr>
          <p:spPr>
            <a:xfrm rot="16200000" flipH="1">
              <a:off x="3538755" y="2827913"/>
              <a:ext cx="2325276" cy="1026883"/>
            </a:xfrm>
            <a:prstGeom prst="bentConnector2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2" name="Rounded Rectangle 391"/>
            <p:cNvSpPr/>
            <p:nvPr/>
          </p:nvSpPr>
          <p:spPr>
            <a:xfrm>
              <a:off x="5214835" y="4372033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3" name="Rounded Rectangle 392"/>
            <p:cNvSpPr/>
            <p:nvPr/>
          </p:nvSpPr>
          <p:spPr>
            <a:xfrm>
              <a:off x="5888211" y="4372033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4" name="Rounded Rectangle 393"/>
            <p:cNvSpPr/>
            <p:nvPr/>
          </p:nvSpPr>
          <p:spPr>
            <a:xfrm>
              <a:off x="6553200" y="4372033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5" name="Rounded Rectangle 394"/>
            <p:cNvSpPr/>
            <p:nvPr/>
          </p:nvSpPr>
          <p:spPr>
            <a:xfrm>
              <a:off x="4549846" y="4372033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cxnSp>
        <p:nvCxnSpPr>
          <p:cNvPr id="398" name="Straight Arrow Connector 397"/>
          <p:cNvCxnSpPr>
            <a:stCxn id="317" idx="0"/>
            <a:endCxn id="350" idx="0"/>
          </p:cNvCxnSpPr>
          <p:nvPr/>
        </p:nvCxnSpPr>
        <p:spPr>
          <a:xfrm flipH="1">
            <a:off x="1096610" y="1714606"/>
            <a:ext cx="1407520" cy="1627071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9" name="Straight Arrow Connector 398"/>
          <p:cNvCxnSpPr>
            <a:stCxn id="46" idx="0"/>
            <a:endCxn id="352" idx="0"/>
          </p:cNvCxnSpPr>
          <p:nvPr/>
        </p:nvCxnSpPr>
        <p:spPr>
          <a:xfrm flipH="1">
            <a:off x="1157520" y="2011103"/>
            <a:ext cx="2266675" cy="2000587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0" name="Straight Arrow Connector 399"/>
          <p:cNvCxnSpPr>
            <a:stCxn id="48" idx="0"/>
            <a:endCxn id="353" idx="0"/>
          </p:cNvCxnSpPr>
          <p:nvPr/>
        </p:nvCxnSpPr>
        <p:spPr>
          <a:xfrm flipH="1">
            <a:off x="1689078" y="2011103"/>
            <a:ext cx="2463993" cy="2000587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1" name="Straight Arrow Connector 400"/>
          <p:cNvCxnSpPr>
            <a:stCxn id="49" idx="0"/>
            <a:endCxn id="354" idx="0"/>
          </p:cNvCxnSpPr>
          <p:nvPr/>
        </p:nvCxnSpPr>
        <p:spPr>
          <a:xfrm flipH="1">
            <a:off x="2220635" y="2011103"/>
            <a:ext cx="2665792" cy="2000587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Straight Arrow Connector 183"/>
          <p:cNvCxnSpPr>
            <a:stCxn id="370" idx="2"/>
            <a:endCxn id="168" idx="0"/>
          </p:cNvCxnSpPr>
          <p:nvPr/>
        </p:nvCxnSpPr>
        <p:spPr>
          <a:xfrm>
            <a:off x="1658623" y="5572422"/>
            <a:ext cx="891293" cy="215116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2" name="Straight Arrow Connector 241"/>
          <p:cNvCxnSpPr>
            <a:stCxn id="229" idx="2"/>
            <a:endCxn id="374" idx="0"/>
          </p:cNvCxnSpPr>
          <p:nvPr/>
        </p:nvCxnSpPr>
        <p:spPr>
          <a:xfrm flipH="1">
            <a:off x="393706" y="2100246"/>
            <a:ext cx="663418" cy="851124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Isosceles Triangle 43"/>
          <p:cNvSpPr/>
          <p:nvPr/>
        </p:nvSpPr>
        <p:spPr>
          <a:xfrm flipV="1">
            <a:off x="2163036" y="1524288"/>
            <a:ext cx="670013" cy="182731"/>
          </a:xfrm>
          <a:prstGeom prst="triangle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Isosceles Triangle 45"/>
          <p:cNvSpPr/>
          <p:nvPr/>
        </p:nvSpPr>
        <p:spPr>
          <a:xfrm flipV="1">
            <a:off x="3089189" y="1828372"/>
            <a:ext cx="670013" cy="182731"/>
          </a:xfrm>
          <a:prstGeom prst="triangle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TextBox 46"/>
          <p:cNvSpPr txBox="1"/>
          <p:nvPr/>
        </p:nvSpPr>
        <p:spPr>
          <a:xfrm>
            <a:off x="1887909" y="1249821"/>
            <a:ext cx="12202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Partial tree</a:t>
            </a:r>
            <a:endParaRPr lang="en-US" dirty="0"/>
          </a:p>
        </p:txBody>
      </p:sp>
      <p:sp>
        <p:nvSpPr>
          <p:cNvPr id="48" name="Isosceles Triangle 47"/>
          <p:cNvSpPr/>
          <p:nvPr/>
        </p:nvSpPr>
        <p:spPr>
          <a:xfrm flipV="1">
            <a:off x="3818064" y="1828372"/>
            <a:ext cx="670013" cy="182731"/>
          </a:xfrm>
          <a:prstGeom prst="triangle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Isosceles Triangle 48"/>
          <p:cNvSpPr/>
          <p:nvPr/>
        </p:nvSpPr>
        <p:spPr>
          <a:xfrm flipV="1">
            <a:off x="4551420" y="1828372"/>
            <a:ext cx="670013" cy="182731"/>
          </a:xfrm>
          <a:prstGeom prst="triangle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TextBox 49"/>
          <p:cNvSpPr txBox="1"/>
          <p:nvPr/>
        </p:nvSpPr>
        <p:spPr>
          <a:xfrm>
            <a:off x="3753292" y="1280998"/>
            <a:ext cx="849593" cy="369332"/>
          </a:xfrm>
          <a:prstGeom prst="rect">
            <a:avLst/>
          </a:prstGeom>
          <a:noFill/>
          <a:ln w="19050">
            <a:noFill/>
            <a:headEnd type="none" w="med" len="med"/>
            <a:tailEnd type="triangle" w="med" len="med"/>
          </a:ln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Images</a:t>
            </a:r>
            <a:endParaRPr lang="en-US" dirty="0"/>
          </a:p>
        </p:txBody>
      </p:sp>
      <p:sp>
        <p:nvSpPr>
          <p:cNvPr id="168" name="Rounded Rectangle 167"/>
          <p:cNvSpPr/>
          <p:nvPr/>
        </p:nvSpPr>
        <p:spPr>
          <a:xfrm>
            <a:off x="2336730" y="5787539"/>
            <a:ext cx="426372" cy="210963"/>
          </a:xfrm>
          <a:prstGeom prst="roundRect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7" name="Rounded Rectangle 176"/>
          <p:cNvSpPr/>
          <p:nvPr/>
        </p:nvSpPr>
        <p:spPr>
          <a:xfrm>
            <a:off x="2336730" y="6146310"/>
            <a:ext cx="426372" cy="210963"/>
          </a:xfrm>
          <a:prstGeom prst="roundRect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1" name="Straight Arrow Connector 180"/>
          <p:cNvCxnSpPr>
            <a:stCxn id="168" idx="2"/>
            <a:endCxn id="177" idx="0"/>
          </p:cNvCxnSpPr>
          <p:nvPr/>
        </p:nvCxnSpPr>
        <p:spPr>
          <a:xfrm>
            <a:off x="2549916" y="5998502"/>
            <a:ext cx="0" cy="147809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2" name="Right Brace 201"/>
          <p:cNvSpPr/>
          <p:nvPr/>
        </p:nvSpPr>
        <p:spPr>
          <a:xfrm rot="5400000" flipH="1">
            <a:off x="4079110" y="643870"/>
            <a:ext cx="121820" cy="2101661"/>
          </a:xfrm>
          <a:prstGeom prst="rightBrace">
            <a:avLst>
              <a:gd name="adj1" fmla="val 36333"/>
              <a:gd name="adj2" fmla="val 50000"/>
            </a:avLst>
          </a:prstGeom>
          <a:ln w="19050">
            <a:solidFill>
              <a:schemeClr val="tx1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2" name="Isosceles Triangle 221"/>
          <p:cNvSpPr/>
          <p:nvPr/>
        </p:nvSpPr>
        <p:spPr>
          <a:xfrm flipV="1">
            <a:off x="711637" y="1512733"/>
            <a:ext cx="670013" cy="182731"/>
          </a:xfrm>
          <a:prstGeom prst="triangle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3" name="TextBox 222"/>
          <p:cNvSpPr txBox="1"/>
          <p:nvPr/>
        </p:nvSpPr>
        <p:spPr>
          <a:xfrm>
            <a:off x="561093" y="1219270"/>
            <a:ext cx="992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Features</a:t>
            </a:r>
          </a:p>
        </p:txBody>
      </p:sp>
      <p:sp>
        <p:nvSpPr>
          <p:cNvPr id="229" name="Rounded Rectangle 228"/>
          <p:cNvSpPr/>
          <p:nvPr/>
        </p:nvSpPr>
        <p:spPr>
          <a:xfrm>
            <a:off x="843938" y="1889283"/>
            <a:ext cx="426372" cy="210963"/>
          </a:xfrm>
          <a:prstGeom prst="roundRect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0" name="Rectangle 229"/>
          <p:cNvSpPr/>
          <p:nvPr/>
        </p:nvSpPr>
        <p:spPr>
          <a:xfrm>
            <a:off x="1270139" y="1847152"/>
            <a:ext cx="1163242" cy="369332"/>
          </a:xfrm>
          <a:prstGeom prst="rect">
            <a:avLst/>
          </a:prstGeom>
          <a:ln w="19050">
            <a:noFill/>
            <a:headEnd type="none" w="med" len="med"/>
            <a:tailEnd type="triangle" w="med" len="med"/>
          </a:ln>
        </p:spPr>
        <p:txBody>
          <a:bodyPr wrap="square">
            <a:spAutoFit/>
          </a:bodyPr>
          <a:lstStyle/>
          <a:p>
            <a:r>
              <a:rPr lang="en-US" dirty="0" smtClean="0"/>
              <a:t>split</a:t>
            </a:r>
            <a:endParaRPr lang="en-US" dirty="0"/>
          </a:p>
        </p:txBody>
      </p:sp>
      <p:cxnSp>
        <p:nvCxnSpPr>
          <p:cNvPr id="239" name="Straight Arrow Connector 238"/>
          <p:cNvCxnSpPr>
            <a:stCxn id="222" idx="0"/>
            <a:endCxn id="229" idx="0"/>
          </p:cNvCxnSpPr>
          <p:nvPr/>
        </p:nvCxnSpPr>
        <p:spPr>
          <a:xfrm>
            <a:off x="1046643" y="1695463"/>
            <a:ext cx="10481" cy="193819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26" name="Group 325"/>
          <p:cNvGrpSpPr/>
          <p:nvPr/>
        </p:nvGrpSpPr>
        <p:grpSpPr>
          <a:xfrm>
            <a:off x="3145734" y="2469687"/>
            <a:ext cx="2950266" cy="3317851"/>
            <a:chOff x="3784987" y="1311360"/>
            <a:chExt cx="3690844" cy="4150701"/>
          </a:xfrm>
        </p:grpSpPr>
        <p:sp>
          <p:nvSpPr>
            <p:cNvPr id="11" name="Rounded Rectangle 10"/>
            <p:cNvSpPr/>
            <p:nvPr/>
          </p:nvSpPr>
          <p:spPr>
            <a:xfrm>
              <a:off x="3784987" y="1311360"/>
              <a:ext cx="3690844" cy="4150701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" name="Rounded Rectangle 2"/>
            <p:cNvSpPr/>
            <p:nvPr/>
          </p:nvSpPr>
          <p:spPr>
            <a:xfrm>
              <a:off x="4800600" y="240308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0" name="Straight Arrow Connector 9"/>
            <p:cNvCxnSpPr>
              <a:stCxn id="231" idx="2"/>
              <a:endCxn id="3" idx="0"/>
            </p:cNvCxnSpPr>
            <p:nvPr/>
          </p:nvCxnSpPr>
          <p:spPr>
            <a:xfrm>
              <a:off x="4187952" y="2178717"/>
              <a:ext cx="879348" cy="22436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Rounded Rectangle 51"/>
            <p:cNvSpPr/>
            <p:nvPr/>
          </p:nvSpPr>
          <p:spPr>
            <a:xfrm>
              <a:off x="4876800" y="324128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Rounded Rectangle 52"/>
            <p:cNvSpPr/>
            <p:nvPr/>
          </p:nvSpPr>
          <p:spPr>
            <a:xfrm>
              <a:off x="5541789" y="324128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Rounded Rectangle 53"/>
            <p:cNvSpPr/>
            <p:nvPr/>
          </p:nvSpPr>
          <p:spPr>
            <a:xfrm>
              <a:off x="6206778" y="324128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57" name="Straight Arrow Connector 56"/>
            <p:cNvCxnSpPr>
              <a:stCxn id="53" idx="2"/>
              <a:endCxn id="94" idx="0"/>
            </p:cNvCxnSpPr>
            <p:nvPr/>
          </p:nvCxnSpPr>
          <p:spPr>
            <a:xfrm flipH="1">
              <a:off x="4816546" y="3505200"/>
              <a:ext cx="991943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Arrow Connector 59"/>
            <p:cNvCxnSpPr>
              <a:stCxn id="3" idx="2"/>
              <a:endCxn id="53" idx="0"/>
            </p:cNvCxnSpPr>
            <p:nvPr/>
          </p:nvCxnSpPr>
          <p:spPr>
            <a:xfrm>
              <a:off x="5067300" y="2667000"/>
              <a:ext cx="741189" cy="574281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Arrow Connector 62"/>
            <p:cNvCxnSpPr>
              <a:stCxn id="3" idx="2"/>
              <a:endCxn id="54" idx="0"/>
            </p:cNvCxnSpPr>
            <p:nvPr/>
          </p:nvCxnSpPr>
          <p:spPr>
            <a:xfrm>
              <a:off x="5067300" y="2667000"/>
              <a:ext cx="1406178" cy="574281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5" name="Rounded Rectangle 94"/>
            <p:cNvSpPr/>
            <p:nvPr/>
          </p:nvSpPr>
          <p:spPr>
            <a:xfrm>
              <a:off x="5214835" y="3886200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98" name="Straight Arrow Connector 97"/>
            <p:cNvCxnSpPr>
              <a:stCxn id="52" idx="2"/>
              <a:endCxn id="94" idx="0"/>
            </p:cNvCxnSpPr>
            <p:nvPr/>
          </p:nvCxnSpPr>
          <p:spPr>
            <a:xfrm flipH="1">
              <a:off x="4816546" y="3505200"/>
              <a:ext cx="326954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Arrow Connector 98"/>
            <p:cNvCxnSpPr>
              <a:stCxn id="54" idx="2"/>
              <a:endCxn id="94" idx="0"/>
            </p:cNvCxnSpPr>
            <p:nvPr/>
          </p:nvCxnSpPr>
          <p:spPr>
            <a:xfrm flipH="1">
              <a:off x="4816546" y="3505200"/>
              <a:ext cx="1656932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Arrow Connector 99"/>
            <p:cNvCxnSpPr>
              <a:stCxn id="52" idx="2"/>
              <a:endCxn id="95" idx="0"/>
            </p:cNvCxnSpPr>
            <p:nvPr/>
          </p:nvCxnSpPr>
          <p:spPr>
            <a:xfrm>
              <a:off x="5143500" y="3505200"/>
              <a:ext cx="338035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Arrow Connector 100"/>
            <p:cNvCxnSpPr>
              <a:stCxn id="53" idx="2"/>
              <a:endCxn id="95" idx="0"/>
            </p:cNvCxnSpPr>
            <p:nvPr/>
          </p:nvCxnSpPr>
          <p:spPr>
            <a:xfrm flipH="1">
              <a:off x="5481535" y="3505200"/>
              <a:ext cx="326954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Arrow Connector 101"/>
            <p:cNvCxnSpPr>
              <a:stCxn id="54" idx="2"/>
              <a:endCxn id="95" idx="0"/>
            </p:cNvCxnSpPr>
            <p:nvPr/>
          </p:nvCxnSpPr>
          <p:spPr>
            <a:xfrm flipH="1">
              <a:off x="5481535" y="3505200"/>
              <a:ext cx="991943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Arrow Connector 129"/>
            <p:cNvCxnSpPr>
              <a:stCxn id="3" idx="2"/>
              <a:endCxn id="52" idx="0"/>
            </p:cNvCxnSpPr>
            <p:nvPr/>
          </p:nvCxnSpPr>
          <p:spPr>
            <a:xfrm>
              <a:off x="5067300" y="2667000"/>
              <a:ext cx="76200" cy="574281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Straight Arrow Connector 147"/>
            <p:cNvCxnSpPr>
              <a:stCxn id="95" idx="2"/>
              <a:endCxn id="129" idx="0"/>
            </p:cNvCxnSpPr>
            <p:nvPr/>
          </p:nvCxnSpPr>
          <p:spPr>
            <a:xfrm>
              <a:off x="5481535" y="4150119"/>
              <a:ext cx="0" cy="22191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Straight Arrow Connector 150"/>
            <p:cNvCxnSpPr>
              <a:stCxn id="94" idx="2"/>
              <a:endCxn id="128" idx="0"/>
            </p:cNvCxnSpPr>
            <p:nvPr/>
          </p:nvCxnSpPr>
          <p:spPr>
            <a:xfrm>
              <a:off x="4816546" y="4150119"/>
              <a:ext cx="0" cy="22191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6" name="Rounded Rectangle 155"/>
            <p:cNvSpPr/>
            <p:nvPr/>
          </p:nvSpPr>
          <p:spPr>
            <a:xfrm>
              <a:off x="5503689" y="492987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0" name="Straight Arrow Connector 159"/>
            <p:cNvCxnSpPr>
              <a:stCxn id="129" idx="2"/>
              <a:endCxn id="156" idx="0"/>
            </p:cNvCxnSpPr>
            <p:nvPr/>
          </p:nvCxnSpPr>
          <p:spPr>
            <a:xfrm>
              <a:off x="5481535" y="4635952"/>
              <a:ext cx="288854" cy="29391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1" name="Straight Arrow Connector 160"/>
            <p:cNvCxnSpPr>
              <a:stCxn id="128" idx="2"/>
              <a:endCxn id="156" idx="0"/>
            </p:cNvCxnSpPr>
            <p:nvPr/>
          </p:nvCxnSpPr>
          <p:spPr>
            <a:xfrm>
              <a:off x="4816546" y="4635952"/>
              <a:ext cx="953843" cy="29391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1" name="Rounded Rectangle 230"/>
            <p:cNvSpPr/>
            <p:nvPr/>
          </p:nvSpPr>
          <p:spPr>
            <a:xfrm>
              <a:off x="3921252" y="1914798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3" name="Rounded Rectangle 262"/>
            <p:cNvSpPr/>
            <p:nvPr/>
          </p:nvSpPr>
          <p:spPr>
            <a:xfrm>
              <a:off x="5888211" y="3886200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4" name="Rounded Rectangle 263"/>
            <p:cNvSpPr/>
            <p:nvPr/>
          </p:nvSpPr>
          <p:spPr>
            <a:xfrm>
              <a:off x="6553200" y="3886200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67" name="Straight Arrow Connector 266"/>
            <p:cNvCxnSpPr>
              <a:stCxn id="264" idx="2"/>
              <a:endCxn id="266" idx="0"/>
            </p:cNvCxnSpPr>
            <p:nvPr/>
          </p:nvCxnSpPr>
          <p:spPr>
            <a:xfrm>
              <a:off x="6819900" y="4150119"/>
              <a:ext cx="0" cy="22191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4" name="Rounded Rectangle 93"/>
            <p:cNvSpPr/>
            <p:nvPr/>
          </p:nvSpPr>
          <p:spPr>
            <a:xfrm>
              <a:off x="4549846" y="3886200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80" name="Straight Arrow Connector 279"/>
            <p:cNvCxnSpPr>
              <a:stCxn id="54" idx="2"/>
              <a:endCxn id="264" idx="0"/>
            </p:cNvCxnSpPr>
            <p:nvPr/>
          </p:nvCxnSpPr>
          <p:spPr>
            <a:xfrm>
              <a:off x="6473478" y="3505200"/>
              <a:ext cx="346422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Arrow Connector 282"/>
            <p:cNvCxnSpPr>
              <a:stCxn id="54" idx="2"/>
              <a:endCxn id="263" idx="0"/>
            </p:cNvCxnSpPr>
            <p:nvPr/>
          </p:nvCxnSpPr>
          <p:spPr>
            <a:xfrm flipH="1">
              <a:off x="6154911" y="3505200"/>
              <a:ext cx="318567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4" name="Straight Arrow Connector 283"/>
            <p:cNvCxnSpPr>
              <a:stCxn id="53" idx="2"/>
              <a:endCxn id="263" idx="0"/>
            </p:cNvCxnSpPr>
            <p:nvPr/>
          </p:nvCxnSpPr>
          <p:spPr>
            <a:xfrm>
              <a:off x="5808489" y="3505200"/>
              <a:ext cx="346422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0" name="Straight Arrow Connector 289"/>
            <p:cNvCxnSpPr>
              <a:stCxn id="263" idx="2"/>
              <a:endCxn id="265" idx="0"/>
            </p:cNvCxnSpPr>
            <p:nvPr/>
          </p:nvCxnSpPr>
          <p:spPr>
            <a:xfrm>
              <a:off x="6154911" y="4150119"/>
              <a:ext cx="0" cy="22191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5" name="Straight Arrow Connector 294"/>
            <p:cNvCxnSpPr>
              <a:stCxn id="265" idx="2"/>
              <a:endCxn id="156" idx="0"/>
            </p:cNvCxnSpPr>
            <p:nvPr/>
          </p:nvCxnSpPr>
          <p:spPr>
            <a:xfrm flipH="1">
              <a:off x="5770389" y="4635952"/>
              <a:ext cx="384522" cy="29391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6" name="Straight Arrow Connector 295"/>
            <p:cNvCxnSpPr>
              <a:stCxn id="266" idx="2"/>
              <a:endCxn id="156" idx="0"/>
            </p:cNvCxnSpPr>
            <p:nvPr/>
          </p:nvCxnSpPr>
          <p:spPr>
            <a:xfrm flipH="1">
              <a:off x="5770389" y="4635952"/>
              <a:ext cx="1049511" cy="29391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7" name="Straight Arrow Connector 296"/>
            <p:cNvCxnSpPr>
              <a:stCxn id="53" idx="2"/>
              <a:endCxn id="264" idx="0"/>
            </p:cNvCxnSpPr>
            <p:nvPr/>
          </p:nvCxnSpPr>
          <p:spPr>
            <a:xfrm>
              <a:off x="5808489" y="3505200"/>
              <a:ext cx="1011411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Arrow Connector 297"/>
            <p:cNvCxnSpPr>
              <a:stCxn id="52" idx="2"/>
              <a:endCxn id="263" idx="0"/>
            </p:cNvCxnSpPr>
            <p:nvPr/>
          </p:nvCxnSpPr>
          <p:spPr>
            <a:xfrm>
              <a:off x="5143500" y="3505200"/>
              <a:ext cx="1011411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Arrow Connector 298"/>
            <p:cNvCxnSpPr>
              <a:endCxn id="264" idx="0"/>
            </p:cNvCxnSpPr>
            <p:nvPr/>
          </p:nvCxnSpPr>
          <p:spPr>
            <a:xfrm>
              <a:off x="5165484" y="3581400"/>
              <a:ext cx="1654416" cy="3048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5" name="Elbow Connector 284"/>
            <p:cNvCxnSpPr>
              <a:stCxn id="231" idx="2"/>
              <a:endCxn id="128" idx="1"/>
            </p:cNvCxnSpPr>
            <p:nvPr/>
          </p:nvCxnSpPr>
          <p:spPr>
            <a:xfrm rot="16200000" flipH="1">
              <a:off x="3206261" y="3160408"/>
              <a:ext cx="2325276" cy="361894"/>
            </a:xfrm>
            <a:prstGeom prst="bentConnector2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3" name="Elbow Connector 312"/>
            <p:cNvCxnSpPr>
              <a:stCxn id="231" idx="2"/>
              <a:endCxn id="266" idx="1"/>
            </p:cNvCxnSpPr>
            <p:nvPr/>
          </p:nvCxnSpPr>
          <p:spPr>
            <a:xfrm rot="16200000" flipH="1">
              <a:off x="4207938" y="2158731"/>
              <a:ext cx="2325276" cy="2365248"/>
            </a:xfrm>
            <a:prstGeom prst="bentConnector2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" name="Elbow Connector 313"/>
            <p:cNvCxnSpPr>
              <a:stCxn id="231" idx="2"/>
              <a:endCxn id="265" idx="1"/>
            </p:cNvCxnSpPr>
            <p:nvPr/>
          </p:nvCxnSpPr>
          <p:spPr>
            <a:xfrm rot="16200000" flipH="1">
              <a:off x="3875443" y="2491225"/>
              <a:ext cx="2325276" cy="1700259"/>
            </a:xfrm>
            <a:prstGeom prst="bentConnector2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5" name="Elbow Connector 314"/>
            <p:cNvCxnSpPr>
              <a:stCxn id="231" idx="2"/>
              <a:endCxn id="129" idx="1"/>
            </p:cNvCxnSpPr>
            <p:nvPr/>
          </p:nvCxnSpPr>
          <p:spPr>
            <a:xfrm rot="16200000" flipH="1">
              <a:off x="3538755" y="2827913"/>
              <a:ext cx="2325276" cy="1026883"/>
            </a:xfrm>
            <a:prstGeom prst="bentConnector2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9" name="Rounded Rectangle 128"/>
            <p:cNvSpPr/>
            <p:nvPr/>
          </p:nvSpPr>
          <p:spPr>
            <a:xfrm>
              <a:off x="5214835" y="4372033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5" name="Rounded Rectangle 264"/>
            <p:cNvSpPr/>
            <p:nvPr/>
          </p:nvSpPr>
          <p:spPr>
            <a:xfrm>
              <a:off x="5888211" y="4372033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6" name="Rounded Rectangle 265"/>
            <p:cNvSpPr/>
            <p:nvPr/>
          </p:nvSpPr>
          <p:spPr>
            <a:xfrm>
              <a:off x="6553200" y="4372033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8" name="Rounded Rectangle 127"/>
            <p:cNvSpPr/>
            <p:nvPr/>
          </p:nvSpPr>
          <p:spPr>
            <a:xfrm>
              <a:off x="4549846" y="4372033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25" name="Isosceles Triangle 324"/>
          <p:cNvSpPr/>
          <p:nvPr/>
        </p:nvSpPr>
        <p:spPr>
          <a:xfrm flipV="1">
            <a:off x="2214909" y="6516160"/>
            <a:ext cx="670013" cy="182731"/>
          </a:xfrm>
          <a:prstGeom prst="triangle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" name="Rectangle 326"/>
          <p:cNvSpPr/>
          <p:nvPr/>
        </p:nvSpPr>
        <p:spPr>
          <a:xfrm>
            <a:off x="3064074" y="6421472"/>
            <a:ext cx="19470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New partial tree</a:t>
            </a:r>
            <a:endParaRPr lang="en-US" dirty="0"/>
          </a:p>
        </p:txBody>
      </p:sp>
      <p:cxnSp>
        <p:nvCxnSpPr>
          <p:cNvPr id="328" name="Straight Arrow Connector 327"/>
          <p:cNvCxnSpPr>
            <a:stCxn id="177" idx="2"/>
            <a:endCxn id="325" idx="3"/>
          </p:cNvCxnSpPr>
          <p:nvPr/>
        </p:nvCxnSpPr>
        <p:spPr>
          <a:xfrm>
            <a:off x="2549916" y="6357273"/>
            <a:ext cx="0" cy="158886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7" name="Freeform 316"/>
          <p:cNvSpPr/>
          <p:nvPr/>
        </p:nvSpPr>
        <p:spPr>
          <a:xfrm>
            <a:off x="2504130" y="1714606"/>
            <a:ext cx="1283209" cy="4796305"/>
          </a:xfrm>
          <a:custGeom>
            <a:avLst/>
            <a:gdLst>
              <a:gd name="connsiteX0" fmla="*/ 0 w 1605321"/>
              <a:gd name="connsiteY0" fmla="*/ 0 h 6000278"/>
              <a:gd name="connsiteX1" fmla="*/ 1526519 w 1605321"/>
              <a:gd name="connsiteY1" fmla="*/ 2712972 h 6000278"/>
              <a:gd name="connsiteX2" fmla="*/ 1292252 w 1605321"/>
              <a:gd name="connsiteY2" fmla="*/ 4844053 h 6000278"/>
              <a:gd name="connsiteX3" fmla="*/ 483650 w 1605321"/>
              <a:gd name="connsiteY3" fmla="*/ 6000278 h 600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05321" h="6000278">
                <a:moveTo>
                  <a:pt x="0" y="0"/>
                </a:moveTo>
                <a:cubicBezTo>
                  <a:pt x="655572" y="952815"/>
                  <a:pt x="1311144" y="1905630"/>
                  <a:pt x="1526519" y="2712972"/>
                </a:cubicBezTo>
                <a:cubicBezTo>
                  <a:pt x="1741894" y="3520314"/>
                  <a:pt x="1466063" y="4296169"/>
                  <a:pt x="1292252" y="4844053"/>
                </a:cubicBezTo>
                <a:cubicBezTo>
                  <a:pt x="1118441" y="5391937"/>
                  <a:pt x="801045" y="5696107"/>
                  <a:pt x="483650" y="6000278"/>
                </a:cubicBezTo>
              </a:path>
            </a:pathLst>
          </a:custGeom>
          <a:noFill/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9" name="Straight Arrow Connector 168"/>
          <p:cNvCxnSpPr>
            <a:stCxn id="156" idx="2"/>
            <a:endCxn id="168" idx="0"/>
          </p:cNvCxnSpPr>
          <p:nvPr/>
        </p:nvCxnSpPr>
        <p:spPr>
          <a:xfrm flipH="1">
            <a:off x="2549916" y="5573096"/>
            <a:ext cx="2182844" cy="214443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>
            <a:stCxn id="44" idx="0"/>
            <a:endCxn id="3" idx="0"/>
          </p:cNvCxnSpPr>
          <p:nvPr/>
        </p:nvCxnSpPr>
        <p:spPr>
          <a:xfrm>
            <a:off x="2498043" y="1707019"/>
            <a:ext cx="1672704" cy="1635332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/>
          <p:cNvCxnSpPr>
            <a:stCxn id="46" idx="0"/>
            <a:endCxn id="52" idx="0"/>
          </p:cNvCxnSpPr>
          <p:nvPr/>
        </p:nvCxnSpPr>
        <p:spPr>
          <a:xfrm>
            <a:off x="3424196" y="2011103"/>
            <a:ext cx="807462" cy="2001261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/>
          <p:cNvCxnSpPr>
            <a:stCxn id="48" idx="0"/>
            <a:endCxn id="53" idx="0"/>
          </p:cNvCxnSpPr>
          <p:nvPr/>
        </p:nvCxnSpPr>
        <p:spPr>
          <a:xfrm>
            <a:off x="4153071" y="2011103"/>
            <a:ext cx="610144" cy="2001261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Arrow Connector 66"/>
          <p:cNvCxnSpPr>
            <a:stCxn id="49" idx="0"/>
            <a:endCxn id="54" idx="0"/>
          </p:cNvCxnSpPr>
          <p:nvPr/>
        </p:nvCxnSpPr>
        <p:spPr>
          <a:xfrm>
            <a:off x="4886427" y="2011103"/>
            <a:ext cx="408345" cy="2001261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Straight Arrow Connector 235"/>
          <p:cNvCxnSpPr>
            <a:stCxn id="229" idx="2"/>
            <a:endCxn id="231" idx="0"/>
          </p:cNvCxnSpPr>
          <p:nvPr/>
        </p:nvCxnSpPr>
        <p:spPr>
          <a:xfrm>
            <a:off x="1057124" y="2100246"/>
            <a:ext cx="2410719" cy="851797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39335" y="157577"/>
            <a:ext cx="8229600" cy="1092244"/>
          </a:xfrm>
        </p:spPr>
        <p:txBody>
          <a:bodyPr>
            <a:noAutofit/>
          </a:bodyPr>
          <a:lstStyle/>
          <a:p>
            <a:r>
              <a:rPr lang="en-US" sz="4800" dirty="0" smtClean="0"/>
              <a:t>Training Kinect (one tree layer)</a:t>
            </a:r>
            <a:endParaRPr lang="en-US" sz="48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26</a:t>
            </a:fld>
            <a:endParaRPr lang="en-US"/>
          </a:p>
        </p:txBody>
      </p:sp>
      <p:cxnSp>
        <p:nvCxnSpPr>
          <p:cNvPr id="8" name="Straight Arrow Connector 7"/>
          <p:cNvCxnSpPr/>
          <p:nvPr/>
        </p:nvCxnSpPr>
        <p:spPr>
          <a:xfrm flipH="1" flipV="1">
            <a:off x="6096000" y="2952043"/>
            <a:ext cx="606950" cy="74531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Straight Arrow Connector 140"/>
          <p:cNvCxnSpPr>
            <a:endCxn id="49" idx="5"/>
          </p:cNvCxnSpPr>
          <p:nvPr/>
        </p:nvCxnSpPr>
        <p:spPr>
          <a:xfrm flipH="1" flipV="1">
            <a:off x="5053930" y="1919737"/>
            <a:ext cx="1649020" cy="2269793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Straight Arrow Connector 143"/>
          <p:cNvCxnSpPr/>
          <p:nvPr/>
        </p:nvCxnSpPr>
        <p:spPr>
          <a:xfrm flipH="1" flipV="1">
            <a:off x="5638800" y="4284237"/>
            <a:ext cx="1064150" cy="38933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6553200" y="2947433"/>
            <a:ext cx="2490554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Parallelize on: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3200" dirty="0" smtClean="0"/>
              <a:t>Features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3200" dirty="0" smtClean="0"/>
              <a:t>Images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3200" dirty="0" smtClean="0"/>
              <a:t>Tree nodes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056058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7886700" cy="825499"/>
          </a:xfrm>
        </p:spPr>
        <p:txBody>
          <a:bodyPr/>
          <a:lstStyle/>
          <a:p>
            <a:r>
              <a:rPr lang="en-US" dirty="0" smtClean="0"/>
              <a:t>DryadLINQ video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27</a:t>
            </a:fld>
            <a:endParaRPr lang="en-US"/>
          </a:p>
        </p:txBody>
      </p:sp>
      <p:pic>
        <p:nvPicPr>
          <p:cNvPr id="4" name="dryadlinq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78806" end="158057.9791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47700" y="713583"/>
            <a:ext cx="8010525" cy="6007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864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Talk Outline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28</a:t>
            </a:fld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Motivation</a:t>
            </a:r>
          </a:p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Dryad: A distributed runtime</a:t>
            </a:r>
          </a:p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DryadLINQ: A compiler for Dryad</a:t>
            </a:r>
          </a:p>
          <a:p>
            <a:r>
              <a:rPr lang="en-US" dirty="0" smtClean="0"/>
              <a:t>Artemis/Daphne: Debugging DryadLINQ</a:t>
            </a:r>
          </a:p>
          <a:p>
            <a:r>
              <a:rPr lang="en-US" dirty="0" smtClean="0"/>
              <a:t>Sketch and a billion-row spreadsheet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255569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mbudiu\AppData\Local\Microsoft\Windows\Temporary Internet Files\Content.IE5\7Q8VXV76\MC90043627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4760" y="2324037"/>
            <a:ext cx="3351502" cy="3351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Programming Clusters: Marketing</a:t>
            </a:r>
            <a:endParaRPr lang="en-US" dirty="0"/>
          </a:p>
        </p:txBody>
      </p:sp>
      <p:grpSp>
        <p:nvGrpSpPr>
          <p:cNvPr id="3" name="Group 2"/>
          <p:cNvGrpSpPr/>
          <p:nvPr/>
        </p:nvGrpSpPr>
        <p:grpSpPr>
          <a:xfrm>
            <a:off x="5730098" y="2537567"/>
            <a:ext cx="3069134" cy="2389884"/>
            <a:chOff x="6736429" y="3236976"/>
            <a:chExt cx="1666705" cy="1134108"/>
          </a:xfrm>
        </p:grpSpPr>
        <p:pic>
          <p:nvPicPr>
            <p:cNvPr id="6" name="Picture 5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736429" y="3236976"/>
              <a:ext cx="402134" cy="1134108"/>
            </a:xfrm>
            <a:prstGeom prst="rect">
              <a:avLst/>
            </a:prstGeom>
            <a:noFill/>
          </p:spPr>
        </p:pic>
        <p:pic>
          <p:nvPicPr>
            <p:cNvPr id="7" name="Picture 6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157953" y="3236976"/>
              <a:ext cx="402134" cy="1134108"/>
            </a:xfrm>
            <a:prstGeom prst="rect">
              <a:avLst/>
            </a:prstGeom>
            <a:noFill/>
          </p:spPr>
        </p:pic>
        <p:pic>
          <p:nvPicPr>
            <p:cNvPr id="8" name="Picture 7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579476" y="3236976"/>
              <a:ext cx="402134" cy="1134108"/>
            </a:xfrm>
            <a:prstGeom prst="rect">
              <a:avLst/>
            </a:prstGeom>
            <a:noFill/>
          </p:spPr>
        </p:pic>
        <p:pic>
          <p:nvPicPr>
            <p:cNvPr id="9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8001000" y="3236976"/>
              <a:ext cx="402134" cy="1134108"/>
            </a:xfrm>
            <a:prstGeom prst="rect">
              <a:avLst/>
            </a:prstGeom>
            <a:noFill/>
          </p:spPr>
        </p:pic>
      </p:grpSp>
      <p:pic>
        <p:nvPicPr>
          <p:cNvPr id="1027" name="Picture 3" descr="C:\Users\mbudiu\AppData\Local\Microsoft\Windows\Temporary Internet Files\Content.IE5\ALO6T82F\MP900414028[1].jpg"/>
          <p:cNvPicPr>
            <a:picLocks noChangeAspect="1" noChangeArrowheads="1"/>
          </p:cNvPicPr>
          <p:nvPr/>
        </p:nvPicPr>
        <p:blipFill rotWithShape="1">
          <a:blip r:embed="rId4" cstate="print">
            <a:clrChange>
              <a:clrFrom>
                <a:srgbClr val="FAFAFA"/>
              </a:clrFrom>
              <a:clrTo>
                <a:srgbClr val="FAFAF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8" r="-1"/>
          <a:stretch/>
        </p:blipFill>
        <p:spPr bwMode="auto">
          <a:xfrm flipH="1">
            <a:off x="1844758" y="3038670"/>
            <a:ext cx="1014294" cy="987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budiu\AppData\Local\Microsoft\Windows\Temporary Internet Files\Content.IE5\ZWELE1NN\MP900305721[1].jpg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0622" y="1752600"/>
            <a:ext cx="24384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697845" y="3584289"/>
            <a:ext cx="177426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smtClean="0"/>
              <a:t>Map-Reduce</a:t>
            </a:r>
          </a:p>
          <a:p>
            <a:pPr algn="ctr"/>
            <a:r>
              <a:rPr lang="en-US" sz="2400" dirty="0" smtClean="0"/>
              <a:t>Spark</a:t>
            </a:r>
            <a:endParaRPr lang="en-US" sz="2400" dirty="0"/>
          </a:p>
        </p:txBody>
      </p:sp>
      <p:pic>
        <p:nvPicPr>
          <p:cNvPr id="1026" name="Picture 2" descr="C:\Users\mbudiu\AppData\Local\Microsoft\Windows\Temporary Internet Files\Content.IE5\E9CM70IO\MC900431632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97937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5473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Programming Clusters: Reality</a:t>
            </a:r>
            <a:endParaRPr lang="en-US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1290931"/>
            <a:ext cx="33385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3733800"/>
            <a:ext cx="4610313" cy="2999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996" y="1828799"/>
            <a:ext cx="3581400" cy="23532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999" y="3886200"/>
            <a:ext cx="3110539" cy="238178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0138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Complexity Exposed</a:t>
            </a:r>
            <a:endParaRPr lang="en-US" dirty="0"/>
          </a:p>
        </p:txBody>
      </p:sp>
      <p:grpSp>
        <p:nvGrpSpPr>
          <p:cNvPr id="3" name="Group 2"/>
          <p:cNvGrpSpPr/>
          <p:nvPr/>
        </p:nvGrpSpPr>
        <p:grpSpPr>
          <a:xfrm>
            <a:off x="5196698" y="2537567"/>
            <a:ext cx="3069134" cy="2389884"/>
            <a:chOff x="6736429" y="3236976"/>
            <a:chExt cx="1666705" cy="1134108"/>
          </a:xfrm>
        </p:grpSpPr>
        <p:pic>
          <p:nvPicPr>
            <p:cNvPr id="4" name="Picture 3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736429" y="3236976"/>
              <a:ext cx="402134" cy="1134108"/>
            </a:xfrm>
            <a:prstGeom prst="rect">
              <a:avLst/>
            </a:prstGeom>
            <a:noFill/>
          </p:spPr>
        </p:pic>
        <p:pic>
          <p:nvPicPr>
            <p:cNvPr id="5" name="Picture 4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157953" y="3236976"/>
              <a:ext cx="402134" cy="1134108"/>
            </a:xfrm>
            <a:prstGeom prst="rect">
              <a:avLst/>
            </a:prstGeom>
            <a:noFill/>
          </p:spPr>
        </p:pic>
        <p:pic>
          <p:nvPicPr>
            <p:cNvPr id="6" name="Picture 5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579476" y="3236976"/>
              <a:ext cx="402134" cy="1134108"/>
            </a:xfrm>
            <a:prstGeom prst="rect">
              <a:avLst/>
            </a:prstGeom>
            <a:noFill/>
          </p:spPr>
        </p:pic>
        <p:pic>
          <p:nvPicPr>
            <p:cNvPr id="7" name="Picture 6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001000" y="3236976"/>
              <a:ext cx="402134" cy="1134108"/>
            </a:xfrm>
            <a:prstGeom prst="rect">
              <a:avLst/>
            </a:prstGeom>
            <a:noFill/>
          </p:spPr>
        </p:pic>
      </p:grpSp>
      <p:pic>
        <p:nvPicPr>
          <p:cNvPr id="8" name="Picture 2" descr="C:\Users\mbudiu\AppData\Local\Microsoft\Windows\Temporary Internet Files\Content.IE5\E9CM70IO\MC90043163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150" y="2875259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1676400" y="5599093"/>
            <a:ext cx="542135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Correctness or performance bugs</a:t>
            </a:r>
            <a:br>
              <a:rPr lang="en-US" sz="2800" dirty="0" smtClean="0">
                <a:solidFill>
                  <a:srgbClr val="FF0000"/>
                </a:solidFill>
              </a:rPr>
            </a:br>
            <a:r>
              <a:rPr lang="en-US" sz="2800" dirty="0" smtClean="0">
                <a:solidFill>
                  <a:srgbClr val="FF0000"/>
                </a:solidFill>
              </a:rPr>
              <a:t>break the single-system abstraction</a:t>
            </a:r>
          </a:p>
        </p:txBody>
      </p:sp>
      <p:pic>
        <p:nvPicPr>
          <p:cNvPr id="11" name="Picture 7" descr="C:\Users\mbudiu\AppData\Local\Microsoft\Windows\Temporary Internet Files\Content.IE5\ZWELE1NN\MP900305721[1].jp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3184" y="1524000"/>
            <a:ext cx="2668016" cy="400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mbudiu\AppData\Local\Microsoft\Windows\Temporary Internet Files\Content.IE5\ALO6T82F\MP90040181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804241" y="2334897"/>
            <a:ext cx="1940855" cy="2909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budiu\AppData\Local\Microsoft\Windows\Temporary Internet Files\Content.IE5\4RTJG1K4\MC9000525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3407" y="1575928"/>
            <a:ext cx="657453" cy="902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4676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685800" y="4615248"/>
            <a:ext cx="8077200" cy="411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Monitoring Tools Structure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16200000">
            <a:off x="2650525" y="5317524"/>
            <a:ext cx="1937951" cy="533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Cosmos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 rot="16200000">
            <a:off x="3336325" y="5317524"/>
            <a:ext cx="1937951" cy="533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Scope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 rot="16200000">
            <a:off x="4022124" y="5317524"/>
            <a:ext cx="1937951" cy="533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HPC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 rot="16200000">
            <a:off x="4707924" y="5317524"/>
            <a:ext cx="1937951" cy="533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Azure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200400" y="4352667"/>
            <a:ext cx="2971800" cy="533400"/>
          </a:xfrm>
          <a:prstGeom prst="rect">
            <a:avLst/>
          </a:prstGeom>
          <a:solidFill>
            <a:srgbClr val="CCECFF">
              <a:alpha val="60000"/>
            </a:srgb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Cluster abstraction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3200400" y="3624649"/>
            <a:ext cx="2971800" cy="533400"/>
          </a:xfrm>
          <a:prstGeom prst="rect">
            <a:avLst/>
          </a:prstGeom>
          <a:solidFill>
            <a:srgbClr val="FFFF00">
              <a:alpha val="60000"/>
            </a:srgb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Job Object Model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3200400" y="2176849"/>
            <a:ext cx="2971800" cy="1295400"/>
          </a:xfrm>
          <a:prstGeom prst="rect">
            <a:avLst/>
          </a:prstGeom>
          <a:solidFill>
            <a:srgbClr val="FFC000">
              <a:alpha val="60000"/>
            </a:srgb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Monitoring,</a:t>
            </a:r>
          </a:p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Profiling,</a:t>
            </a:r>
          </a:p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Debugging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3200400" y="1491049"/>
            <a:ext cx="2971800" cy="533400"/>
          </a:xfrm>
          <a:prstGeom prst="rect">
            <a:avLst/>
          </a:prstGeom>
          <a:solidFill>
            <a:srgbClr val="FF0000">
              <a:alpha val="60000"/>
            </a:srgb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GUIs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895289" y="4110213"/>
            <a:ext cx="16945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Client side</a:t>
            </a:r>
            <a:endParaRPr lang="en-US" sz="2800" dirty="0"/>
          </a:p>
        </p:txBody>
      </p:sp>
      <p:sp>
        <p:nvSpPr>
          <p:cNvPr id="15" name="TextBox 14"/>
          <p:cNvSpPr txBox="1"/>
          <p:nvPr/>
        </p:nvSpPr>
        <p:spPr>
          <a:xfrm>
            <a:off x="6895289" y="4648200"/>
            <a:ext cx="18743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Cluster side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509098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 animBg="1"/>
      <p:bldP spid="13" grpId="0" animBg="1"/>
      <p:bldP spid="14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Up Arrow 13"/>
          <p:cNvSpPr/>
          <p:nvPr/>
        </p:nvSpPr>
        <p:spPr>
          <a:xfrm>
            <a:off x="2329670" y="4837935"/>
            <a:ext cx="3886200" cy="327225"/>
          </a:xfrm>
          <a:prstGeom prst="upArrow">
            <a:avLst>
              <a:gd name="adj1" fmla="val 50000"/>
              <a:gd name="adj2" fmla="val 64324"/>
            </a:avLst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Job Object Model</a:t>
            </a:r>
            <a:endParaRPr lang="en-US" dirty="0"/>
          </a:p>
        </p:txBody>
      </p:sp>
      <p:sp>
        <p:nvSpPr>
          <p:cNvPr id="19" name="TextBox 18"/>
          <p:cNvSpPr txBox="1"/>
          <p:nvPr/>
        </p:nvSpPr>
        <p:spPr>
          <a:xfrm>
            <a:off x="152400" y="5410122"/>
            <a:ext cx="10214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/>
              <a:t>Logs</a:t>
            </a:r>
            <a:endParaRPr lang="en-US" sz="3600" dirty="0"/>
          </a:p>
        </p:txBody>
      </p:sp>
      <p:sp>
        <p:nvSpPr>
          <p:cNvPr id="20" name="TextBox 19"/>
          <p:cNvSpPr txBox="1"/>
          <p:nvPr/>
        </p:nvSpPr>
        <p:spPr>
          <a:xfrm>
            <a:off x="228600" y="3835115"/>
            <a:ext cx="10326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/>
              <a:t>JOM</a:t>
            </a:r>
            <a:endParaRPr lang="en-US" sz="3600" dirty="0"/>
          </a:p>
        </p:txBody>
      </p:sp>
      <p:sp>
        <p:nvSpPr>
          <p:cNvPr id="21" name="TextBox 20"/>
          <p:cNvSpPr txBox="1"/>
          <p:nvPr/>
        </p:nvSpPr>
        <p:spPr>
          <a:xfrm>
            <a:off x="228600" y="1937948"/>
            <a:ext cx="12860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/>
              <a:t>Views</a:t>
            </a:r>
            <a:endParaRPr lang="en-US" sz="3600" dirty="0"/>
          </a:p>
        </p:txBody>
      </p:sp>
      <p:sp>
        <p:nvSpPr>
          <p:cNvPr id="4" name="Rectangle 3"/>
          <p:cNvSpPr/>
          <p:nvPr/>
        </p:nvSpPr>
        <p:spPr>
          <a:xfrm>
            <a:off x="1754623" y="3262968"/>
            <a:ext cx="5098568" cy="1511359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Job</a:t>
            </a:r>
          </a:p>
          <a:p>
            <a:pPr algn="ctr"/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570022" y="4284408"/>
            <a:ext cx="618008" cy="357443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4342533" y="4284408"/>
            <a:ext cx="618008" cy="357443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5115043" y="4284408"/>
            <a:ext cx="618008" cy="357443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5887553" y="4284408"/>
            <a:ext cx="618008" cy="357443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5204973" y="3837273"/>
            <a:ext cx="1365161" cy="4908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Vertices</a:t>
            </a:r>
            <a:endParaRPr lang="en-US" sz="2800" dirty="0"/>
          </a:p>
        </p:txBody>
      </p:sp>
      <p:sp>
        <p:nvSpPr>
          <p:cNvPr id="10" name="Rounded Rectangle 9"/>
          <p:cNvSpPr/>
          <p:nvPr/>
        </p:nvSpPr>
        <p:spPr>
          <a:xfrm>
            <a:off x="2001926" y="3837273"/>
            <a:ext cx="1065964" cy="825834"/>
          </a:xfrm>
          <a:prstGeom prst="round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Plan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754623" y="1688882"/>
            <a:ext cx="1545021" cy="100084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3570022" y="1688882"/>
            <a:ext cx="1545021" cy="100084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5308171" y="1688882"/>
            <a:ext cx="1545021" cy="100217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/>
          <p:cNvSpPr/>
          <p:nvPr/>
        </p:nvSpPr>
        <p:spPr>
          <a:xfrm>
            <a:off x="1445619" y="5675292"/>
            <a:ext cx="772510" cy="714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Isosceles Triangle 15"/>
          <p:cNvSpPr/>
          <p:nvPr/>
        </p:nvSpPr>
        <p:spPr>
          <a:xfrm>
            <a:off x="2681636" y="5389338"/>
            <a:ext cx="1660897" cy="78637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4806039" y="5480870"/>
            <a:ext cx="772510" cy="107233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>
            <a:off x="5887553" y="5390340"/>
            <a:ext cx="1158766" cy="8578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3" name="Straight Connector 22"/>
          <p:cNvCxnSpPr/>
          <p:nvPr/>
        </p:nvCxnSpPr>
        <p:spPr>
          <a:xfrm>
            <a:off x="1754623" y="2689723"/>
            <a:ext cx="247303" cy="1328923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 flipH="1">
            <a:off x="3067890" y="2691059"/>
            <a:ext cx="231754" cy="1327587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>
            <a:off x="3570022" y="2691059"/>
            <a:ext cx="0" cy="1559131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>
            <a:off x="5115044" y="2691059"/>
            <a:ext cx="1390518" cy="1630772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>
            <a:stCxn id="7" idx="2"/>
            <a:endCxn id="17" idx="0"/>
          </p:cNvCxnSpPr>
          <p:nvPr/>
        </p:nvCxnSpPr>
        <p:spPr>
          <a:xfrm flipH="1">
            <a:off x="5192294" y="4641851"/>
            <a:ext cx="231753" cy="839019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>
            <a:endCxn id="17" idx="6"/>
          </p:cNvCxnSpPr>
          <p:nvPr/>
        </p:nvCxnSpPr>
        <p:spPr>
          <a:xfrm flipH="1">
            <a:off x="5578549" y="2691059"/>
            <a:ext cx="1274642" cy="3325976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>
            <a:endCxn id="17" idx="1"/>
          </p:cNvCxnSpPr>
          <p:nvPr/>
        </p:nvCxnSpPr>
        <p:spPr>
          <a:xfrm flipH="1">
            <a:off x="4919170" y="2691059"/>
            <a:ext cx="424880" cy="2946850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Rectangle 47"/>
          <p:cNvSpPr/>
          <p:nvPr/>
        </p:nvSpPr>
        <p:spPr>
          <a:xfrm>
            <a:off x="2372631" y="1976173"/>
            <a:ext cx="3823926" cy="428932"/>
          </a:xfrm>
          <a:prstGeom prst="rect">
            <a:avLst/>
          </a:prstGeom>
          <a:solidFill>
            <a:srgbClr val="FFFFFF">
              <a:alpha val="70980"/>
            </a:srgb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Tools</a:t>
            </a:r>
            <a:endParaRPr lang="en-US" sz="2800" dirty="0">
              <a:solidFill>
                <a:schemeClr val="tx1"/>
              </a:solidFill>
            </a:endParaRPr>
          </a:p>
        </p:txBody>
      </p:sp>
      <p:grpSp>
        <p:nvGrpSpPr>
          <p:cNvPr id="49" name="Group 48"/>
          <p:cNvGrpSpPr/>
          <p:nvPr/>
        </p:nvGrpSpPr>
        <p:grpSpPr>
          <a:xfrm>
            <a:off x="7281738" y="5165160"/>
            <a:ext cx="1685250" cy="1417446"/>
            <a:chOff x="6736429" y="3236976"/>
            <a:chExt cx="1666705" cy="1134108"/>
          </a:xfrm>
        </p:grpSpPr>
        <p:pic>
          <p:nvPicPr>
            <p:cNvPr id="50" name="Picture 49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736429" y="3236976"/>
              <a:ext cx="402134" cy="1134108"/>
            </a:xfrm>
            <a:prstGeom prst="rect">
              <a:avLst/>
            </a:prstGeom>
            <a:noFill/>
          </p:spPr>
        </p:pic>
        <p:pic>
          <p:nvPicPr>
            <p:cNvPr id="51" name="Picture 50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157953" y="3236976"/>
              <a:ext cx="402134" cy="1134108"/>
            </a:xfrm>
            <a:prstGeom prst="rect">
              <a:avLst/>
            </a:prstGeom>
            <a:noFill/>
          </p:spPr>
        </p:pic>
        <p:pic>
          <p:nvPicPr>
            <p:cNvPr id="52" name="Picture 51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579476" y="3236976"/>
              <a:ext cx="402134" cy="1134108"/>
            </a:xfrm>
            <a:prstGeom prst="rect">
              <a:avLst/>
            </a:prstGeom>
            <a:noFill/>
          </p:spPr>
        </p:pic>
        <p:pic>
          <p:nvPicPr>
            <p:cNvPr id="53" name="Picture 52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8001000" y="3236976"/>
              <a:ext cx="402134" cy="1134108"/>
            </a:xfrm>
            <a:prstGeom prst="rect">
              <a:avLst/>
            </a:prstGeom>
            <a:noFill/>
          </p:spPr>
        </p:pic>
      </p:grpSp>
      <p:pic>
        <p:nvPicPr>
          <p:cNvPr id="34" name="Picture 2" descr="C:\Users\mbudiu\AppData\Local\Microsoft\Windows\Temporary Internet Files\Content.IE5\E9CM70IO\MC90043163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2488" y="212277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0595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9" grpId="0"/>
      <p:bldP spid="20" grpId="0"/>
      <p:bldP spid="21" grpId="0"/>
      <p:bldP spid="4" grpId="0" animBg="1"/>
      <p:bldP spid="5" grpId="0" animBg="1"/>
      <p:bldP spid="6" grpId="0" animBg="1"/>
      <p:bldP spid="7" grpId="0" animBg="1"/>
      <p:bldP spid="8" grpId="0" animBg="1"/>
      <p:bldP spid="9" grpId="0"/>
      <p:bldP spid="10" grpId="0" animBg="1"/>
      <p:bldP spid="3" grpId="0" animBg="1"/>
      <p:bldP spid="12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48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849" y="365126"/>
            <a:ext cx="8243501" cy="1325563"/>
          </a:xfrm>
        </p:spPr>
        <p:txBody>
          <a:bodyPr/>
          <a:lstStyle/>
          <a:p>
            <a:r>
              <a:rPr lang="en-US" dirty="0" smtClean="0"/>
              <a:t>The Job Browser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34</a:t>
            </a:fld>
            <a:endParaRPr lang="en-US"/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0" y="1828800"/>
            <a:ext cx="9144000" cy="4746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435591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7886700" cy="825499"/>
          </a:xfrm>
        </p:spPr>
        <p:txBody>
          <a:bodyPr/>
          <a:lstStyle/>
          <a:p>
            <a:r>
              <a:rPr lang="en-US" dirty="0" err="1" smtClean="0"/>
              <a:t>JobBrowser</a:t>
            </a:r>
            <a:r>
              <a:rPr lang="en-US" dirty="0" smtClean="0"/>
              <a:t> video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35</a:t>
            </a:fld>
            <a:endParaRPr lang="en-US"/>
          </a:p>
        </p:txBody>
      </p:sp>
      <p:pic>
        <p:nvPicPr>
          <p:cNvPr id="4" name="jobBrowser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76251" y="688975"/>
            <a:ext cx="8006292" cy="6004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494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Distributed performance counters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36</a:t>
            </a:fld>
            <a:endParaRPr lang="en-US"/>
          </a:p>
        </p:txBody>
      </p:sp>
      <p:pic>
        <p:nvPicPr>
          <p:cNvPr id="5" name="Picture 9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870762" y="1825625"/>
            <a:ext cx="7402475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9170926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Diagnosis decision tree</a:t>
            </a:r>
            <a:endParaRPr lang="en-US" dirty="0"/>
          </a:p>
        </p:txBody>
      </p:sp>
      <p:sp>
        <p:nvSpPr>
          <p:cNvPr id="50" name="Content Placeholder 49"/>
          <p:cNvSpPr>
            <a:spLocks noGrp="1"/>
          </p:cNvSpPr>
          <p:nvPr>
            <p:ph idx="1"/>
          </p:nvPr>
        </p:nvSpPr>
        <p:spPr>
          <a:xfrm>
            <a:off x="228600" y="1600200"/>
            <a:ext cx="4495800" cy="4724400"/>
          </a:xfrm>
        </p:spPr>
        <p:txBody>
          <a:bodyPr/>
          <a:lstStyle/>
          <a:p>
            <a:r>
              <a:rPr lang="en-US" dirty="0" smtClean="0"/>
              <a:t>“Hand-made”</a:t>
            </a:r>
          </a:p>
          <a:p>
            <a:r>
              <a:rPr lang="en-US" dirty="0" smtClean="0"/>
              <a:t>Least portable tool</a:t>
            </a:r>
          </a:p>
          <a:p>
            <a:r>
              <a:rPr lang="en-US" dirty="0" smtClean="0"/>
              <a:t>Incomplete</a:t>
            </a:r>
          </a:p>
          <a:p>
            <a:r>
              <a:rPr lang="en-US" dirty="0" smtClean="0"/>
              <a:t>High-coverage</a:t>
            </a:r>
          </a:p>
          <a:p>
            <a:r>
              <a:rPr lang="en-US" dirty="0" smtClean="0"/>
              <a:t>Bug types:</a:t>
            </a:r>
          </a:p>
          <a:p>
            <a:pPr lvl="1"/>
            <a:r>
              <a:rPr lang="en-US" dirty="0" smtClean="0"/>
              <a:t>User level</a:t>
            </a:r>
          </a:p>
          <a:p>
            <a:pPr lvl="1"/>
            <a:r>
              <a:rPr lang="en-US" dirty="0" smtClean="0"/>
              <a:t>System-level</a:t>
            </a:r>
          </a:p>
          <a:p>
            <a:pPr lvl="1"/>
            <a:r>
              <a:rPr lang="en-US" dirty="0" smtClean="0"/>
              <a:t>Cluster malfunction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804216" y="1143401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ounded Rectangle 5"/>
          <p:cNvSpPr/>
          <p:nvPr/>
        </p:nvSpPr>
        <p:spPr>
          <a:xfrm>
            <a:off x="5611880" y="1431905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ed Rectangle 6"/>
          <p:cNvSpPr/>
          <p:nvPr/>
        </p:nvSpPr>
        <p:spPr>
          <a:xfrm>
            <a:off x="5996552" y="1423965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" name="Straight Arrow Connector 7"/>
          <p:cNvCxnSpPr>
            <a:stCxn id="5" idx="2"/>
            <a:endCxn id="6" idx="0"/>
          </p:cNvCxnSpPr>
          <p:nvPr/>
        </p:nvCxnSpPr>
        <p:spPr>
          <a:xfrm flipH="1">
            <a:off x="5724076" y="1271625"/>
            <a:ext cx="192336" cy="16028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>
            <a:stCxn id="5" idx="2"/>
            <a:endCxn id="7" idx="0"/>
          </p:cNvCxnSpPr>
          <p:nvPr/>
        </p:nvCxnSpPr>
        <p:spPr>
          <a:xfrm>
            <a:off x="5916412" y="1271625"/>
            <a:ext cx="192336" cy="15234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ounded Rectangle 9"/>
          <p:cNvSpPr/>
          <p:nvPr/>
        </p:nvSpPr>
        <p:spPr>
          <a:xfrm>
            <a:off x="6220944" y="1720409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>
            <a:off x="6028608" y="2008913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>
            <a:off x="6413280" y="2000972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Arrow Connector 12"/>
          <p:cNvCxnSpPr>
            <a:stCxn id="10" idx="2"/>
            <a:endCxn id="11" idx="0"/>
          </p:cNvCxnSpPr>
          <p:nvPr/>
        </p:nvCxnSpPr>
        <p:spPr>
          <a:xfrm flipH="1">
            <a:off x="6140804" y="1848633"/>
            <a:ext cx="192336" cy="16028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stCxn id="10" idx="2"/>
            <a:endCxn id="12" idx="0"/>
          </p:cNvCxnSpPr>
          <p:nvPr/>
        </p:nvCxnSpPr>
        <p:spPr>
          <a:xfrm>
            <a:off x="6333140" y="1848633"/>
            <a:ext cx="192336" cy="15234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ounded Rectangle 14"/>
          <p:cNvSpPr/>
          <p:nvPr/>
        </p:nvSpPr>
        <p:spPr>
          <a:xfrm>
            <a:off x="7246735" y="1367793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>
            <a:off x="7005169" y="1656297"/>
            <a:ext cx="224392" cy="128224"/>
          </a:xfrm>
          <a:prstGeom prst="round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>
            <a:off x="7439071" y="1648356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Arrow Connector 17"/>
          <p:cNvCxnSpPr>
            <a:stCxn id="15" idx="2"/>
            <a:endCxn id="16" idx="0"/>
          </p:cNvCxnSpPr>
          <p:nvPr/>
        </p:nvCxnSpPr>
        <p:spPr>
          <a:xfrm flipH="1">
            <a:off x="7117365" y="1496017"/>
            <a:ext cx="241566" cy="16028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15" idx="2"/>
            <a:endCxn id="17" idx="0"/>
          </p:cNvCxnSpPr>
          <p:nvPr/>
        </p:nvCxnSpPr>
        <p:spPr>
          <a:xfrm>
            <a:off x="7358931" y="1496017"/>
            <a:ext cx="192336" cy="152339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ounded Rectangle 19"/>
          <p:cNvSpPr/>
          <p:nvPr/>
        </p:nvSpPr>
        <p:spPr>
          <a:xfrm>
            <a:off x="5355432" y="1720409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ounded Rectangle 20"/>
          <p:cNvSpPr/>
          <p:nvPr/>
        </p:nvSpPr>
        <p:spPr>
          <a:xfrm>
            <a:off x="5278160" y="2008913"/>
            <a:ext cx="224392" cy="12822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Arrow Connector 21"/>
          <p:cNvCxnSpPr>
            <a:stCxn id="20" idx="2"/>
            <a:endCxn id="21" idx="0"/>
          </p:cNvCxnSpPr>
          <p:nvPr/>
        </p:nvCxnSpPr>
        <p:spPr>
          <a:xfrm flipH="1">
            <a:off x="5390355" y="1848633"/>
            <a:ext cx="77273" cy="16028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ounded Rectangle 22"/>
          <p:cNvSpPr/>
          <p:nvPr/>
        </p:nvSpPr>
        <p:spPr>
          <a:xfrm>
            <a:off x="5957144" y="2305357"/>
            <a:ext cx="224392" cy="128224"/>
          </a:xfrm>
          <a:prstGeom prst="roundRect">
            <a:avLst/>
          </a:prstGeom>
          <a:solidFill>
            <a:srgbClr val="FF00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>
            <a:off x="5232943" y="2305357"/>
            <a:ext cx="224392" cy="128224"/>
          </a:xfrm>
          <a:prstGeom prst="roundRect">
            <a:avLst/>
          </a:prstGeom>
          <a:solidFill>
            <a:srgbClr val="FF00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ounded Rectangle 24"/>
          <p:cNvSpPr/>
          <p:nvPr/>
        </p:nvSpPr>
        <p:spPr>
          <a:xfrm>
            <a:off x="7585381" y="1904804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ounded Rectangle 25"/>
          <p:cNvSpPr/>
          <p:nvPr/>
        </p:nvSpPr>
        <p:spPr>
          <a:xfrm>
            <a:off x="7391936" y="2274805"/>
            <a:ext cx="224392" cy="128224"/>
          </a:xfrm>
          <a:prstGeom prst="roundRect">
            <a:avLst/>
          </a:prstGeom>
          <a:solidFill>
            <a:srgbClr val="92D05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ounded Rectangle 26"/>
          <p:cNvSpPr/>
          <p:nvPr/>
        </p:nvSpPr>
        <p:spPr>
          <a:xfrm>
            <a:off x="7776608" y="2266865"/>
            <a:ext cx="224392" cy="128224"/>
          </a:xfrm>
          <a:prstGeom prst="round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8" name="Straight Arrow Connector 27"/>
          <p:cNvCxnSpPr>
            <a:stCxn id="25" idx="2"/>
            <a:endCxn id="26" idx="0"/>
          </p:cNvCxnSpPr>
          <p:nvPr/>
        </p:nvCxnSpPr>
        <p:spPr>
          <a:xfrm flipH="1">
            <a:off x="7504132" y="2033028"/>
            <a:ext cx="193445" cy="241777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25" idx="2"/>
            <a:endCxn id="27" idx="0"/>
          </p:cNvCxnSpPr>
          <p:nvPr/>
        </p:nvCxnSpPr>
        <p:spPr>
          <a:xfrm>
            <a:off x="7697577" y="2033028"/>
            <a:ext cx="191227" cy="233837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7" idx="2"/>
            <a:endCxn id="20" idx="0"/>
          </p:cNvCxnSpPr>
          <p:nvPr/>
        </p:nvCxnSpPr>
        <p:spPr>
          <a:xfrm flipH="1">
            <a:off x="5467628" y="1552188"/>
            <a:ext cx="641120" cy="16822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7" idx="2"/>
            <a:endCxn id="10" idx="0"/>
          </p:cNvCxnSpPr>
          <p:nvPr/>
        </p:nvCxnSpPr>
        <p:spPr>
          <a:xfrm>
            <a:off x="6108748" y="1552188"/>
            <a:ext cx="224392" cy="16822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endCxn id="15" idx="0"/>
          </p:cNvCxnSpPr>
          <p:nvPr/>
        </p:nvCxnSpPr>
        <p:spPr>
          <a:xfrm>
            <a:off x="5957144" y="1271625"/>
            <a:ext cx="1401787" cy="96168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11" idx="2"/>
            <a:endCxn id="23" idx="0"/>
          </p:cNvCxnSpPr>
          <p:nvPr/>
        </p:nvCxnSpPr>
        <p:spPr>
          <a:xfrm flipH="1">
            <a:off x="6069339" y="2137137"/>
            <a:ext cx="71464" cy="16822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>
            <a:stCxn id="21" idx="2"/>
            <a:endCxn id="24" idx="0"/>
          </p:cNvCxnSpPr>
          <p:nvPr/>
        </p:nvCxnSpPr>
        <p:spPr>
          <a:xfrm flipH="1">
            <a:off x="5345139" y="2137137"/>
            <a:ext cx="45217" cy="16822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>
            <a:stCxn id="17" idx="2"/>
            <a:endCxn id="25" idx="0"/>
          </p:cNvCxnSpPr>
          <p:nvPr/>
        </p:nvCxnSpPr>
        <p:spPr>
          <a:xfrm>
            <a:off x="7551267" y="1776580"/>
            <a:ext cx="146310" cy="128224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Rounded Rectangle 35"/>
          <p:cNvSpPr/>
          <p:nvPr/>
        </p:nvSpPr>
        <p:spPr>
          <a:xfrm>
            <a:off x="5597028" y="2296240"/>
            <a:ext cx="224392" cy="128224"/>
          </a:xfrm>
          <a:prstGeom prst="roundRect">
            <a:avLst/>
          </a:prstGeom>
          <a:solidFill>
            <a:srgbClr val="FF00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7" name="Straight Arrow Connector 36"/>
          <p:cNvCxnSpPr>
            <a:stCxn id="21" idx="2"/>
            <a:endCxn id="36" idx="0"/>
          </p:cNvCxnSpPr>
          <p:nvPr/>
        </p:nvCxnSpPr>
        <p:spPr>
          <a:xfrm>
            <a:off x="5390355" y="2137137"/>
            <a:ext cx="318869" cy="159104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Rounded Rectangle 37"/>
          <p:cNvSpPr/>
          <p:nvPr/>
        </p:nvSpPr>
        <p:spPr>
          <a:xfrm>
            <a:off x="6317112" y="2300652"/>
            <a:ext cx="224392" cy="128224"/>
          </a:xfrm>
          <a:prstGeom prst="roundRect">
            <a:avLst/>
          </a:prstGeom>
          <a:solidFill>
            <a:srgbClr val="FF00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9" name="Straight Arrow Connector 38"/>
          <p:cNvCxnSpPr>
            <a:stCxn id="11" idx="2"/>
            <a:endCxn id="38" idx="0"/>
          </p:cNvCxnSpPr>
          <p:nvPr/>
        </p:nvCxnSpPr>
        <p:spPr>
          <a:xfrm>
            <a:off x="6140804" y="2137137"/>
            <a:ext cx="288504" cy="163515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Rounded Rectangle 39"/>
          <p:cNvSpPr/>
          <p:nvPr/>
        </p:nvSpPr>
        <p:spPr>
          <a:xfrm>
            <a:off x="6897936" y="2008913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ounded Rectangle 40"/>
          <p:cNvSpPr/>
          <p:nvPr/>
        </p:nvSpPr>
        <p:spPr>
          <a:xfrm>
            <a:off x="6705600" y="2297417"/>
            <a:ext cx="224392" cy="128224"/>
          </a:xfrm>
          <a:prstGeom prst="roundRect">
            <a:avLst/>
          </a:prstGeom>
          <a:solidFill>
            <a:srgbClr val="FF00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ounded Rectangle 41"/>
          <p:cNvSpPr/>
          <p:nvPr/>
        </p:nvSpPr>
        <p:spPr>
          <a:xfrm>
            <a:off x="7090272" y="2289476"/>
            <a:ext cx="224392" cy="128224"/>
          </a:xfrm>
          <a:prstGeom prst="roundRect">
            <a:avLst/>
          </a:prstGeom>
          <a:solidFill>
            <a:srgbClr val="92D05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3" name="Straight Arrow Connector 42"/>
          <p:cNvCxnSpPr>
            <a:stCxn id="40" idx="2"/>
            <a:endCxn id="41" idx="0"/>
          </p:cNvCxnSpPr>
          <p:nvPr/>
        </p:nvCxnSpPr>
        <p:spPr>
          <a:xfrm flipH="1">
            <a:off x="6817796" y="2137137"/>
            <a:ext cx="192336" cy="16028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>
            <a:stCxn id="40" idx="2"/>
            <a:endCxn id="42" idx="0"/>
          </p:cNvCxnSpPr>
          <p:nvPr/>
        </p:nvCxnSpPr>
        <p:spPr>
          <a:xfrm>
            <a:off x="7010132" y="2137137"/>
            <a:ext cx="192336" cy="152339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>
            <a:stCxn id="10" idx="2"/>
            <a:endCxn id="40" idx="0"/>
          </p:cNvCxnSpPr>
          <p:nvPr/>
        </p:nvCxnSpPr>
        <p:spPr>
          <a:xfrm>
            <a:off x="6333140" y="1848633"/>
            <a:ext cx="676992" cy="16028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stCxn id="6" idx="2"/>
            <a:endCxn id="23" idx="0"/>
          </p:cNvCxnSpPr>
          <p:nvPr/>
        </p:nvCxnSpPr>
        <p:spPr>
          <a:xfrm>
            <a:off x="5724076" y="1560129"/>
            <a:ext cx="345264" cy="745228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>
            <a:stCxn id="12" idx="2"/>
            <a:endCxn id="41" idx="0"/>
          </p:cNvCxnSpPr>
          <p:nvPr/>
        </p:nvCxnSpPr>
        <p:spPr>
          <a:xfrm>
            <a:off x="6525476" y="2129196"/>
            <a:ext cx="292320" cy="168221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4076" y="2514600"/>
            <a:ext cx="3382520" cy="37870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5044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 build="p"/>
      <p:bldP spid="5" grpId="0" animBg="1"/>
      <p:bldP spid="6" grpId="0" animBg="1"/>
      <p:bldP spid="7" grpId="0" animBg="1"/>
      <p:bldP spid="10" grpId="0" animBg="1"/>
      <p:bldP spid="11" grpId="0" animBg="1"/>
      <p:bldP spid="12" grpId="0" animBg="1"/>
      <p:bldP spid="15" grpId="0" animBg="1"/>
      <p:bldP spid="16" grpId="0" animBg="1"/>
      <p:bldP spid="17" grpId="0" animBg="1"/>
      <p:bldP spid="20" grpId="0" animBg="1"/>
      <p:bldP spid="21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36" grpId="0" animBg="1"/>
      <p:bldP spid="38" grpId="0" animBg="1"/>
      <p:bldP spid="40" grpId="0" animBg="1"/>
      <p:bldP spid="41" grpId="0" animBg="1"/>
      <p:bldP spid="42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Talk Outline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38</a:t>
            </a:fld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Motivation</a:t>
            </a:r>
          </a:p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Dryad: A distributed runtime</a:t>
            </a:r>
          </a:p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DryadLINQ: A compiler for Dryad</a:t>
            </a:r>
          </a:p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Artemis/Daphne: Debugging DryadLINQ</a:t>
            </a:r>
          </a:p>
          <a:p>
            <a:pPr marL="228600" lvl="1">
              <a:spcBef>
                <a:spcPts val="1000"/>
              </a:spcBef>
            </a:pPr>
            <a:r>
              <a:rPr lang="en-US" dirty="0"/>
              <a:t>Sketch </a:t>
            </a:r>
            <a:r>
              <a:rPr lang="en-US" dirty="0" smtClean="0"/>
              <a:t>(2008-2014):</a:t>
            </a:r>
          </a:p>
          <a:p>
            <a:pPr lvl="1"/>
            <a:r>
              <a:rPr lang="en-US" dirty="0" smtClean="0"/>
              <a:t>A library for large-scale visualization</a:t>
            </a:r>
          </a:p>
          <a:p>
            <a:pPr lvl="1"/>
            <a:r>
              <a:rPr lang="en-US" dirty="0" smtClean="0"/>
              <a:t>A billion-row spreadsheet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159229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250" y="-244474"/>
            <a:ext cx="7886700" cy="1325563"/>
          </a:xfrm>
        </p:spPr>
        <p:txBody>
          <a:bodyPr/>
          <a:lstStyle/>
          <a:p>
            <a:r>
              <a:rPr lang="en-US" dirty="0" smtClean="0"/>
              <a:t>Sketch video</a:t>
            </a:r>
            <a:endParaRPr lang="en-US" dirty="0"/>
          </a:p>
        </p:txBody>
      </p:sp>
      <p:pic>
        <p:nvPicPr>
          <p:cNvPr id="5" name="sketch-tweets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st="33565" end="266447.6458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7064" y="805800"/>
            <a:ext cx="7888286" cy="5915676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4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65126"/>
            <a:ext cx="8686800" cy="1325563"/>
          </a:xfrm>
        </p:spPr>
        <p:txBody>
          <a:bodyPr/>
          <a:lstStyle/>
          <a:p>
            <a:r>
              <a:rPr lang="en-US" dirty="0" smtClean="0"/>
              <a:t>Distributed visualization applications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40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1140364" y="2868676"/>
            <a:ext cx="1365827" cy="75033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View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140364" y="3637282"/>
            <a:ext cx="1365827" cy="750338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Data model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397592" y="2354921"/>
            <a:ext cx="7633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User</a:t>
            </a:r>
            <a:endParaRPr lang="en-US" sz="2400" dirty="0"/>
          </a:p>
        </p:txBody>
      </p:sp>
      <p:sp>
        <p:nvSpPr>
          <p:cNvPr id="8" name="Rectangle 7"/>
          <p:cNvSpPr/>
          <p:nvPr/>
        </p:nvSpPr>
        <p:spPr>
          <a:xfrm>
            <a:off x="4712527" y="2373187"/>
            <a:ext cx="1365827" cy="75033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View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5973291" y="4768407"/>
            <a:ext cx="1365827" cy="750338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Data model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661891" y="4768407"/>
            <a:ext cx="1365827" cy="750338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Data model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712527" y="3123525"/>
            <a:ext cx="1365827" cy="37516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Sketch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3661891" y="4381997"/>
            <a:ext cx="1365827" cy="37516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Sketch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5973291" y="4375676"/>
            <a:ext cx="1365827" cy="37516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Sketch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4969755" y="1839157"/>
            <a:ext cx="7633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User</a:t>
            </a:r>
            <a:endParaRPr lang="en-US" sz="2400" dirty="0"/>
          </a:p>
        </p:txBody>
      </p:sp>
      <p:sp>
        <p:nvSpPr>
          <p:cNvPr id="15" name="Right Arrow 14"/>
          <p:cNvSpPr/>
          <p:nvPr/>
        </p:nvSpPr>
        <p:spPr>
          <a:xfrm>
            <a:off x="2782438" y="3243845"/>
            <a:ext cx="793407" cy="1019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sp>
        <p:nvSpPr>
          <p:cNvPr id="16" name="Cloud 15"/>
          <p:cNvSpPr/>
          <p:nvPr/>
        </p:nvSpPr>
        <p:spPr>
          <a:xfrm>
            <a:off x="4607464" y="3588794"/>
            <a:ext cx="1786081" cy="769320"/>
          </a:xfrm>
          <a:prstGeom prst="cloud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Network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720110" y="1839157"/>
            <a:ext cx="2206336" cy="405475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sp>
        <p:nvSpPr>
          <p:cNvPr id="18" name="Rectangle 17"/>
          <p:cNvSpPr/>
          <p:nvPr/>
        </p:nvSpPr>
        <p:spPr>
          <a:xfrm>
            <a:off x="3395607" y="1839157"/>
            <a:ext cx="4258703" cy="405475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cxnSp>
        <p:nvCxnSpPr>
          <p:cNvPr id="19" name="Curved Connector 18"/>
          <p:cNvCxnSpPr>
            <a:stCxn id="11" idx="2"/>
            <a:endCxn id="12" idx="0"/>
          </p:cNvCxnSpPr>
          <p:nvPr/>
        </p:nvCxnSpPr>
        <p:spPr>
          <a:xfrm rot="5400000">
            <a:off x="4428472" y="3415027"/>
            <a:ext cx="883303" cy="1050636"/>
          </a:xfrm>
          <a:prstGeom prst="curvedConnector3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Curved Connector 19"/>
          <p:cNvCxnSpPr>
            <a:stCxn id="11" idx="2"/>
            <a:endCxn id="13" idx="0"/>
          </p:cNvCxnSpPr>
          <p:nvPr/>
        </p:nvCxnSpPr>
        <p:spPr>
          <a:xfrm rot="16200000" flipH="1">
            <a:off x="5587333" y="3306802"/>
            <a:ext cx="876981" cy="1260763"/>
          </a:xfrm>
          <a:prstGeom prst="curvedConnector3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859854" y="5919034"/>
            <a:ext cx="20665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Single machine</a:t>
            </a:r>
            <a:endParaRPr lang="en-US" sz="2400" dirty="0"/>
          </a:p>
        </p:txBody>
      </p:sp>
      <p:sp>
        <p:nvSpPr>
          <p:cNvPr id="22" name="TextBox 21"/>
          <p:cNvSpPr txBox="1"/>
          <p:nvPr/>
        </p:nvSpPr>
        <p:spPr>
          <a:xfrm>
            <a:off x="4330778" y="5919034"/>
            <a:ext cx="25158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Distributed system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94184498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Parallelizing with Sketch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6237" y="1544715"/>
            <a:ext cx="8391525" cy="4654474"/>
          </a:xfrm>
        </p:spPr>
        <p:txBody>
          <a:bodyPr/>
          <a:lstStyle/>
          <a:p>
            <a:r>
              <a:rPr lang="en-US" dirty="0" smtClean="0"/>
              <a:t>Sketch library handles all distributed system aspects</a:t>
            </a:r>
          </a:p>
          <a:p>
            <a:pPr lvl="1"/>
            <a:r>
              <a:rPr lang="en-US" dirty="0" smtClean="0"/>
              <a:t>Network communication</a:t>
            </a:r>
          </a:p>
          <a:p>
            <a:pPr lvl="1"/>
            <a:r>
              <a:rPr lang="en-US" dirty="0" smtClean="0"/>
              <a:t>Parallelization across machines and cores</a:t>
            </a:r>
          </a:p>
          <a:p>
            <a:pPr lvl="1"/>
            <a:r>
              <a:rPr lang="en-US" dirty="0" smtClean="0"/>
              <a:t>Fault tolerance</a:t>
            </a:r>
          </a:p>
          <a:p>
            <a:pPr lvl="1"/>
            <a:r>
              <a:rPr lang="en-US" dirty="0" err="1" smtClean="0"/>
              <a:t>Stragler</a:t>
            </a:r>
            <a:r>
              <a:rPr lang="en-US" dirty="0" smtClean="0"/>
              <a:t> avoidance</a:t>
            </a:r>
          </a:p>
          <a:p>
            <a:pPr lvl="1"/>
            <a:r>
              <a:rPr lang="en-US" dirty="0" smtClean="0"/>
              <a:t>Distributed garbage-collection</a:t>
            </a:r>
          </a:p>
          <a:p>
            <a:r>
              <a:rPr lang="en-US" dirty="0" smtClean="0"/>
              <a:t>3 applications</a:t>
            </a:r>
          </a:p>
          <a:p>
            <a:pPr lvl="1"/>
            <a:r>
              <a:rPr lang="en-US" dirty="0" smtClean="0">
                <a:solidFill>
                  <a:srgbClr val="FF0000"/>
                </a:solidFill>
              </a:rPr>
              <a:t>Billion-row spreadsheet</a:t>
            </a:r>
          </a:p>
          <a:p>
            <a:pPr lvl="1"/>
            <a:r>
              <a:rPr lang="en-US" dirty="0" smtClean="0"/>
              <a:t>Performance analyzer</a:t>
            </a:r>
          </a:p>
          <a:p>
            <a:pPr lvl="1"/>
            <a:r>
              <a:rPr lang="en-US" dirty="0" smtClean="0"/>
              <a:t>Distributed log browser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41</a:t>
            </a:fld>
            <a:endParaRPr lang="en-US"/>
          </a:p>
        </p:txBody>
      </p:sp>
      <p:pic>
        <p:nvPicPr>
          <p:cNvPr id="5" name="Picture 2" descr="http://www.microsoft.com/presspass/images/features/2010/07-14Datacenter_l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20019" y="3371850"/>
            <a:ext cx="3269607" cy="2344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446602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1" name="Straight Connector 90"/>
          <p:cNvCxnSpPr>
            <a:stCxn id="41" idx="3"/>
          </p:cNvCxnSpPr>
          <p:nvPr/>
        </p:nvCxnSpPr>
        <p:spPr>
          <a:xfrm>
            <a:off x="3010448" y="3171552"/>
            <a:ext cx="3314152" cy="437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Bandwidth hierarchy</a:t>
            </a:r>
            <a:endParaRPr lang="en-US" dirty="0"/>
          </a:p>
        </p:txBody>
      </p:sp>
      <p:grpSp>
        <p:nvGrpSpPr>
          <p:cNvPr id="46" name="Group 45"/>
          <p:cNvGrpSpPr/>
          <p:nvPr/>
        </p:nvGrpSpPr>
        <p:grpSpPr>
          <a:xfrm>
            <a:off x="914400" y="2971800"/>
            <a:ext cx="4648201" cy="3200399"/>
            <a:chOff x="724357" y="2127766"/>
            <a:chExt cx="5828843" cy="4273035"/>
          </a:xfrm>
        </p:grpSpPr>
        <p:pic>
          <p:nvPicPr>
            <p:cNvPr id="4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24357" y="3886201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5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400757" y="38862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6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077157" y="38862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7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753557" y="3886200"/>
              <a:ext cx="799643" cy="2514600"/>
            </a:xfrm>
            <a:prstGeom prst="rect">
              <a:avLst/>
            </a:prstGeom>
            <a:noFill/>
          </p:spPr>
        </p:pic>
        <p:sp>
          <p:nvSpPr>
            <p:cNvPr id="8" name="Rectangle 7"/>
            <p:cNvSpPr/>
            <p:nvPr/>
          </p:nvSpPr>
          <p:spPr>
            <a:xfrm>
              <a:off x="724357" y="3505200"/>
              <a:ext cx="762000" cy="2286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2400757" y="3505200"/>
              <a:ext cx="762000" cy="2286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4077157" y="3505200"/>
              <a:ext cx="762000" cy="2286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753557" y="3505200"/>
              <a:ext cx="762000" cy="2286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3" name="Straight Connector 12"/>
            <p:cNvCxnSpPr>
              <a:stCxn id="12" idx="2"/>
              <a:endCxn id="8" idx="0"/>
            </p:cNvCxnSpPr>
            <p:nvPr/>
          </p:nvCxnSpPr>
          <p:spPr>
            <a:xfrm flipH="1">
              <a:off x="1105357" y="2667000"/>
              <a:ext cx="3087231" cy="83820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5400000">
              <a:off x="762794" y="3885406"/>
              <a:ext cx="3048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724694" y="3999706"/>
              <a:ext cx="5334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5400000">
              <a:off x="648494" y="4152106"/>
              <a:ext cx="8382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5400000">
              <a:off x="610394" y="4266406"/>
              <a:ext cx="10668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5400000">
              <a:off x="534194" y="4418806"/>
              <a:ext cx="13716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5400000">
              <a:off x="457994" y="4571206"/>
              <a:ext cx="16764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5400000">
              <a:off x="2439194" y="3885406"/>
              <a:ext cx="3048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2401094" y="3999706"/>
              <a:ext cx="5334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2324894" y="4152106"/>
              <a:ext cx="8382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286794" y="4266406"/>
              <a:ext cx="10668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2210594" y="4418806"/>
              <a:ext cx="13716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5400000">
              <a:off x="2134394" y="4571206"/>
              <a:ext cx="16764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5400000">
              <a:off x="4115594" y="3885406"/>
              <a:ext cx="3048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5400000">
              <a:off x="4077494" y="3999706"/>
              <a:ext cx="5334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5400000">
              <a:off x="4001294" y="4152106"/>
              <a:ext cx="8382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5400000">
              <a:off x="3963194" y="4266406"/>
              <a:ext cx="10668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5400000">
              <a:off x="3886994" y="4418806"/>
              <a:ext cx="13716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3810794" y="4571206"/>
              <a:ext cx="16764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5791994" y="3885406"/>
              <a:ext cx="3048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5400000">
              <a:off x="5753894" y="3999706"/>
              <a:ext cx="5334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5677694" y="4152106"/>
              <a:ext cx="8382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5400000">
              <a:off x="5639594" y="4266406"/>
              <a:ext cx="10668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5563394" y="4418806"/>
              <a:ext cx="13716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5400000">
              <a:off x="5487194" y="4571206"/>
              <a:ext cx="16764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>
              <a:stCxn id="12" idx="2"/>
              <a:endCxn id="9" idx="0"/>
            </p:cNvCxnSpPr>
            <p:nvPr/>
          </p:nvCxnSpPr>
          <p:spPr>
            <a:xfrm flipH="1">
              <a:off x="2781757" y="2667000"/>
              <a:ext cx="1410831" cy="83820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>
              <a:stCxn id="12" idx="2"/>
              <a:endCxn id="10" idx="0"/>
            </p:cNvCxnSpPr>
            <p:nvPr/>
          </p:nvCxnSpPr>
          <p:spPr>
            <a:xfrm>
              <a:off x="4192588" y="2667000"/>
              <a:ext cx="265569" cy="83820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>
              <a:stCxn id="12" idx="2"/>
              <a:endCxn id="11" idx="0"/>
            </p:cNvCxnSpPr>
            <p:nvPr/>
          </p:nvCxnSpPr>
          <p:spPr>
            <a:xfrm>
              <a:off x="4192588" y="2667000"/>
              <a:ext cx="1941969" cy="83820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Rectangle 40"/>
            <p:cNvSpPr/>
            <p:nvPr/>
          </p:nvSpPr>
          <p:spPr>
            <a:xfrm>
              <a:off x="2590800" y="2127766"/>
              <a:ext cx="762000" cy="533400"/>
            </a:xfrm>
            <a:prstGeom prst="rect">
              <a:avLst/>
            </a:prstGeom>
            <a:ln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42" name="Straight Connector 41"/>
            <p:cNvCxnSpPr>
              <a:stCxn id="41" idx="2"/>
              <a:endCxn id="8" idx="0"/>
            </p:cNvCxnSpPr>
            <p:nvPr/>
          </p:nvCxnSpPr>
          <p:spPr>
            <a:xfrm flipH="1">
              <a:off x="1105357" y="2661166"/>
              <a:ext cx="1866443" cy="844034"/>
            </a:xfrm>
            <a:prstGeom prst="line">
              <a:avLst/>
            </a:prstGeom>
            <a:ln w="57150">
              <a:solidFill>
                <a:srgbClr val="FF00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>
              <a:stCxn id="41" idx="2"/>
              <a:endCxn id="9" idx="0"/>
            </p:cNvCxnSpPr>
            <p:nvPr/>
          </p:nvCxnSpPr>
          <p:spPr>
            <a:xfrm flipH="1">
              <a:off x="2781757" y="2661166"/>
              <a:ext cx="190043" cy="844034"/>
            </a:xfrm>
            <a:prstGeom prst="line">
              <a:avLst/>
            </a:prstGeom>
            <a:ln w="57150">
              <a:solidFill>
                <a:srgbClr val="FF00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>
              <a:stCxn id="41" idx="2"/>
              <a:endCxn id="10" idx="0"/>
            </p:cNvCxnSpPr>
            <p:nvPr/>
          </p:nvCxnSpPr>
          <p:spPr>
            <a:xfrm>
              <a:off x="2971800" y="2661166"/>
              <a:ext cx="1486357" cy="844034"/>
            </a:xfrm>
            <a:prstGeom prst="line">
              <a:avLst/>
            </a:prstGeom>
            <a:ln w="57150">
              <a:solidFill>
                <a:srgbClr val="FF00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>
              <a:stCxn id="41" idx="2"/>
              <a:endCxn id="11" idx="0"/>
            </p:cNvCxnSpPr>
            <p:nvPr/>
          </p:nvCxnSpPr>
          <p:spPr>
            <a:xfrm>
              <a:off x="2971800" y="2661166"/>
              <a:ext cx="3162757" cy="844034"/>
            </a:xfrm>
            <a:prstGeom prst="line">
              <a:avLst/>
            </a:prstGeom>
            <a:ln w="57150">
              <a:solidFill>
                <a:srgbClr val="FF00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11"/>
            <p:cNvSpPr/>
            <p:nvPr/>
          </p:nvSpPr>
          <p:spPr>
            <a:xfrm>
              <a:off x="3811588" y="2133600"/>
              <a:ext cx="762000" cy="533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026" name="Picture 2" descr="C:\Users\mbudiu\AppData\Local\Microsoft\Windows\Temporary Internet Files\Content.IE5\X5IFRAUI\MP9004486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200" y="2779458"/>
            <a:ext cx="1056191" cy="792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7" name="Straight Connector 96"/>
          <p:cNvCxnSpPr>
            <a:endCxn id="1026" idx="1"/>
          </p:cNvCxnSpPr>
          <p:nvPr/>
        </p:nvCxnSpPr>
        <p:spPr>
          <a:xfrm flipV="1">
            <a:off x="6781800" y="3175530"/>
            <a:ext cx="533400" cy="392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Connector 100"/>
          <p:cNvCxnSpPr>
            <a:stCxn id="1026" idx="0"/>
          </p:cNvCxnSpPr>
          <p:nvPr/>
        </p:nvCxnSpPr>
        <p:spPr>
          <a:xfrm flipH="1" flipV="1">
            <a:off x="7843295" y="2057400"/>
            <a:ext cx="1" cy="722058"/>
          </a:xfrm>
          <a:prstGeom prst="line">
            <a:avLst/>
          </a:prstGeom>
          <a:ln w="31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 descr="C:\Users\mbudiu\AppData\Local\Microsoft\Windows\Temporary Internet Files\Content.IE5\N94RV80I\MC9000551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5138" y="1295400"/>
            <a:ext cx="1176253" cy="1000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2" descr="C:\Users\t-qil\AppData\Local\Microsoft\Windows\Temporary Internet Files\Content.IE5\XBK56KTO\MP90043317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96671" y="2779459"/>
            <a:ext cx="913058" cy="915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9030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8028" y="116283"/>
            <a:ext cx="2815971" cy="183793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Principles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" y="1825625"/>
            <a:ext cx="9039225" cy="4963482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Visualizations are bounded data displays</a:t>
            </a:r>
          </a:p>
          <a:p>
            <a:pPr lvl="1"/>
            <a:r>
              <a:rPr lang="en-US" dirty="0" smtClean="0"/>
              <a:t>We cannot show all data</a:t>
            </a:r>
          </a:p>
          <a:p>
            <a:pPr lvl="1"/>
            <a:r>
              <a:rPr lang="en-US" dirty="0" smtClean="0"/>
              <a:t>Do not compute views with resolution </a:t>
            </a:r>
            <a:br>
              <a:rPr lang="en-US" dirty="0" smtClean="0"/>
            </a:br>
            <a:r>
              <a:rPr lang="en-US" dirty="0" smtClean="0"/>
              <a:t>exceeding screen resolution</a:t>
            </a:r>
          </a:p>
          <a:p>
            <a:r>
              <a:rPr lang="en-US" dirty="0" smtClean="0"/>
              <a:t>Tools must run at interactive speeds</a:t>
            </a:r>
          </a:p>
          <a:p>
            <a:r>
              <a:rPr lang="en-US" dirty="0" smtClean="0"/>
              <a:t>All aggregations are done using streaming algorithms</a:t>
            </a:r>
            <a:endParaRPr lang="en-US" dirty="0"/>
          </a:p>
          <a:p>
            <a:pPr lvl="1"/>
            <a:r>
              <a:rPr lang="en-US" dirty="0" smtClean="0"/>
              <a:t>Multi-pass, randomized streaming algorithms</a:t>
            </a:r>
          </a:p>
          <a:p>
            <a:pPr lvl="1"/>
            <a:r>
              <a:rPr lang="en-US" dirty="0" smtClean="0"/>
              <a:t>Sublinear memory</a:t>
            </a:r>
          </a:p>
          <a:p>
            <a:pPr lvl="1"/>
            <a:r>
              <a:rPr lang="en-US" dirty="0" smtClean="0"/>
              <a:t>Insensitive to input order</a:t>
            </a:r>
          </a:p>
          <a:p>
            <a:pPr lvl="1"/>
            <a:r>
              <a:rPr lang="en-US" dirty="0" smtClean="0"/>
              <a:t>Naturally parallelizable</a:t>
            </a:r>
          </a:p>
          <a:p>
            <a:pPr lvl="1"/>
            <a:r>
              <a:rPr lang="en-US" dirty="0" smtClean="0"/>
              <a:t>Data never moves</a:t>
            </a:r>
          </a:p>
          <a:p>
            <a:pPr lvl="1"/>
            <a:r>
              <a:rPr lang="en-US" dirty="0" smtClean="0"/>
              <a:t>Low network bandwidth required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43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8589" y="4424120"/>
            <a:ext cx="1825410" cy="2433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8567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Linear transformations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1450" y="1825625"/>
            <a:ext cx="8820150" cy="4737100"/>
          </a:xfrm>
        </p:spPr>
        <p:txBody>
          <a:bodyPr>
            <a:normAutofit/>
          </a:bodyPr>
          <a:lstStyle/>
          <a:p>
            <a:r>
              <a:rPr lang="en-US" dirty="0" smtClean="0"/>
              <a:t>Commutative monoids (M, +, 0)</a:t>
            </a:r>
          </a:p>
          <a:p>
            <a:r>
              <a:rPr lang="en-US" dirty="0" smtClean="0"/>
              <a:t>Linear functions between monoids:</a:t>
            </a:r>
          </a:p>
          <a:p>
            <a:pPr lvl="1"/>
            <a:r>
              <a:rPr lang="en-US" dirty="0" smtClean="0"/>
              <a:t>f: M → N, f(a + b) = f(a) + f(b)</a:t>
            </a:r>
          </a:p>
          <a:p>
            <a:r>
              <a:rPr lang="en-US" dirty="0" smtClean="0"/>
              <a:t>Lots of interesting monoids</a:t>
            </a:r>
          </a:p>
          <a:p>
            <a:pPr lvl="1"/>
            <a:r>
              <a:rPr lang="en-US" dirty="0" smtClean="0"/>
              <a:t>Sets and multisets with union (collections)</a:t>
            </a:r>
          </a:p>
          <a:p>
            <a:pPr lvl="1"/>
            <a:r>
              <a:rPr lang="en-US" dirty="0" smtClean="0"/>
              <a:t>Dictionaries over monoids M[K] (finite maps)</a:t>
            </a:r>
          </a:p>
          <a:p>
            <a:pPr lvl="1"/>
            <a:endParaRPr lang="en-US" dirty="0"/>
          </a:p>
          <a:p>
            <a:r>
              <a:rPr lang="en-US" dirty="0" smtClean="0"/>
              <a:t>“Map” and “reduce” are linear functions</a:t>
            </a:r>
          </a:p>
          <a:p>
            <a:r>
              <a:rPr lang="en-US" dirty="0" smtClean="0"/>
              <a:t>Linear transformations are </a:t>
            </a:r>
            <a:r>
              <a:rPr lang="en-US" i="1" dirty="0" smtClean="0"/>
              <a:t>the essence of data parallelism</a:t>
            </a:r>
          </a:p>
          <a:p>
            <a:r>
              <a:rPr lang="en-US" dirty="0" smtClean="0"/>
              <a:t>Many streaming algorithms are linear transformations</a:t>
            </a:r>
          </a:p>
          <a:p>
            <a:endParaRPr lang="en-US" i="1" dirty="0" smtClean="0"/>
          </a:p>
          <a:p>
            <a:pPr lvl="1"/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44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7105" y="1528762"/>
            <a:ext cx="2839090" cy="1890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09316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Sketch distributed service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6272599" y="6356351"/>
            <a:ext cx="2057400" cy="365125"/>
          </a:xfrm>
        </p:spPr>
        <p:txBody>
          <a:bodyPr/>
          <a:lstStyle/>
          <a:p>
            <a:fld id="{E28248A2-C527-40F2-A97A-FB1E4B5C2DC0}" type="slidenum">
              <a:rPr lang="en-US" smtClean="0"/>
              <a:t>45</a:t>
            </a:fld>
            <a:endParaRPr lang="en-US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3586" y="1842702"/>
            <a:ext cx="814001" cy="81400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9763" y="1842702"/>
            <a:ext cx="814001" cy="814001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7947" y="4699769"/>
            <a:ext cx="1116741" cy="1116741"/>
          </a:xfrm>
          <a:prstGeom prst="rect">
            <a:avLst/>
          </a:prstGeom>
        </p:spPr>
      </p:pic>
      <p:sp>
        <p:nvSpPr>
          <p:cNvPr id="21" name="Rectangle 20"/>
          <p:cNvSpPr/>
          <p:nvPr/>
        </p:nvSpPr>
        <p:spPr>
          <a:xfrm>
            <a:off x="6635578" y="5813251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/>
          <p:cNvSpPr/>
          <p:nvPr/>
        </p:nvSpPr>
        <p:spPr>
          <a:xfrm>
            <a:off x="6635578" y="5946588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/>
          <p:cNvSpPr/>
          <p:nvPr/>
        </p:nvSpPr>
        <p:spPr>
          <a:xfrm>
            <a:off x="6635578" y="6085019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6627854" y="6171685"/>
            <a:ext cx="599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data</a:t>
            </a:r>
            <a:endParaRPr lang="en-US" dirty="0"/>
          </a:p>
        </p:txBody>
      </p:sp>
      <p:sp>
        <p:nvSpPr>
          <p:cNvPr id="36" name="Rectangle 35"/>
          <p:cNvSpPr/>
          <p:nvPr/>
        </p:nvSpPr>
        <p:spPr>
          <a:xfrm>
            <a:off x="6099607" y="4159927"/>
            <a:ext cx="1623365" cy="53984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Sketch</a:t>
            </a:r>
          </a:p>
          <a:p>
            <a:pPr algn="ctr"/>
            <a:r>
              <a:rPr lang="en-US" dirty="0" smtClean="0">
                <a:solidFill>
                  <a:schemeClr val="tx1"/>
                </a:solidFill>
              </a:rPr>
              <a:t>service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37" name="Picture 3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0738" y="4699768"/>
            <a:ext cx="1116741" cy="1116741"/>
          </a:xfrm>
          <a:prstGeom prst="rect">
            <a:avLst/>
          </a:prstGeom>
        </p:spPr>
      </p:pic>
      <p:sp>
        <p:nvSpPr>
          <p:cNvPr id="38" name="Rectangle 37"/>
          <p:cNvSpPr/>
          <p:nvPr/>
        </p:nvSpPr>
        <p:spPr>
          <a:xfrm>
            <a:off x="4818369" y="5813250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/>
          <p:cNvSpPr/>
          <p:nvPr/>
        </p:nvSpPr>
        <p:spPr>
          <a:xfrm>
            <a:off x="4818369" y="5946587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/>
          <p:cNvSpPr/>
          <p:nvPr/>
        </p:nvSpPr>
        <p:spPr>
          <a:xfrm>
            <a:off x="4818369" y="6085018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/>
          <p:cNvSpPr txBox="1"/>
          <p:nvPr/>
        </p:nvSpPr>
        <p:spPr>
          <a:xfrm>
            <a:off x="4810645" y="6171684"/>
            <a:ext cx="599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data</a:t>
            </a:r>
            <a:endParaRPr lang="en-US" dirty="0"/>
          </a:p>
        </p:txBody>
      </p:sp>
      <p:sp>
        <p:nvSpPr>
          <p:cNvPr id="42" name="Rectangle 41"/>
          <p:cNvSpPr/>
          <p:nvPr/>
        </p:nvSpPr>
        <p:spPr>
          <a:xfrm>
            <a:off x="4282398" y="4159926"/>
            <a:ext cx="1623365" cy="53984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Sketch</a:t>
            </a:r>
          </a:p>
          <a:p>
            <a:pPr algn="ctr"/>
            <a:r>
              <a:rPr lang="en-US" dirty="0" smtClean="0">
                <a:solidFill>
                  <a:schemeClr val="tx1"/>
                </a:solidFill>
              </a:rPr>
              <a:t>service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3" name="Picture 4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9396" y="4699768"/>
            <a:ext cx="1116741" cy="1116741"/>
          </a:xfrm>
          <a:prstGeom prst="rect">
            <a:avLst/>
          </a:prstGeom>
        </p:spPr>
      </p:pic>
      <p:sp>
        <p:nvSpPr>
          <p:cNvPr id="44" name="Rectangle 43"/>
          <p:cNvSpPr/>
          <p:nvPr/>
        </p:nvSpPr>
        <p:spPr>
          <a:xfrm>
            <a:off x="3027027" y="5813250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/>
          <p:cNvSpPr/>
          <p:nvPr/>
        </p:nvSpPr>
        <p:spPr>
          <a:xfrm>
            <a:off x="3027027" y="5946587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/>
          <p:cNvSpPr/>
          <p:nvPr/>
        </p:nvSpPr>
        <p:spPr>
          <a:xfrm>
            <a:off x="3027027" y="6085018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TextBox 46"/>
          <p:cNvSpPr txBox="1"/>
          <p:nvPr/>
        </p:nvSpPr>
        <p:spPr>
          <a:xfrm>
            <a:off x="3019303" y="6171684"/>
            <a:ext cx="599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data</a:t>
            </a:r>
            <a:endParaRPr lang="en-US" dirty="0"/>
          </a:p>
        </p:txBody>
      </p:sp>
      <p:sp>
        <p:nvSpPr>
          <p:cNvPr id="48" name="Rectangle 47"/>
          <p:cNvSpPr/>
          <p:nvPr/>
        </p:nvSpPr>
        <p:spPr>
          <a:xfrm>
            <a:off x="2491056" y="4159926"/>
            <a:ext cx="1623365" cy="53984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Sketch</a:t>
            </a:r>
          </a:p>
          <a:p>
            <a:pPr algn="ctr"/>
            <a:r>
              <a:rPr lang="en-US" dirty="0" smtClean="0">
                <a:solidFill>
                  <a:schemeClr val="tx1"/>
                </a:solidFill>
              </a:rPr>
              <a:t>service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9" name="Picture 4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299" y="4696509"/>
            <a:ext cx="1116741" cy="1116741"/>
          </a:xfrm>
          <a:prstGeom prst="rect">
            <a:avLst/>
          </a:prstGeom>
        </p:spPr>
      </p:pic>
      <p:sp>
        <p:nvSpPr>
          <p:cNvPr id="50" name="Rectangle 49"/>
          <p:cNvSpPr/>
          <p:nvPr/>
        </p:nvSpPr>
        <p:spPr>
          <a:xfrm>
            <a:off x="1234930" y="5809991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/>
          <p:cNvSpPr/>
          <p:nvPr/>
        </p:nvSpPr>
        <p:spPr>
          <a:xfrm>
            <a:off x="1234930" y="5943328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/>
          <p:cNvSpPr/>
          <p:nvPr/>
        </p:nvSpPr>
        <p:spPr>
          <a:xfrm>
            <a:off x="1234930" y="6081759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TextBox 52"/>
          <p:cNvSpPr txBox="1"/>
          <p:nvPr/>
        </p:nvSpPr>
        <p:spPr>
          <a:xfrm>
            <a:off x="1227206" y="6168425"/>
            <a:ext cx="599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data</a:t>
            </a:r>
            <a:endParaRPr lang="en-US" dirty="0"/>
          </a:p>
        </p:txBody>
      </p:sp>
      <p:sp>
        <p:nvSpPr>
          <p:cNvPr id="54" name="Rectangle 53"/>
          <p:cNvSpPr/>
          <p:nvPr/>
        </p:nvSpPr>
        <p:spPr>
          <a:xfrm>
            <a:off x="698959" y="4156667"/>
            <a:ext cx="1623365" cy="53984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Sketch</a:t>
            </a:r>
          </a:p>
          <a:p>
            <a:pPr algn="ctr"/>
            <a:r>
              <a:rPr lang="en-US" dirty="0" smtClean="0">
                <a:solidFill>
                  <a:schemeClr val="tx1"/>
                </a:solidFill>
              </a:rPr>
              <a:t>service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56" name="Straight Arrow Connector 55"/>
          <p:cNvCxnSpPr>
            <a:stCxn id="11" idx="2"/>
            <a:endCxn id="36" idx="0"/>
          </p:cNvCxnSpPr>
          <p:nvPr/>
        </p:nvCxnSpPr>
        <p:spPr>
          <a:xfrm>
            <a:off x="5966764" y="2656703"/>
            <a:ext cx="944526" cy="1503224"/>
          </a:xfrm>
          <a:prstGeom prst="straightConnector1">
            <a:avLst/>
          </a:prstGeom>
          <a:ln w="444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Arrow Connector 58"/>
          <p:cNvCxnSpPr>
            <a:stCxn id="11" idx="2"/>
            <a:endCxn id="42" idx="0"/>
          </p:cNvCxnSpPr>
          <p:nvPr/>
        </p:nvCxnSpPr>
        <p:spPr>
          <a:xfrm flipH="1">
            <a:off x="5094081" y="2656703"/>
            <a:ext cx="872683" cy="1503223"/>
          </a:xfrm>
          <a:prstGeom prst="straightConnector1">
            <a:avLst/>
          </a:prstGeom>
          <a:ln w="444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/>
          <p:cNvCxnSpPr>
            <a:stCxn id="10" idx="2"/>
            <a:endCxn id="36" idx="0"/>
          </p:cNvCxnSpPr>
          <p:nvPr/>
        </p:nvCxnSpPr>
        <p:spPr>
          <a:xfrm>
            <a:off x="2860587" y="2656703"/>
            <a:ext cx="4050703" cy="1503224"/>
          </a:xfrm>
          <a:prstGeom prst="straightConnector1">
            <a:avLst/>
          </a:prstGeom>
          <a:ln w="444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/>
          <p:cNvCxnSpPr>
            <a:stCxn id="10" idx="2"/>
            <a:endCxn id="42" idx="0"/>
          </p:cNvCxnSpPr>
          <p:nvPr/>
        </p:nvCxnSpPr>
        <p:spPr>
          <a:xfrm>
            <a:off x="2860587" y="2656703"/>
            <a:ext cx="2233494" cy="1503223"/>
          </a:xfrm>
          <a:prstGeom prst="straightConnector1">
            <a:avLst/>
          </a:prstGeom>
          <a:ln w="444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/>
          <p:cNvCxnSpPr>
            <a:stCxn id="10" idx="2"/>
            <a:endCxn id="48" idx="0"/>
          </p:cNvCxnSpPr>
          <p:nvPr/>
        </p:nvCxnSpPr>
        <p:spPr>
          <a:xfrm>
            <a:off x="2860587" y="2656703"/>
            <a:ext cx="442152" cy="1503223"/>
          </a:xfrm>
          <a:prstGeom prst="straightConnector1">
            <a:avLst/>
          </a:prstGeom>
          <a:ln w="444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/>
          <p:cNvCxnSpPr>
            <a:stCxn id="10" idx="2"/>
            <a:endCxn id="54" idx="0"/>
          </p:cNvCxnSpPr>
          <p:nvPr/>
        </p:nvCxnSpPr>
        <p:spPr>
          <a:xfrm flipH="1">
            <a:off x="1510642" y="2656703"/>
            <a:ext cx="1349945" cy="1499964"/>
          </a:xfrm>
          <a:prstGeom prst="straightConnector1">
            <a:avLst/>
          </a:prstGeom>
          <a:ln w="444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711729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DataSets</a:t>
            </a:r>
            <a:r>
              <a:rPr lang="en-US" dirty="0" smtClean="0"/>
              <a:t> = distributed objects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46</a:t>
            </a:fld>
            <a:endParaRPr lang="en-US"/>
          </a:p>
        </p:txBody>
      </p:sp>
      <p:sp>
        <p:nvSpPr>
          <p:cNvPr id="4" name="Isosceles Triangle 3"/>
          <p:cNvSpPr/>
          <p:nvPr/>
        </p:nvSpPr>
        <p:spPr>
          <a:xfrm>
            <a:off x="1680518" y="2508422"/>
            <a:ext cx="6322028" cy="3472248"/>
          </a:xfrm>
          <a:prstGeom prst="triangl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loud 4"/>
          <p:cNvSpPr/>
          <p:nvPr/>
        </p:nvSpPr>
        <p:spPr>
          <a:xfrm>
            <a:off x="2231399" y="3561698"/>
            <a:ext cx="5032444" cy="999194"/>
          </a:xfrm>
          <a:prstGeom prst="cloud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smtClean="0">
                <a:solidFill>
                  <a:schemeClr val="tx1"/>
                </a:solidFill>
              </a:rPr>
              <a:t>Network</a:t>
            </a:r>
            <a:endParaRPr lang="en-US" sz="3600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593498" y="1863684"/>
            <a:ext cx="2458995" cy="1484997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1680519" y="4769709"/>
            <a:ext cx="1507524" cy="1951768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315472" y="4769709"/>
            <a:ext cx="1507524" cy="1951768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893275" y="4769709"/>
            <a:ext cx="1507524" cy="1951768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Slide Number Placeholder 2"/>
          <p:cNvSpPr txBox="1">
            <a:spLocks/>
          </p:cNvSpPr>
          <p:nvPr/>
        </p:nvSpPr>
        <p:spPr>
          <a:xfrm>
            <a:off x="8059697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28248A2-C527-40F2-A97A-FB1E4B5C2DC0}" type="slidenum">
              <a:rPr lang="en-US" smtClean="0"/>
              <a:pPr/>
              <a:t>46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6495022" y="4769709"/>
            <a:ext cx="1507524" cy="1951768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052493" y="1816721"/>
            <a:ext cx="7259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Client</a:t>
            </a:r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072825" y="4769709"/>
            <a:ext cx="871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Servers</a:t>
            </a:r>
            <a:endParaRPr lang="en-US" dirty="0"/>
          </a:p>
        </p:txBody>
      </p:sp>
      <p:sp>
        <p:nvSpPr>
          <p:cNvPr id="19" name="TextBox 18"/>
          <p:cNvSpPr txBox="1"/>
          <p:nvPr/>
        </p:nvSpPr>
        <p:spPr>
          <a:xfrm>
            <a:off x="6778460" y="2561734"/>
            <a:ext cx="1664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 smtClean="0"/>
              <a:t>DataSet</a:t>
            </a:r>
            <a:r>
              <a:rPr lang="en-US" sz="2400" dirty="0" smtClean="0"/>
              <a:t>&lt;T&gt;</a:t>
            </a:r>
            <a:endParaRPr lang="en-US" sz="2400" dirty="0"/>
          </a:p>
        </p:txBody>
      </p:sp>
      <p:cxnSp>
        <p:nvCxnSpPr>
          <p:cNvPr id="21" name="Straight Arrow Connector 20"/>
          <p:cNvCxnSpPr>
            <a:stCxn id="19" idx="2"/>
          </p:cNvCxnSpPr>
          <p:nvPr/>
        </p:nvCxnSpPr>
        <p:spPr>
          <a:xfrm flipH="1">
            <a:off x="5746898" y="3023399"/>
            <a:ext cx="1863866" cy="469396"/>
          </a:xfrm>
          <a:prstGeom prst="straightConnector1">
            <a:avLst/>
          </a:prstGeom>
          <a:ln w="3492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21"/>
          <p:cNvSpPr/>
          <p:nvPr/>
        </p:nvSpPr>
        <p:spPr>
          <a:xfrm>
            <a:off x="3705447" y="2001387"/>
            <a:ext cx="2254102" cy="4600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Application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1765004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231399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2697794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3383504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3849899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4316294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4947481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413876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5880271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6568467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7034862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761215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DataSet</a:t>
            </a:r>
            <a:r>
              <a:rPr lang="en-US" dirty="0" smtClean="0"/>
              <a:t> Core API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06532" y="1825625"/>
            <a:ext cx="7759084" cy="331454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2400" dirty="0" smtClean="0">
                <a:latin typeface="Consolas" panose="020B0609020204030204" pitchFamily="49" charset="0"/>
                <a:cs typeface="Consolas" panose="020B0609020204030204" pitchFamily="49" charset="0"/>
              </a:rPr>
              <a:t>interface </a:t>
            </a:r>
            <a:r>
              <a:rPr lang="en-US" sz="2400" dirty="0" err="1" smtClean="0">
                <a:latin typeface="Consolas" panose="020B0609020204030204" pitchFamily="49" charset="0"/>
                <a:cs typeface="Consolas" panose="020B0609020204030204" pitchFamily="49" charset="0"/>
              </a:rPr>
              <a:t>IDataSet</a:t>
            </a:r>
            <a:r>
              <a:rPr lang="en-US" sz="2400" dirty="0" smtClean="0">
                <a:latin typeface="Consolas" panose="020B0609020204030204" pitchFamily="49" charset="0"/>
                <a:cs typeface="Consolas" panose="020B0609020204030204" pitchFamily="49" charset="0"/>
              </a:rPr>
              <a:t>&lt;T&gt; {</a:t>
            </a:r>
            <a:br>
              <a:rPr lang="en-US" sz="2400" dirty="0" smtClean="0">
                <a:latin typeface="Consolas" panose="020B0609020204030204" pitchFamily="49" charset="0"/>
                <a:cs typeface="Consolas" panose="020B0609020204030204" pitchFamily="49" charset="0"/>
              </a:rPr>
            </a:br>
            <a:r>
              <a:rPr lang="en-US" sz="2400" dirty="0" smtClean="0">
                <a:latin typeface="Consolas" panose="020B0609020204030204" pitchFamily="49" charset="0"/>
                <a:cs typeface="Consolas" panose="020B0609020204030204" pitchFamily="49" charset="0"/>
              </a:rPr>
              <a:t>   </a:t>
            </a:r>
            <a:r>
              <a:rPr lang="en-US" sz="2400" dirty="0" err="1" smtClean="0">
                <a:latin typeface="Consolas" panose="020B0609020204030204" pitchFamily="49" charset="0"/>
                <a:cs typeface="Consolas" panose="020B0609020204030204" pitchFamily="49" charset="0"/>
              </a:rPr>
              <a:t>IDataSet</a:t>
            </a:r>
            <a:r>
              <a:rPr lang="en-US" sz="2400" dirty="0" smtClean="0">
                <a:latin typeface="Consolas" panose="020B0609020204030204" pitchFamily="49" charset="0"/>
                <a:cs typeface="Consolas" panose="020B0609020204030204" pitchFamily="49" charset="0"/>
              </a:rPr>
              <a:t>&lt;S&gt;         </a:t>
            </a:r>
            <a:r>
              <a:rPr lang="en-US" sz="2400" dirty="0" smtClean="0">
                <a:solidFill>
                  <a:srgbClr val="FF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Map</a:t>
            </a:r>
            <a:r>
              <a:rPr lang="en-US" sz="2400" dirty="0" smtClean="0">
                <a:latin typeface="Consolas" panose="020B0609020204030204" pitchFamily="49" charset="0"/>
                <a:cs typeface="Consolas" panose="020B0609020204030204" pitchFamily="49" charset="0"/>
              </a:rPr>
              <a:t>&lt;S&gt;(</a:t>
            </a:r>
            <a:r>
              <a:rPr lang="en-US" sz="2400" dirty="0" err="1" smtClean="0">
                <a:latin typeface="Consolas" panose="020B0609020204030204" pitchFamily="49" charset="0"/>
                <a:cs typeface="Consolas" panose="020B0609020204030204" pitchFamily="49" charset="0"/>
              </a:rPr>
              <a:t>IMap</a:t>
            </a:r>
            <a:r>
              <a:rPr lang="en-US" sz="2400" dirty="0" smtClean="0">
                <a:latin typeface="Consolas" panose="020B0609020204030204" pitchFamily="49" charset="0"/>
                <a:cs typeface="Consolas" panose="020B0609020204030204" pitchFamily="49" charset="0"/>
              </a:rPr>
              <a:t>&lt;T,S&gt; f);</a:t>
            </a:r>
            <a:r>
              <a:rPr lang="en-US" sz="2400" dirty="0">
                <a:latin typeface="Consolas" panose="020B0609020204030204" pitchFamily="49" charset="0"/>
                <a:cs typeface="Consolas" panose="020B0609020204030204" pitchFamily="49" charset="0"/>
              </a:rPr>
              <a:t/>
            </a:r>
            <a:br>
              <a:rPr lang="en-US" sz="2400" dirty="0">
                <a:latin typeface="Consolas" panose="020B0609020204030204" pitchFamily="49" charset="0"/>
                <a:cs typeface="Consolas" panose="020B0609020204030204" pitchFamily="49" charset="0"/>
              </a:rPr>
            </a:br>
            <a:r>
              <a:rPr lang="en-US" sz="2400" dirty="0" smtClean="0">
                <a:latin typeface="Consolas" panose="020B0609020204030204" pitchFamily="49" charset="0"/>
                <a:cs typeface="Consolas" panose="020B0609020204030204" pitchFamily="49" charset="0"/>
              </a:rPr>
              <a:t>   </a:t>
            </a:r>
            <a:r>
              <a:rPr lang="en-US" sz="2400" dirty="0" err="1" smtClean="0">
                <a:latin typeface="Consolas" panose="020B0609020204030204" pitchFamily="49" charset="0"/>
                <a:cs typeface="Consolas" panose="020B0609020204030204" pitchFamily="49" charset="0"/>
              </a:rPr>
              <a:t>IDataSet</a:t>
            </a:r>
            <a:r>
              <a:rPr lang="en-US" sz="2400" dirty="0" smtClean="0">
                <a:latin typeface="Consolas" panose="020B0609020204030204" pitchFamily="49" charset="0"/>
                <a:cs typeface="Consolas" panose="020B0609020204030204" pitchFamily="49" charset="0"/>
              </a:rPr>
              <a:t>&lt;Pair&lt;T,S&gt;&gt; </a:t>
            </a:r>
            <a:r>
              <a:rPr lang="en-US" sz="2400" dirty="0" smtClean="0">
                <a:solidFill>
                  <a:srgbClr val="FF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Zip</a:t>
            </a:r>
            <a:r>
              <a:rPr lang="en-US" sz="2400" dirty="0" smtClean="0">
                <a:latin typeface="Consolas" panose="020B0609020204030204" pitchFamily="49" charset="0"/>
                <a:cs typeface="Consolas" panose="020B0609020204030204" pitchFamily="49" charset="0"/>
              </a:rPr>
              <a:t>(</a:t>
            </a:r>
            <a:r>
              <a:rPr lang="en-US" sz="2400" dirty="0" err="1" smtClean="0">
                <a:latin typeface="Consolas" panose="020B0609020204030204" pitchFamily="49" charset="0"/>
                <a:cs typeface="Consolas" panose="020B0609020204030204" pitchFamily="49" charset="0"/>
              </a:rPr>
              <a:t>IDataSet</a:t>
            </a:r>
            <a:r>
              <a:rPr lang="en-US" sz="2400" dirty="0" smtClean="0">
                <a:latin typeface="Consolas" panose="020B0609020204030204" pitchFamily="49" charset="0"/>
                <a:cs typeface="Consolas" panose="020B0609020204030204" pitchFamily="49" charset="0"/>
              </a:rPr>
              <a:t>&lt;S&gt; other);</a:t>
            </a:r>
            <a:br>
              <a:rPr lang="en-US" sz="2400" dirty="0" smtClean="0">
                <a:latin typeface="Consolas" panose="020B0609020204030204" pitchFamily="49" charset="0"/>
                <a:cs typeface="Consolas" panose="020B0609020204030204" pitchFamily="49" charset="0"/>
              </a:rPr>
            </a:br>
            <a:r>
              <a:rPr lang="en-US" sz="2400" dirty="0" smtClean="0">
                <a:latin typeface="Consolas" panose="020B0609020204030204" pitchFamily="49" charset="0"/>
                <a:cs typeface="Consolas" panose="020B0609020204030204" pitchFamily="49" charset="0"/>
              </a:rPr>
              <a:t>   R                   </a:t>
            </a:r>
            <a:r>
              <a:rPr lang="en-US" sz="2400" dirty="0" smtClean="0">
                <a:solidFill>
                  <a:srgbClr val="FF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Sketch</a:t>
            </a:r>
            <a:r>
              <a:rPr lang="en-US" sz="2400" dirty="0" smtClean="0">
                <a:latin typeface="Consolas" panose="020B0609020204030204" pitchFamily="49" charset="0"/>
                <a:cs typeface="Consolas" panose="020B0609020204030204" pitchFamily="49" charset="0"/>
              </a:rPr>
              <a:t>(</a:t>
            </a:r>
            <a:r>
              <a:rPr lang="en-US" sz="2400" dirty="0" err="1" smtClean="0">
                <a:latin typeface="Consolas" panose="020B0609020204030204" pitchFamily="49" charset="0"/>
                <a:cs typeface="Consolas" panose="020B0609020204030204" pitchFamily="49" charset="0"/>
              </a:rPr>
              <a:t>ISketch</a:t>
            </a:r>
            <a:r>
              <a:rPr lang="en-US" sz="2400" dirty="0" smtClean="0">
                <a:latin typeface="Consolas" panose="020B0609020204030204" pitchFamily="49" charset="0"/>
                <a:cs typeface="Consolas" panose="020B0609020204030204" pitchFamily="49" charset="0"/>
              </a:rPr>
              <a:t>&lt;T, R&gt; </a:t>
            </a:r>
            <a:r>
              <a:rPr lang="en-US" sz="2400" dirty="0" err="1" smtClean="0">
                <a:latin typeface="Consolas" panose="020B0609020204030204" pitchFamily="49" charset="0"/>
                <a:cs typeface="Consolas" panose="020B0609020204030204" pitchFamily="49" charset="0"/>
              </a:rPr>
              <a:t>sk</a:t>
            </a:r>
            <a:r>
              <a:rPr lang="en-US" sz="2400" dirty="0" smtClean="0">
                <a:latin typeface="Consolas" panose="020B0609020204030204" pitchFamily="49" charset="0"/>
                <a:cs typeface="Consolas" panose="020B0609020204030204" pitchFamily="49" charset="0"/>
              </a:rPr>
              <a:t>);</a:t>
            </a:r>
            <a:r>
              <a:rPr lang="en-US" sz="2400" dirty="0">
                <a:latin typeface="Consolas" panose="020B0609020204030204" pitchFamily="49" charset="0"/>
                <a:cs typeface="Consolas" panose="020B0609020204030204" pitchFamily="49" charset="0"/>
              </a:rPr>
              <a:t/>
            </a:r>
            <a:br>
              <a:rPr lang="en-US" sz="2400" dirty="0">
                <a:latin typeface="Consolas" panose="020B0609020204030204" pitchFamily="49" charset="0"/>
                <a:cs typeface="Consolas" panose="020B0609020204030204" pitchFamily="49" charset="0"/>
              </a:rPr>
            </a:br>
            <a:r>
              <a:rPr lang="en-US" sz="2400" dirty="0" smtClean="0">
                <a:latin typeface="Consolas" panose="020B0609020204030204" pitchFamily="49" charset="0"/>
                <a:cs typeface="Consolas" panose="020B0609020204030204" pitchFamily="49" charset="0"/>
              </a:rPr>
              <a:t>}</a:t>
            </a:r>
          </a:p>
          <a:p>
            <a:pPr marL="0" indent="0">
              <a:buNone/>
            </a:pPr>
            <a:r>
              <a:rPr lang="en-US" sz="2400" dirty="0">
                <a:latin typeface="Consolas" panose="020B0609020204030204" pitchFamily="49" charset="0"/>
                <a:cs typeface="Consolas" panose="020B0609020204030204" pitchFamily="49" charset="0"/>
              </a:rPr>
              <a:t>interface </a:t>
            </a:r>
            <a:r>
              <a:rPr lang="en-US" sz="2400" dirty="0" err="1" smtClean="0">
                <a:latin typeface="Consolas" panose="020B0609020204030204" pitchFamily="49" charset="0"/>
                <a:cs typeface="Consolas" panose="020B0609020204030204" pitchFamily="49" charset="0"/>
              </a:rPr>
              <a:t>IMap</a:t>
            </a:r>
            <a:r>
              <a:rPr lang="en-US" sz="2400" dirty="0" smtClean="0">
                <a:latin typeface="Consolas" panose="020B0609020204030204" pitchFamily="49" charset="0"/>
                <a:cs typeface="Consolas" panose="020B0609020204030204" pitchFamily="49" charset="0"/>
              </a:rPr>
              <a:t>&lt;T,S&gt; </a:t>
            </a:r>
            <a:r>
              <a:rPr lang="en-US" sz="2400" dirty="0">
                <a:latin typeface="Consolas" panose="020B0609020204030204" pitchFamily="49" charset="0"/>
                <a:cs typeface="Consolas" panose="020B0609020204030204" pitchFamily="49" charset="0"/>
              </a:rPr>
              <a:t>{</a:t>
            </a:r>
            <a:br>
              <a:rPr lang="en-US" sz="2400" dirty="0">
                <a:latin typeface="Consolas" panose="020B0609020204030204" pitchFamily="49" charset="0"/>
                <a:cs typeface="Consolas" panose="020B0609020204030204" pitchFamily="49" charset="0"/>
              </a:rPr>
            </a:br>
            <a:r>
              <a:rPr lang="en-US" sz="2400" dirty="0">
                <a:latin typeface="Consolas" panose="020B0609020204030204" pitchFamily="49" charset="0"/>
                <a:cs typeface="Consolas" panose="020B0609020204030204" pitchFamily="49" charset="0"/>
              </a:rPr>
              <a:t>	</a:t>
            </a:r>
            <a:r>
              <a:rPr lang="en-US" sz="2400" dirty="0" smtClean="0">
                <a:latin typeface="Consolas" panose="020B0609020204030204" pitchFamily="49" charset="0"/>
                <a:cs typeface="Consolas" panose="020B0609020204030204" pitchFamily="49" charset="0"/>
              </a:rPr>
              <a:t>S Map(T </a:t>
            </a:r>
            <a:r>
              <a:rPr lang="en-US" sz="2400" dirty="0">
                <a:latin typeface="Consolas" panose="020B0609020204030204" pitchFamily="49" charset="0"/>
                <a:cs typeface="Consolas" panose="020B0609020204030204" pitchFamily="49" charset="0"/>
              </a:rPr>
              <a:t>data);</a:t>
            </a:r>
            <a:br>
              <a:rPr lang="en-US" sz="2400" dirty="0">
                <a:latin typeface="Consolas" panose="020B0609020204030204" pitchFamily="49" charset="0"/>
                <a:cs typeface="Consolas" panose="020B0609020204030204" pitchFamily="49" charset="0"/>
              </a:rPr>
            </a:br>
            <a:r>
              <a:rPr lang="en-US" sz="2400" dirty="0" smtClean="0">
                <a:latin typeface="Consolas" panose="020B0609020204030204" pitchFamily="49" charset="0"/>
                <a:cs typeface="Consolas" panose="020B0609020204030204" pitchFamily="49" charset="0"/>
              </a:rPr>
              <a:t>}</a:t>
            </a:r>
            <a:endParaRPr lang="en-US" sz="2400" dirty="0">
              <a:latin typeface="Consolas" panose="020B0609020204030204" pitchFamily="49" charset="0"/>
              <a:cs typeface="Consolas" panose="020B0609020204030204" pitchFamily="49" charset="0"/>
            </a:endParaRPr>
          </a:p>
          <a:p>
            <a:pPr marL="0" indent="0">
              <a:buNone/>
            </a:pPr>
            <a:r>
              <a:rPr lang="en-US" sz="2400" dirty="0" smtClean="0">
                <a:latin typeface="Consolas" panose="020B0609020204030204" pitchFamily="49" charset="0"/>
                <a:cs typeface="Consolas" panose="020B0609020204030204" pitchFamily="49" charset="0"/>
              </a:rPr>
              <a:t>interface </a:t>
            </a:r>
            <a:r>
              <a:rPr lang="en-US" sz="2400" dirty="0" err="1" smtClean="0">
                <a:latin typeface="Consolas" panose="020B0609020204030204" pitchFamily="49" charset="0"/>
                <a:cs typeface="Consolas" panose="020B0609020204030204" pitchFamily="49" charset="0"/>
              </a:rPr>
              <a:t>ISketch</a:t>
            </a:r>
            <a:r>
              <a:rPr lang="en-US" sz="2400" dirty="0" smtClean="0">
                <a:latin typeface="Consolas" panose="020B0609020204030204" pitchFamily="49" charset="0"/>
                <a:cs typeface="Consolas" panose="020B0609020204030204" pitchFamily="49" charset="0"/>
              </a:rPr>
              <a:t>&lt;T,R&gt; {</a:t>
            </a:r>
            <a:br>
              <a:rPr lang="en-US" sz="2400" dirty="0" smtClean="0">
                <a:latin typeface="Consolas" panose="020B0609020204030204" pitchFamily="49" charset="0"/>
                <a:cs typeface="Consolas" panose="020B0609020204030204" pitchFamily="49" charset="0"/>
              </a:rPr>
            </a:br>
            <a:r>
              <a:rPr lang="en-US" sz="2400" dirty="0" smtClean="0">
                <a:latin typeface="Consolas" panose="020B0609020204030204" pitchFamily="49" charset="0"/>
                <a:cs typeface="Consolas" panose="020B0609020204030204" pitchFamily="49" charset="0"/>
              </a:rPr>
              <a:t>	R Create(T data);</a:t>
            </a:r>
            <a:br>
              <a:rPr lang="en-US" sz="2400" dirty="0" smtClean="0">
                <a:latin typeface="Consolas" panose="020B0609020204030204" pitchFamily="49" charset="0"/>
                <a:cs typeface="Consolas" panose="020B0609020204030204" pitchFamily="49" charset="0"/>
              </a:rPr>
            </a:br>
            <a:r>
              <a:rPr lang="en-US" sz="2400" dirty="0" smtClean="0">
                <a:latin typeface="Consolas" panose="020B0609020204030204" pitchFamily="49" charset="0"/>
                <a:cs typeface="Consolas" panose="020B0609020204030204" pitchFamily="49" charset="0"/>
              </a:rPr>
              <a:t>	R Combine(List&lt;R&gt; parts);</a:t>
            </a:r>
            <a:r>
              <a:rPr lang="en-US" sz="2400" dirty="0">
                <a:latin typeface="Consolas" panose="020B0609020204030204" pitchFamily="49" charset="0"/>
                <a:cs typeface="Consolas" panose="020B0609020204030204" pitchFamily="49" charset="0"/>
              </a:rPr>
              <a:t/>
            </a:r>
            <a:br>
              <a:rPr lang="en-US" sz="2400" dirty="0">
                <a:latin typeface="Consolas" panose="020B0609020204030204" pitchFamily="49" charset="0"/>
                <a:cs typeface="Consolas" panose="020B0609020204030204" pitchFamily="49" charset="0"/>
              </a:rPr>
            </a:br>
            <a:r>
              <a:rPr lang="en-US" sz="2400" dirty="0" smtClean="0">
                <a:latin typeface="Consolas" panose="020B0609020204030204" pitchFamily="49" charset="0"/>
                <a:cs typeface="Consolas" panose="020B0609020204030204" pitchFamily="49" charset="0"/>
              </a:rPr>
              <a:t>}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47</a:t>
            </a:fld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275207" y="5761608"/>
            <a:ext cx="80833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/>
              <a:t>(Other features not shown: asynchronous computation, remote execution, </a:t>
            </a:r>
            <a:br>
              <a:rPr lang="en-US" sz="2000" dirty="0" smtClean="0"/>
            </a:br>
            <a:r>
              <a:rPr lang="en-US" sz="2000" dirty="0" smtClean="0"/>
              <a:t>background operation cancellation, error and progress reporting, etc.)</a:t>
            </a:r>
            <a:endParaRPr lang="en-US" sz="2000" dirty="0"/>
          </a:p>
        </p:txBody>
      </p:sp>
      <p:sp>
        <p:nvSpPr>
          <p:cNvPr id="6" name="TextBox 5"/>
          <p:cNvSpPr txBox="1"/>
          <p:nvPr/>
        </p:nvSpPr>
        <p:spPr>
          <a:xfrm rot="16200000">
            <a:off x="7340876" y="3753668"/>
            <a:ext cx="21206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smtClean="0"/>
              <a:t>Serializable closures.</a:t>
            </a:r>
            <a:endParaRPr lang="en-US" i="1" dirty="0"/>
          </a:p>
        </p:txBody>
      </p:sp>
      <p:sp>
        <p:nvSpPr>
          <p:cNvPr id="7" name="Right Brace 6"/>
          <p:cNvSpPr/>
          <p:nvPr/>
        </p:nvSpPr>
        <p:spPr>
          <a:xfrm>
            <a:off x="7865617" y="3048383"/>
            <a:ext cx="301840" cy="1950274"/>
          </a:xfrm>
          <a:prstGeom prst="rightBrace">
            <a:avLst>
              <a:gd name="adj1" fmla="val 53788"/>
              <a:gd name="adj2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931890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288" y="129997"/>
            <a:ext cx="7886700" cy="1325563"/>
          </a:xfrm>
        </p:spPr>
        <p:txBody>
          <a:bodyPr/>
          <a:lstStyle/>
          <a:p>
            <a:r>
              <a:rPr lang="en-US" dirty="0" err="1" smtClean="0"/>
              <a:t>DataSet</a:t>
            </a:r>
            <a:r>
              <a:rPr lang="en-US" dirty="0" smtClean="0"/>
              <a:t> Implementations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48</a:t>
            </a:fld>
            <a:endParaRPr lang="en-US"/>
          </a:p>
        </p:txBody>
      </p:sp>
      <p:sp>
        <p:nvSpPr>
          <p:cNvPr id="210" name="Rectangle 209"/>
          <p:cNvSpPr/>
          <p:nvPr/>
        </p:nvSpPr>
        <p:spPr>
          <a:xfrm>
            <a:off x="4345905" y="1247882"/>
            <a:ext cx="2111091" cy="210725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1" name="Rectangle 210"/>
          <p:cNvSpPr/>
          <p:nvPr/>
        </p:nvSpPr>
        <p:spPr>
          <a:xfrm>
            <a:off x="6027858" y="4055015"/>
            <a:ext cx="2044023" cy="260625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2" name="Rectangle 211"/>
          <p:cNvSpPr/>
          <p:nvPr/>
        </p:nvSpPr>
        <p:spPr>
          <a:xfrm>
            <a:off x="1072118" y="4046191"/>
            <a:ext cx="4481771" cy="261507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3" name="Rectangle 212"/>
          <p:cNvSpPr/>
          <p:nvPr/>
        </p:nvSpPr>
        <p:spPr>
          <a:xfrm>
            <a:off x="4657126" y="1308090"/>
            <a:ext cx="1588046" cy="90310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  <a:p>
            <a:pPr algn="ctr"/>
            <a:endParaRPr lang="en-US" dirty="0"/>
          </a:p>
          <a:p>
            <a:pPr algn="ctr"/>
            <a:r>
              <a:rPr lang="en-US" dirty="0" smtClean="0">
                <a:solidFill>
                  <a:schemeClr val="tx1"/>
                </a:solidFill>
              </a:rPr>
              <a:t>Application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4" name="Cloud 213"/>
          <p:cNvSpPr/>
          <p:nvPr/>
        </p:nvSpPr>
        <p:spPr>
          <a:xfrm>
            <a:off x="1828734" y="3385876"/>
            <a:ext cx="5032444" cy="602071"/>
          </a:xfrm>
          <a:prstGeom prst="cloud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Network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5" name="Rectangle 214"/>
          <p:cNvSpPr/>
          <p:nvPr/>
        </p:nvSpPr>
        <p:spPr>
          <a:xfrm>
            <a:off x="1121617" y="4146955"/>
            <a:ext cx="1887877" cy="2313453"/>
          </a:xfrm>
          <a:prstGeom prst="rect">
            <a:avLst/>
          </a:prstGeom>
          <a:noFill/>
          <a:ln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6" name="TextBox 215"/>
          <p:cNvSpPr txBox="1"/>
          <p:nvPr/>
        </p:nvSpPr>
        <p:spPr>
          <a:xfrm>
            <a:off x="4340720" y="2177114"/>
            <a:ext cx="615399" cy="2918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Client </a:t>
            </a:r>
          </a:p>
        </p:txBody>
      </p:sp>
      <p:grpSp>
        <p:nvGrpSpPr>
          <p:cNvPr id="217" name="Group 216"/>
          <p:cNvGrpSpPr/>
          <p:nvPr/>
        </p:nvGrpSpPr>
        <p:grpSpPr>
          <a:xfrm>
            <a:off x="5029959" y="2366324"/>
            <a:ext cx="824966" cy="361243"/>
            <a:chOff x="4213698" y="990600"/>
            <a:chExt cx="1044102" cy="457200"/>
          </a:xfrm>
        </p:grpSpPr>
        <p:sp>
          <p:nvSpPr>
            <p:cNvPr id="218" name="Trapezoid 217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9" name="Rectangle 218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Parallel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20" name="Group 219"/>
          <p:cNvGrpSpPr/>
          <p:nvPr/>
        </p:nvGrpSpPr>
        <p:grpSpPr>
          <a:xfrm>
            <a:off x="4508591" y="2908188"/>
            <a:ext cx="481657" cy="361243"/>
            <a:chOff x="4213698" y="990600"/>
            <a:chExt cx="1044102" cy="457200"/>
          </a:xfrm>
        </p:grpSpPr>
        <p:sp>
          <p:nvSpPr>
            <p:cNvPr id="221" name="Trapezoid 220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2" name="Rectangle 221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Proxy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23" name="Group 222"/>
          <p:cNvGrpSpPr/>
          <p:nvPr/>
        </p:nvGrpSpPr>
        <p:grpSpPr>
          <a:xfrm>
            <a:off x="5863893" y="2908188"/>
            <a:ext cx="481657" cy="361243"/>
            <a:chOff x="4213698" y="990600"/>
            <a:chExt cx="1044102" cy="457200"/>
          </a:xfrm>
        </p:grpSpPr>
        <p:sp>
          <p:nvSpPr>
            <p:cNvPr id="224" name="Trapezoid 223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5" name="Rectangle 224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Proxy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26" name="Rectangle 225"/>
          <p:cNvSpPr/>
          <p:nvPr/>
        </p:nvSpPr>
        <p:spPr>
          <a:xfrm>
            <a:off x="4787389" y="1436190"/>
            <a:ext cx="1308363" cy="42145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GUI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227" name="Straight Arrow Connector 226"/>
          <p:cNvCxnSpPr>
            <a:stCxn id="213" idx="2"/>
            <a:endCxn id="218" idx="0"/>
          </p:cNvCxnSpPr>
          <p:nvPr/>
        </p:nvCxnSpPr>
        <p:spPr>
          <a:xfrm flipH="1">
            <a:off x="5442442" y="2211197"/>
            <a:ext cx="8707" cy="155127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" name="Straight Arrow Connector 227"/>
          <p:cNvCxnSpPr>
            <a:stCxn id="219" idx="2"/>
            <a:endCxn id="221" idx="0"/>
          </p:cNvCxnSpPr>
          <p:nvPr/>
        </p:nvCxnSpPr>
        <p:spPr>
          <a:xfrm flipH="1">
            <a:off x="4749419" y="2727567"/>
            <a:ext cx="693023" cy="180621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Straight Arrow Connector 228"/>
          <p:cNvCxnSpPr>
            <a:stCxn id="219" idx="2"/>
            <a:endCxn id="224" idx="0"/>
          </p:cNvCxnSpPr>
          <p:nvPr/>
        </p:nvCxnSpPr>
        <p:spPr>
          <a:xfrm>
            <a:off x="5442442" y="2727567"/>
            <a:ext cx="662279" cy="180621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0" name="Group 229"/>
          <p:cNvGrpSpPr/>
          <p:nvPr/>
        </p:nvGrpSpPr>
        <p:grpSpPr>
          <a:xfrm>
            <a:off x="1635301" y="5188247"/>
            <a:ext cx="824966" cy="361243"/>
            <a:chOff x="4213698" y="990600"/>
            <a:chExt cx="1044102" cy="457200"/>
          </a:xfrm>
        </p:grpSpPr>
        <p:sp>
          <p:nvSpPr>
            <p:cNvPr id="231" name="Trapezoid 230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2" name="Rectangle 231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Parallel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33" name="Group 232"/>
          <p:cNvGrpSpPr/>
          <p:nvPr/>
        </p:nvGrpSpPr>
        <p:grpSpPr>
          <a:xfrm>
            <a:off x="1347077" y="5820422"/>
            <a:ext cx="481657" cy="361243"/>
            <a:chOff x="4213698" y="990600"/>
            <a:chExt cx="1044102" cy="457200"/>
          </a:xfrm>
        </p:grpSpPr>
        <p:sp>
          <p:nvSpPr>
            <p:cNvPr id="234" name="Trapezoid 233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5" name="Rectangle 234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36" name="Group 235"/>
          <p:cNvGrpSpPr/>
          <p:nvPr/>
        </p:nvGrpSpPr>
        <p:grpSpPr>
          <a:xfrm>
            <a:off x="2170761" y="5820422"/>
            <a:ext cx="481657" cy="361243"/>
            <a:chOff x="4213698" y="990600"/>
            <a:chExt cx="1044102" cy="457200"/>
          </a:xfrm>
        </p:grpSpPr>
        <p:sp>
          <p:nvSpPr>
            <p:cNvPr id="237" name="Trapezoid 236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8" name="Rectangle 237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239" name="Straight Arrow Connector 238"/>
          <p:cNvCxnSpPr>
            <a:stCxn id="232" idx="2"/>
            <a:endCxn id="234" idx="0"/>
          </p:cNvCxnSpPr>
          <p:nvPr/>
        </p:nvCxnSpPr>
        <p:spPr>
          <a:xfrm flipH="1">
            <a:off x="1587905" y="5549490"/>
            <a:ext cx="459879" cy="27093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0" name="Straight Arrow Connector 239"/>
          <p:cNvCxnSpPr>
            <a:stCxn id="232" idx="2"/>
            <a:endCxn id="237" idx="0"/>
          </p:cNvCxnSpPr>
          <p:nvPr/>
        </p:nvCxnSpPr>
        <p:spPr>
          <a:xfrm>
            <a:off x="2047784" y="5549490"/>
            <a:ext cx="363806" cy="27093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1" name="Rectangle 240"/>
          <p:cNvSpPr/>
          <p:nvPr/>
        </p:nvSpPr>
        <p:spPr>
          <a:xfrm>
            <a:off x="3178908" y="4146955"/>
            <a:ext cx="2274938" cy="2313453"/>
          </a:xfrm>
          <a:prstGeom prst="rect">
            <a:avLst/>
          </a:prstGeom>
          <a:noFill/>
          <a:ln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2" name="Group 241"/>
          <p:cNvGrpSpPr/>
          <p:nvPr/>
        </p:nvGrpSpPr>
        <p:grpSpPr>
          <a:xfrm>
            <a:off x="3646476" y="5820422"/>
            <a:ext cx="481657" cy="361243"/>
            <a:chOff x="4213698" y="990600"/>
            <a:chExt cx="1044102" cy="457200"/>
          </a:xfrm>
        </p:grpSpPr>
        <p:sp>
          <p:nvSpPr>
            <p:cNvPr id="243" name="Trapezoid 242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4" name="Rectangle 243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45" name="Group 244"/>
          <p:cNvGrpSpPr/>
          <p:nvPr/>
        </p:nvGrpSpPr>
        <p:grpSpPr>
          <a:xfrm>
            <a:off x="4470161" y="5820422"/>
            <a:ext cx="481657" cy="361243"/>
            <a:chOff x="4213698" y="990600"/>
            <a:chExt cx="1044102" cy="457200"/>
          </a:xfrm>
        </p:grpSpPr>
        <p:sp>
          <p:nvSpPr>
            <p:cNvPr id="246" name="Trapezoid 245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7" name="Rectangle 246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248" name="Straight Arrow Connector 247"/>
          <p:cNvCxnSpPr>
            <a:stCxn id="291" idx="2"/>
            <a:endCxn id="243" idx="0"/>
          </p:cNvCxnSpPr>
          <p:nvPr/>
        </p:nvCxnSpPr>
        <p:spPr>
          <a:xfrm flipH="1">
            <a:off x="3887305" y="5549490"/>
            <a:ext cx="459879" cy="27093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9" name="Straight Arrow Connector 248"/>
          <p:cNvCxnSpPr>
            <a:stCxn id="291" idx="2"/>
            <a:endCxn id="246" idx="0"/>
          </p:cNvCxnSpPr>
          <p:nvPr/>
        </p:nvCxnSpPr>
        <p:spPr>
          <a:xfrm>
            <a:off x="4347184" y="5549490"/>
            <a:ext cx="363806" cy="27093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0" name="Rectangle 249"/>
          <p:cNvSpPr/>
          <p:nvPr/>
        </p:nvSpPr>
        <p:spPr>
          <a:xfrm>
            <a:off x="6148921" y="4146955"/>
            <a:ext cx="1873460" cy="2313453"/>
          </a:xfrm>
          <a:prstGeom prst="rect">
            <a:avLst/>
          </a:prstGeom>
          <a:noFill/>
          <a:ln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1" name="Group 250"/>
          <p:cNvGrpSpPr/>
          <p:nvPr/>
        </p:nvGrpSpPr>
        <p:grpSpPr>
          <a:xfrm>
            <a:off x="6609437" y="5191449"/>
            <a:ext cx="824966" cy="361243"/>
            <a:chOff x="4213698" y="990600"/>
            <a:chExt cx="1044102" cy="457200"/>
          </a:xfrm>
        </p:grpSpPr>
        <p:sp>
          <p:nvSpPr>
            <p:cNvPr id="252" name="Trapezoid 251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3" name="Rectangle 252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Parallel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54" name="Group 253"/>
          <p:cNvGrpSpPr/>
          <p:nvPr/>
        </p:nvGrpSpPr>
        <p:grpSpPr>
          <a:xfrm>
            <a:off x="6321213" y="5823624"/>
            <a:ext cx="481657" cy="361243"/>
            <a:chOff x="4213698" y="990600"/>
            <a:chExt cx="1044102" cy="457200"/>
          </a:xfrm>
        </p:grpSpPr>
        <p:sp>
          <p:nvSpPr>
            <p:cNvPr id="255" name="Trapezoid 254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6" name="Rectangle 255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57" name="Group 256"/>
          <p:cNvGrpSpPr/>
          <p:nvPr/>
        </p:nvGrpSpPr>
        <p:grpSpPr>
          <a:xfrm>
            <a:off x="7144897" y="5823624"/>
            <a:ext cx="481657" cy="361243"/>
            <a:chOff x="4213698" y="990600"/>
            <a:chExt cx="1044102" cy="457200"/>
          </a:xfrm>
        </p:grpSpPr>
        <p:sp>
          <p:nvSpPr>
            <p:cNvPr id="258" name="Trapezoid 257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9" name="Rectangle 258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260" name="Straight Arrow Connector 259"/>
          <p:cNvCxnSpPr>
            <a:stCxn id="253" idx="2"/>
            <a:endCxn id="255" idx="0"/>
          </p:cNvCxnSpPr>
          <p:nvPr/>
        </p:nvCxnSpPr>
        <p:spPr>
          <a:xfrm flipH="1">
            <a:off x="6562041" y="5552692"/>
            <a:ext cx="459879" cy="27093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1" name="Straight Arrow Connector 260"/>
          <p:cNvCxnSpPr>
            <a:stCxn id="253" idx="2"/>
            <a:endCxn id="258" idx="0"/>
          </p:cNvCxnSpPr>
          <p:nvPr/>
        </p:nvCxnSpPr>
        <p:spPr>
          <a:xfrm>
            <a:off x="7021920" y="5552692"/>
            <a:ext cx="363806" cy="27093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2" name="Group 261"/>
          <p:cNvGrpSpPr/>
          <p:nvPr/>
        </p:nvGrpSpPr>
        <p:grpSpPr>
          <a:xfrm>
            <a:off x="3837345" y="4586176"/>
            <a:ext cx="824966" cy="361243"/>
            <a:chOff x="4213698" y="990600"/>
            <a:chExt cx="1044102" cy="457200"/>
          </a:xfrm>
        </p:grpSpPr>
        <p:sp>
          <p:nvSpPr>
            <p:cNvPr id="263" name="Trapezoid 262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4" name="Rectangle 263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Parallel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265" name="Straight Arrow Connector 264"/>
          <p:cNvCxnSpPr>
            <a:stCxn id="264" idx="2"/>
            <a:endCxn id="290" idx="0"/>
          </p:cNvCxnSpPr>
          <p:nvPr/>
        </p:nvCxnSpPr>
        <p:spPr>
          <a:xfrm>
            <a:off x="4249828" y="4947419"/>
            <a:ext cx="97355" cy="24082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6" name="Straight Arrow Connector 265"/>
          <p:cNvCxnSpPr>
            <a:stCxn id="264" idx="2"/>
            <a:endCxn id="279" idx="0"/>
          </p:cNvCxnSpPr>
          <p:nvPr/>
        </p:nvCxnSpPr>
        <p:spPr>
          <a:xfrm flipH="1">
            <a:off x="3506847" y="4947419"/>
            <a:ext cx="742981" cy="15372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7" name="Straight Arrow Connector 266"/>
          <p:cNvCxnSpPr>
            <a:stCxn id="222" idx="2"/>
            <a:endCxn id="282" idx="0"/>
          </p:cNvCxnSpPr>
          <p:nvPr/>
        </p:nvCxnSpPr>
        <p:spPr>
          <a:xfrm flipH="1">
            <a:off x="4275448" y="3269431"/>
            <a:ext cx="473972" cy="955877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8" name="Straight Arrow Connector 267"/>
          <p:cNvCxnSpPr>
            <a:endCxn id="283" idx="0"/>
          </p:cNvCxnSpPr>
          <p:nvPr/>
        </p:nvCxnSpPr>
        <p:spPr>
          <a:xfrm>
            <a:off x="6479095" y="3747369"/>
            <a:ext cx="374375" cy="47793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9" name="TextBox 268"/>
          <p:cNvSpPr txBox="1"/>
          <p:nvPr/>
        </p:nvSpPr>
        <p:spPr>
          <a:xfrm>
            <a:off x="7023199" y="2013419"/>
            <a:ext cx="10438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 smtClean="0"/>
              <a:t>Dataset</a:t>
            </a:r>
          </a:p>
          <a:p>
            <a:r>
              <a:rPr lang="en-US" i="1" dirty="0" smtClean="0"/>
              <a:t>interface</a:t>
            </a:r>
            <a:endParaRPr lang="en-US" i="1" dirty="0"/>
          </a:p>
        </p:txBody>
      </p:sp>
      <p:cxnSp>
        <p:nvCxnSpPr>
          <p:cNvPr id="270" name="Straight Arrow Connector 269"/>
          <p:cNvCxnSpPr>
            <a:stCxn id="269" idx="1"/>
            <a:endCxn id="224" idx="3"/>
          </p:cNvCxnSpPr>
          <p:nvPr/>
        </p:nvCxnSpPr>
        <p:spPr>
          <a:xfrm flipH="1">
            <a:off x="6245172" y="2336585"/>
            <a:ext cx="778027" cy="6318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1" name="Straight Arrow Connector 270"/>
          <p:cNvCxnSpPr>
            <a:stCxn id="269" idx="1"/>
            <a:endCxn id="218" idx="3"/>
          </p:cNvCxnSpPr>
          <p:nvPr/>
        </p:nvCxnSpPr>
        <p:spPr>
          <a:xfrm flipH="1">
            <a:off x="5754547" y="2336585"/>
            <a:ext cx="1268652" cy="899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2" name="Straight Arrow Connector 271"/>
          <p:cNvCxnSpPr>
            <a:stCxn id="269" idx="1"/>
            <a:endCxn id="258" idx="0"/>
          </p:cNvCxnSpPr>
          <p:nvPr/>
        </p:nvCxnSpPr>
        <p:spPr>
          <a:xfrm>
            <a:off x="7023199" y="2336585"/>
            <a:ext cx="362527" cy="348703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3" name="TextBox 272"/>
          <p:cNvSpPr txBox="1"/>
          <p:nvPr/>
        </p:nvSpPr>
        <p:spPr>
          <a:xfrm>
            <a:off x="4682281" y="4659446"/>
            <a:ext cx="186700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i="1" dirty="0" smtClean="0"/>
              <a:t>Rack aggregation</a:t>
            </a:r>
            <a:endParaRPr lang="en-US" i="1" dirty="0"/>
          </a:p>
        </p:txBody>
      </p:sp>
      <p:sp>
        <p:nvSpPr>
          <p:cNvPr id="274" name="TextBox 273"/>
          <p:cNvSpPr txBox="1"/>
          <p:nvPr/>
        </p:nvSpPr>
        <p:spPr>
          <a:xfrm>
            <a:off x="4742887" y="5273046"/>
            <a:ext cx="173620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i="1" dirty="0" smtClean="0"/>
              <a:t>Core parallelism</a:t>
            </a:r>
            <a:endParaRPr lang="en-US" i="1" dirty="0"/>
          </a:p>
        </p:txBody>
      </p:sp>
      <p:sp>
        <p:nvSpPr>
          <p:cNvPr id="275" name="TextBox 274"/>
          <p:cNvSpPr txBox="1"/>
          <p:nvPr/>
        </p:nvSpPr>
        <p:spPr>
          <a:xfrm>
            <a:off x="3059769" y="2467023"/>
            <a:ext cx="191796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i="1" dirty="0" smtClean="0"/>
              <a:t>Cluster parallelism</a:t>
            </a:r>
            <a:endParaRPr lang="en-US" i="1" dirty="0"/>
          </a:p>
        </p:txBody>
      </p:sp>
      <p:sp>
        <p:nvSpPr>
          <p:cNvPr id="276" name="Rectangle 275"/>
          <p:cNvSpPr/>
          <p:nvPr/>
        </p:nvSpPr>
        <p:spPr>
          <a:xfrm>
            <a:off x="1121617" y="3269430"/>
            <a:ext cx="6900764" cy="1200615"/>
          </a:xfrm>
          <a:prstGeom prst="rect">
            <a:avLst/>
          </a:prstGeom>
          <a:noFill/>
          <a:ln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7" name="TextBox 276"/>
          <p:cNvSpPr txBox="1"/>
          <p:nvPr/>
        </p:nvSpPr>
        <p:spPr>
          <a:xfrm>
            <a:off x="1160416" y="3294925"/>
            <a:ext cx="853918" cy="29181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i="1" dirty="0" smtClean="0"/>
              <a:t>RMI layer</a:t>
            </a:r>
            <a:endParaRPr lang="en-US" i="1" dirty="0"/>
          </a:p>
        </p:txBody>
      </p:sp>
      <p:grpSp>
        <p:nvGrpSpPr>
          <p:cNvPr id="278" name="Group 277"/>
          <p:cNvGrpSpPr/>
          <p:nvPr/>
        </p:nvGrpSpPr>
        <p:grpSpPr>
          <a:xfrm>
            <a:off x="3266018" y="5101139"/>
            <a:ext cx="481657" cy="361243"/>
            <a:chOff x="4213698" y="990600"/>
            <a:chExt cx="1044102" cy="457200"/>
          </a:xfrm>
        </p:grpSpPr>
        <p:sp>
          <p:nvSpPr>
            <p:cNvPr id="279" name="Trapezoid 278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0" name="Rectangle 279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Proxy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81" name="Rounded Rectangle 280"/>
          <p:cNvSpPr/>
          <p:nvPr/>
        </p:nvSpPr>
        <p:spPr>
          <a:xfrm>
            <a:off x="1773008" y="4230440"/>
            <a:ext cx="582856" cy="20842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ref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2" name="Rounded Rectangle 281"/>
          <p:cNvSpPr/>
          <p:nvPr/>
        </p:nvSpPr>
        <p:spPr>
          <a:xfrm>
            <a:off x="3984019" y="4225308"/>
            <a:ext cx="582856" cy="20842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ref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3" name="Rounded Rectangle 282"/>
          <p:cNvSpPr/>
          <p:nvPr/>
        </p:nvSpPr>
        <p:spPr>
          <a:xfrm>
            <a:off x="6562041" y="4225307"/>
            <a:ext cx="582856" cy="20842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ref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284" name="Straight Arrow Connector 283"/>
          <p:cNvCxnSpPr>
            <a:stCxn id="283" idx="2"/>
            <a:endCxn id="252" idx="0"/>
          </p:cNvCxnSpPr>
          <p:nvPr/>
        </p:nvCxnSpPr>
        <p:spPr>
          <a:xfrm>
            <a:off x="6853470" y="4433727"/>
            <a:ext cx="168450" cy="75772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5" name="Straight Arrow Connector 284"/>
          <p:cNvCxnSpPr>
            <a:stCxn id="282" idx="2"/>
            <a:endCxn id="263" idx="0"/>
          </p:cNvCxnSpPr>
          <p:nvPr/>
        </p:nvCxnSpPr>
        <p:spPr>
          <a:xfrm flipH="1">
            <a:off x="4249828" y="4433728"/>
            <a:ext cx="25620" cy="15244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6" name="Straight Arrow Connector 140"/>
          <p:cNvCxnSpPr>
            <a:stCxn id="280" idx="2"/>
            <a:endCxn id="281" idx="0"/>
          </p:cNvCxnSpPr>
          <p:nvPr/>
        </p:nvCxnSpPr>
        <p:spPr>
          <a:xfrm rot="5400000" flipH="1">
            <a:off x="2169671" y="4125206"/>
            <a:ext cx="1231941" cy="1442410"/>
          </a:xfrm>
          <a:prstGeom prst="bentConnector5">
            <a:avLst>
              <a:gd name="adj1" fmla="val -14662"/>
              <a:gd name="adj2" fmla="val 27997"/>
              <a:gd name="adj3" fmla="val 144608"/>
            </a:avLst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7" name="Straight Arrow Connector 286"/>
          <p:cNvCxnSpPr>
            <a:stCxn id="281" idx="2"/>
            <a:endCxn id="231" idx="0"/>
          </p:cNvCxnSpPr>
          <p:nvPr/>
        </p:nvCxnSpPr>
        <p:spPr>
          <a:xfrm flipH="1">
            <a:off x="2047784" y="4438860"/>
            <a:ext cx="16653" cy="749387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8" name="Straight Connector 287"/>
          <p:cNvCxnSpPr/>
          <p:nvPr/>
        </p:nvCxnSpPr>
        <p:spPr>
          <a:xfrm>
            <a:off x="4349747" y="2486738"/>
            <a:ext cx="2104687" cy="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9" name="Group 288"/>
          <p:cNvGrpSpPr/>
          <p:nvPr/>
        </p:nvGrpSpPr>
        <p:grpSpPr>
          <a:xfrm>
            <a:off x="3934701" y="5188247"/>
            <a:ext cx="824966" cy="361243"/>
            <a:chOff x="4213698" y="990600"/>
            <a:chExt cx="1044102" cy="457200"/>
          </a:xfrm>
        </p:grpSpPr>
        <p:sp>
          <p:nvSpPr>
            <p:cNvPr id="290" name="Trapezoid 289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1" name="Rectangle 290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Parallel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92" name="TextBox 291"/>
          <p:cNvSpPr txBox="1"/>
          <p:nvPr/>
        </p:nvSpPr>
        <p:spPr>
          <a:xfrm>
            <a:off x="1077436" y="4141910"/>
            <a:ext cx="7841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/>
              <a:t>Server 0</a:t>
            </a:r>
          </a:p>
        </p:txBody>
      </p:sp>
      <p:sp>
        <p:nvSpPr>
          <p:cNvPr id="293" name="TextBox 292"/>
          <p:cNvSpPr txBox="1"/>
          <p:nvPr/>
        </p:nvSpPr>
        <p:spPr>
          <a:xfrm>
            <a:off x="3181893" y="4154162"/>
            <a:ext cx="7841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/>
              <a:t>Server 1</a:t>
            </a:r>
          </a:p>
        </p:txBody>
      </p:sp>
      <p:sp>
        <p:nvSpPr>
          <p:cNvPr id="294" name="TextBox 293"/>
          <p:cNvSpPr txBox="1"/>
          <p:nvPr/>
        </p:nvSpPr>
        <p:spPr>
          <a:xfrm>
            <a:off x="7279735" y="4141910"/>
            <a:ext cx="7873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/>
              <a:t>Server n</a:t>
            </a:r>
          </a:p>
        </p:txBody>
      </p:sp>
      <p:sp>
        <p:nvSpPr>
          <p:cNvPr id="295" name="TextBox 294"/>
          <p:cNvSpPr txBox="1"/>
          <p:nvPr/>
        </p:nvSpPr>
        <p:spPr>
          <a:xfrm>
            <a:off x="2778450" y="6387619"/>
            <a:ext cx="625937" cy="2918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Rack 0</a:t>
            </a:r>
          </a:p>
        </p:txBody>
      </p:sp>
      <p:sp>
        <p:nvSpPr>
          <p:cNvPr id="296" name="TextBox 295"/>
          <p:cNvSpPr txBox="1"/>
          <p:nvPr/>
        </p:nvSpPr>
        <p:spPr>
          <a:xfrm>
            <a:off x="6791980" y="6387619"/>
            <a:ext cx="596805" cy="2918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Rack r</a:t>
            </a:r>
          </a:p>
        </p:txBody>
      </p:sp>
      <p:cxnSp>
        <p:nvCxnSpPr>
          <p:cNvPr id="297" name="Straight Arrow Connector 296"/>
          <p:cNvCxnSpPr/>
          <p:nvPr/>
        </p:nvCxnSpPr>
        <p:spPr>
          <a:xfrm>
            <a:off x="6088468" y="3252176"/>
            <a:ext cx="232745" cy="334566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8" name="TextBox 297"/>
          <p:cNvSpPr txBox="1"/>
          <p:nvPr/>
        </p:nvSpPr>
        <p:spPr>
          <a:xfrm>
            <a:off x="2716924" y="1291523"/>
            <a:ext cx="1532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Address space</a:t>
            </a:r>
            <a:endParaRPr lang="en-US" dirty="0"/>
          </a:p>
        </p:txBody>
      </p:sp>
      <p:cxnSp>
        <p:nvCxnSpPr>
          <p:cNvPr id="299" name="Straight Arrow Connector 298"/>
          <p:cNvCxnSpPr>
            <a:stCxn id="298" idx="2"/>
          </p:cNvCxnSpPr>
          <p:nvPr/>
        </p:nvCxnSpPr>
        <p:spPr>
          <a:xfrm>
            <a:off x="3483376" y="1660855"/>
            <a:ext cx="861579" cy="3853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0" name="Straight Arrow Connector 299"/>
          <p:cNvCxnSpPr>
            <a:stCxn id="298" idx="2"/>
          </p:cNvCxnSpPr>
          <p:nvPr/>
        </p:nvCxnSpPr>
        <p:spPr>
          <a:xfrm flipH="1">
            <a:off x="2785644" y="1660855"/>
            <a:ext cx="697732" cy="24709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1" name="Rounded Rectangle 300"/>
          <p:cNvSpPr/>
          <p:nvPr/>
        </p:nvSpPr>
        <p:spPr>
          <a:xfrm>
            <a:off x="1470375" y="6275464"/>
            <a:ext cx="234000" cy="151259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302" name="Rounded Rectangle 301"/>
          <p:cNvSpPr/>
          <p:nvPr/>
        </p:nvSpPr>
        <p:spPr>
          <a:xfrm>
            <a:off x="2294590" y="6274282"/>
            <a:ext cx="234000" cy="151259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303" name="Rounded Rectangle 302"/>
          <p:cNvSpPr/>
          <p:nvPr/>
        </p:nvSpPr>
        <p:spPr>
          <a:xfrm>
            <a:off x="3770304" y="6291695"/>
            <a:ext cx="234000" cy="151259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304" name="Rounded Rectangle 303"/>
          <p:cNvSpPr/>
          <p:nvPr/>
        </p:nvSpPr>
        <p:spPr>
          <a:xfrm>
            <a:off x="4632419" y="6291695"/>
            <a:ext cx="234000" cy="151259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305" name="Rounded Rectangle 304"/>
          <p:cNvSpPr/>
          <p:nvPr/>
        </p:nvSpPr>
        <p:spPr>
          <a:xfrm>
            <a:off x="6432283" y="6279750"/>
            <a:ext cx="234000" cy="151259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306" name="Rounded Rectangle 305"/>
          <p:cNvSpPr/>
          <p:nvPr/>
        </p:nvSpPr>
        <p:spPr>
          <a:xfrm>
            <a:off x="7268726" y="6267979"/>
            <a:ext cx="234000" cy="151259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307" name="Straight Arrow Connector 306"/>
          <p:cNvCxnSpPr>
            <a:stCxn id="235" idx="2"/>
            <a:endCxn id="301" idx="0"/>
          </p:cNvCxnSpPr>
          <p:nvPr/>
        </p:nvCxnSpPr>
        <p:spPr>
          <a:xfrm flipH="1">
            <a:off x="1587375" y="6181665"/>
            <a:ext cx="530" cy="93799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" name="Straight Arrow Connector 307"/>
          <p:cNvCxnSpPr>
            <a:stCxn id="238" idx="2"/>
            <a:endCxn id="302" idx="0"/>
          </p:cNvCxnSpPr>
          <p:nvPr/>
        </p:nvCxnSpPr>
        <p:spPr>
          <a:xfrm>
            <a:off x="2411590" y="6181665"/>
            <a:ext cx="0" cy="92617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" name="Straight Arrow Connector 308"/>
          <p:cNvCxnSpPr>
            <a:stCxn id="244" idx="2"/>
            <a:endCxn id="303" idx="0"/>
          </p:cNvCxnSpPr>
          <p:nvPr/>
        </p:nvCxnSpPr>
        <p:spPr>
          <a:xfrm>
            <a:off x="3887305" y="6181665"/>
            <a:ext cx="0" cy="110030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0" name="Straight Arrow Connector 309"/>
          <p:cNvCxnSpPr>
            <a:endCxn id="304" idx="0"/>
          </p:cNvCxnSpPr>
          <p:nvPr/>
        </p:nvCxnSpPr>
        <p:spPr>
          <a:xfrm flipH="1">
            <a:off x="4749419" y="6181665"/>
            <a:ext cx="10247" cy="110030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1" name="Straight Arrow Connector 310"/>
          <p:cNvCxnSpPr>
            <a:stCxn id="256" idx="2"/>
            <a:endCxn id="305" idx="0"/>
          </p:cNvCxnSpPr>
          <p:nvPr/>
        </p:nvCxnSpPr>
        <p:spPr>
          <a:xfrm flipH="1">
            <a:off x="6549283" y="6184867"/>
            <a:ext cx="12758" cy="94883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2" name="Straight Arrow Connector 311"/>
          <p:cNvCxnSpPr>
            <a:stCxn id="259" idx="2"/>
            <a:endCxn id="306" idx="0"/>
          </p:cNvCxnSpPr>
          <p:nvPr/>
        </p:nvCxnSpPr>
        <p:spPr>
          <a:xfrm>
            <a:off x="7385726" y="6184867"/>
            <a:ext cx="0" cy="83112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7" name="Straight Arrow Connector 316"/>
          <p:cNvCxnSpPr>
            <a:stCxn id="269" idx="1"/>
            <a:endCxn id="252" idx="0"/>
          </p:cNvCxnSpPr>
          <p:nvPr/>
        </p:nvCxnSpPr>
        <p:spPr>
          <a:xfrm flipH="1">
            <a:off x="7021920" y="2336585"/>
            <a:ext cx="1279" cy="28548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4913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0" grpId="0" animBg="1"/>
      <p:bldP spid="211" grpId="0" animBg="1"/>
      <p:bldP spid="212" grpId="0" animBg="1"/>
      <p:bldP spid="213" grpId="0" animBg="1"/>
      <p:bldP spid="214" grpId="0" animBg="1"/>
      <p:bldP spid="215" grpId="0" animBg="1"/>
      <p:bldP spid="216" grpId="0"/>
      <p:bldP spid="226" grpId="0" animBg="1"/>
      <p:bldP spid="241" grpId="0" animBg="1"/>
      <p:bldP spid="250" grpId="0" animBg="1"/>
      <p:bldP spid="269" grpId="0"/>
      <p:bldP spid="273" grpId="0" animBg="1"/>
      <p:bldP spid="274" grpId="0" animBg="1"/>
      <p:bldP spid="275" grpId="0" animBg="1"/>
      <p:bldP spid="276" grpId="0" animBg="1"/>
      <p:bldP spid="277" grpId="0" animBg="1"/>
      <p:bldP spid="281" grpId="0" animBg="1"/>
      <p:bldP spid="282" grpId="0" animBg="1"/>
      <p:bldP spid="283" grpId="0" animBg="1"/>
      <p:bldP spid="292" grpId="0"/>
      <p:bldP spid="293" grpId="0"/>
      <p:bldP spid="294" grpId="0"/>
      <p:bldP spid="295" grpId="0"/>
      <p:bldP spid="296" grpId="0"/>
      <p:bldP spid="298" grpId="0"/>
      <p:bldP spid="301" grpId="0" animBg="1"/>
      <p:bldP spid="302" grpId="0" animBg="1"/>
      <p:bldP spid="303" grpId="0" animBg="1"/>
      <p:bldP spid="304" grpId="0" animBg="1"/>
      <p:bldP spid="305" grpId="0" animBg="1"/>
      <p:bldP spid="306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Dataset objects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669120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Local dataset</a:t>
            </a:r>
          </a:p>
          <a:p>
            <a:r>
              <a:rPr lang="en-US" dirty="0" smtClean="0"/>
              <a:t>Parallel =&gt; concurrency</a:t>
            </a:r>
          </a:p>
          <a:p>
            <a:r>
              <a:rPr lang="en-US" dirty="0" smtClean="0"/>
              <a:t>Proxy =&gt; remote access</a:t>
            </a:r>
          </a:p>
          <a:p>
            <a:r>
              <a:rPr lang="en-US" dirty="0" smtClean="0"/>
              <a:t>Replicated =&gt; fault-tolerance</a:t>
            </a:r>
          </a:p>
          <a:p>
            <a:r>
              <a:rPr lang="en-US" dirty="0" smtClean="0"/>
              <a:t>Hedged =&gt; </a:t>
            </a:r>
            <a:r>
              <a:rPr lang="en-US" dirty="0" err="1" smtClean="0"/>
              <a:t>stragler</a:t>
            </a:r>
            <a:r>
              <a:rPr lang="en-US" dirty="0" smtClean="0"/>
              <a:t> avoidance</a:t>
            </a:r>
          </a:p>
          <a:p>
            <a:r>
              <a:rPr lang="en-US" dirty="0" smtClean="0"/>
              <a:t>Lazy =&gt; batching</a:t>
            </a:r>
          </a:p>
          <a:p>
            <a:endParaRPr lang="en-US" dirty="0"/>
          </a:p>
          <a:p>
            <a:r>
              <a:rPr lang="en-US" dirty="0" smtClean="0"/>
              <a:t>Identical interfaces on top and bottom</a:t>
            </a:r>
          </a:p>
          <a:p>
            <a:r>
              <a:rPr lang="en-US" dirty="0" smtClean="0"/>
              <a:t>Can be stacked arbitrarily</a:t>
            </a:r>
          </a:p>
          <a:p>
            <a:r>
              <a:rPr lang="en-US" dirty="0" smtClean="0"/>
              <a:t>Modular construction of distributed systems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49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1608" y="657779"/>
            <a:ext cx="3496163" cy="2648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375385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2765179" y="1735907"/>
            <a:ext cx="836092" cy="622466"/>
            <a:chOff x="4213698" y="990600"/>
            <a:chExt cx="1044102" cy="457200"/>
          </a:xfrm>
        </p:grpSpPr>
        <p:sp>
          <p:nvSpPr>
            <p:cNvPr id="3" name="Trapezoid 2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4" name="Rectangle 3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Proxy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5" name="Straight Arrow Connector 4"/>
          <p:cNvCxnSpPr>
            <a:endCxn id="3" idx="0"/>
          </p:cNvCxnSpPr>
          <p:nvPr/>
        </p:nvCxnSpPr>
        <p:spPr>
          <a:xfrm>
            <a:off x="3166548" y="1053626"/>
            <a:ext cx="16679" cy="682281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/>
          <p:cNvGrpSpPr/>
          <p:nvPr/>
        </p:nvGrpSpPr>
        <p:grpSpPr>
          <a:xfrm>
            <a:off x="1974617" y="4076614"/>
            <a:ext cx="836092" cy="622466"/>
            <a:chOff x="4213698" y="990600"/>
            <a:chExt cx="1044102" cy="457200"/>
          </a:xfrm>
        </p:grpSpPr>
        <p:sp>
          <p:nvSpPr>
            <p:cNvPr id="7" name="Trapezoid 6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8" name="Rectangle 7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Local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3404423" y="4076614"/>
            <a:ext cx="836092" cy="622466"/>
            <a:chOff x="4213698" y="990600"/>
            <a:chExt cx="1044102" cy="457200"/>
          </a:xfrm>
        </p:grpSpPr>
        <p:sp>
          <p:nvSpPr>
            <p:cNvPr id="10" name="Trapezoid 9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Local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12" name="Straight Arrow Connector 11"/>
          <p:cNvCxnSpPr>
            <a:stCxn id="28" idx="2"/>
            <a:endCxn id="7" idx="0"/>
          </p:cNvCxnSpPr>
          <p:nvPr/>
        </p:nvCxnSpPr>
        <p:spPr>
          <a:xfrm flipH="1">
            <a:off x="2392663" y="3609764"/>
            <a:ext cx="798289" cy="46685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28" idx="2"/>
            <a:endCxn id="10" idx="0"/>
          </p:cNvCxnSpPr>
          <p:nvPr/>
        </p:nvCxnSpPr>
        <p:spPr>
          <a:xfrm>
            <a:off x="3190952" y="3609764"/>
            <a:ext cx="631517" cy="46685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4" idx="2"/>
            <a:endCxn id="27" idx="0"/>
          </p:cNvCxnSpPr>
          <p:nvPr/>
        </p:nvCxnSpPr>
        <p:spPr>
          <a:xfrm>
            <a:off x="3183225" y="2358373"/>
            <a:ext cx="7725" cy="628924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" name="Group 25"/>
          <p:cNvGrpSpPr/>
          <p:nvPr/>
        </p:nvGrpSpPr>
        <p:grpSpPr>
          <a:xfrm>
            <a:off x="2474935" y="2987298"/>
            <a:ext cx="1432031" cy="622466"/>
            <a:chOff x="4213698" y="990600"/>
            <a:chExt cx="1044102" cy="457200"/>
          </a:xfrm>
        </p:grpSpPr>
        <p:sp>
          <p:nvSpPr>
            <p:cNvPr id="27" name="Trapezoid 26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Parallel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5783840" y="1735907"/>
            <a:ext cx="836092" cy="622466"/>
            <a:chOff x="4213698" y="990600"/>
            <a:chExt cx="1044102" cy="457200"/>
          </a:xfrm>
        </p:grpSpPr>
        <p:sp>
          <p:nvSpPr>
            <p:cNvPr id="34" name="Trapezoid 33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35" name="Rectangle 34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Proxy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36" name="Straight Arrow Connector 35"/>
          <p:cNvCxnSpPr>
            <a:endCxn id="34" idx="0"/>
          </p:cNvCxnSpPr>
          <p:nvPr/>
        </p:nvCxnSpPr>
        <p:spPr>
          <a:xfrm>
            <a:off x="6185209" y="1053626"/>
            <a:ext cx="16679" cy="682281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7" name="Group 36"/>
          <p:cNvGrpSpPr/>
          <p:nvPr/>
        </p:nvGrpSpPr>
        <p:grpSpPr>
          <a:xfrm>
            <a:off x="4993276" y="4076614"/>
            <a:ext cx="836092" cy="622466"/>
            <a:chOff x="4213698" y="990600"/>
            <a:chExt cx="1044102" cy="457200"/>
          </a:xfrm>
        </p:grpSpPr>
        <p:sp>
          <p:nvSpPr>
            <p:cNvPr id="38" name="Trapezoid 37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39" name="Rectangle 38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Local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0" name="Group 39"/>
          <p:cNvGrpSpPr/>
          <p:nvPr/>
        </p:nvGrpSpPr>
        <p:grpSpPr>
          <a:xfrm>
            <a:off x="6423086" y="4076614"/>
            <a:ext cx="836092" cy="622466"/>
            <a:chOff x="4213698" y="990600"/>
            <a:chExt cx="1044102" cy="457200"/>
          </a:xfrm>
        </p:grpSpPr>
        <p:sp>
          <p:nvSpPr>
            <p:cNvPr id="41" name="Trapezoid 40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42" name="Rectangle 41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Local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43" name="Straight Arrow Connector 42"/>
          <p:cNvCxnSpPr>
            <a:stCxn id="50" idx="2"/>
            <a:endCxn id="38" idx="0"/>
          </p:cNvCxnSpPr>
          <p:nvPr/>
        </p:nvCxnSpPr>
        <p:spPr>
          <a:xfrm flipH="1">
            <a:off x="5411324" y="3609764"/>
            <a:ext cx="798289" cy="46685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>
            <a:stCxn id="50" idx="2"/>
            <a:endCxn id="41" idx="0"/>
          </p:cNvCxnSpPr>
          <p:nvPr/>
        </p:nvCxnSpPr>
        <p:spPr>
          <a:xfrm>
            <a:off x="6209613" y="3609764"/>
            <a:ext cx="631517" cy="46685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>
            <a:stCxn id="35" idx="2"/>
            <a:endCxn id="49" idx="0"/>
          </p:cNvCxnSpPr>
          <p:nvPr/>
        </p:nvCxnSpPr>
        <p:spPr>
          <a:xfrm>
            <a:off x="6201886" y="2358373"/>
            <a:ext cx="7725" cy="628924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8" name="Group 47"/>
          <p:cNvGrpSpPr/>
          <p:nvPr/>
        </p:nvGrpSpPr>
        <p:grpSpPr>
          <a:xfrm>
            <a:off x="5493598" y="2987298"/>
            <a:ext cx="1432031" cy="622466"/>
            <a:chOff x="4213698" y="990600"/>
            <a:chExt cx="1044102" cy="457200"/>
          </a:xfrm>
        </p:grpSpPr>
        <p:sp>
          <p:nvSpPr>
            <p:cNvPr id="49" name="Trapezoid 48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50" name="Rectangle 49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Parallel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52" name="Curved Connector 51"/>
          <p:cNvCxnSpPr>
            <a:stCxn id="155" idx="2"/>
            <a:endCxn id="163" idx="2"/>
          </p:cNvCxnSpPr>
          <p:nvPr/>
        </p:nvCxnSpPr>
        <p:spPr>
          <a:xfrm rot="5400000" flipH="1" flipV="1">
            <a:off x="3929045" y="4069706"/>
            <a:ext cx="2" cy="2990382"/>
          </a:xfrm>
          <a:prstGeom prst="curvedConnector3">
            <a:avLst>
              <a:gd name="adj1" fmla="val -22860000000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Curved Connector 53"/>
          <p:cNvCxnSpPr>
            <a:stCxn id="11" idx="0"/>
            <a:endCxn id="42" idx="0"/>
          </p:cNvCxnSpPr>
          <p:nvPr/>
        </p:nvCxnSpPr>
        <p:spPr>
          <a:xfrm rot="5400000" flipH="1" flipV="1">
            <a:off x="5333797" y="2774771"/>
            <a:ext cx="17292" cy="3018663"/>
          </a:xfrm>
          <a:prstGeom prst="curvedConnector3">
            <a:avLst>
              <a:gd name="adj1" fmla="val 1800000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Curved Connector 54"/>
          <p:cNvCxnSpPr>
            <a:stCxn id="28" idx="3"/>
            <a:endCxn id="50" idx="1"/>
          </p:cNvCxnSpPr>
          <p:nvPr/>
        </p:nvCxnSpPr>
        <p:spPr>
          <a:xfrm>
            <a:off x="3906965" y="3402275"/>
            <a:ext cx="1586630" cy="17292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Curved Connector 55"/>
          <p:cNvCxnSpPr>
            <a:stCxn id="4" idx="3"/>
            <a:endCxn id="35" idx="1"/>
          </p:cNvCxnSpPr>
          <p:nvPr/>
        </p:nvCxnSpPr>
        <p:spPr>
          <a:xfrm>
            <a:off x="3601273" y="2150884"/>
            <a:ext cx="2182567" cy="17292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5" name="Rounded Rectangle 154"/>
          <p:cNvSpPr/>
          <p:nvPr/>
        </p:nvSpPr>
        <p:spPr>
          <a:xfrm>
            <a:off x="2126858" y="5203398"/>
            <a:ext cx="613998" cy="361501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T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56" name="Straight Arrow Connector 155"/>
          <p:cNvCxnSpPr>
            <a:stCxn id="8" idx="2"/>
            <a:endCxn id="155" idx="0"/>
          </p:cNvCxnSpPr>
          <p:nvPr/>
        </p:nvCxnSpPr>
        <p:spPr>
          <a:xfrm>
            <a:off x="2392663" y="4699078"/>
            <a:ext cx="41195" cy="50432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1" name="Rounded Rectangle 160"/>
          <p:cNvSpPr/>
          <p:nvPr/>
        </p:nvSpPr>
        <p:spPr>
          <a:xfrm>
            <a:off x="3548929" y="5203398"/>
            <a:ext cx="613998" cy="361501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T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62" name="Straight Arrow Connector 161"/>
          <p:cNvCxnSpPr>
            <a:stCxn id="11" idx="2"/>
            <a:endCxn id="161" idx="0"/>
          </p:cNvCxnSpPr>
          <p:nvPr/>
        </p:nvCxnSpPr>
        <p:spPr>
          <a:xfrm>
            <a:off x="3822469" y="4699078"/>
            <a:ext cx="33458" cy="50432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" name="Rounded Rectangle 162"/>
          <p:cNvSpPr/>
          <p:nvPr/>
        </p:nvSpPr>
        <p:spPr>
          <a:xfrm>
            <a:off x="5117240" y="5203398"/>
            <a:ext cx="613998" cy="361501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64" name="Straight Arrow Connector 163"/>
          <p:cNvCxnSpPr>
            <a:endCxn id="163" idx="0"/>
          </p:cNvCxnSpPr>
          <p:nvPr/>
        </p:nvCxnSpPr>
        <p:spPr>
          <a:xfrm>
            <a:off x="5383046" y="4699078"/>
            <a:ext cx="41195" cy="50432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5" name="Rounded Rectangle 164"/>
          <p:cNvSpPr/>
          <p:nvPr/>
        </p:nvSpPr>
        <p:spPr>
          <a:xfrm>
            <a:off x="6525371" y="5203398"/>
            <a:ext cx="613998" cy="361501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66" name="Straight Arrow Connector 165"/>
          <p:cNvCxnSpPr>
            <a:endCxn id="165" idx="0"/>
          </p:cNvCxnSpPr>
          <p:nvPr/>
        </p:nvCxnSpPr>
        <p:spPr>
          <a:xfrm>
            <a:off x="6791176" y="4699078"/>
            <a:ext cx="41195" cy="50432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Curved Connector 185"/>
          <p:cNvCxnSpPr>
            <a:stCxn id="7" idx="2"/>
            <a:endCxn id="38" idx="2"/>
          </p:cNvCxnSpPr>
          <p:nvPr/>
        </p:nvCxnSpPr>
        <p:spPr>
          <a:xfrm rot="16200000" flipH="1">
            <a:off x="3903989" y="2774771"/>
            <a:ext cx="17292" cy="3018661"/>
          </a:xfrm>
          <a:prstGeom prst="curvedConnector3">
            <a:avLst>
              <a:gd name="adj1" fmla="val -2314283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Curved Connector 191"/>
          <p:cNvCxnSpPr>
            <a:stCxn id="161" idx="2"/>
            <a:endCxn id="165" idx="2"/>
          </p:cNvCxnSpPr>
          <p:nvPr/>
        </p:nvCxnSpPr>
        <p:spPr>
          <a:xfrm rot="16200000" flipH="1">
            <a:off x="5346145" y="4076676"/>
            <a:ext cx="17292" cy="2976442"/>
          </a:xfrm>
          <a:prstGeom prst="curvedConnector3">
            <a:avLst>
              <a:gd name="adj1" fmla="val 2546598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8" name="TextBox 347"/>
          <p:cNvSpPr txBox="1"/>
          <p:nvPr/>
        </p:nvSpPr>
        <p:spPr>
          <a:xfrm>
            <a:off x="5740336" y="5441779"/>
            <a:ext cx="279244" cy="461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f</a:t>
            </a:r>
            <a:endParaRPr lang="en-US" sz="2400" dirty="0"/>
          </a:p>
        </p:txBody>
      </p:sp>
      <p:sp>
        <p:nvSpPr>
          <p:cNvPr id="349" name="TextBox 348"/>
          <p:cNvSpPr txBox="1"/>
          <p:nvPr/>
        </p:nvSpPr>
        <p:spPr>
          <a:xfrm>
            <a:off x="2926963" y="5479227"/>
            <a:ext cx="279244" cy="461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f</a:t>
            </a:r>
            <a:endParaRPr lang="en-US" sz="2400" dirty="0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628650" y="365126"/>
            <a:ext cx="4665781" cy="1325563"/>
          </a:xfrm>
        </p:spPr>
        <p:txBody>
          <a:bodyPr/>
          <a:lstStyle/>
          <a:p>
            <a:r>
              <a:rPr lang="en-US" dirty="0" smtClean="0"/>
              <a:t>Map(f)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5842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" grpId="0" animBg="1"/>
      <p:bldP spid="165" grpId="0" animBg="1"/>
      <p:bldP spid="348" grpId="0"/>
      <p:bldP spid="349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Sketch(s)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51</a:t>
            </a:fld>
            <a:endParaRPr lang="en-US"/>
          </a:p>
        </p:txBody>
      </p:sp>
      <p:grpSp>
        <p:nvGrpSpPr>
          <p:cNvPr id="4" name="Group 3"/>
          <p:cNvGrpSpPr/>
          <p:nvPr/>
        </p:nvGrpSpPr>
        <p:grpSpPr>
          <a:xfrm>
            <a:off x="2416794" y="3350334"/>
            <a:ext cx="970551" cy="477195"/>
            <a:chOff x="4213698" y="990600"/>
            <a:chExt cx="1044102" cy="457200"/>
          </a:xfrm>
        </p:grpSpPr>
        <p:sp>
          <p:nvSpPr>
            <p:cNvPr id="5" name="Trapezoid 4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6" name="Rectangle 5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Proxy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7" name="Straight Arrow Connector 6"/>
          <p:cNvCxnSpPr>
            <a:endCxn id="5" idx="0"/>
          </p:cNvCxnSpPr>
          <p:nvPr/>
        </p:nvCxnSpPr>
        <p:spPr>
          <a:xfrm>
            <a:off x="2882708" y="2827283"/>
            <a:ext cx="19361" cy="523051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/>
          <p:cNvGrpSpPr/>
          <p:nvPr/>
        </p:nvGrpSpPr>
        <p:grpSpPr>
          <a:xfrm>
            <a:off x="1499093" y="5144767"/>
            <a:ext cx="970551" cy="477195"/>
            <a:chOff x="4213698" y="990600"/>
            <a:chExt cx="1044102" cy="457200"/>
          </a:xfrm>
        </p:grpSpPr>
        <p:sp>
          <p:nvSpPr>
            <p:cNvPr id="9" name="Trapezoid 8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Local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3158837" y="5144767"/>
            <a:ext cx="970551" cy="477195"/>
            <a:chOff x="4213698" y="990600"/>
            <a:chExt cx="1044102" cy="457200"/>
          </a:xfrm>
        </p:grpSpPr>
        <p:sp>
          <p:nvSpPr>
            <p:cNvPr id="12" name="Trapezoid 11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Local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14" name="Straight Arrow Connector 13"/>
          <p:cNvCxnSpPr>
            <a:stCxn id="19" idx="2"/>
            <a:endCxn id="9" idx="0"/>
          </p:cNvCxnSpPr>
          <p:nvPr/>
        </p:nvCxnSpPr>
        <p:spPr>
          <a:xfrm flipH="1">
            <a:off x="1984368" y="4786871"/>
            <a:ext cx="926668" cy="357896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19" idx="2"/>
            <a:endCxn id="12" idx="0"/>
          </p:cNvCxnSpPr>
          <p:nvPr/>
        </p:nvCxnSpPr>
        <p:spPr>
          <a:xfrm>
            <a:off x="2911036" y="4786871"/>
            <a:ext cx="733076" cy="357896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6" idx="2"/>
            <a:endCxn id="18" idx="0"/>
          </p:cNvCxnSpPr>
          <p:nvPr/>
        </p:nvCxnSpPr>
        <p:spPr>
          <a:xfrm>
            <a:off x="2902069" y="3827529"/>
            <a:ext cx="8967" cy="482146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" name="Group 16"/>
          <p:cNvGrpSpPr/>
          <p:nvPr/>
        </p:nvGrpSpPr>
        <p:grpSpPr>
          <a:xfrm>
            <a:off x="2079873" y="4309675"/>
            <a:ext cx="1662327" cy="477195"/>
            <a:chOff x="4213698" y="990600"/>
            <a:chExt cx="1044102" cy="457200"/>
          </a:xfrm>
        </p:grpSpPr>
        <p:sp>
          <p:nvSpPr>
            <p:cNvPr id="18" name="Trapezoid 17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Parallel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sp>
        <p:nvSpPr>
          <p:cNvPr id="20" name="Rectangle 19"/>
          <p:cNvSpPr/>
          <p:nvPr/>
        </p:nvSpPr>
        <p:spPr>
          <a:xfrm>
            <a:off x="4843170" y="4940984"/>
            <a:ext cx="303298" cy="344487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 smtClean="0"/>
              <a:t>R</a:t>
            </a:r>
            <a:endParaRPr lang="en-US" sz="1400" dirty="0"/>
          </a:p>
        </p:txBody>
      </p:sp>
      <p:sp>
        <p:nvSpPr>
          <p:cNvPr id="21" name="Rectangle 20"/>
          <p:cNvSpPr/>
          <p:nvPr/>
        </p:nvSpPr>
        <p:spPr>
          <a:xfrm>
            <a:off x="5813723" y="4940984"/>
            <a:ext cx="303298" cy="344487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 smtClean="0"/>
              <a:t>R</a:t>
            </a:r>
            <a:endParaRPr lang="en-US" sz="1400" dirty="0"/>
          </a:p>
        </p:txBody>
      </p:sp>
      <p:cxnSp>
        <p:nvCxnSpPr>
          <p:cNvPr id="22" name="Curved Connector 21"/>
          <p:cNvCxnSpPr>
            <a:stCxn id="36" idx="3"/>
            <a:endCxn id="21" idx="2"/>
          </p:cNvCxnSpPr>
          <p:nvPr/>
        </p:nvCxnSpPr>
        <p:spPr>
          <a:xfrm flipV="1">
            <a:off x="4063107" y="5285471"/>
            <a:ext cx="1902263" cy="861678"/>
          </a:xfrm>
          <a:prstGeom prst="curvedConnector2">
            <a:avLst/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Curved Connector 22"/>
          <p:cNvCxnSpPr>
            <a:stCxn id="34" idx="3"/>
            <a:endCxn id="20" idx="2"/>
          </p:cNvCxnSpPr>
          <p:nvPr/>
        </p:nvCxnSpPr>
        <p:spPr>
          <a:xfrm flipV="1">
            <a:off x="2407160" y="5285471"/>
            <a:ext cx="2587659" cy="861679"/>
          </a:xfrm>
          <a:prstGeom prst="curvedConnector2">
            <a:avLst/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/>
          <p:cNvSpPr/>
          <p:nvPr/>
        </p:nvSpPr>
        <p:spPr>
          <a:xfrm>
            <a:off x="5306271" y="4018363"/>
            <a:ext cx="303298" cy="344487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 smtClean="0"/>
              <a:t>R</a:t>
            </a:r>
            <a:endParaRPr lang="en-US" sz="1400" dirty="0"/>
          </a:p>
        </p:txBody>
      </p:sp>
      <p:sp>
        <p:nvSpPr>
          <p:cNvPr id="26" name="Rectangle 25"/>
          <p:cNvSpPr/>
          <p:nvPr/>
        </p:nvSpPr>
        <p:spPr>
          <a:xfrm>
            <a:off x="5302873" y="2979490"/>
            <a:ext cx="303298" cy="344487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 smtClean="0"/>
              <a:t>R</a:t>
            </a:r>
            <a:endParaRPr lang="en-US" sz="1400" dirty="0"/>
          </a:p>
        </p:txBody>
      </p:sp>
      <p:cxnSp>
        <p:nvCxnSpPr>
          <p:cNvPr id="27" name="Curved Connector 26"/>
          <p:cNvCxnSpPr>
            <a:stCxn id="20" idx="0"/>
            <a:endCxn id="25" idx="2"/>
          </p:cNvCxnSpPr>
          <p:nvPr/>
        </p:nvCxnSpPr>
        <p:spPr>
          <a:xfrm rot="5400000" flipH="1" flipV="1">
            <a:off x="4937304" y="4420367"/>
            <a:ext cx="578134" cy="463101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/>
            </a:solidFill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urved Connector 27"/>
          <p:cNvCxnSpPr>
            <a:stCxn id="21" idx="0"/>
          </p:cNvCxnSpPr>
          <p:nvPr/>
        </p:nvCxnSpPr>
        <p:spPr>
          <a:xfrm rot="16200000" flipV="1">
            <a:off x="5422579" y="4398193"/>
            <a:ext cx="578134" cy="507450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/>
            </a:solidFill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Curved Connector 28"/>
          <p:cNvCxnSpPr>
            <a:stCxn id="25" idx="0"/>
            <a:endCxn id="26" idx="2"/>
          </p:cNvCxnSpPr>
          <p:nvPr/>
        </p:nvCxnSpPr>
        <p:spPr>
          <a:xfrm rot="16200000" flipV="1">
            <a:off x="5109028" y="3669470"/>
            <a:ext cx="694387" cy="3398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/>
            </a:solidFill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4063108" y="3965087"/>
            <a:ext cx="10915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 smtClean="0"/>
              <a:t>s.Combine</a:t>
            </a:r>
            <a:endParaRPr lang="en-US" sz="1400" dirty="0"/>
          </a:p>
        </p:txBody>
      </p:sp>
      <p:cxnSp>
        <p:nvCxnSpPr>
          <p:cNvPr id="32" name="Curved Connector 31"/>
          <p:cNvCxnSpPr>
            <a:stCxn id="19" idx="3"/>
            <a:endCxn id="25" idx="1"/>
          </p:cNvCxnSpPr>
          <p:nvPr/>
        </p:nvCxnSpPr>
        <p:spPr>
          <a:xfrm flipV="1">
            <a:off x="3742200" y="4190607"/>
            <a:ext cx="1564074" cy="437198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Curved Connector 32"/>
          <p:cNvCxnSpPr>
            <a:stCxn id="6" idx="3"/>
            <a:endCxn id="26" idx="1"/>
          </p:cNvCxnSpPr>
          <p:nvPr/>
        </p:nvCxnSpPr>
        <p:spPr>
          <a:xfrm flipV="1">
            <a:off x="3387344" y="3151733"/>
            <a:ext cx="1915528" cy="516730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ounded Rectangle 33"/>
          <p:cNvSpPr/>
          <p:nvPr/>
        </p:nvSpPr>
        <p:spPr>
          <a:xfrm>
            <a:off x="1694420" y="6008583"/>
            <a:ext cx="712740" cy="277134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35" name="Straight Arrow Connector 34"/>
          <p:cNvCxnSpPr>
            <a:endCxn id="34" idx="0"/>
          </p:cNvCxnSpPr>
          <p:nvPr/>
        </p:nvCxnSpPr>
        <p:spPr>
          <a:xfrm>
            <a:off x="2002971" y="5621961"/>
            <a:ext cx="47820" cy="38662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Rounded Rectangle 35"/>
          <p:cNvSpPr/>
          <p:nvPr/>
        </p:nvSpPr>
        <p:spPr>
          <a:xfrm>
            <a:off x="3350367" y="6008582"/>
            <a:ext cx="712740" cy="277134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37" name="Straight Arrow Connector 36"/>
          <p:cNvCxnSpPr>
            <a:endCxn id="36" idx="0"/>
          </p:cNvCxnSpPr>
          <p:nvPr/>
        </p:nvCxnSpPr>
        <p:spPr>
          <a:xfrm>
            <a:off x="3658918" y="5621960"/>
            <a:ext cx="47820" cy="38662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Box 38"/>
          <p:cNvSpPr txBox="1"/>
          <p:nvPr/>
        </p:nvSpPr>
        <p:spPr>
          <a:xfrm>
            <a:off x="4545727" y="5621960"/>
            <a:ext cx="1868736" cy="445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err="1" smtClean="0"/>
              <a:t>s.Create</a:t>
            </a:r>
            <a:endParaRPr lang="en-US" sz="1400" dirty="0"/>
          </a:p>
        </p:txBody>
      </p:sp>
      <p:sp>
        <p:nvSpPr>
          <p:cNvPr id="40" name="Rectangle 39"/>
          <p:cNvSpPr/>
          <p:nvPr/>
        </p:nvSpPr>
        <p:spPr>
          <a:xfrm>
            <a:off x="3682828" y="526624"/>
            <a:ext cx="464136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 smtClean="0"/>
              <a:t>interface </a:t>
            </a:r>
            <a:r>
              <a:rPr lang="en-US" sz="2400" dirty="0" err="1" smtClean="0"/>
              <a:t>ISketch</a:t>
            </a:r>
            <a:r>
              <a:rPr lang="en-US" sz="2400" dirty="0" smtClean="0"/>
              <a:t>&lt;T,R&gt; {</a:t>
            </a:r>
            <a:br>
              <a:rPr lang="en-US" sz="2400" dirty="0" smtClean="0"/>
            </a:br>
            <a:r>
              <a:rPr lang="en-US" sz="2400" dirty="0" smtClean="0"/>
              <a:t>	R Create(T data);</a:t>
            </a:r>
            <a:br>
              <a:rPr lang="en-US" sz="2400" dirty="0" smtClean="0"/>
            </a:br>
            <a:r>
              <a:rPr lang="en-US" sz="2400" dirty="0" smtClean="0"/>
              <a:t>	R Combine(List&lt;R&gt; parts);</a:t>
            </a:r>
            <a:br>
              <a:rPr lang="en-US" sz="2400" dirty="0" smtClean="0"/>
            </a:br>
            <a:r>
              <a:rPr lang="en-US" sz="2400" dirty="0" smtClean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3630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5" grpId="0" animBg="1"/>
      <p:bldP spid="26" grpId="0" animBg="1"/>
      <p:bldP spid="30" grpId="0"/>
      <p:bldP spid="39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Zip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52</a:t>
            </a:fld>
            <a:endParaRPr lang="en-US"/>
          </a:p>
        </p:txBody>
      </p:sp>
      <p:grpSp>
        <p:nvGrpSpPr>
          <p:cNvPr id="6" name="Group 5"/>
          <p:cNvGrpSpPr/>
          <p:nvPr/>
        </p:nvGrpSpPr>
        <p:grpSpPr>
          <a:xfrm>
            <a:off x="2086083" y="2654646"/>
            <a:ext cx="556290" cy="447840"/>
            <a:chOff x="4213698" y="990600"/>
            <a:chExt cx="1044102" cy="457200"/>
          </a:xfrm>
        </p:grpSpPr>
        <p:sp>
          <p:nvSpPr>
            <p:cNvPr id="7" name="Trapezoid 6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7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Proxy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9" name="Straight Arrow Connector 8"/>
          <p:cNvCxnSpPr/>
          <p:nvPr/>
        </p:nvCxnSpPr>
        <p:spPr>
          <a:xfrm>
            <a:off x="2331658" y="2183009"/>
            <a:ext cx="11097" cy="49087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Group 9"/>
          <p:cNvGrpSpPr/>
          <p:nvPr/>
        </p:nvGrpSpPr>
        <p:grpSpPr>
          <a:xfrm>
            <a:off x="1560086" y="4338692"/>
            <a:ext cx="556290" cy="447840"/>
            <a:chOff x="4213698" y="990600"/>
            <a:chExt cx="1044102" cy="457200"/>
          </a:xfrm>
        </p:grpSpPr>
        <p:sp>
          <p:nvSpPr>
            <p:cNvPr id="11" name="Trapezoid 10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2511400" y="4338692"/>
            <a:ext cx="556290" cy="447840"/>
            <a:chOff x="4213698" y="990600"/>
            <a:chExt cx="1044102" cy="457200"/>
          </a:xfrm>
        </p:grpSpPr>
        <p:sp>
          <p:nvSpPr>
            <p:cNvPr id="14" name="Trapezoid 13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16" name="Straight Arrow Connector 15"/>
          <p:cNvCxnSpPr>
            <a:stCxn id="21" idx="2"/>
            <a:endCxn id="11" idx="0"/>
          </p:cNvCxnSpPr>
          <p:nvPr/>
        </p:nvCxnSpPr>
        <p:spPr>
          <a:xfrm flipH="1">
            <a:off x="1838231" y="4002812"/>
            <a:ext cx="531138" cy="33588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stCxn id="21" idx="2"/>
            <a:endCxn id="14" idx="0"/>
          </p:cNvCxnSpPr>
          <p:nvPr/>
        </p:nvCxnSpPr>
        <p:spPr>
          <a:xfrm>
            <a:off x="2369368" y="4002812"/>
            <a:ext cx="420177" cy="33588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8" idx="2"/>
            <a:endCxn id="20" idx="0"/>
          </p:cNvCxnSpPr>
          <p:nvPr/>
        </p:nvCxnSpPr>
        <p:spPr>
          <a:xfrm>
            <a:off x="2364227" y="3102486"/>
            <a:ext cx="5140" cy="452486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Group 18"/>
          <p:cNvGrpSpPr/>
          <p:nvPr/>
        </p:nvGrpSpPr>
        <p:grpSpPr>
          <a:xfrm>
            <a:off x="1892970" y="3554972"/>
            <a:ext cx="952795" cy="447840"/>
            <a:chOff x="4213698" y="990600"/>
            <a:chExt cx="1044102" cy="457200"/>
          </a:xfrm>
        </p:grpSpPr>
        <p:sp>
          <p:nvSpPr>
            <p:cNvPr id="20" name="Trapezoid 19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Parallel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2" name="Group 21"/>
          <p:cNvGrpSpPr/>
          <p:nvPr/>
        </p:nvGrpSpPr>
        <p:grpSpPr>
          <a:xfrm>
            <a:off x="4094534" y="2654646"/>
            <a:ext cx="556290" cy="447840"/>
            <a:chOff x="4213698" y="990600"/>
            <a:chExt cx="1044102" cy="457200"/>
          </a:xfrm>
        </p:grpSpPr>
        <p:sp>
          <p:nvSpPr>
            <p:cNvPr id="23" name="Trapezoid 22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Proxy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25" name="Straight Arrow Connector 24"/>
          <p:cNvCxnSpPr>
            <a:endCxn id="23" idx="0"/>
          </p:cNvCxnSpPr>
          <p:nvPr/>
        </p:nvCxnSpPr>
        <p:spPr>
          <a:xfrm>
            <a:off x="4361583" y="2163771"/>
            <a:ext cx="11097" cy="49087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" name="Group 25"/>
          <p:cNvGrpSpPr/>
          <p:nvPr/>
        </p:nvGrpSpPr>
        <p:grpSpPr>
          <a:xfrm>
            <a:off x="3568536" y="4338692"/>
            <a:ext cx="556290" cy="447840"/>
            <a:chOff x="4213698" y="990600"/>
            <a:chExt cx="1044102" cy="457200"/>
          </a:xfrm>
        </p:grpSpPr>
        <p:sp>
          <p:nvSpPr>
            <p:cNvPr id="27" name="Trapezoid 26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9" name="Group 28"/>
          <p:cNvGrpSpPr/>
          <p:nvPr/>
        </p:nvGrpSpPr>
        <p:grpSpPr>
          <a:xfrm>
            <a:off x="4519853" y="4338692"/>
            <a:ext cx="556290" cy="447840"/>
            <a:chOff x="4213698" y="990600"/>
            <a:chExt cx="1044102" cy="457200"/>
          </a:xfrm>
        </p:grpSpPr>
        <p:sp>
          <p:nvSpPr>
            <p:cNvPr id="30" name="Trapezoid 29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32" name="Straight Arrow Connector 31"/>
          <p:cNvCxnSpPr>
            <a:stCxn id="37" idx="2"/>
            <a:endCxn id="27" idx="0"/>
          </p:cNvCxnSpPr>
          <p:nvPr/>
        </p:nvCxnSpPr>
        <p:spPr>
          <a:xfrm flipH="1">
            <a:off x="3846682" y="4002812"/>
            <a:ext cx="531138" cy="33588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37" idx="2"/>
            <a:endCxn id="30" idx="0"/>
          </p:cNvCxnSpPr>
          <p:nvPr/>
        </p:nvCxnSpPr>
        <p:spPr>
          <a:xfrm>
            <a:off x="4377820" y="4002812"/>
            <a:ext cx="420177" cy="33588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>
            <a:stCxn id="24" idx="2"/>
            <a:endCxn id="36" idx="0"/>
          </p:cNvCxnSpPr>
          <p:nvPr/>
        </p:nvCxnSpPr>
        <p:spPr>
          <a:xfrm>
            <a:off x="4372679" y="3102486"/>
            <a:ext cx="5140" cy="452486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5" name="Group 34"/>
          <p:cNvGrpSpPr/>
          <p:nvPr/>
        </p:nvGrpSpPr>
        <p:grpSpPr>
          <a:xfrm>
            <a:off x="3901423" y="3554972"/>
            <a:ext cx="952795" cy="447840"/>
            <a:chOff x="4213698" y="990600"/>
            <a:chExt cx="1044102" cy="457200"/>
          </a:xfrm>
        </p:grpSpPr>
        <p:sp>
          <p:nvSpPr>
            <p:cNvPr id="36" name="Trapezoid 35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36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Parallel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38" name="Rounded Rectangle 37"/>
          <p:cNvSpPr/>
          <p:nvPr/>
        </p:nvSpPr>
        <p:spPr>
          <a:xfrm>
            <a:off x="1661379" y="5149369"/>
            <a:ext cx="408521" cy="260086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39" name="Straight Arrow Connector 38"/>
          <p:cNvCxnSpPr>
            <a:stCxn id="12" idx="2"/>
            <a:endCxn id="38" idx="0"/>
          </p:cNvCxnSpPr>
          <p:nvPr/>
        </p:nvCxnSpPr>
        <p:spPr>
          <a:xfrm>
            <a:off x="1838231" y="4786531"/>
            <a:ext cx="27409" cy="362839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Rounded Rectangle 39"/>
          <p:cNvSpPr/>
          <p:nvPr/>
        </p:nvSpPr>
        <p:spPr>
          <a:xfrm>
            <a:off x="2607546" y="5149369"/>
            <a:ext cx="408521" cy="260086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41" name="Straight Arrow Connector 40"/>
          <p:cNvCxnSpPr>
            <a:stCxn id="15" idx="2"/>
            <a:endCxn id="40" idx="0"/>
          </p:cNvCxnSpPr>
          <p:nvPr/>
        </p:nvCxnSpPr>
        <p:spPr>
          <a:xfrm>
            <a:off x="2789545" y="4786531"/>
            <a:ext cx="22261" cy="362839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Rounded Rectangle 41"/>
          <p:cNvSpPr/>
          <p:nvPr/>
        </p:nvSpPr>
        <p:spPr>
          <a:xfrm>
            <a:off x="3651015" y="5149369"/>
            <a:ext cx="408521" cy="260086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S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43" name="Straight Arrow Connector 42"/>
          <p:cNvCxnSpPr>
            <a:endCxn id="42" idx="0"/>
          </p:cNvCxnSpPr>
          <p:nvPr/>
        </p:nvCxnSpPr>
        <p:spPr>
          <a:xfrm>
            <a:off x="3827867" y="4786531"/>
            <a:ext cx="27409" cy="362839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Rounded Rectangle 43"/>
          <p:cNvSpPr/>
          <p:nvPr/>
        </p:nvSpPr>
        <p:spPr>
          <a:xfrm>
            <a:off x="4587908" y="5149369"/>
            <a:ext cx="408521" cy="260086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S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45" name="Straight Arrow Connector 44"/>
          <p:cNvCxnSpPr>
            <a:endCxn id="44" idx="0"/>
          </p:cNvCxnSpPr>
          <p:nvPr/>
        </p:nvCxnSpPr>
        <p:spPr>
          <a:xfrm>
            <a:off x="4764760" y="4786531"/>
            <a:ext cx="27409" cy="362839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6" name="Group 45"/>
          <p:cNvGrpSpPr/>
          <p:nvPr/>
        </p:nvGrpSpPr>
        <p:grpSpPr>
          <a:xfrm>
            <a:off x="6344100" y="2654646"/>
            <a:ext cx="556290" cy="447840"/>
            <a:chOff x="4213698" y="990600"/>
            <a:chExt cx="1044102" cy="457200"/>
          </a:xfrm>
        </p:grpSpPr>
        <p:sp>
          <p:nvSpPr>
            <p:cNvPr id="47" name="Trapezoid 46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Rectangle 47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Proxy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49" name="Straight Arrow Connector 48"/>
          <p:cNvCxnSpPr>
            <a:endCxn id="47" idx="0"/>
          </p:cNvCxnSpPr>
          <p:nvPr/>
        </p:nvCxnSpPr>
        <p:spPr>
          <a:xfrm>
            <a:off x="6611149" y="2163771"/>
            <a:ext cx="11097" cy="49087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0" name="Group 49"/>
          <p:cNvGrpSpPr/>
          <p:nvPr/>
        </p:nvGrpSpPr>
        <p:grpSpPr>
          <a:xfrm>
            <a:off x="5818102" y="4338692"/>
            <a:ext cx="556290" cy="447840"/>
            <a:chOff x="4213698" y="990600"/>
            <a:chExt cx="1044102" cy="457200"/>
          </a:xfrm>
        </p:grpSpPr>
        <p:sp>
          <p:nvSpPr>
            <p:cNvPr id="51" name="Trapezoid 50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Rectangle 51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53" name="Group 52"/>
          <p:cNvGrpSpPr/>
          <p:nvPr/>
        </p:nvGrpSpPr>
        <p:grpSpPr>
          <a:xfrm>
            <a:off x="6769419" y="4338692"/>
            <a:ext cx="556290" cy="447840"/>
            <a:chOff x="4213698" y="990600"/>
            <a:chExt cx="1044102" cy="457200"/>
          </a:xfrm>
        </p:grpSpPr>
        <p:sp>
          <p:nvSpPr>
            <p:cNvPr id="54" name="Trapezoid 53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Rectangle 54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56" name="Straight Arrow Connector 55"/>
          <p:cNvCxnSpPr>
            <a:stCxn id="61" idx="2"/>
            <a:endCxn id="51" idx="0"/>
          </p:cNvCxnSpPr>
          <p:nvPr/>
        </p:nvCxnSpPr>
        <p:spPr>
          <a:xfrm flipH="1">
            <a:off x="6096248" y="4002812"/>
            <a:ext cx="531138" cy="33588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>
            <a:stCxn id="61" idx="2"/>
            <a:endCxn id="54" idx="0"/>
          </p:cNvCxnSpPr>
          <p:nvPr/>
        </p:nvCxnSpPr>
        <p:spPr>
          <a:xfrm>
            <a:off x="6627386" y="4002812"/>
            <a:ext cx="420177" cy="33588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>
            <a:stCxn id="48" idx="2"/>
            <a:endCxn id="60" idx="0"/>
          </p:cNvCxnSpPr>
          <p:nvPr/>
        </p:nvCxnSpPr>
        <p:spPr>
          <a:xfrm>
            <a:off x="6622245" y="3102486"/>
            <a:ext cx="5140" cy="452486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9" name="Group 58"/>
          <p:cNvGrpSpPr/>
          <p:nvPr/>
        </p:nvGrpSpPr>
        <p:grpSpPr>
          <a:xfrm>
            <a:off x="6150989" y="3554972"/>
            <a:ext cx="952795" cy="447840"/>
            <a:chOff x="4213698" y="990600"/>
            <a:chExt cx="1044102" cy="457200"/>
          </a:xfrm>
        </p:grpSpPr>
        <p:sp>
          <p:nvSpPr>
            <p:cNvPr id="60" name="Trapezoid 59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Rectangle 60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Parallel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62" name="Rounded Rectangle 61"/>
          <p:cNvSpPr/>
          <p:nvPr/>
        </p:nvSpPr>
        <p:spPr>
          <a:xfrm>
            <a:off x="5818102" y="5149369"/>
            <a:ext cx="573480" cy="260086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T,S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63" name="Straight Arrow Connector 62"/>
          <p:cNvCxnSpPr>
            <a:endCxn id="62" idx="0"/>
          </p:cNvCxnSpPr>
          <p:nvPr/>
        </p:nvCxnSpPr>
        <p:spPr>
          <a:xfrm>
            <a:off x="6077433" y="4786531"/>
            <a:ext cx="27409" cy="362839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Rounded Rectangle 63"/>
          <p:cNvSpPr/>
          <p:nvPr/>
        </p:nvSpPr>
        <p:spPr>
          <a:xfrm>
            <a:off x="6769421" y="5149369"/>
            <a:ext cx="544628" cy="260086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T,S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65" name="Straight Arrow Connector 64"/>
          <p:cNvCxnSpPr>
            <a:endCxn id="64" idx="0"/>
          </p:cNvCxnSpPr>
          <p:nvPr/>
        </p:nvCxnSpPr>
        <p:spPr>
          <a:xfrm>
            <a:off x="7014326" y="4786531"/>
            <a:ext cx="27409" cy="362839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Curved Connector 66"/>
          <p:cNvCxnSpPr>
            <a:stCxn id="44" idx="2"/>
            <a:endCxn id="64" idx="2"/>
          </p:cNvCxnSpPr>
          <p:nvPr/>
        </p:nvCxnSpPr>
        <p:spPr>
          <a:xfrm rot="16200000" flipH="1">
            <a:off x="5917084" y="4284672"/>
            <a:ext cx="17254" cy="2249566"/>
          </a:xfrm>
          <a:prstGeom prst="curvedConnector3">
            <a:avLst>
              <a:gd name="adj1" fmla="val 1800000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Curved Connector 67"/>
          <p:cNvCxnSpPr>
            <a:stCxn id="40" idx="2"/>
            <a:endCxn id="64" idx="2"/>
          </p:cNvCxnSpPr>
          <p:nvPr/>
        </p:nvCxnSpPr>
        <p:spPr>
          <a:xfrm rot="16200000" flipH="1">
            <a:off x="4926903" y="3294491"/>
            <a:ext cx="17254" cy="4229927"/>
          </a:xfrm>
          <a:prstGeom prst="curvedConnector3">
            <a:avLst>
              <a:gd name="adj1" fmla="val 1800000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Curved Connector 68"/>
          <p:cNvCxnSpPr>
            <a:stCxn id="42" idx="0"/>
            <a:endCxn id="62" idx="1"/>
          </p:cNvCxnSpPr>
          <p:nvPr/>
        </p:nvCxnSpPr>
        <p:spPr>
          <a:xfrm rot="16200000" flipH="1">
            <a:off x="4771667" y="4232977"/>
            <a:ext cx="130043" cy="1962826"/>
          </a:xfrm>
          <a:prstGeom prst="curvedConnector4">
            <a:avLst>
              <a:gd name="adj1" fmla="val -238824"/>
              <a:gd name="adj2" fmla="val 55804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Curved Connector 69"/>
          <p:cNvCxnSpPr>
            <a:stCxn id="38" idx="0"/>
            <a:endCxn id="62" idx="1"/>
          </p:cNvCxnSpPr>
          <p:nvPr/>
        </p:nvCxnSpPr>
        <p:spPr>
          <a:xfrm rot="16200000" flipH="1">
            <a:off x="3776849" y="3238159"/>
            <a:ext cx="130043" cy="3952462"/>
          </a:xfrm>
          <a:prstGeom prst="curvedConnector4">
            <a:avLst>
              <a:gd name="adj1" fmla="val -238824"/>
              <a:gd name="adj2" fmla="val 82707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Right Arrow 71"/>
          <p:cNvSpPr/>
          <p:nvPr/>
        </p:nvSpPr>
        <p:spPr>
          <a:xfrm>
            <a:off x="5218386" y="2803926"/>
            <a:ext cx="667407" cy="61719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1039892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" grpId="0" animBg="1"/>
      <p:bldP spid="64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Sketch Spreadsheet architecture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53</a:t>
            </a:fld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818240" y="3265745"/>
            <a:ext cx="5531139" cy="67081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err="1" smtClean="0">
                <a:solidFill>
                  <a:schemeClr val="tx1"/>
                </a:solidFill>
              </a:rPr>
              <a:t>DataSet</a:t>
            </a:r>
            <a:r>
              <a:rPr lang="en-US" sz="2800" dirty="0" smtClean="0">
                <a:solidFill>
                  <a:schemeClr val="tx1"/>
                </a:solidFill>
              </a:rPr>
              <a:t>&lt;Table&gt;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18240" y="4677496"/>
            <a:ext cx="1588628" cy="54721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SQL Server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443933" y="4677496"/>
            <a:ext cx="1432958" cy="54721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CSV Files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913956" y="4677496"/>
            <a:ext cx="1593463" cy="54721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Column store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5558540" y="4677496"/>
            <a:ext cx="790839" cy="54721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Cosmos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474371" y="4766439"/>
            <a:ext cx="1404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Storage layer</a:t>
            </a:r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818240" y="4038083"/>
            <a:ext cx="5531139" cy="55018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Table operations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818240" y="2632838"/>
            <a:ext cx="5531139" cy="55018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GUI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474371" y="3416487"/>
            <a:ext cx="1963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Distributed objects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74370" y="4135816"/>
            <a:ext cx="18427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Spreadsheet logic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474369" y="2723262"/>
            <a:ext cx="2058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Spreadsheet display</a:t>
            </a:r>
          </a:p>
        </p:txBody>
      </p:sp>
    </p:spTree>
    <p:extLst>
      <p:ext uri="{BB962C8B-B14F-4D97-AF65-F5344CB8AC3E}">
        <p14:creationId xmlns:p14="http://schemas.microsoft.com/office/powerpoint/2010/main" val="912753135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818" y="1508812"/>
            <a:ext cx="7867650" cy="47053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Spreadsheet operations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28650" y="1508812"/>
            <a:ext cx="7886700" cy="4668151"/>
          </a:xfrm>
          <a:solidFill>
            <a:srgbClr val="FFFFFF">
              <a:alpha val="69804"/>
            </a:srgbClr>
          </a:solidFill>
        </p:spPr>
        <p:txBody>
          <a:bodyPr>
            <a:normAutofit lnSpcReduction="10000"/>
          </a:bodyPr>
          <a:lstStyle/>
          <a:p>
            <a:r>
              <a:rPr lang="en-US" dirty="0" smtClean="0"/>
              <a:t>Browsing/scrolling</a:t>
            </a:r>
          </a:p>
          <a:p>
            <a:r>
              <a:rPr lang="en-US" dirty="0" smtClean="0"/>
              <a:t>Filtering</a:t>
            </a:r>
          </a:p>
          <a:p>
            <a:pPr lvl="1"/>
            <a:r>
              <a:rPr lang="en-US" dirty="0" smtClean="0"/>
              <a:t>Using predicates</a:t>
            </a:r>
          </a:p>
          <a:p>
            <a:pPr lvl="1"/>
            <a:r>
              <a:rPr lang="en-US" dirty="0" smtClean="0"/>
              <a:t>Heavy hitters</a:t>
            </a:r>
          </a:p>
          <a:p>
            <a:pPr lvl="1"/>
            <a:r>
              <a:rPr lang="en-US" dirty="0" smtClean="0"/>
              <a:t>Sampling</a:t>
            </a:r>
          </a:p>
          <a:p>
            <a:r>
              <a:rPr lang="en-US" dirty="0" smtClean="0"/>
              <a:t>Searching</a:t>
            </a:r>
          </a:p>
          <a:p>
            <a:r>
              <a:rPr lang="en-US" dirty="0" smtClean="0"/>
              <a:t>Sorting</a:t>
            </a:r>
          </a:p>
          <a:p>
            <a:r>
              <a:rPr lang="en-US" dirty="0" smtClean="0"/>
              <a:t>Computing new columns</a:t>
            </a:r>
          </a:p>
          <a:p>
            <a:r>
              <a:rPr lang="en-US" dirty="0" smtClean="0"/>
              <a:t>Set operations (intersection, union, etc.)</a:t>
            </a:r>
          </a:p>
          <a:p>
            <a:r>
              <a:rPr lang="en-US" dirty="0" smtClean="0"/>
              <a:t>Charting</a:t>
            </a:r>
          </a:p>
          <a:p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33028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50718" y="149705"/>
            <a:ext cx="7886700" cy="807868"/>
          </a:xfrm>
        </p:spPr>
        <p:txBody>
          <a:bodyPr/>
          <a:lstStyle/>
          <a:p>
            <a:r>
              <a:rPr lang="en-US" dirty="0" smtClean="0"/>
              <a:t>4 billion rows on 155 machines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7611" r="606"/>
          <a:stretch/>
        </p:blipFill>
        <p:spPr>
          <a:xfrm>
            <a:off x="521434" y="2368947"/>
            <a:ext cx="7820025" cy="38766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375393" y="1632873"/>
            <a:ext cx="10754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dirty="0" smtClean="0"/>
              <a:t>Row</a:t>
            </a:r>
            <a:br>
              <a:rPr lang="en-US" dirty="0" smtClean="0"/>
            </a:br>
            <a:r>
              <a:rPr lang="en-US" dirty="0" smtClean="0"/>
              <a:t>Scroll-bar</a:t>
            </a:r>
            <a:endParaRPr lang="en-US" dirty="0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8127358" y="2214836"/>
            <a:ext cx="58362" cy="282848"/>
          </a:xfrm>
          <a:prstGeom prst="straightConnector1">
            <a:avLst/>
          </a:prstGeom>
          <a:ln w="285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4321805" y="1319200"/>
            <a:ext cx="16430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Visible columns</a:t>
            </a:r>
            <a:endParaRPr lang="en-US" dirty="0"/>
          </a:p>
        </p:txBody>
      </p:sp>
      <p:cxnSp>
        <p:nvCxnSpPr>
          <p:cNvPr id="8" name="Straight Arrow Connector 7"/>
          <p:cNvCxnSpPr>
            <a:stCxn id="7" idx="2"/>
          </p:cNvCxnSpPr>
          <p:nvPr/>
        </p:nvCxnSpPr>
        <p:spPr>
          <a:xfrm>
            <a:off x="5143345" y="1688532"/>
            <a:ext cx="27552" cy="756615"/>
          </a:xfrm>
          <a:prstGeom prst="straightConnector1">
            <a:avLst/>
          </a:prstGeom>
          <a:ln w="285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>
            <a:stCxn id="7" idx="2"/>
          </p:cNvCxnSpPr>
          <p:nvPr/>
        </p:nvCxnSpPr>
        <p:spPr>
          <a:xfrm flipH="1">
            <a:off x="4089001" y="1688532"/>
            <a:ext cx="1054344" cy="746092"/>
          </a:xfrm>
          <a:prstGeom prst="straightConnector1">
            <a:avLst/>
          </a:prstGeom>
          <a:ln w="285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stCxn id="7" idx="2"/>
          </p:cNvCxnSpPr>
          <p:nvPr/>
        </p:nvCxnSpPr>
        <p:spPr>
          <a:xfrm flipH="1">
            <a:off x="3082516" y="1688532"/>
            <a:ext cx="2060829" cy="727087"/>
          </a:xfrm>
          <a:prstGeom prst="straightConnector1">
            <a:avLst/>
          </a:prstGeom>
          <a:ln w="285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7" idx="2"/>
          </p:cNvCxnSpPr>
          <p:nvPr/>
        </p:nvCxnSpPr>
        <p:spPr>
          <a:xfrm>
            <a:off x="5143345" y="1688532"/>
            <a:ext cx="2388366" cy="746092"/>
          </a:xfrm>
          <a:prstGeom prst="straightConnector1">
            <a:avLst/>
          </a:prstGeom>
          <a:ln w="285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5869387" y="1586707"/>
            <a:ext cx="17039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Hidden columns</a:t>
            </a:r>
            <a:endParaRPr lang="en-US" dirty="0"/>
          </a:p>
        </p:txBody>
      </p:sp>
      <p:cxnSp>
        <p:nvCxnSpPr>
          <p:cNvPr id="13" name="Straight Arrow Connector 12"/>
          <p:cNvCxnSpPr>
            <a:stCxn id="12" idx="2"/>
          </p:cNvCxnSpPr>
          <p:nvPr/>
        </p:nvCxnSpPr>
        <p:spPr>
          <a:xfrm flipH="1">
            <a:off x="6465034" y="1956039"/>
            <a:ext cx="256350" cy="459580"/>
          </a:xfrm>
          <a:prstGeom prst="straightConnector1">
            <a:avLst/>
          </a:prstGeom>
          <a:ln w="285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stCxn id="12" idx="2"/>
          </p:cNvCxnSpPr>
          <p:nvPr/>
        </p:nvCxnSpPr>
        <p:spPr>
          <a:xfrm>
            <a:off x="6721384" y="1956039"/>
            <a:ext cx="519460" cy="489108"/>
          </a:xfrm>
          <a:prstGeom prst="straightConnector1">
            <a:avLst/>
          </a:prstGeom>
          <a:ln w="285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750718" y="2028190"/>
            <a:ext cx="9366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Position</a:t>
            </a:r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1863240" y="2028190"/>
            <a:ext cx="7484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Count</a:t>
            </a:r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671027" y="1549215"/>
            <a:ext cx="1422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Sorting order</a:t>
            </a:r>
            <a:endParaRPr lang="en-US" dirty="0"/>
          </a:p>
        </p:txBody>
      </p:sp>
      <p:cxnSp>
        <p:nvCxnSpPr>
          <p:cNvPr id="18" name="Straight Arrow Connector 17"/>
          <p:cNvCxnSpPr>
            <a:stCxn id="17" idx="2"/>
          </p:cNvCxnSpPr>
          <p:nvPr/>
        </p:nvCxnSpPr>
        <p:spPr>
          <a:xfrm flipH="1">
            <a:off x="2714369" y="1918547"/>
            <a:ext cx="667783" cy="478975"/>
          </a:xfrm>
          <a:prstGeom prst="straightConnector1">
            <a:avLst/>
          </a:prstGeom>
          <a:ln w="285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17" idx="2"/>
          </p:cNvCxnSpPr>
          <p:nvPr/>
        </p:nvCxnSpPr>
        <p:spPr>
          <a:xfrm>
            <a:off x="3382152" y="1918547"/>
            <a:ext cx="206431" cy="526600"/>
          </a:xfrm>
          <a:prstGeom prst="straightConnector1">
            <a:avLst/>
          </a:prstGeom>
          <a:ln w="285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650718" y="6296555"/>
            <a:ext cx="12986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Dataset size</a:t>
            </a:r>
            <a:endParaRPr lang="en-US" dirty="0"/>
          </a:p>
        </p:txBody>
      </p:sp>
      <p:cxnSp>
        <p:nvCxnSpPr>
          <p:cNvPr id="21" name="Straight Arrow Connector 20"/>
          <p:cNvCxnSpPr>
            <a:stCxn id="20" idx="0"/>
          </p:cNvCxnSpPr>
          <p:nvPr/>
        </p:nvCxnSpPr>
        <p:spPr>
          <a:xfrm flipH="1" flipV="1">
            <a:off x="1207234" y="6081852"/>
            <a:ext cx="92797" cy="214703"/>
          </a:xfrm>
          <a:prstGeom prst="straightConnector1">
            <a:avLst/>
          </a:prstGeom>
          <a:ln w="285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3609161" y="6296555"/>
            <a:ext cx="18384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Column scroll-bar</a:t>
            </a:r>
            <a:endParaRPr lang="en-US" dirty="0"/>
          </a:p>
        </p:txBody>
      </p:sp>
      <p:cxnSp>
        <p:nvCxnSpPr>
          <p:cNvPr id="23" name="Straight Arrow Connector 22"/>
          <p:cNvCxnSpPr>
            <a:stCxn id="22" idx="0"/>
          </p:cNvCxnSpPr>
          <p:nvPr/>
        </p:nvCxnSpPr>
        <p:spPr>
          <a:xfrm flipH="1" flipV="1">
            <a:off x="4331434" y="5900579"/>
            <a:ext cx="196953" cy="395976"/>
          </a:xfrm>
          <a:prstGeom prst="straightConnector1">
            <a:avLst/>
          </a:prstGeom>
          <a:ln w="285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1018667" y="1550869"/>
            <a:ext cx="1309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Row header</a:t>
            </a:r>
            <a:endParaRPr lang="en-US" dirty="0"/>
          </a:p>
        </p:txBody>
      </p:sp>
      <p:sp>
        <p:nvSpPr>
          <p:cNvPr id="25" name="Right Brace 24"/>
          <p:cNvSpPr/>
          <p:nvPr/>
        </p:nvSpPr>
        <p:spPr>
          <a:xfrm rot="16200000">
            <a:off x="1447689" y="1059642"/>
            <a:ext cx="293854" cy="1887795"/>
          </a:xfrm>
          <a:prstGeom prst="rightBrace">
            <a:avLst>
              <a:gd name="adj1" fmla="val 39220"/>
              <a:gd name="adj2" fmla="val 50000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TextBox 25"/>
          <p:cNvSpPr txBox="1"/>
          <p:nvPr/>
        </p:nvSpPr>
        <p:spPr>
          <a:xfrm rot="16200000">
            <a:off x="7913874" y="3874494"/>
            <a:ext cx="14432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NextK</a:t>
            </a:r>
            <a:r>
              <a:rPr lang="en-US" dirty="0" smtClean="0"/>
              <a:t> sketch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7182399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NextK</a:t>
            </a:r>
            <a:r>
              <a:rPr lang="en-US" dirty="0" smtClean="0"/>
              <a:t> and Scrolling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741384" y="2937353"/>
            <a:ext cx="7886700" cy="3657600"/>
          </a:xfrm>
        </p:spPr>
        <p:txBody>
          <a:bodyPr>
            <a:normAutofit/>
          </a:bodyPr>
          <a:lstStyle/>
          <a:p>
            <a:r>
              <a:rPr lang="en-US" dirty="0" err="1" smtClean="0"/>
              <a:t>NextK</a:t>
            </a:r>
            <a:r>
              <a:rPr lang="en-US" dirty="0" smtClean="0"/>
              <a:t>(</a:t>
            </a:r>
            <a:r>
              <a:rPr lang="en-US" dirty="0" err="1" smtClean="0"/>
              <a:t>startTuple</a:t>
            </a:r>
            <a:r>
              <a:rPr lang="en-US" dirty="0" smtClean="0"/>
              <a:t>, </a:t>
            </a:r>
            <a:r>
              <a:rPr lang="en-US" dirty="0" err="1" smtClean="0"/>
              <a:t>sortOrder</a:t>
            </a:r>
            <a:r>
              <a:rPr lang="en-US" dirty="0" smtClean="0"/>
              <a:t>, K)</a:t>
            </a:r>
          </a:p>
          <a:p>
            <a:pPr lvl="1"/>
            <a:r>
              <a:rPr lang="en-US" dirty="0" smtClean="0"/>
              <a:t>Streaming algorithm</a:t>
            </a:r>
          </a:p>
          <a:p>
            <a:pPr lvl="1"/>
            <a:r>
              <a:rPr lang="en-US" dirty="0" smtClean="0"/>
              <a:t>Commutative monoid over a set of K tuples</a:t>
            </a:r>
          </a:p>
          <a:p>
            <a:pPr lvl="2"/>
            <a:r>
              <a:rPr lang="en-US" dirty="0" smtClean="0"/>
              <a:t>Monoid operation is “merge sort”</a:t>
            </a:r>
          </a:p>
          <a:p>
            <a:r>
              <a:rPr lang="en-US" dirty="0" smtClean="0"/>
              <a:t>Scrolling</a:t>
            </a:r>
          </a:p>
          <a:p>
            <a:pPr lvl="1"/>
            <a:r>
              <a:rPr lang="en-US" dirty="0" smtClean="0"/>
              <a:t>Compute </a:t>
            </a:r>
            <a:r>
              <a:rPr lang="en-US" dirty="0" err="1" smtClean="0"/>
              <a:t>startTuple</a:t>
            </a:r>
            <a:r>
              <a:rPr lang="en-US" dirty="0" smtClean="0"/>
              <a:t> based on scroll-bar position</a:t>
            </a:r>
          </a:p>
          <a:p>
            <a:pPr lvl="2"/>
            <a:r>
              <a:rPr lang="en-US" dirty="0" smtClean="0"/>
              <a:t>Approximate quantile </a:t>
            </a:r>
          </a:p>
          <a:p>
            <a:pPr lvl="1"/>
            <a:r>
              <a:rPr lang="en-US" dirty="0" smtClean="0"/>
              <a:t>Run </a:t>
            </a:r>
            <a:r>
              <a:rPr lang="en-US" dirty="0" err="1" smtClean="0"/>
              <a:t>NextK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56</a:t>
            </a:fld>
            <a:endParaRPr lang="en-US"/>
          </a:p>
        </p:txBody>
      </p:sp>
      <p:pic>
        <p:nvPicPr>
          <p:cNvPr id="28" name="Picture 27"/>
          <p:cNvPicPr>
            <a:picLocks noChangeAspect="1"/>
          </p:cNvPicPr>
          <p:nvPr/>
        </p:nvPicPr>
        <p:blipFill rotWithShape="1">
          <a:blip r:embed="rId2"/>
          <a:srcRect t="17611" r="606"/>
          <a:stretch/>
        </p:blipFill>
        <p:spPr>
          <a:xfrm>
            <a:off x="5894976" y="1597760"/>
            <a:ext cx="3194942" cy="1583851"/>
          </a:xfrm>
          <a:prstGeom prst="rect">
            <a:avLst/>
          </a:prstGeom>
        </p:spPr>
      </p:pic>
      <p:cxnSp>
        <p:nvCxnSpPr>
          <p:cNvPr id="30" name="Elbow Connector 29"/>
          <p:cNvCxnSpPr/>
          <p:nvPr/>
        </p:nvCxnSpPr>
        <p:spPr>
          <a:xfrm flipV="1">
            <a:off x="2680570" y="1734856"/>
            <a:ext cx="3206663" cy="1279137"/>
          </a:xfrm>
          <a:prstGeom prst="bentConnector3">
            <a:avLst>
              <a:gd name="adj1" fmla="val 586"/>
            </a:avLst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Elbow Connector 33"/>
          <p:cNvCxnSpPr>
            <a:endCxn id="28" idx="0"/>
          </p:cNvCxnSpPr>
          <p:nvPr/>
        </p:nvCxnSpPr>
        <p:spPr>
          <a:xfrm flipV="1">
            <a:off x="4283901" y="1597760"/>
            <a:ext cx="3208546" cy="1372068"/>
          </a:xfrm>
          <a:prstGeom prst="bentConnector4">
            <a:avLst>
              <a:gd name="adj1" fmla="val 25106"/>
              <a:gd name="adj2" fmla="val 116661"/>
            </a:avLst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Elbow Connector 39"/>
          <p:cNvCxnSpPr>
            <a:endCxn id="28" idx="1"/>
          </p:cNvCxnSpPr>
          <p:nvPr/>
        </p:nvCxnSpPr>
        <p:spPr>
          <a:xfrm flipV="1">
            <a:off x="5273458" y="2389686"/>
            <a:ext cx="621518" cy="580142"/>
          </a:xfrm>
          <a:prstGeom prst="bentConnector3">
            <a:avLst>
              <a:gd name="adj1" fmla="val 50000"/>
            </a:avLst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5536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5171"/>
            <a:ext cx="7886700" cy="1059028"/>
          </a:xfrm>
        </p:spPr>
        <p:txBody>
          <a:bodyPr/>
          <a:lstStyle/>
          <a:p>
            <a:r>
              <a:rPr lang="en-US" dirty="0" smtClean="0"/>
              <a:t>Histograms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57</a:t>
            </a:fld>
            <a:endParaRPr lang="en-US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931" y="950128"/>
            <a:ext cx="6865666" cy="463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586019" y="2415908"/>
            <a:ext cx="6783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CDF</a:t>
            </a:r>
            <a:endParaRPr lang="en-US" sz="2400" dirty="0"/>
          </a:p>
        </p:txBody>
      </p:sp>
      <p:cxnSp>
        <p:nvCxnSpPr>
          <p:cNvPr id="7" name="Straight Arrow Connector 6"/>
          <p:cNvCxnSpPr>
            <a:stCxn id="5" idx="1"/>
          </p:cNvCxnSpPr>
          <p:nvPr/>
        </p:nvCxnSpPr>
        <p:spPr>
          <a:xfrm flipH="1" flipV="1">
            <a:off x="6571769" y="2355236"/>
            <a:ext cx="1014250" cy="291505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7586019" y="3597776"/>
            <a:ext cx="143346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2D</a:t>
            </a:r>
          </a:p>
          <a:p>
            <a:r>
              <a:rPr lang="en-US" sz="2400" dirty="0" smtClean="0"/>
              <a:t>histogram</a:t>
            </a:r>
            <a:endParaRPr lang="en-US" sz="2400" dirty="0"/>
          </a:p>
        </p:txBody>
      </p:sp>
      <p:cxnSp>
        <p:nvCxnSpPr>
          <p:cNvPr id="14" name="Straight Arrow Connector 13"/>
          <p:cNvCxnSpPr>
            <a:stCxn id="13" idx="1"/>
          </p:cNvCxnSpPr>
          <p:nvPr/>
        </p:nvCxnSpPr>
        <p:spPr>
          <a:xfrm flipH="1" flipV="1">
            <a:off x="7060502" y="3952809"/>
            <a:ext cx="525517" cy="60466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872771" y="5583228"/>
            <a:ext cx="739869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Histograms are monoids.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Sample data to make error bars smaller than 1 pixel =&gt; </a:t>
            </a:r>
          </a:p>
          <a:p>
            <a:r>
              <a:rPr lang="en-US" sz="2400" dirty="0" smtClean="0"/>
              <a:t>no visible information loss.</a:t>
            </a:r>
          </a:p>
        </p:txBody>
      </p:sp>
    </p:spTree>
    <p:extLst>
      <p:ext uri="{BB962C8B-B14F-4D97-AF65-F5344CB8AC3E}">
        <p14:creationId xmlns:p14="http://schemas.microsoft.com/office/powerpoint/2010/main" val="2657602287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5424" y="1103440"/>
            <a:ext cx="6667500" cy="4762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861" y="120869"/>
            <a:ext cx="7886700" cy="793532"/>
          </a:xfrm>
        </p:spPr>
        <p:txBody>
          <a:bodyPr/>
          <a:lstStyle/>
          <a:p>
            <a:r>
              <a:rPr lang="en-US" dirty="0" smtClean="0"/>
              <a:t>Heat Maps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3188162" y="5968745"/>
            <a:ext cx="325114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 err="1" smtClean="0"/>
              <a:t>Heatmaps</a:t>
            </a:r>
            <a:r>
              <a:rPr lang="en-US" sz="2000" dirty="0" smtClean="0"/>
              <a:t> are 2D histograms.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845612363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244" y="1066800"/>
            <a:ext cx="7620000" cy="579120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44244" y="0"/>
            <a:ext cx="7886700" cy="1325563"/>
          </a:xfrm>
        </p:spPr>
        <p:txBody>
          <a:bodyPr/>
          <a:lstStyle/>
          <a:p>
            <a:r>
              <a:rPr lang="en-US" dirty="0" smtClean="0"/>
              <a:t>Multi-dimensional histograms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4093625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Scale-out experiment</a:t>
            </a:r>
            <a:br>
              <a:rPr lang="en-US" dirty="0" smtClean="0"/>
            </a:br>
            <a:r>
              <a:rPr lang="en-US" dirty="0" smtClean="0"/>
              <a:t>(constant data/machine)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60</a:t>
            </a:fld>
            <a:endParaRPr lang="en-US"/>
          </a:p>
        </p:txBody>
      </p:sp>
      <p:graphicFrame>
        <p:nvGraphicFramePr>
          <p:cNvPr id="5" name="Chart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65583472"/>
              </p:ext>
            </p:extLst>
          </p:nvPr>
        </p:nvGraphicFramePr>
        <p:xfrm>
          <a:off x="80479" y="2942303"/>
          <a:ext cx="2895600" cy="24384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6" name="Chart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03630477"/>
              </p:ext>
            </p:extLst>
          </p:nvPr>
        </p:nvGraphicFramePr>
        <p:xfrm>
          <a:off x="2976079" y="2942303"/>
          <a:ext cx="2971800" cy="24384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7" name="Chart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84020029"/>
              </p:ext>
            </p:extLst>
          </p:nvPr>
        </p:nvGraphicFramePr>
        <p:xfrm>
          <a:off x="5947879" y="2942303"/>
          <a:ext cx="3124200" cy="24384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0" y="4999703"/>
            <a:ext cx="4363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(a)</a:t>
            </a:r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2899879" y="4999703"/>
            <a:ext cx="4475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(b)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5871679" y="4999703"/>
            <a:ext cx="4235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(c)</a:t>
            </a:r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 rot="16200000">
            <a:off x="-18274" y="4157426"/>
            <a:ext cx="90922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/>
              <a:t>Time (</a:t>
            </a:r>
            <a:r>
              <a:rPr lang="en-US" sz="1400" dirty="0" err="1" smtClean="0"/>
              <a:t>ms</a:t>
            </a:r>
            <a:r>
              <a:rPr lang="en-US" sz="1400" dirty="0" smtClean="0"/>
              <a:t>)</a:t>
            </a:r>
            <a:endParaRPr lang="en-US" sz="1400" dirty="0"/>
          </a:p>
        </p:txBody>
      </p:sp>
      <p:sp>
        <p:nvSpPr>
          <p:cNvPr id="12" name="TextBox 11"/>
          <p:cNvSpPr txBox="1"/>
          <p:nvPr/>
        </p:nvSpPr>
        <p:spPr>
          <a:xfrm>
            <a:off x="5262877" y="5829294"/>
            <a:ext cx="11045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4.4B rows</a:t>
            </a:r>
            <a:endParaRPr lang="en-US" dirty="0"/>
          </a:p>
        </p:txBody>
      </p:sp>
      <p:cxnSp>
        <p:nvCxnSpPr>
          <p:cNvPr id="14" name="Straight Arrow Connector 13"/>
          <p:cNvCxnSpPr>
            <a:stCxn id="12" idx="0"/>
          </p:cNvCxnSpPr>
          <p:nvPr/>
        </p:nvCxnSpPr>
        <p:spPr>
          <a:xfrm flipH="1" flipV="1">
            <a:off x="5751871" y="5302045"/>
            <a:ext cx="63273" cy="527249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12" idx="0"/>
          </p:cNvCxnSpPr>
          <p:nvPr/>
        </p:nvCxnSpPr>
        <p:spPr>
          <a:xfrm flipV="1">
            <a:off x="5815144" y="5262417"/>
            <a:ext cx="2908527" cy="566877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2" idx="0"/>
          </p:cNvCxnSpPr>
          <p:nvPr/>
        </p:nvCxnSpPr>
        <p:spPr>
          <a:xfrm flipH="1" flipV="1">
            <a:off x="2846440" y="5270263"/>
            <a:ext cx="2968704" cy="559031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9554592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34095"/>
            <a:ext cx="9144000" cy="1325563"/>
          </a:xfrm>
        </p:spPr>
        <p:txBody>
          <a:bodyPr/>
          <a:lstStyle/>
          <a:p>
            <a:r>
              <a:rPr lang="en-US" dirty="0" err="1" smtClean="0"/>
              <a:t>ClusterViewer</a:t>
            </a:r>
            <a:r>
              <a:rPr lang="en-US" dirty="0" smtClean="0"/>
              <a:t>: Performance Debugger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61</a:t>
            </a:fld>
            <a:endParaRPr lang="en-US"/>
          </a:p>
        </p:txBody>
      </p:sp>
      <p:pic>
        <p:nvPicPr>
          <p:cNvPr id="7" name="Picture 6" descr="image00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751" y="1349407"/>
            <a:ext cx="3766532" cy="39477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 descr="image00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49407"/>
            <a:ext cx="5268262" cy="39511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/>
          <p:cNvSpPr/>
          <p:nvPr/>
        </p:nvSpPr>
        <p:spPr>
          <a:xfrm>
            <a:off x="4142358" y="1840353"/>
            <a:ext cx="221280" cy="2075763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cxnSp>
        <p:nvCxnSpPr>
          <p:cNvPr id="10" name="Straight Arrow Connector 9"/>
          <p:cNvCxnSpPr>
            <a:stCxn id="9" idx="0"/>
          </p:cNvCxnSpPr>
          <p:nvPr/>
        </p:nvCxnSpPr>
        <p:spPr>
          <a:xfrm flipV="1">
            <a:off x="4252998" y="1765298"/>
            <a:ext cx="1550707" cy="75054"/>
          </a:xfrm>
          <a:prstGeom prst="straightConnector1">
            <a:avLst/>
          </a:prstGeom>
          <a:ln w="28575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4363638" y="3916116"/>
            <a:ext cx="1440067" cy="1303581"/>
          </a:xfrm>
          <a:prstGeom prst="straightConnector1">
            <a:avLst/>
          </a:prstGeom>
          <a:ln w="28575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1271918" y="5319009"/>
            <a:ext cx="105670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i="1" dirty="0" smtClean="0"/>
              <a:t>Scroll-bars</a:t>
            </a:r>
            <a:endParaRPr lang="en-US" sz="1600" i="1" dirty="0"/>
          </a:p>
        </p:txBody>
      </p:sp>
      <p:cxnSp>
        <p:nvCxnSpPr>
          <p:cNvPr id="13" name="Straight Arrow Connector 12"/>
          <p:cNvCxnSpPr>
            <a:stCxn id="12" idx="0"/>
          </p:cNvCxnSpPr>
          <p:nvPr/>
        </p:nvCxnSpPr>
        <p:spPr>
          <a:xfrm flipH="1" flipV="1">
            <a:off x="518141" y="3149543"/>
            <a:ext cx="1282126" cy="2169465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stCxn id="12" idx="0"/>
          </p:cNvCxnSpPr>
          <p:nvPr/>
        </p:nvCxnSpPr>
        <p:spPr>
          <a:xfrm flipV="1">
            <a:off x="1800268" y="1709435"/>
            <a:ext cx="2149907" cy="3609574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8200055" y="5299766"/>
            <a:ext cx="77283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i="1" dirty="0" smtClean="0"/>
              <a:t>8 cores</a:t>
            </a:r>
            <a:endParaRPr lang="en-US" sz="1600" i="1" dirty="0"/>
          </a:p>
        </p:txBody>
      </p:sp>
      <p:sp>
        <p:nvSpPr>
          <p:cNvPr id="16" name="Left Brace 15"/>
          <p:cNvSpPr/>
          <p:nvPr/>
        </p:nvSpPr>
        <p:spPr>
          <a:xfrm flipH="1">
            <a:off x="9170942" y="1775000"/>
            <a:ext cx="93736" cy="335371"/>
          </a:xfrm>
          <a:prstGeom prst="lef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sp>
        <p:nvSpPr>
          <p:cNvPr id="17" name="TextBox 16"/>
          <p:cNvSpPr txBox="1"/>
          <p:nvPr/>
        </p:nvSpPr>
        <p:spPr>
          <a:xfrm>
            <a:off x="6535051" y="5297156"/>
            <a:ext cx="17561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i="1" dirty="0" smtClean="0"/>
              <a:t>Network messages</a:t>
            </a:r>
          </a:p>
        </p:txBody>
      </p:sp>
      <p:cxnSp>
        <p:nvCxnSpPr>
          <p:cNvPr id="18" name="Straight Arrow Connector 17"/>
          <p:cNvCxnSpPr>
            <a:stCxn id="17" idx="0"/>
          </p:cNvCxnSpPr>
          <p:nvPr/>
        </p:nvCxnSpPr>
        <p:spPr>
          <a:xfrm flipV="1">
            <a:off x="7413112" y="3920364"/>
            <a:ext cx="20420" cy="1376792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145387" y="5297156"/>
            <a:ext cx="5902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i="1" dirty="0" smtClean="0"/>
              <a:t>Time</a:t>
            </a:r>
            <a:endParaRPr lang="en-US" sz="1600" i="1" dirty="0"/>
          </a:p>
        </p:txBody>
      </p:sp>
      <p:cxnSp>
        <p:nvCxnSpPr>
          <p:cNvPr id="20" name="Straight Arrow Connector 19"/>
          <p:cNvCxnSpPr>
            <a:stCxn id="19" idx="3"/>
          </p:cNvCxnSpPr>
          <p:nvPr/>
        </p:nvCxnSpPr>
        <p:spPr>
          <a:xfrm flipV="1">
            <a:off x="735613" y="5219700"/>
            <a:ext cx="370754" cy="246733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3222722" y="5315562"/>
            <a:ext cx="90601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i="1" dirty="0" smtClean="0"/>
              <a:t>Machine</a:t>
            </a:r>
            <a:endParaRPr lang="en-US" sz="1600" i="1" dirty="0"/>
          </a:p>
        </p:txBody>
      </p:sp>
      <p:cxnSp>
        <p:nvCxnSpPr>
          <p:cNvPr id="22" name="Straight Arrow Connector 21"/>
          <p:cNvCxnSpPr>
            <a:stCxn id="21" idx="0"/>
          </p:cNvCxnSpPr>
          <p:nvPr/>
        </p:nvCxnSpPr>
        <p:spPr>
          <a:xfrm flipV="1">
            <a:off x="3675730" y="3698940"/>
            <a:ext cx="1758080" cy="1616622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21" idx="0"/>
          </p:cNvCxnSpPr>
          <p:nvPr/>
        </p:nvCxnSpPr>
        <p:spPr>
          <a:xfrm flipH="1" flipV="1">
            <a:off x="355673" y="2748614"/>
            <a:ext cx="3320056" cy="2566948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5232147" y="5297156"/>
            <a:ext cx="107112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i="1" dirty="0" smtClean="0"/>
              <a:t>CPU usage</a:t>
            </a:r>
          </a:p>
        </p:txBody>
      </p:sp>
      <p:cxnSp>
        <p:nvCxnSpPr>
          <p:cNvPr id="25" name="Straight Arrow Connector 24"/>
          <p:cNvCxnSpPr>
            <a:stCxn id="24" idx="0"/>
          </p:cNvCxnSpPr>
          <p:nvPr/>
        </p:nvCxnSpPr>
        <p:spPr>
          <a:xfrm flipV="1">
            <a:off x="5767711" y="4881732"/>
            <a:ext cx="789771" cy="415424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24" idx="0"/>
          </p:cNvCxnSpPr>
          <p:nvPr/>
        </p:nvCxnSpPr>
        <p:spPr>
          <a:xfrm flipH="1" flipV="1">
            <a:off x="3891513" y="4096854"/>
            <a:ext cx="1876198" cy="1200302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15" idx="0"/>
            <a:endCxn id="16" idx="1"/>
          </p:cNvCxnSpPr>
          <p:nvPr/>
        </p:nvCxnSpPr>
        <p:spPr>
          <a:xfrm flipV="1">
            <a:off x="8586474" y="1942686"/>
            <a:ext cx="678204" cy="3357080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28"/>
          <p:cNvSpPr/>
          <p:nvPr/>
        </p:nvSpPr>
        <p:spPr>
          <a:xfrm>
            <a:off x="440500" y="6051134"/>
            <a:ext cx="864412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/>
              <a:t>Ported to run on top of Sketch in 1 </a:t>
            </a:r>
            <a:r>
              <a:rPr lang="en-US" i="1" dirty="0" smtClean="0"/>
              <a:t>person-week</a:t>
            </a:r>
            <a:r>
              <a:rPr lang="en-US" i="1" dirty="0"/>
              <a:t> </a:t>
            </a:r>
            <a:r>
              <a:rPr lang="en-US" i="1" dirty="0" smtClean="0"/>
              <a:t>(single machine =&gt; distributed execution).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072149093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3781" y="907039"/>
            <a:ext cx="3210219" cy="516731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533522" y="1864013"/>
            <a:ext cx="7886700" cy="4351338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Big data is here to stay</a:t>
            </a:r>
          </a:p>
          <a:p>
            <a:r>
              <a:rPr lang="en-US" dirty="0" smtClean="0"/>
              <a:t>Better tools are still needed</a:t>
            </a:r>
          </a:p>
          <a:p>
            <a:r>
              <a:rPr lang="en-US" dirty="0" smtClean="0"/>
              <a:t>Quest for high-level abstractions for </a:t>
            </a:r>
            <a:br>
              <a:rPr lang="en-US" dirty="0" smtClean="0"/>
            </a:br>
            <a:r>
              <a:rPr lang="en-US" dirty="0" smtClean="0"/>
              <a:t>building distributed systems</a:t>
            </a:r>
          </a:p>
          <a:p>
            <a:pPr lvl="1"/>
            <a:r>
              <a:rPr lang="en-US" dirty="0" smtClean="0"/>
              <a:t>Execution graphs</a:t>
            </a:r>
          </a:p>
          <a:p>
            <a:pPr lvl="1"/>
            <a:r>
              <a:rPr lang="en-US" dirty="0" smtClean="0"/>
              <a:t>Distributed collections</a:t>
            </a:r>
          </a:p>
          <a:p>
            <a:pPr lvl="1"/>
            <a:r>
              <a:rPr lang="en-US" dirty="0" smtClean="0"/>
              <a:t>Higher-order transformations</a:t>
            </a:r>
          </a:p>
          <a:p>
            <a:pPr lvl="1"/>
            <a:r>
              <a:rPr lang="en-US" dirty="0" smtClean="0"/>
              <a:t>Job object model</a:t>
            </a:r>
          </a:p>
          <a:p>
            <a:pPr lvl="1"/>
            <a:r>
              <a:rPr lang="en-US" dirty="0" smtClean="0"/>
              <a:t>Distributed </a:t>
            </a:r>
            <a:r>
              <a:rPr lang="en-US" dirty="0" err="1" smtClean="0"/>
              <a:t>stateful</a:t>
            </a:r>
            <a:r>
              <a:rPr lang="en-US" dirty="0" smtClean="0"/>
              <a:t> objects</a:t>
            </a:r>
          </a:p>
          <a:p>
            <a:pPr lvl="1"/>
            <a:r>
              <a:rPr lang="en-US" dirty="0" smtClean="0"/>
              <a:t>Linear transformations</a:t>
            </a:r>
          </a:p>
          <a:p>
            <a:pPr lvl="1"/>
            <a:r>
              <a:rPr lang="en-US" dirty="0" smtClean="0"/>
              <a:t>Sketching algorithms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8971808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r>
              <a:rPr lang="en-US" dirty="0" smtClean="0"/>
              <a:t>Bibliography (1)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63</a:t>
            </a:fld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730044" y="990601"/>
            <a:ext cx="8261555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b="1" dirty="0" smtClean="0">
                <a:hlinkClick r:id="rId2"/>
              </a:rPr>
              <a:t>Dryad: Distributed Data-Parallel Programs from Sequential Building Blocks</a:t>
            </a:r>
            <a:endParaRPr lang="en-US" sz="1400" b="1" dirty="0" smtClean="0"/>
          </a:p>
          <a:p>
            <a:r>
              <a:rPr lang="en-US" sz="1400" i="1" dirty="0" smtClean="0"/>
              <a:t>Michael Isard, Mihai Budiu, Yuan Yu, Andrew Birrell, and Dennis Fetterly</a:t>
            </a:r>
          </a:p>
          <a:p>
            <a:r>
              <a:rPr lang="en-US" sz="1400" dirty="0" smtClean="0"/>
              <a:t>European Conference on Computer Systems (</a:t>
            </a:r>
            <a:r>
              <a:rPr lang="en-US" sz="1400" dirty="0" err="1" smtClean="0"/>
              <a:t>EuroSys</a:t>
            </a:r>
            <a:r>
              <a:rPr lang="en-US" sz="1400" dirty="0" smtClean="0"/>
              <a:t>), Lisbon, Portugal, March 21-23, 2007</a:t>
            </a:r>
          </a:p>
          <a:p>
            <a:endParaRPr lang="en-US" sz="1400" dirty="0"/>
          </a:p>
          <a:p>
            <a:r>
              <a:rPr lang="en-US" sz="1400" b="1" dirty="0" smtClean="0">
                <a:hlinkClick r:id="rId3"/>
              </a:rPr>
              <a:t>DryadLINQ: A System for General-Purpose Distributed Data-Parallel Computing Using a High-Level Language</a:t>
            </a:r>
            <a:endParaRPr lang="en-US" sz="1400" b="1" dirty="0" smtClean="0"/>
          </a:p>
          <a:p>
            <a:r>
              <a:rPr lang="en-US" sz="1400" i="1" dirty="0" smtClean="0"/>
              <a:t>Yuan Yu, Michael Isard, Dennis Fetterly, Mihai Budiu, Úlfar Erlingsson, Pradeep Kumar Gunda, and Jon Currey</a:t>
            </a:r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1400" dirty="0" smtClean="0"/>
              <a:t>Symposium on Operating System Design and Implementation (OSDI), San Diego, CA, December 8-10, 2008</a:t>
            </a:r>
          </a:p>
          <a:p>
            <a:endParaRPr lang="en-US" sz="1400" b="1" dirty="0" smtClean="0">
              <a:hlinkClick r:id="rId4"/>
            </a:endParaRPr>
          </a:p>
          <a:p>
            <a:r>
              <a:rPr lang="en-US" sz="1400" b="1" dirty="0" smtClean="0">
                <a:hlinkClick r:id="rId4"/>
              </a:rPr>
              <a:t>Some </a:t>
            </a:r>
            <a:r>
              <a:rPr lang="en-US" sz="1400" b="1" dirty="0">
                <a:hlinkClick r:id="rId4"/>
              </a:rPr>
              <a:t>sample programs written in DryadLINQ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i="1" dirty="0"/>
              <a:t>Yuan Yu, Michael Isard, Dennis Fetterly, Mihai Budiu, Ulfar Erlingsson, Pradeep Kumar </a:t>
            </a:r>
            <a:r>
              <a:rPr lang="en-US" sz="1400" i="1" dirty="0" err="1"/>
              <a:t>Gunda</a:t>
            </a:r>
            <a:r>
              <a:rPr lang="en-US" sz="1400" i="1" dirty="0"/>
              <a:t>, Jon Currey, Frank McSherry, and Kannan </a:t>
            </a:r>
            <a:r>
              <a:rPr lang="en-US" sz="1400" i="1" dirty="0" err="1"/>
              <a:t>Achan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dirty="0"/>
              <a:t>Microsoft Research Technical Report, MSR-TR-2008-74, May, 2008, 37 pages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en-US" sz="1400" b="1" dirty="0" smtClean="0">
              <a:hlinkClick r:id="rId5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en-US" sz="1400" b="1" dirty="0" smtClean="0">
                <a:hlinkClick r:id="rId5"/>
              </a:rPr>
              <a:t>Hunting for problems with Artemis</a:t>
            </a:r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1400" i="1" dirty="0" smtClean="0"/>
              <a:t>Gabriela F. </a:t>
            </a:r>
            <a:r>
              <a:rPr lang="en-US" sz="1400" i="1" dirty="0" err="1" smtClean="0"/>
              <a:t>Creţu-Ciocârlie</a:t>
            </a:r>
            <a:r>
              <a:rPr lang="en-US" sz="1400" i="1" dirty="0" smtClean="0"/>
              <a:t>, Mihai Budiu, and Moises Goldszmidt</a:t>
            </a:r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1400" dirty="0" smtClean="0"/>
              <a:t>USENIX Workshop on the Analysis of System Logs (WASL), San Diego, CA, December 7, 2008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en-US" sz="1400" dirty="0" smtClean="0"/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en-US" sz="1400" b="1" dirty="0" err="1" smtClean="0">
                <a:hlinkClick r:id="rId6"/>
              </a:rPr>
              <a:t>DryadInc</a:t>
            </a:r>
            <a:r>
              <a:rPr lang="en-US" sz="1400" b="1" dirty="0" smtClean="0">
                <a:hlinkClick r:id="rId6"/>
              </a:rPr>
              <a:t>: Reusing work in large-scale computations</a:t>
            </a:r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1400" i="1" dirty="0" smtClean="0"/>
              <a:t>Lucian Popa, Mihai Budiu, Yuan Yu, and Michael Isard</a:t>
            </a:r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1400" dirty="0" smtClean="0"/>
              <a:t>Workshop on Hot Topics in Cloud Computing (</a:t>
            </a:r>
            <a:r>
              <a:rPr lang="en-US" sz="1400" dirty="0" err="1" smtClean="0"/>
              <a:t>HotCloud</a:t>
            </a:r>
            <a:r>
              <a:rPr lang="en-US" sz="1400" dirty="0" smtClean="0"/>
              <a:t>), San Diego, CA, June 15, 2009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en-US" sz="1400" dirty="0"/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en-US" sz="1400" b="1" dirty="0">
                <a:hlinkClick r:id="rId7"/>
              </a:rPr>
              <a:t>Towards Automatic Policy Refinement in Repair Services for Large Distributed Systems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i="1" dirty="0"/>
              <a:t>Moises Goldszmidt, Mihai Budiu, Yue </a:t>
            </a:r>
            <a:r>
              <a:rPr lang="en-US" sz="1400" i="1" dirty="0" err="1"/>
              <a:t>zhang</a:t>
            </a:r>
            <a:r>
              <a:rPr lang="en-US" sz="1400" i="1" dirty="0"/>
              <a:t>, and Michael </a:t>
            </a:r>
            <a:r>
              <a:rPr lang="en-US" sz="1400" i="1" dirty="0" err="1"/>
              <a:t>Pechuk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dirty="0"/>
              <a:t>Large Scale Distributed Systems and Middleware (LADIS), Big Sky Resort, Big Sky, Montana, October 10-11, 2009, 5 </a:t>
            </a:r>
            <a:r>
              <a:rPr lang="en-US" sz="1400" dirty="0" smtClean="0"/>
              <a:t>pages</a:t>
            </a:r>
            <a:br>
              <a:rPr lang="en-US" sz="1400" dirty="0" smtClean="0"/>
            </a:b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482127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" y="498021"/>
            <a:ext cx="7886700" cy="849209"/>
          </a:xfrm>
        </p:spPr>
        <p:txBody>
          <a:bodyPr/>
          <a:lstStyle/>
          <a:p>
            <a:r>
              <a:rPr lang="en-US" dirty="0" smtClean="0"/>
              <a:t>Bibliography (2)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924665"/>
            <a:ext cx="8382614" cy="46973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b="1" dirty="0" err="1">
                <a:hlinkClick r:id="rId2"/>
              </a:rPr>
              <a:t>DryadOpt</a:t>
            </a:r>
            <a:r>
              <a:rPr lang="en-US" sz="1400" b="1" dirty="0">
                <a:hlinkClick r:id="rId2"/>
              </a:rPr>
              <a:t>: Branch-and-Bound on Distributed Data-Parallel Execution Engines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i="1" dirty="0"/>
              <a:t>Mihai Budiu, Daniel Delling, and Renato Werneck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dirty="0"/>
              <a:t>IEEE International Parallel and Distributed Processing Symposium (IPDPS), Anchorage, AK, May 16-20, </a:t>
            </a:r>
            <a:r>
              <a:rPr lang="en-US" sz="1400" dirty="0" smtClean="0"/>
              <a:t>2011</a:t>
            </a:r>
            <a:br>
              <a:rPr lang="en-US" sz="1400" dirty="0" smtClean="0"/>
            </a:br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1400" dirty="0" smtClean="0"/>
              <a:t>Large-Scale </a:t>
            </a:r>
            <a:r>
              <a:rPr lang="en-US" sz="1400" dirty="0"/>
              <a:t>Machine Learning using DryadLINQ </a:t>
            </a:r>
            <a:br>
              <a:rPr lang="en-US" sz="1400" dirty="0"/>
            </a:br>
            <a:r>
              <a:rPr lang="en-US" sz="1400" dirty="0" smtClean="0"/>
              <a:t>Chapter </a:t>
            </a:r>
            <a:r>
              <a:rPr lang="en-US" sz="1400" dirty="0"/>
              <a:t>in, </a:t>
            </a:r>
            <a:r>
              <a:rPr lang="en-US" sz="1400" b="1" dirty="0">
                <a:hlinkClick r:id="rId3"/>
              </a:rPr>
              <a:t>Scaling Up Machine Learning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i="1" dirty="0"/>
              <a:t>Frank McSherry, Yuan Yu, Mihai Budiu, Michael Isard, and Dennis </a:t>
            </a:r>
            <a:r>
              <a:rPr lang="en-US" sz="1400" i="1" dirty="0" smtClean="0"/>
              <a:t>Fetterly</a:t>
            </a:r>
            <a:r>
              <a:rPr lang="en-US" sz="1400" dirty="0" smtClean="0"/>
              <a:t>, Cambridge </a:t>
            </a:r>
            <a:r>
              <a:rPr lang="en-US" sz="1400" dirty="0"/>
              <a:t>University Press, </a:t>
            </a:r>
            <a:r>
              <a:rPr lang="en-US" sz="1400" dirty="0" smtClean="0"/>
              <a:t>2011</a:t>
            </a:r>
            <a:br>
              <a:rPr lang="en-US" sz="1400" dirty="0" smtClean="0"/>
            </a:br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1400" b="1" dirty="0" smtClean="0">
                <a:hlinkClick r:id="rId4"/>
              </a:rPr>
              <a:t>Monitoring </a:t>
            </a:r>
            <a:r>
              <a:rPr lang="en-US" sz="1400" b="1" dirty="0">
                <a:hlinkClick r:id="rId4"/>
              </a:rPr>
              <a:t>and Debugging DryadLINQ Applications with Daphne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i="1" dirty="0"/>
              <a:t>Vilas Jagannath, Zuoning Yin, and Mihai Budiu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dirty="0"/>
              <a:t>International Workshop on High-Level Parallel Programming Models and Supportive Environments (HIPS), Anchorage, AK, May 20, </a:t>
            </a:r>
            <a:r>
              <a:rPr lang="en-US" sz="1400" dirty="0" smtClean="0"/>
              <a:t>2011</a:t>
            </a:r>
            <a:br>
              <a:rPr lang="en-US" sz="1400" dirty="0" smtClean="0"/>
            </a:br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1400" b="1" dirty="0" smtClean="0">
                <a:hlinkClick r:id="rId5"/>
              </a:rPr>
              <a:t>Parallelizing </a:t>
            </a:r>
            <a:r>
              <a:rPr lang="en-US" sz="1400" b="1" dirty="0">
                <a:hlinkClick r:id="rId5"/>
              </a:rPr>
              <a:t>large-scale data processing applications with data skew: a case study in product-offer matching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i="1" dirty="0"/>
              <a:t>Ekaterina Gonina, Anitha Kannan, John Shafer, and Mihai Budiu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dirty="0"/>
              <a:t>International Workshop on MapReduce and its Applications (MAPREDUCE), San Jose, CA, June 8, </a:t>
            </a:r>
            <a:r>
              <a:rPr lang="en-US" sz="1400" dirty="0" smtClean="0"/>
              <a:t>2011</a:t>
            </a:r>
            <a:br>
              <a:rPr lang="en-US" sz="1400" dirty="0" smtClean="0"/>
            </a:br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1400" b="1" dirty="0" smtClean="0">
                <a:hlinkClick r:id="rId6"/>
              </a:rPr>
              <a:t>Fay</a:t>
            </a:r>
            <a:r>
              <a:rPr lang="en-US" sz="1400" b="1" dirty="0">
                <a:hlinkClick r:id="rId6"/>
              </a:rPr>
              <a:t>: Extensible Distributed Tracing from Kernels to Clusters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i="1" dirty="0" err="1"/>
              <a:t>Úlfar</a:t>
            </a:r>
            <a:r>
              <a:rPr lang="en-US" sz="1400" i="1" dirty="0"/>
              <a:t> Erlingsson, Marcus Peinado, Simon Peter, and Mihai Budiu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dirty="0"/>
              <a:t>ACM Symposium on Operating Systems Principles (SOSP), </a:t>
            </a:r>
            <a:r>
              <a:rPr lang="en-US" sz="1400" dirty="0" err="1"/>
              <a:t>Cascais</a:t>
            </a:r>
            <a:r>
              <a:rPr lang="en-US" sz="1400" dirty="0"/>
              <a:t>, Portugal, October 23-26, </a:t>
            </a:r>
            <a:r>
              <a:rPr lang="en-US" sz="1400" dirty="0" smtClean="0"/>
              <a:t>2011</a:t>
            </a:r>
            <a:br>
              <a:rPr lang="en-US" sz="1400" dirty="0" smtClean="0"/>
            </a:br>
            <a:endParaRPr lang="en-US" sz="14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64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864017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Bibliography (3)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6193" y="1690689"/>
            <a:ext cx="8220382" cy="44862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dirty="0"/>
              <a:t/>
            </a:r>
            <a:br>
              <a:rPr lang="en-US" sz="1400" dirty="0"/>
            </a:br>
            <a:r>
              <a:rPr lang="en-US" sz="1400" b="1" dirty="0">
                <a:hlinkClick r:id="rId2"/>
              </a:rPr>
              <a:t>Parallelizing the Training of the Kinect Body Parts Labeling Algorithm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i="1" dirty="0"/>
              <a:t>Mihai Budiu, Jamie </a:t>
            </a:r>
            <a:r>
              <a:rPr lang="en-US" sz="1400" i="1" dirty="0" err="1"/>
              <a:t>Shotton</a:t>
            </a:r>
            <a:r>
              <a:rPr lang="en-US" sz="1400" i="1" dirty="0"/>
              <a:t>, Derek G. Murray, and Mark </a:t>
            </a:r>
            <a:r>
              <a:rPr lang="en-US" sz="1400" i="1" dirty="0" err="1"/>
              <a:t>Finocchio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dirty="0"/>
              <a:t>Big Learning: Algorithms, Systems and Tools for Learning at Scale, Sierra Nevada, Spain, December 16-17, 2011</a:t>
            </a:r>
          </a:p>
          <a:p>
            <a:pPr marL="0" indent="0">
              <a:buNone/>
            </a:pPr>
            <a:r>
              <a:rPr lang="en-US" sz="1400" b="1" dirty="0" smtClean="0">
                <a:hlinkClick r:id="rId3"/>
              </a:rPr>
              <a:t>The </a:t>
            </a:r>
            <a:r>
              <a:rPr lang="en-US" sz="1400" b="1" dirty="0">
                <a:hlinkClick r:id="rId3"/>
              </a:rPr>
              <a:t>Compiler Forest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i="1" dirty="0"/>
              <a:t>Mihai Budiu, Joel Galenson, and Gordon Plotkin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dirty="0"/>
              <a:t>European Symposium on Programming (ESOP), Rome, Italy, March 16-24, 2013, 20 pages</a:t>
            </a:r>
          </a:p>
          <a:p>
            <a:pPr marL="0" indent="0">
              <a:buNone/>
            </a:pPr>
            <a:r>
              <a:rPr lang="en-US" sz="1400" b="1" dirty="0" smtClean="0">
                <a:hlinkClick r:id="rId4"/>
              </a:rPr>
              <a:t>Multilinear </a:t>
            </a:r>
            <a:r>
              <a:rPr lang="en-US" sz="1400" b="1" dirty="0">
                <a:hlinkClick r:id="rId4"/>
              </a:rPr>
              <a:t>Programming with Big Data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i="1" dirty="0"/>
              <a:t>Mihai Budiu and Gordon Plotkin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dirty="0"/>
              <a:t>Festschrift for Luca </a:t>
            </a:r>
            <a:r>
              <a:rPr lang="en-US" sz="1400" dirty="0" err="1"/>
              <a:t>Cardelli</a:t>
            </a:r>
            <a:r>
              <a:rPr lang="en-US" sz="1400" dirty="0"/>
              <a:t>, September, </a:t>
            </a:r>
            <a:r>
              <a:rPr lang="en-US" sz="1400" dirty="0" smtClean="0"/>
              <a:t>2014</a:t>
            </a:r>
          </a:p>
          <a:p>
            <a:pPr marL="0" indent="0">
              <a:buNone/>
            </a:pPr>
            <a:r>
              <a:rPr lang="en-US" sz="1400" b="1" dirty="0">
                <a:hlinkClick r:id="rId5"/>
              </a:rPr>
              <a:t>Unified Query Processing for JSON Documents and Indexes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i="1" dirty="0"/>
              <a:t>Mihai Budiu, Gordon Plotkin, Yuan Yu, and Li Zhang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dirty="0"/>
              <a:t>Microsoft Research Technical Report, MSR-TR-2014-129, December, </a:t>
            </a:r>
            <a:r>
              <a:rPr lang="en-US" sz="1400" dirty="0" smtClean="0"/>
              <a:t>2014</a:t>
            </a:r>
          </a:p>
          <a:p>
            <a:pPr marL="0" indent="0">
              <a:buNone/>
            </a:pPr>
            <a:r>
              <a:rPr lang="en-US" sz="1400" b="1" dirty="0">
                <a:hlinkClick r:id="rId6"/>
              </a:rPr>
              <a:t>Interacting with Large Distributed Datasets Using Sketch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i="1" dirty="0"/>
              <a:t>Mihai Budiu, Rebecca Isaacs, Derek Murray, Gordon Plotkin, Paul Barham, Samer Al-Kiswany, </a:t>
            </a:r>
            <a:r>
              <a:rPr lang="en-US" sz="1400" i="1" dirty="0" err="1"/>
              <a:t>Yazan</a:t>
            </a:r>
            <a:r>
              <a:rPr lang="en-US" sz="1400" i="1" dirty="0"/>
              <a:t> </a:t>
            </a:r>
            <a:r>
              <a:rPr lang="en-US" sz="1400" i="1" dirty="0" err="1"/>
              <a:t>Boshmaf</a:t>
            </a:r>
            <a:r>
              <a:rPr lang="en-US" sz="1400" i="1" dirty="0"/>
              <a:t>, Qingzhou Luo, and Alexandr Andoni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dirty="0"/>
              <a:t>University of Wisconsin-Madison Technical Report, TR1817, January, 2015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65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7410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7791</TotalTime>
  <Words>1680</Words>
  <Application>Microsoft Office PowerPoint</Application>
  <PresentationFormat>On-screen Show (4:3)</PresentationFormat>
  <Paragraphs>633</Paragraphs>
  <Slides>65</Slides>
  <Notes>12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65</vt:i4>
      </vt:variant>
    </vt:vector>
  </HeadingPairs>
  <TitlesOfParts>
    <vt:vector size="70" baseType="lpstr">
      <vt:lpstr>Arial</vt:lpstr>
      <vt:lpstr>Calibri</vt:lpstr>
      <vt:lpstr>Calibri Light</vt:lpstr>
      <vt:lpstr>Consolas</vt:lpstr>
      <vt:lpstr>Office Theme</vt:lpstr>
      <vt:lpstr>Abstractions for building  big-data systems</vt:lpstr>
      <vt:lpstr>Short Bio</vt:lpstr>
      <vt:lpstr>Work on big-data platforms</vt:lpstr>
      <vt:lpstr>Lots of collaborators…</vt:lpstr>
      <vt:lpstr>Talk Outline</vt:lpstr>
      <vt:lpstr>Data-Parallel Computation (2010)</vt:lpstr>
      <vt:lpstr>Dryad = Execution Layer</vt:lpstr>
      <vt:lpstr>2-D Piping</vt:lpstr>
      <vt:lpstr>Virtualized 2-D Pipelines</vt:lpstr>
      <vt:lpstr>Virtualized 2-D Pipelines</vt:lpstr>
      <vt:lpstr>Virtualized 2-D Pipelines</vt:lpstr>
      <vt:lpstr>Virtualized 2-D Pipelines</vt:lpstr>
      <vt:lpstr>Virtualized 2-D Pipelines</vt:lpstr>
      <vt:lpstr>Dryad Job Structure</vt:lpstr>
      <vt:lpstr>Dryad System Architecture</vt:lpstr>
      <vt:lpstr>Fault Tolerance</vt:lpstr>
      <vt:lpstr>Talk Outline</vt:lpstr>
      <vt:lpstr>Distributed Collections</vt:lpstr>
      <vt:lpstr>LINQ</vt:lpstr>
      <vt:lpstr>LINQ = .Net+ Queries</vt:lpstr>
      <vt:lpstr>DryadLINQ = LINQ + Dryad</vt:lpstr>
      <vt:lpstr>Language Summary</vt:lpstr>
      <vt:lpstr>Compiling LINQ</vt:lpstr>
      <vt:lpstr>Very expressive</vt:lpstr>
      <vt:lpstr>Kinect body tracking</vt:lpstr>
      <vt:lpstr>Training Kinect (one tree layer)</vt:lpstr>
      <vt:lpstr>DryadLINQ video</vt:lpstr>
      <vt:lpstr>Talk Outline</vt:lpstr>
      <vt:lpstr>Programming Clusters: Marketing</vt:lpstr>
      <vt:lpstr>Programming Clusters: Reality</vt:lpstr>
      <vt:lpstr>Complexity Exposed</vt:lpstr>
      <vt:lpstr>Monitoring Tools Structure</vt:lpstr>
      <vt:lpstr>Job Object Model</vt:lpstr>
      <vt:lpstr>The Job Browser</vt:lpstr>
      <vt:lpstr>JobBrowser video</vt:lpstr>
      <vt:lpstr>Distributed performance counters</vt:lpstr>
      <vt:lpstr>Diagnosis decision tree</vt:lpstr>
      <vt:lpstr>Talk Outline</vt:lpstr>
      <vt:lpstr>Sketch video</vt:lpstr>
      <vt:lpstr>Distributed visualization applications</vt:lpstr>
      <vt:lpstr>Parallelizing with Sketch</vt:lpstr>
      <vt:lpstr>Bandwidth hierarchy</vt:lpstr>
      <vt:lpstr>Principles</vt:lpstr>
      <vt:lpstr>Linear transformations</vt:lpstr>
      <vt:lpstr>Sketch distributed service</vt:lpstr>
      <vt:lpstr>DataSets = distributed objects</vt:lpstr>
      <vt:lpstr>DataSet Core API</vt:lpstr>
      <vt:lpstr>DataSet Implementations</vt:lpstr>
      <vt:lpstr>Dataset objects</vt:lpstr>
      <vt:lpstr>Map(f)</vt:lpstr>
      <vt:lpstr>Sketch(s)</vt:lpstr>
      <vt:lpstr>Zip</vt:lpstr>
      <vt:lpstr>Sketch Spreadsheet architecture</vt:lpstr>
      <vt:lpstr>Spreadsheet operations</vt:lpstr>
      <vt:lpstr>4 billion rows on 155 machines</vt:lpstr>
      <vt:lpstr>NextK and Scrolling</vt:lpstr>
      <vt:lpstr>Histograms</vt:lpstr>
      <vt:lpstr>Heat Maps</vt:lpstr>
      <vt:lpstr>Multi-dimensional histograms</vt:lpstr>
      <vt:lpstr>Scale-out experiment (constant data/machine)</vt:lpstr>
      <vt:lpstr>ClusterViewer: Performance Debugger</vt:lpstr>
      <vt:lpstr>Conclusions</vt:lpstr>
      <vt:lpstr>Bibliography (1)</vt:lpstr>
      <vt:lpstr>Bibliography (2)</vt:lpstr>
      <vt:lpstr>Bibliography (3)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Interacting with large distributed data sets with Sketch</dc:title>
  <dc:creator>Mihai Budiu</dc:creator>
  <cp:lastModifiedBy>mbudiu</cp:lastModifiedBy>
  <cp:revision>108</cp:revision>
  <dcterms:created xsi:type="dcterms:W3CDTF">2014-10-01T05:06:39Z</dcterms:created>
  <dcterms:modified xsi:type="dcterms:W3CDTF">2016-02-08T00:58:16Z</dcterms:modified>
</cp:coreProperties>
</file>